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72" r:id="rId11"/>
    <p:sldId id="266" r:id="rId12"/>
    <p:sldId id="268" r:id="rId13"/>
    <p:sldId id="270" r:id="rId14"/>
    <p:sldId id="271" r:id="rId15"/>
  </p:sldIdLst>
  <p:sldSz cx="18288000" cy="10287000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Merriweather Bold" charset="0"/>
      <p:regular r:id="rId20"/>
    </p:embeddedFont>
    <p:embeddedFont>
      <p:font typeface="Roboto" charset="0"/>
      <p:regular r:id="rId21"/>
    </p:embeddedFont>
    <p:embeddedFont>
      <p:font typeface="Merriweather" charset="0"/>
      <p:regular r:id="rId22"/>
    </p:embeddedFont>
    <p:embeddedFont>
      <p:font typeface="Arial Bold" pitchFamily="34" charset="0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22" autoAdjust="0"/>
  </p:normalViewPr>
  <p:slideViewPr>
    <p:cSldViewPr>
      <p:cViewPr>
        <p:scale>
          <a:sx n="60" d="100"/>
          <a:sy n="60" d="100"/>
        </p:scale>
        <p:origin x="-149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hyperlink" Target="https://github.com/aaditralph/DSA-Mini-Project/blob/main/project.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aditralph/DSA-Mini-Project/blob/main/trie.h" TargetMode="External"/><Relationship Id="rId5" Type="http://schemas.openxmlformats.org/officeDocument/2006/relationships/hyperlink" Target="https://github.com/aaditralph/DSA-Mini-Project/blob/main/trie.c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sa/trie-insert-and-search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0" y="0"/>
            <a:ext cx="18288500" cy="8796200"/>
            <a:chOff x="0" y="0"/>
            <a:chExt cx="24384667" cy="117282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636" cy="11728323"/>
            </a:xfrm>
            <a:custGeom>
              <a:avLst/>
              <a:gdLst/>
              <a:ahLst/>
              <a:cxnLst/>
              <a:rect l="l" t="t" r="r" b="b"/>
              <a:pathLst>
                <a:path w="24384636" h="11728323">
                  <a:moveTo>
                    <a:pt x="0" y="0"/>
                  </a:moveTo>
                  <a:lnTo>
                    <a:pt x="24384636" y="0"/>
                  </a:lnTo>
                  <a:lnTo>
                    <a:pt x="24384000" y="4727575"/>
                  </a:lnTo>
                  <a:lnTo>
                    <a:pt x="0" y="117283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27050" y="820500"/>
            <a:ext cx="1437950" cy="2321600"/>
            <a:chOff x="0" y="0"/>
            <a:chExt cx="1917267" cy="3095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7319" cy="3095498"/>
            </a:xfrm>
            <a:custGeom>
              <a:avLst/>
              <a:gdLst/>
              <a:ahLst/>
              <a:cxnLst/>
              <a:rect l="l" t="t" r="r" b="b"/>
              <a:pathLst>
                <a:path w="1917319" h="3095498">
                  <a:moveTo>
                    <a:pt x="0" y="0"/>
                  </a:moveTo>
                  <a:lnTo>
                    <a:pt x="1917319" y="0"/>
                  </a:lnTo>
                  <a:lnTo>
                    <a:pt x="1917319" y="3095498"/>
                  </a:lnTo>
                  <a:lnTo>
                    <a:pt x="0" y="30954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2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617075" y="3922075"/>
            <a:ext cx="8953050" cy="1726050"/>
            <a:chOff x="0" y="0"/>
            <a:chExt cx="11937400" cy="2301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937365" cy="2301367"/>
            </a:xfrm>
            <a:custGeom>
              <a:avLst/>
              <a:gdLst/>
              <a:ahLst/>
              <a:cxnLst/>
              <a:rect l="l" t="t" r="r" b="b"/>
              <a:pathLst>
                <a:path w="11937365" h="2301367">
                  <a:moveTo>
                    <a:pt x="12700" y="0"/>
                  </a:moveTo>
                  <a:lnTo>
                    <a:pt x="11924665" y="0"/>
                  </a:lnTo>
                  <a:cubicBezTo>
                    <a:pt x="11931650" y="0"/>
                    <a:pt x="11937365" y="5715"/>
                    <a:pt x="11937365" y="12700"/>
                  </a:cubicBezTo>
                  <a:lnTo>
                    <a:pt x="11937365" y="2288667"/>
                  </a:lnTo>
                  <a:cubicBezTo>
                    <a:pt x="11937365" y="2295652"/>
                    <a:pt x="11931650" y="2301367"/>
                    <a:pt x="11924665" y="2301367"/>
                  </a:cubicBezTo>
                  <a:lnTo>
                    <a:pt x="12700" y="2301367"/>
                  </a:lnTo>
                  <a:cubicBezTo>
                    <a:pt x="5715" y="2301367"/>
                    <a:pt x="0" y="2295652"/>
                    <a:pt x="0" y="228866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288667"/>
                  </a:lnTo>
                  <a:lnTo>
                    <a:pt x="12700" y="2288667"/>
                  </a:lnTo>
                  <a:lnTo>
                    <a:pt x="12700" y="2275967"/>
                  </a:lnTo>
                  <a:lnTo>
                    <a:pt x="11924665" y="2275967"/>
                  </a:lnTo>
                  <a:lnTo>
                    <a:pt x="11924665" y="2288667"/>
                  </a:lnTo>
                  <a:lnTo>
                    <a:pt x="11911965" y="2288667"/>
                  </a:lnTo>
                  <a:lnTo>
                    <a:pt x="11911965" y="12700"/>
                  </a:lnTo>
                  <a:lnTo>
                    <a:pt x="11924665" y="12700"/>
                  </a:lnTo>
                  <a:lnTo>
                    <a:pt x="119246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11937400" cy="2320450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Mentor Name: Kajal Jewani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7525" y="3781225"/>
            <a:ext cx="7541850" cy="2112450"/>
            <a:chOff x="0" y="0"/>
            <a:chExt cx="10055800" cy="28166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055860" cy="2816606"/>
            </a:xfrm>
            <a:custGeom>
              <a:avLst/>
              <a:gdLst/>
              <a:ahLst/>
              <a:cxnLst/>
              <a:rect l="l" t="t" r="r" b="b"/>
              <a:pathLst>
                <a:path w="10055860" h="2816606">
                  <a:moveTo>
                    <a:pt x="12700" y="0"/>
                  </a:moveTo>
                  <a:lnTo>
                    <a:pt x="10043160" y="0"/>
                  </a:lnTo>
                  <a:cubicBezTo>
                    <a:pt x="10050145" y="0"/>
                    <a:pt x="10055860" y="5715"/>
                    <a:pt x="10055860" y="12700"/>
                  </a:cubicBezTo>
                  <a:lnTo>
                    <a:pt x="10055860" y="2803906"/>
                  </a:lnTo>
                  <a:cubicBezTo>
                    <a:pt x="10055860" y="2810891"/>
                    <a:pt x="10050145" y="2816606"/>
                    <a:pt x="10043160" y="2816606"/>
                  </a:cubicBezTo>
                  <a:lnTo>
                    <a:pt x="12700" y="2816606"/>
                  </a:lnTo>
                  <a:cubicBezTo>
                    <a:pt x="5715" y="2816606"/>
                    <a:pt x="0" y="2810891"/>
                    <a:pt x="0" y="2803906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803906"/>
                  </a:lnTo>
                  <a:lnTo>
                    <a:pt x="12700" y="2803906"/>
                  </a:lnTo>
                  <a:lnTo>
                    <a:pt x="12700" y="2791206"/>
                  </a:lnTo>
                  <a:lnTo>
                    <a:pt x="10043160" y="2791206"/>
                  </a:lnTo>
                  <a:lnTo>
                    <a:pt x="10043160" y="2803906"/>
                  </a:lnTo>
                  <a:lnTo>
                    <a:pt x="10030460" y="2803906"/>
                  </a:lnTo>
                  <a:lnTo>
                    <a:pt x="10030460" y="12700"/>
                  </a:lnTo>
                  <a:lnTo>
                    <a:pt x="10043160" y="12700"/>
                  </a:lnTo>
                  <a:lnTo>
                    <a:pt x="1004316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10055800" cy="2835650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3359"/>
                </a:lnSpc>
              </a:pPr>
              <a:r>
                <a:rPr lang="en-US" sz="2799" dirty="0">
                  <a:solidFill>
                    <a:srgbClr val="980000"/>
                  </a:solidFill>
                  <a:latin typeface="Arial"/>
                  <a:ea typeface="Arial"/>
                  <a:cs typeface="Arial"/>
                  <a:sym typeface="Arial"/>
                </a:rPr>
                <a:t>Domain: Data Structures &amp; Algorithms</a:t>
              </a:r>
            </a:p>
            <a:p>
              <a:pPr algn="l">
                <a:lnSpc>
                  <a:spcPts val="3359"/>
                </a:lnSpc>
              </a:pPr>
              <a:endParaRPr lang="en-US" sz="2799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l">
                <a:lnSpc>
                  <a:spcPts val="3359"/>
                </a:lnSpc>
              </a:pPr>
              <a:endParaRPr lang="en-US" sz="2799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l">
                <a:lnSpc>
                  <a:spcPts val="3359"/>
                </a:lnSpc>
              </a:pPr>
              <a:r>
                <a:rPr lang="en-US" sz="2799" dirty="0" err="1" smtClean="0">
                  <a:solidFill>
                    <a:srgbClr val="980000"/>
                  </a:solidFill>
                  <a:latin typeface="Arial"/>
                  <a:ea typeface="Arial"/>
                  <a:cs typeface="Arial"/>
                  <a:sym typeface="Arial"/>
                </a:rPr>
                <a:t>Member:Suraj</a:t>
              </a:r>
              <a:r>
                <a:rPr lang="en-US" sz="2799" dirty="0" smtClean="0">
                  <a:solidFill>
                    <a:srgbClr val="98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799" dirty="0" err="1" smtClean="0">
                  <a:solidFill>
                    <a:srgbClr val="980000"/>
                  </a:solidFill>
                  <a:latin typeface="Arial"/>
                  <a:ea typeface="Arial"/>
                  <a:cs typeface="Arial"/>
                  <a:sym typeface="Arial"/>
                </a:rPr>
                <a:t>Prakash</a:t>
              </a:r>
              <a:endParaRPr lang="en-US" sz="2799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337525" y="17131"/>
            <a:ext cx="14968350" cy="332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Vivekanand</a:t>
            </a:r>
            <a:r>
              <a:rPr lang="en-US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Education Society’s Institute Of Technology</a:t>
            </a:r>
          </a:p>
          <a:p>
            <a:pPr algn="ctr">
              <a:lnSpc>
                <a:spcPts val="4800"/>
              </a:lnSpc>
            </a:pPr>
            <a:r>
              <a:rPr lang="en-US" sz="4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</a:p>
          <a:p>
            <a:pPr algn="l">
              <a:lnSpc>
                <a:spcPts val="4560"/>
              </a:lnSpc>
            </a:pPr>
            <a:r>
              <a:rPr lang="en-US" sz="3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DSA mini Project </a:t>
            </a:r>
          </a:p>
          <a:p>
            <a:pPr algn="l">
              <a:lnSpc>
                <a:spcPts val="4560"/>
              </a:lnSpc>
            </a:pPr>
            <a:r>
              <a:rPr lang="en-US" sz="3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A.Y. 2025-26</a:t>
            </a:r>
          </a:p>
          <a:p>
            <a:pPr algn="l">
              <a:lnSpc>
                <a:spcPts val="4079"/>
              </a:lnSpc>
            </a:pPr>
            <a:r>
              <a:rPr lang="en-US" sz="3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Title: Data Structures &amp;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B6CC6AD-0FF8-6F9C-816A-59D10EAF1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="" xmlns:a16="http://schemas.microsoft.com/office/drawing/2014/main" id="{AEBBFC11-895B-CC10-FC35-266C9FFC482A}"/>
              </a:ext>
            </a:extLst>
          </p:cNvPr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>
              <a:extLst>
                <a:ext uri="{FF2B5EF4-FFF2-40B4-BE49-F238E27FC236}">
                  <a16:creationId xmlns="" xmlns:a16="http://schemas.microsoft.com/office/drawing/2014/main" id="{650887E6-7FDD-7333-40B4-8A6A40E5187D}"/>
                </a:ext>
              </a:extLst>
            </p:cNvPr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>
            <a:extLst>
              <a:ext uri="{FF2B5EF4-FFF2-40B4-BE49-F238E27FC236}">
                <a16:creationId xmlns="" xmlns:a16="http://schemas.microsoft.com/office/drawing/2014/main" id="{DDF2C870-EB9F-2E20-A861-3F613D64E5C3}"/>
              </a:ext>
            </a:extLst>
          </p:cNvPr>
          <p:cNvSpPr txBox="1"/>
          <p:nvPr/>
        </p:nvSpPr>
        <p:spPr>
          <a:xfrm>
            <a:off x="714875" y="998025"/>
            <a:ext cx="16858350" cy="115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Algorithm Explanation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="" xmlns:a16="http://schemas.microsoft.com/office/drawing/2014/main" id="{16ABE912-BC68-32F3-AEFF-006BEE52F0A1}"/>
              </a:ext>
            </a:extLst>
          </p:cNvPr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6" name="Freeform 6">
              <a:extLst>
                <a:ext uri="{FF2B5EF4-FFF2-40B4-BE49-F238E27FC236}">
                  <a16:creationId xmlns="" xmlns:a16="http://schemas.microsoft.com/office/drawing/2014/main" id="{30B98A20-BC76-BCEE-7575-81C5C6E19575}"/>
                </a:ext>
              </a:extLst>
            </p:cNvPr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="" xmlns:a16="http://schemas.microsoft.com/office/drawing/2014/main" id="{83106981-F97C-7547-DDF0-949BA9AFD182}"/>
              </a:ext>
            </a:extLst>
          </p:cNvPr>
          <p:cNvSpPr/>
          <p:nvPr/>
        </p:nvSpPr>
        <p:spPr>
          <a:xfrm>
            <a:off x="2297621" y="2554200"/>
            <a:ext cx="14961679" cy="7824958"/>
          </a:xfrm>
          <a:custGeom>
            <a:avLst/>
            <a:gdLst/>
            <a:ahLst/>
            <a:cxnLst/>
            <a:rect l="l" t="t" r="r" b="b"/>
            <a:pathLst>
              <a:path w="14961679" h="7824958">
                <a:moveTo>
                  <a:pt x="0" y="0"/>
                </a:moveTo>
                <a:lnTo>
                  <a:pt x="14961679" y="0"/>
                </a:lnTo>
                <a:lnTo>
                  <a:pt x="14961679" y="7824958"/>
                </a:lnTo>
                <a:lnTo>
                  <a:pt x="0" y="78249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>
            <a:extLst>
              <a:ext uri="{FF2B5EF4-FFF2-40B4-BE49-F238E27FC236}">
                <a16:creationId xmlns="" xmlns:a16="http://schemas.microsoft.com/office/drawing/2014/main" id="{91F6F573-FD15-A5F2-5B4F-A1A6B1254F95}"/>
              </a:ext>
            </a:extLst>
          </p:cNvPr>
          <p:cNvSpPr txBox="1"/>
          <p:nvPr/>
        </p:nvSpPr>
        <p:spPr>
          <a:xfrm>
            <a:off x="1807301" y="3204282"/>
            <a:ext cx="17825550" cy="732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Insert: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 each contact character by character into Trie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Search: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Traverse Trie according to prefix characters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Suggest: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Recursively list all words below prefix node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Output: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Print matching contacts in console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Fallback: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no match, print “No Suggestions”</a:t>
            </a:r>
          </a:p>
        </p:txBody>
      </p:sp>
    </p:spTree>
    <p:extLst>
      <p:ext uri="{BB962C8B-B14F-4D97-AF65-F5344CB8AC3E}">
        <p14:creationId xmlns:p14="http://schemas.microsoft.com/office/powerpoint/2010/main" val="128691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75" y="998025"/>
            <a:ext cx="16858350" cy="115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 b="1">
                <a:solidFill>
                  <a:srgbClr val="FFFF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Time &amp; Space Complexity</a:t>
            </a:r>
          </a:p>
          <a:p>
            <a:pPr algn="ctr">
              <a:lnSpc>
                <a:spcPts val="7727"/>
              </a:lnSpc>
            </a:pPr>
            <a:endParaRPr lang="en-US" sz="5599" b="1">
              <a:solidFill>
                <a:srgbClr val="FFFF00"/>
              </a:solidFill>
              <a:latin typeface="Merriweather Bold"/>
              <a:ea typeface="Merriweather Bold"/>
              <a:cs typeface="Merriweather Bold"/>
              <a:sym typeface="Merriweather Bold"/>
            </a:endParaRPr>
          </a:p>
          <a:p>
            <a:pPr algn="l">
              <a:lnSpc>
                <a:spcPts val="6719"/>
              </a:lnSpc>
            </a:pPr>
            <a:endParaRPr lang="en-US" sz="5599" b="1">
              <a:solidFill>
                <a:srgbClr val="FFFF00"/>
              </a:solidFill>
              <a:latin typeface="Merriweather Bold"/>
              <a:ea typeface="Merriweather Bold"/>
              <a:cs typeface="Merriweather Bold"/>
              <a:sym typeface="Merriweather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Freeform 7"/>
          <p:cNvSpPr/>
          <p:nvPr/>
        </p:nvSpPr>
        <p:spPr>
          <a:xfrm>
            <a:off x="3120025" y="2723237"/>
            <a:ext cx="14085534" cy="7366734"/>
          </a:xfrm>
          <a:custGeom>
            <a:avLst/>
            <a:gdLst/>
            <a:ahLst/>
            <a:cxnLst/>
            <a:rect l="l" t="t" r="r" b="b"/>
            <a:pathLst>
              <a:path w="14085534" h="7366734">
                <a:moveTo>
                  <a:pt x="0" y="0"/>
                </a:moveTo>
                <a:lnTo>
                  <a:pt x="14085533" y="0"/>
                </a:lnTo>
                <a:lnTo>
                  <a:pt x="14085533" y="7366734"/>
                </a:lnTo>
                <a:lnTo>
                  <a:pt x="0" y="73667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2810848" y="3185771"/>
            <a:ext cx="17311950" cy="690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Insertion: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O(L) per word (L = word length)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Search Prefix: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O(P) (P = prefix length)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Suggestion Listing: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O(N) for N words below prefix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Space: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O(26 * total characters) for Trie nodes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compared to </a:t>
            </a: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linear search O(N*L)</a:t>
            </a:r>
          </a:p>
          <a:p>
            <a:pPr marL="802640" lvl="1" indent="-401320" algn="l">
              <a:lnSpc>
                <a:spcPts val="3359"/>
              </a:lnSpc>
            </a:pPr>
            <a:endParaRPr lang="en-US" sz="4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2206FEAB-A94D-3EAE-448B-B36EFD5F0DB1}"/>
              </a:ext>
            </a:extLst>
          </p:cNvPr>
          <p:cNvSpPr/>
          <p:nvPr/>
        </p:nvSpPr>
        <p:spPr>
          <a:xfrm>
            <a:off x="1669666" y="2732471"/>
            <a:ext cx="15338947" cy="7287830"/>
          </a:xfrm>
          <a:custGeom>
            <a:avLst/>
            <a:gdLst/>
            <a:ahLst/>
            <a:cxnLst/>
            <a:rect l="l" t="t" r="r" b="b"/>
            <a:pathLst>
              <a:path w="15338947" h="8022269">
                <a:moveTo>
                  <a:pt x="0" y="0"/>
                </a:moveTo>
                <a:lnTo>
                  <a:pt x="15338947" y="0"/>
                </a:lnTo>
                <a:lnTo>
                  <a:pt x="15338947" y="8022269"/>
                </a:lnTo>
                <a:lnTo>
                  <a:pt x="0" y="802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75" y="1093275"/>
            <a:ext cx="1685835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CODE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25950" y="178246"/>
            <a:ext cx="1362150" cy="2199250"/>
            <a:chOff x="0" y="0"/>
            <a:chExt cx="1816200" cy="2932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FC05B6F-B080-C9A3-70F3-8909CF9CC019}"/>
              </a:ext>
            </a:extLst>
          </p:cNvPr>
          <p:cNvSpPr txBox="1"/>
          <p:nvPr/>
        </p:nvSpPr>
        <p:spPr>
          <a:xfrm>
            <a:off x="5105400" y="3469253"/>
            <a:ext cx="7772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dirty="0">
                <a:ln>
                  <a:solidFill>
                    <a:schemeClr val="tx1"/>
                  </a:solidFill>
                </a:ln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All links below are clickable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5000" dirty="0">
                <a:ln>
                  <a:solidFill>
                    <a:schemeClr val="tx1"/>
                  </a:solidFill>
                </a:ln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Trie.c</a:t>
            </a:r>
            <a:endParaRPr lang="en-IN" sz="5000" dirty="0">
              <a:ln>
                <a:solidFill>
                  <a:schemeClr val="tx1"/>
                </a:solidFill>
              </a:ln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5000" dirty="0" err="1">
                <a:ln>
                  <a:solidFill>
                    <a:schemeClr val="tx1"/>
                  </a:solidFill>
                </a:ln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Trie.h</a:t>
            </a:r>
            <a:endParaRPr lang="en-IN" sz="5000" dirty="0">
              <a:ln>
                <a:solidFill>
                  <a:schemeClr val="tx1"/>
                </a:solidFill>
              </a:ln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5000" dirty="0" err="1">
                <a:ln>
                  <a:solidFill>
                    <a:schemeClr val="tx1"/>
                  </a:solidFill>
                </a:ln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Project.c</a:t>
            </a:r>
            <a:endParaRPr lang="en-IN" sz="5000" dirty="0">
              <a:ln>
                <a:solidFill>
                  <a:schemeClr val="tx1"/>
                </a:solidFill>
              </a:ln>
            </a:endParaRPr>
          </a:p>
          <a:p>
            <a:endParaRPr lang="en-IN" sz="5000" dirty="0"/>
          </a:p>
          <a:p>
            <a:r>
              <a:rPr lang="en-IN" sz="5000" dirty="0"/>
              <a:t>Libraries used were </a:t>
            </a:r>
            <a:r>
              <a:rPr lang="en-IN" sz="5000" dirty="0" err="1"/>
              <a:t>cJSON</a:t>
            </a:r>
            <a:endParaRPr lang="en-IN" sz="5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75" y="1093275"/>
            <a:ext cx="16858350" cy="106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25950" y="178246"/>
            <a:ext cx="1362150" cy="2199250"/>
            <a:chOff x="0" y="0"/>
            <a:chExt cx="1816200" cy="2932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Freeform 7"/>
          <p:cNvSpPr/>
          <p:nvPr/>
        </p:nvSpPr>
        <p:spPr>
          <a:xfrm>
            <a:off x="2249272" y="2554200"/>
            <a:ext cx="14785468" cy="7732800"/>
          </a:xfrm>
          <a:custGeom>
            <a:avLst/>
            <a:gdLst/>
            <a:ahLst/>
            <a:cxnLst/>
            <a:rect l="l" t="t" r="r" b="b"/>
            <a:pathLst>
              <a:path w="14785468" h="7732800">
                <a:moveTo>
                  <a:pt x="0" y="0"/>
                </a:moveTo>
                <a:lnTo>
                  <a:pt x="14785468" y="0"/>
                </a:lnTo>
                <a:lnTo>
                  <a:pt x="14785468" y="7732800"/>
                </a:lnTo>
                <a:lnTo>
                  <a:pt x="0" y="773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799718" y="3234300"/>
            <a:ext cx="17452350" cy="60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</a:t>
            </a:r>
            <a:r>
              <a:rPr lang="en-US" sz="4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efficient contact search system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lang="en-US" sz="4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Trie Data Structure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fast prefix search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Demonstrated </a:t>
            </a:r>
            <a:r>
              <a:rPr lang="en-US" sz="4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DSA application in real-world problem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console interface but effective logic</a:t>
            </a:r>
          </a:p>
          <a:p>
            <a:pPr marL="1203960" lvl="1" indent="-601980" algn="l">
              <a:lnSpc>
                <a:spcPts val="5040"/>
              </a:lnSpc>
            </a:pPr>
            <a:endParaRPr lang="en-US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</a:t>
            </a:r>
            <a:r>
              <a:rPr lang="en-US" sz="4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foundation for larger applications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75" y="1093275"/>
            <a:ext cx="16858350" cy="106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25950" y="178246"/>
            <a:ext cx="1362150" cy="2199250"/>
            <a:chOff x="0" y="0"/>
            <a:chExt cx="1816200" cy="2932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46275" y="2927525"/>
            <a:ext cx="17195550" cy="6656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Trie Data Structure (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GeekforGeeks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https://www.geeksforgeeks.org/dsa/trie-insert-and-search/</a:t>
            </a: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Agnihotri, A. (2025, April 28).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cJSON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JSON file write/read/modify in C.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GeeksforGeeks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Retrieved October 7, 2025, from https://www.geeksforgeeks.org/c/cjson-json-file-write-read-modify-in-c/ </a:t>
            </a:r>
          </a:p>
          <a:p>
            <a:pPr marL="1203960" lvl="1" indent="-601980">
              <a:lnSpc>
                <a:spcPts val="5040"/>
              </a:lnSpc>
              <a:buFont typeface="Arial"/>
              <a:buChar char="•"/>
            </a:pP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GeeksforGeeks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2025, September 1). Trie | (insert and search). </a:t>
            </a:r>
            <a:r>
              <a:rPr lang="en-US" sz="4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GeeksforGeeks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Retrieved October 7, 2025, from https://www.geeksforgeeks.org/dsa/trie-insert-and-search/</a:t>
            </a:r>
          </a:p>
          <a:p>
            <a:pPr marL="802640" lvl="1" indent="-401320" algn="l">
              <a:lnSpc>
                <a:spcPts val="3359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2640" lvl="1" indent="-401320" algn="l">
              <a:lnSpc>
                <a:spcPts val="3359"/>
              </a:lnSpc>
            </a:pP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25" y="820625"/>
            <a:ext cx="16858350" cy="106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14875" y="2617175"/>
            <a:ext cx="8078550" cy="5232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Introduction to the Project</a:t>
            </a: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</a:t>
            </a: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Scope </a:t>
            </a: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of the Project</a:t>
            </a:r>
          </a:p>
          <a:p>
            <a:pPr marL="822960" lvl="1" indent="-411480">
              <a:lnSpc>
                <a:spcPts val="3036"/>
              </a:lnSpc>
              <a:buFontTx/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Requirements of the System (Hardware, Software</a:t>
            </a:r>
            <a:r>
              <a:rPr lang="en-US" sz="22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)</a:t>
            </a:r>
          </a:p>
          <a:p>
            <a:pPr marL="822960" lvl="1" indent="-411480">
              <a:lnSpc>
                <a:spcPts val="3036"/>
              </a:lnSpc>
              <a:buFontTx/>
              <a:buAutoNum type="arabicPeriod"/>
            </a:pPr>
            <a:r>
              <a:rPr lang="en-US" sz="22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Code and Video</a:t>
            </a:r>
            <a:endParaRPr lang="en-US" sz="2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</a:t>
            </a: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Structure &amp; Concepts Used</a:t>
            </a: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Algorithm Explanation</a:t>
            </a: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Time and Space </a:t>
            </a:r>
            <a:r>
              <a:rPr lang="en-US" sz="22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Complexity</a:t>
            </a:r>
            <a:endParaRPr lang="en-US" sz="2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  <a:p>
            <a:pPr marL="822960" lvl="1" indent="-411480" algn="l">
              <a:lnSpc>
                <a:spcPts val="3036"/>
              </a:lnSpc>
              <a:buAutoNum type="arabicPeriod"/>
            </a:pPr>
            <a:r>
              <a:rPr lang="en-US" sz="22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References </a:t>
            </a:r>
            <a:r>
              <a:rPr lang="en-US" sz="2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(in IEEE Format)</a:t>
            </a:r>
          </a:p>
          <a:p>
            <a:pPr marL="972589" lvl="1" indent="-486295" algn="l">
              <a:lnSpc>
                <a:spcPts val="3587"/>
              </a:lnSpc>
            </a:pPr>
            <a:endParaRPr lang="en-US" sz="2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972589" lvl="1" indent="-486295" algn="l">
              <a:lnSpc>
                <a:spcPts val="3587"/>
              </a:lnSpc>
            </a:pPr>
            <a:endParaRPr lang="en-US" sz="2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972589" lvl="1" indent="-486295" algn="l">
              <a:lnSpc>
                <a:spcPts val="3587"/>
              </a:lnSpc>
            </a:pPr>
            <a:endParaRPr lang="en-US" sz="2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25" y="696625"/>
            <a:ext cx="16858350" cy="106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dirty="0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 to Project</a:t>
            </a:r>
          </a:p>
          <a:p>
            <a:pPr algn="l">
              <a:lnSpc>
                <a:spcPts val="6719"/>
              </a:lnSpc>
            </a:pPr>
            <a:endParaRPr lang="en-US" sz="6000" dirty="0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l">
              <a:lnSpc>
                <a:spcPts val="6719"/>
              </a:lnSpc>
            </a:pPr>
            <a:endParaRPr lang="en-US" sz="6000" dirty="0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2926551" y="2739862"/>
            <a:ext cx="13789556" cy="7211938"/>
          </a:xfrm>
          <a:custGeom>
            <a:avLst/>
            <a:gdLst/>
            <a:ahLst/>
            <a:cxnLst/>
            <a:rect l="l" t="t" r="r" b="b"/>
            <a:pathLst>
              <a:path w="13789556" h="7211938">
                <a:moveTo>
                  <a:pt x="0" y="0"/>
                </a:moveTo>
                <a:lnTo>
                  <a:pt x="13789556" y="0"/>
                </a:lnTo>
                <a:lnTo>
                  <a:pt x="13789556" y="7211938"/>
                </a:lnTo>
                <a:lnTo>
                  <a:pt x="0" y="7211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926551" y="3064150"/>
            <a:ext cx="16966950" cy="12259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03960" lvl="1" indent="-601980">
              <a:lnSpc>
                <a:spcPts val="5795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using </a:t>
            </a:r>
            <a:r>
              <a:rPr lang="en-US" sz="4000" b="1" dirty="0" err="1">
                <a:solidFill>
                  <a:srgbClr val="000000"/>
                </a:solidFill>
                <a:latin typeface="Arial Bold"/>
                <a:ea typeface="Arial"/>
                <a:cs typeface="Arial Bold"/>
                <a:sym typeface="Arial Bold"/>
              </a:rPr>
              <a:t>javascript</a:t>
            </a:r>
            <a:r>
              <a:rPr lang="en-US" sz="4000" b="1" dirty="0">
                <a:solidFill>
                  <a:srgbClr val="000000"/>
                </a:solidFill>
                <a:latin typeface="Arial Bold"/>
                <a:ea typeface="Arial"/>
                <a:cs typeface="Arial Bold"/>
                <a:sym typeface="Arial Bold"/>
              </a:rPr>
              <a:t>, </a:t>
            </a:r>
            <a:r>
              <a:rPr lang="en-US" sz="4000" b="1" dirty="0" err="1">
                <a:solidFill>
                  <a:srgbClr val="000000"/>
                </a:solidFill>
                <a:latin typeface="Arial Bold"/>
                <a:ea typeface="Arial"/>
                <a:cs typeface="Arial Bold"/>
                <a:sym typeface="Arial Bold"/>
              </a:rPr>
              <a:t>css</a:t>
            </a:r>
            <a:r>
              <a:rPr lang="en-US" sz="4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40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bfs</a:t>
            </a:r>
            <a:endParaRPr lang="en-US" sz="4000" b="1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>
              <a:lnSpc>
                <a:spcPts val="5795"/>
              </a:lnSpc>
              <a:buFont typeface="Arial"/>
              <a:buChar char="•"/>
            </a:pPr>
            <a:endParaRPr lang="en-US" sz="4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>
              <a:lnSpc>
                <a:spcPts val="5795"/>
              </a:lnSpc>
              <a:buFont typeface="Arial"/>
              <a:buChar char="•"/>
            </a:pPr>
            <a:r>
              <a:rPr lang="en-US" sz="4000" dirty="0" smtClean="0"/>
              <a:t>Built </a:t>
            </a:r>
            <a:r>
              <a:rPr lang="en-US" sz="4000" dirty="0"/>
              <a:t>with </a:t>
            </a:r>
            <a:r>
              <a:rPr lang="en-US" sz="4000" b="1" dirty="0"/>
              <a:t>React</a:t>
            </a:r>
            <a:r>
              <a:rPr lang="en-US" sz="4000" dirty="0"/>
              <a:t> to demonstrate a practical application </a:t>
            </a:r>
          </a:p>
          <a:p>
            <a:pPr marL="601980" lvl="1">
              <a:lnSpc>
                <a:spcPts val="5795"/>
              </a:lnSpc>
            </a:pPr>
            <a:r>
              <a:rPr lang="en-US" sz="4000" dirty="0" smtClean="0"/>
              <a:t>     of </a:t>
            </a:r>
            <a:r>
              <a:rPr lang="en-US" sz="4000" dirty="0"/>
              <a:t>the </a:t>
            </a:r>
            <a:r>
              <a:rPr lang="en-US" sz="4000" b="1" dirty="0"/>
              <a:t>Breadth-First Search (BFS) </a:t>
            </a:r>
            <a:r>
              <a:rPr lang="en-US" sz="4000" dirty="0" smtClean="0"/>
              <a:t>algorithm</a:t>
            </a:r>
          </a:p>
          <a:p>
            <a:pPr marL="601980" lvl="1">
              <a:lnSpc>
                <a:spcPts val="5795"/>
              </a:lnSpc>
            </a:pPr>
            <a:endParaRPr lang="en-US" sz="4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>
              <a:lnSpc>
                <a:spcPts val="5795"/>
              </a:lnSpc>
              <a:buFont typeface="Arial"/>
              <a:buChar char="•"/>
            </a:pPr>
            <a:r>
              <a:rPr lang="en-US" sz="4000" dirty="0"/>
              <a:t>Inspired by the </a:t>
            </a:r>
            <a:r>
              <a:rPr lang="en-US" sz="4000" b="1" dirty="0" smtClean="0"/>
              <a:t>Arcade Original</a:t>
            </a:r>
          </a:p>
          <a:p>
            <a:pPr marL="1203960" lvl="1" indent="-601980">
              <a:lnSpc>
                <a:spcPts val="5795"/>
              </a:lnSpc>
              <a:buFont typeface="Arial"/>
              <a:buChar char="•"/>
            </a:pPr>
            <a:endParaRPr lang="en-US" sz="4000" b="1" dirty="0" smtClean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1203960" lvl="1" indent="-601980" algn="l">
              <a:lnSpc>
                <a:spcPts val="5795"/>
              </a:lnSpc>
              <a:buFont typeface="Arial"/>
              <a:buChar char="•"/>
            </a:pPr>
            <a:r>
              <a:rPr lang="en-US" sz="4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Focuses on </a:t>
            </a:r>
            <a:r>
              <a:rPr lang="en-US" sz="40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DSA </a:t>
            </a:r>
            <a:r>
              <a:rPr lang="en-US" sz="4000" b="1" dirty="0" err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implementatio</a:t>
            </a:r>
            <a:endParaRPr lang="en-US" sz="4200" b="1" dirty="0" smtClean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1203960" lvl="1" indent="-601980" algn="l">
              <a:lnSpc>
                <a:spcPts val="5795"/>
              </a:lnSpc>
            </a:pPr>
            <a:endParaRPr lang="en-US" sz="4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1203960" lvl="1" indent="-601980" algn="l">
              <a:lnSpc>
                <a:spcPts val="5795"/>
              </a:lnSpc>
            </a:pPr>
            <a:endParaRPr lang="en-US" sz="4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30646" lvl="1" indent="-315323" algn="l">
              <a:lnSpc>
                <a:spcPts val="3036"/>
              </a:lnSpc>
            </a:pPr>
            <a:endParaRPr lang="en-US" sz="4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1203960" lvl="1" indent="-601980" algn="l">
              <a:lnSpc>
                <a:spcPts val="5795"/>
              </a:lnSpc>
            </a:pPr>
            <a:endParaRPr lang="en-US" sz="4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745309" lvl="1" indent="-372654" algn="just">
              <a:lnSpc>
                <a:spcPts val="3587"/>
              </a:lnSpc>
            </a:pPr>
            <a:endParaRPr lang="en-US" sz="4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745309" lvl="1" indent="-372654" algn="just">
              <a:lnSpc>
                <a:spcPts val="3587"/>
              </a:lnSpc>
            </a:pPr>
            <a:endParaRPr lang="en-US" sz="4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745309" lvl="1" indent="-372654" algn="just">
              <a:lnSpc>
                <a:spcPts val="3587"/>
              </a:lnSpc>
            </a:pPr>
            <a:endParaRPr lang="en-US" sz="4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745309" lvl="1" indent="-372654" algn="just">
              <a:lnSpc>
                <a:spcPts val="3587"/>
              </a:lnSpc>
            </a:pPr>
            <a:endParaRPr lang="en-US" sz="4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745309" lvl="1" indent="-372654" algn="l">
              <a:lnSpc>
                <a:spcPts val="3587"/>
              </a:lnSpc>
            </a:pPr>
            <a:endParaRPr lang="en-US" sz="4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745309" lvl="1" indent="-372654" algn="just">
              <a:lnSpc>
                <a:spcPts val="3587"/>
              </a:lnSpc>
            </a:pPr>
            <a:endParaRPr lang="en-US" sz="4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745309" lvl="1" indent="-372654" algn="just">
              <a:lnSpc>
                <a:spcPts val="3587"/>
              </a:lnSpc>
            </a:pPr>
            <a:endParaRPr lang="en-US" sz="4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745309" lvl="1" indent="-372654" algn="l">
              <a:lnSpc>
                <a:spcPts val="3587"/>
              </a:lnSpc>
            </a:pPr>
            <a:endParaRPr lang="en-US" sz="42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25" y="601375"/>
            <a:ext cx="16858350" cy="115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</a:p>
          <a:p>
            <a:pPr algn="l">
              <a:lnSpc>
                <a:spcPts val="6719"/>
              </a:lnSpc>
            </a:pPr>
            <a:endParaRPr lang="en-US" sz="5599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l">
              <a:lnSpc>
                <a:spcPts val="6719"/>
              </a:lnSpc>
            </a:pPr>
            <a:endParaRPr lang="en-US" sz="5599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14825" y="3121300"/>
            <a:ext cx="16858350" cy="673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</a:p>
        </p:txBody>
      </p:sp>
      <p:sp>
        <p:nvSpPr>
          <p:cNvPr id="6" name="Freeform 6"/>
          <p:cNvSpPr/>
          <p:nvPr/>
        </p:nvSpPr>
        <p:spPr>
          <a:xfrm>
            <a:off x="2249222" y="2554224"/>
            <a:ext cx="13789556" cy="7211938"/>
          </a:xfrm>
          <a:custGeom>
            <a:avLst/>
            <a:gdLst/>
            <a:ahLst/>
            <a:cxnLst/>
            <a:rect l="l" t="t" r="r" b="b"/>
            <a:pathLst>
              <a:path w="13789556" h="7211938">
                <a:moveTo>
                  <a:pt x="0" y="0"/>
                </a:moveTo>
                <a:lnTo>
                  <a:pt x="13789556" y="0"/>
                </a:lnTo>
                <a:lnTo>
                  <a:pt x="13789556" y="7211938"/>
                </a:lnTo>
                <a:lnTo>
                  <a:pt x="0" y="7211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2514600" y="2933700"/>
            <a:ext cx="1272540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b="1" dirty="0"/>
              <a:t>Main Goal:</a:t>
            </a:r>
            <a:r>
              <a:rPr lang="en-US" sz="4000" dirty="0"/>
              <a:t> To create a Pac-Man game with </a:t>
            </a:r>
            <a:r>
              <a:rPr lang="en-US" sz="4000" b="1" dirty="0"/>
              <a:t>intelligent ghost </a:t>
            </a:r>
            <a:r>
              <a:rPr lang="en-US" sz="4000" b="1" dirty="0" smtClean="0"/>
              <a:t>AI</a:t>
            </a:r>
            <a:r>
              <a:rPr lang="en-US" sz="4000" dirty="0"/>
              <a:t>, </a:t>
            </a:r>
            <a:r>
              <a:rPr lang="en-US" sz="4000" dirty="0" smtClean="0"/>
              <a:t>not </a:t>
            </a:r>
            <a:r>
              <a:rPr lang="en-US" sz="4000" dirty="0"/>
              <a:t>just enemies that move randomly</a:t>
            </a:r>
            <a:r>
              <a:rPr lang="en-US" sz="4000" dirty="0" smtClean="0"/>
              <a:t>.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40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4000" b="1" dirty="0"/>
              <a:t>The Challenge:</a:t>
            </a:r>
            <a:r>
              <a:rPr lang="en-US" sz="4000" dirty="0"/>
              <a:t> To program the ghosts to efficiently </a:t>
            </a:r>
            <a:r>
              <a:rPr lang="en-US" sz="4000" b="1" dirty="0"/>
              <a:t>hunt the </a:t>
            </a:r>
            <a:r>
              <a:rPr lang="en-US" sz="4000" b="1" dirty="0" smtClean="0"/>
              <a:t>player</a:t>
            </a:r>
            <a:r>
              <a:rPr lang="en-US" sz="4000" dirty="0" smtClean="0"/>
              <a:t> </a:t>
            </a:r>
            <a:r>
              <a:rPr lang="en-US" sz="4000" dirty="0"/>
              <a:t>by always finding the shortest possible path through </a:t>
            </a:r>
            <a:r>
              <a:rPr lang="en-US" sz="4000" dirty="0" smtClean="0"/>
              <a:t>the </a:t>
            </a:r>
            <a:r>
              <a:rPr lang="en-US" sz="4000" dirty="0"/>
              <a:t>maze</a:t>
            </a:r>
            <a:r>
              <a:rPr lang="en-US" sz="4000" dirty="0" smtClean="0"/>
              <a:t>.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40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4000" b="1" dirty="0"/>
              <a:t>The Solution:</a:t>
            </a:r>
            <a:r>
              <a:rPr lang="en-US" sz="4000" dirty="0"/>
              <a:t> To use a classic computer science algorithm </a:t>
            </a:r>
            <a:r>
              <a:rPr lang="en-US" sz="4000" dirty="0" smtClean="0"/>
              <a:t>(</a:t>
            </a:r>
            <a:r>
              <a:rPr lang="en-US" sz="4000" b="1" dirty="0"/>
              <a:t>Breadth-First Search</a:t>
            </a:r>
            <a:r>
              <a:rPr lang="en-US" sz="4000" dirty="0"/>
              <a:t>) as the "brain" for the ghosts' movement.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75" y="998025"/>
            <a:ext cx="16858350" cy="115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 dirty="0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Scope of The Project</a:t>
            </a:r>
          </a:p>
        </p:txBody>
      </p:sp>
      <p:sp>
        <p:nvSpPr>
          <p:cNvPr id="5" name="Freeform 5"/>
          <p:cNvSpPr/>
          <p:nvPr/>
        </p:nvSpPr>
        <p:spPr>
          <a:xfrm>
            <a:off x="3021963" y="2554200"/>
            <a:ext cx="13789556" cy="7211938"/>
          </a:xfrm>
          <a:custGeom>
            <a:avLst/>
            <a:gdLst/>
            <a:ahLst/>
            <a:cxnLst/>
            <a:rect l="l" t="t" r="r" b="b"/>
            <a:pathLst>
              <a:path w="13789556" h="7211938">
                <a:moveTo>
                  <a:pt x="0" y="0"/>
                </a:moveTo>
                <a:lnTo>
                  <a:pt x="13789556" y="0"/>
                </a:lnTo>
                <a:lnTo>
                  <a:pt x="13789556" y="7211938"/>
                </a:lnTo>
                <a:lnTo>
                  <a:pt x="0" y="7211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3352800" y="3390900"/>
            <a:ext cx="16233989" cy="4783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/>
              <a:t>A complete, </a:t>
            </a:r>
            <a:r>
              <a:rPr lang="en-US" sz="4000" b="1" dirty="0"/>
              <a:t>single-level</a:t>
            </a:r>
            <a:r>
              <a:rPr lang="en-US" sz="4000" dirty="0"/>
              <a:t> Pac-Man game.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/>
              <a:t>A player-controlled Pac-Man using </a:t>
            </a:r>
            <a:r>
              <a:rPr lang="en-US" sz="4000" b="1" dirty="0"/>
              <a:t>keyboard inputs</a:t>
            </a:r>
            <a:r>
              <a:rPr lang="en-US" sz="4000" dirty="0"/>
              <a:t>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/>
              <a:t>Three </a:t>
            </a:r>
            <a:r>
              <a:rPr lang="en-US" sz="4000" b="1" dirty="0"/>
              <a:t>intelligent ghosts</a:t>
            </a:r>
            <a:r>
              <a:rPr lang="en-US" sz="4000" dirty="0"/>
              <a:t> that use the BFS algorithm </a:t>
            </a:r>
            <a:r>
              <a:rPr lang="en-US" sz="4000" dirty="0" smtClean="0"/>
              <a:t>to </a:t>
            </a:r>
          </a:p>
          <a:p>
            <a:r>
              <a:rPr lang="en-US" sz="4000" dirty="0" smtClean="0"/>
              <a:t>     chase the </a:t>
            </a:r>
            <a:r>
              <a:rPr lang="en-US" sz="4000" dirty="0"/>
              <a:t>player.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/>
              <a:t>A full game loop, including scoring, lives, </a:t>
            </a:r>
            <a:r>
              <a:rPr lang="en-US" sz="4000" b="1" dirty="0"/>
              <a:t>win/loss panels</a:t>
            </a:r>
            <a:r>
              <a:rPr lang="en-US" sz="4000" dirty="0"/>
              <a:t>, </a:t>
            </a:r>
          </a:p>
          <a:p>
            <a:r>
              <a:rPr lang="en-US" sz="4000" dirty="0" smtClean="0"/>
              <a:t>     and </a:t>
            </a:r>
            <a:r>
              <a:rPr lang="en-US" sz="4000" dirty="0"/>
              <a:t>a pause feature.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/>
              <a:t>A </a:t>
            </a:r>
            <a:r>
              <a:rPr lang="en-US" sz="4000" b="1" dirty="0"/>
              <a:t>high score</a:t>
            </a:r>
            <a:r>
              <a:rPr lang="en-US" sz="4000" dirty="0"/>
              <a:t> system that saves to the browser.</a:t>
            </a:r>
          </a:p>
          <a:p>
            <a:pPr algn="l">
              <a:lnSpc>
                <a:spcPts val="3719"/>
              </a:lnSpc>
            </a:pPr>
            <a:endParaRPr lang="en-US" sz="4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25" y="601375"/>
            <a:ext cx="16858350" cy="115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 dirty="0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Objectives of the project</a:t>
            </a:r>
          </a:p>
          <a:p>
            <a:pPr algn="l">
              <a:lnSpc>
                <a:spcPts val="6719"/>
              </a:lnSpc>
            </a:pPr>
            <a:endParaRPr lang="en-US" sz="5599" dirty="0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l">
              <a:lnSpc>
                <a:spcPts val="6719"/>
              </a:lnSpc>
            </a:pPr>
            <a:endParaRPr lang="en-US" sz="5599" dirty="0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295400" y="2554200"/>
            <a:ext cx="14785468" cy="7732800"/>
          </a:xfrm>
          <a:custGeom>
            <a:avLst/>
            <a:gdLst/>
            <a:ahLst/>
            <a:cxnLst/>
            <a:rect l="l" t="t" r="r" b="b"/>
            <a:pathLst>
              <a:path w="14785468" h="7732800">
                <a:moveTo>
                  <a:pt x="0" y="0"/>
                </a:moveTo>
                <a:lnTo>
                  <a:pt x="14785468" y="0"/>
                </a:lnTo>
                <a:lnTo>
                  <a:pt x="14785468" y="7732800"/>
                </a:lnTo>
                <a:lnTo>
                  <a:pt x="0" y="773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904999" y="3390900"/>
            <a:ext cx="14387493" cy="5360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b="1" dirty="0"/>
              <a:t>Apply a </a:t>
            </a:r>
            <a:r>
              <a:rPr lang="en-US" sz="4000" b="1" dirty="0" err="1"/>
              <a:t>Pathfinding</a:t>
            </a:r>
            <a:r>
              <a:rPr lang="en-US" sz="4000" b="1" dirty="0"/>
              <a:t> Algorithm:</a:t>
            </a:r>
            <a:r>
              <a:rPr lang="en-US" sz="4000" dirty="0"/>
              <a:t> To implement Breadth-First </a:t>
            </a:r>
            <a:endParaRPr lang="en-US" sz="4000" dirty="0" smtClean="0"/>
          </a:p>
          <a:p>
            <a:r>
              <a:rPr lang="en-US" sz="4000" dirty="0"/>
              <a:t> </a:t>
            </a:r>
            <a:r>
              <a:rPr lang="en-US" sz="4000" dirty="0" smtClean="0"/>
              <a:t>    Search </a:t>
            </a:r>
            <a:r>
              <a:rPr lang="en-US" sz="4000" dirty="0"/>
              <a:t>(BFS) to create intelligent ghost AI. </a:t>
            </a:r>
            <a:endParaRPr lang="en-US" sz="4000" dirty="0" smtClean="0"/>
          </a:p>
          <a:p>
            <a:endParaRPr lang="en-US" sz="40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4000" b="1" dirty="0"/>
              <a:t>Build a Complete Game:</a:t>
            </a:r>
            <a:r>
              <a:rPr lang="en-US" sz="4000" dirty="0"/>
              <a:t> To develop a full, playable </a:t>
            </a:r>
            <a:endParaRPr lang="en-US" sz="4000" dirty="0" smtClean="0"/>
          </a:p>
          <a:p>
            <a:r>
              <a:rPr lang="en-US" sz="4000" dirty="0"/>
              <a:t> </a:t>
            </a:r>
            <a:r>
              <a:rPr lang="en-US" sz="4000" dirty="0" smtClean="0"/>
              <a:t>    Pac-Man </a:t>
            </a:r>
            <a:r>
              <a:rPr lang="en-US" sz="4000" dirty="0"/>
              <a:t>game with all essential features. </a:t>
            </a:r>
            <a:endParaRPr lang="en-US" sz="4000" dirty="0" smtClean="0"/>
          </a:p>
          <a:p>
            <a:endParaRPr lang="en-US" sz="40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4000" b="1" dirty="0"/>
              <a:t>Gain React Experience:</a:t>
            </a:r>
            <a:r>
              <a:rPr lang="en-US" sz="4000" dirty="0"/>
              <a:t> To build the project using the React.js library to manage the game's state and user interface. </a:t>
            </a:r>
          </a:p>
          <a:p>
            <a:pPr marL="929064" lvl="1" indent="-571500" algn="l">
              <a:lnSpc>
                <a:spcPts val="3442"/>
              </a:lnSpc>
              <a:buFont typeface="Arial" pitchFamily="34" charset="0"/>
              <a:buChar char="•"/>
            </a:pPr>
            <a:endParaRPr lang="en-US" sz="4029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75" y="441475"/>
            <a:ext cx="17295150" cy="1716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    Requirements of the system (Hardware, software)</a:t>
            </a:r>
          </a:p>
          <a:p>
            <a:pPr algn="ctr">
              <a:lnSpc>
                <a:spcPts val="6719"/>
              </a:lnSpc>
            </a:pPr>
            <a:endParaRPr lang="en-US" sz="5599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2249222" y="2554200"/>
            <a:ext cx="13789556" cy="7211938"/>
          </a:xfrm>
          <a:custGeom>
            <a:avLst/>
            <a:gdLst/>
            <a:ahLst/>
            <a:cxnLst/>
            <a:rect l="l" t="t" r="r" b="b"/>
            <a:pathLst>
              <a:path w="13789556" h="7211938">
                <a:moveTo>
                  <a:pt x="0" y="0"/>
                </a:moveTo>
                <a:lnTo>
                  <a:pt x="13789556" y="0"/>
                </a:lnTo>
                <a:lnTo>
                  <a:pt x="13789556" y="7211938"/>
                </a:lnTo>
                <a:lnTo>
                  <a:pt x="0" y="7211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175420" y="3238500"/>
            <a:ext cx="12970966" cy="5129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03884" lvl="1" indent="-601942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Hardware: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Any standard PC/Laptop </a:t>
            </a:r>
          </a:p>
          <a:p>
            <a:pPr algn="l">
              <a:lnSpc>
                <a:spcPts val="5040"/>
              </a:lnSpc>
            </a:pP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(2 GB RAM minimum</a:t>
            </a:r>
            <a:r>
              <a:rPr lang="en-US" sz="4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Software: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dirty="0"/>
              <a:t>To build or modify the project, </a:t>
            </a:r>
            <a:r>
              <a:rPr lang="en-US" sz="4400" b="1" dirty="0"/>
              <a:t>Node.js</a:t>
            </a:r>
            <a:r>
              <a:rPr lang="en-US" sz="4400" dirty="0"/>
              <a:t> and </a:t>
            </a:r>
            <a:r>
              <a:rPr lang="en-US" sz="4400" b="1" dirty="0" err="1"/>
              <a:t>npm</a:t>
            </a:r>
            <a:r>
              <a:rPr lang="en-US" sz="4400" dirty="0"/>
              <a:t> are required</a:t>
            </a:r>
            <a:r>
              <a:rPr lang="en-US" sz="4400" dirty="0" smtClean="0"/>
              <a:t>.</a:t>
            </a: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04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OS:</a:t>
            </a:r>
            <a:r>
              <a:rPr lang="en-US" sz="4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Windows/Linux/Mac</a:t>
            </a:r>
          </a:p>
          <a:p>
            <a:pPr marL="1203960" lvl="1" indent="-601980">
              <a:lnSpc>
                <a:spcPts val="5040"/>
              </a:lnSpc>
              <a:buFont typeface="Arial"/>
              <a:buChar char="•"/>
            </a:pPr>
            <a:r>
              <a:rPr lang="en-IN" sz="4400" b="1" dirty="0"/>
              <a:t>Web Browser</a:t>
            </a:r>
            <a:r>
              <a:rPr lang="en-IN" sz="4400" b="1" dirty="0" smtClean="0"/>
              <a:t>:  </a:t>
            </a:r>
            <a:r>
              <a:rPr lang="en-US" sz="4400" dirty="0" smtClean="0"/>
              <a:t>An </a:t>
            </a:r>
            <a:r>
              <a:rPr lang="en-US" sz="4400" dirty="0"/>
              <a:t>up-to-date version of a web browser like Google Chrome, Mozilla Firefox, or Microsoft Edge.</a:t>
            </a:r>
            <a:endParaRPr lang="en-US" sz="4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75" y="1093275"/>
            <a:ext cx="16858350" cy="106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Data Structures &amp; Concepts Used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495800" y="2705100"/>
            <a:ext cx="5715000" cy="1474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91910" lvl="1" algn="l">
              <a:lnSpc>
                <a:spcPts val="5699"/>
              </a:lnSpc>
            </a:pPr>
            <a:r>
              <a:rPr lang="en-US" sz="413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for making Map</a:t>
            </a:r>
            <a:endParaRPr lang="en-US" sz="413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3960" lvl="1" indent="-601980" algn="l">
              <a:lnSpc>
                <a:spcPts val="5795"/>
              </a:lnSpc>
            </a:pPr>
            <a:endParaRPr lang="en-US" sz="413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0E42C45-0902-531B-ABD1-A5E49FE55E40}"/>
              </a:ext>
            </a:extLst>
          </p:cNvPr>
          <p:cNvSpPr txBox="1"/>
          <p:nvPr/>
        </p:nvSpPr>
        <p:spPr>
          <a:xfrm>
            <a:off x="13480026" y="4305216"/>
            <a:ext cx="496066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7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4F52AC1-1C9E-36AA-119D-68502C752B93}"/>
              </a:ext>
            </a:extLst>
          </p:cNvPr>
          <p:cNvSpPr txBox="1"/>
          <p:nvPr/>
        </p:nvSpPr>
        <p:spPr>
          <a:xfrm>
            <a:off x="10981013" y="4305216"/>
            <a:ext cx="5302250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Array (as 2D Grid</a:t>
            </a:r>
            <a:r>
              <a:rPr lang="en-US" sz="4000" b="1" dirty="0" smtClean="0"/>
              <a:t>) :-</a:t>
            </a:r>
            <a:endParaRPr lang="en-US" sz="4000" dirty="0"/>
          </a:p>
          <a:p>
            <a:r>
              <a:rPr lang="en-US" sz="4000" dirty="0"/>
              <a:t>The entire game map is represented by a single array. Numbers define walls (1), dots (2), and paths (0).</a:t>
            </a:r>
          </a:p>
          <a:p>
            <a:endParaRPr lang="en-IN" sz="3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54200"/>
            <a:chOff x="0" y="0"/>
            <a:chExt cx="24384000" cy="340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3405632"/>
            </a:xfrm>
            <a:custGeom>
              <a:avLst/>
              <a:gdLst/>
              <a:ahLst/>
              <a:cxnLst/>
              <a:rect l="l" t="t" r="r" b="b"/>
              <a:pathLst>
                <a:path w="24384000" h="3405632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4875" y="998025"/>
            <a:ext cx="16858350" cy="927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 dirty="0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Data Structure Info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25950" y="192100"/>
            <a:ext cx="1362150" cy="2199250"/>
            <a:chOff x="0" y="0"/>
            <a:chExt cx="1816200" cy="2932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16227" cy="2932303"/>
            </a:xfrm>
            <a:custGeom>
              <a:avLst/>
              <a:gdLst/>
              <a:ahLst/>
              <a:cxnLst/>
              <a:rect l="l" t="t" r="r" b="b"/>
              <a:pathLst>
                <a:path w="1816227" h="2932303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1" b="-32907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A3D8C50-3255-2FBE-DA09-DF1727B25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0696"/>
            <a:ext cx="6084655" cy="54725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F0280992-CB9E-3628-26CB-78CD5BBD6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99" y="5169310"/>
            <a:ext cx="7502343" cy="44945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E27914A-0194-592F-AD99-8049FB5A8965}"/>
              </a:ext>
            </a:extLst>
          </p:cNvPr>
          <p:cNvSpPr txBox="1"/>
          <p:nvPr/>
        </p:nvSpPr>
        <p:spPr>
          <a:xfrm>
            <a:off x="6084655" y="4703078"/>
            <a:ext cx="59436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700" dirty="0"/>
              <a:t>Insert Time Complexity O(n):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97BEDA79-1FBA-CD0D-1B74-615CE48B0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4453" y="3552249"/>
            <a:ext cx="5578295" cy="37615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4A91065-8EFC-AB42-C5A7-DECB5FA00C21}"/>
              </a:ext>
            </a:extLst>
          </p:cNvPr>
          <p:cNvSpPr txBox="1"/>
          <p:nvPr/>
        </p:nvSpPr>
        <p:spPr>
          <a:xfrm>
            <a:off x="11658600" y="2623303"/>
            <a:ext cx="5943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700" dirty="0"/>
              <a:t>Searching using Prefix Time Complexity O(n):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645</Words>
  <Application>Microsoft Office PowerPoint</Application>
  <PresentationFormat>Custom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Merriweather Bold</vt:lpstr>
      <vt:lpstr>Roboto</vt:lpstr>
      <vt:lpstr>Merriweather</vt:lpstr>
      <vt:lpstr>Arial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 using C language and Trie Data Structure Helps in fast contact search based on prefix Inspired by real-world contact applications Focuses on DSA implementation over GUI</dc:title>
  <cp:lastModifiedBy>SHUBHAM</cp:lastModifiedBy>
  <cp:revision>16</cp:revision>
  <dcterms:created xsi:type="dcterms:W3CDTF">2006-08-16T00:00:00Z</dcterms:created>
  <dcterms:modified xsi:type="dcterms:W3CDTF">2025-10-15T15:00:28Z</dcterms:modified>
  <dc:identifier>DAGz4mFcd1s</dc:identifier>
</cp:coreProperties>
</file>