
<file path=[Content_Types].xml><?xml version="1.0" encoding="utf-8"?>
<Types xmlns="http://schemas.openxmlformats.org/package/2006/content-types">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56" r:id="rId2"/>
    <p:sldId id="298" r:id="rId3"/>
    <p:sldId id="299" r:id="rId4"/>
    <p:sldId id="300" r:id="rId5"/>
    <p:sldId id="301" r:id="rId6"/>
    <p:sldId id="302" r:id="rId7"/>
    <p:sldId id="315" r:id="rId8"/>
    <p:sldId id="304" r:id="rId9"/>
    <p:sldId id="305" r:id="rId10"/>
    <p:sldId id="306" r:id="rId11"/>
    <p:sldId id="314" r:id="rId12"/>
    <p:sldId id="317" r:id="rId13"/>
    <p:sldId id="318" r:id="rId14"/>
    <p:sldId id="316" r:id="rId15"/>
    <p:sldId id="307" r:id="rId16"/>
    <p:sldId id="308" r:id="rId17"/>
    <p:sldId id="309" r:id="rId18"/>
    <p:sldId id="310" r:id="rId19"/>
    <p:sldId id="313" r:id="rId20"/>
    <p:sldId id="312" r:id="rId21"/>
    <p:sldId id="311" r:id="rId22"/>
  </p:sldIdLst>
  <p:sldSz cx="9144000" cy="5143500" type="screen16x9"/>
  <p:notesSz cx="6858000" cy="9144000"/>
  <p:embeddedFontLst>
    <p:embeddedFont>
      <p:font typeface="Barlow" panose="00000500000000000000" pitchFamily="2" charset="0"/>
      <p:regular r:id="rId24"/>
      <p:bold r:id="rId25"/>
      <p:italic r:id="rId26"/>
      <p:boldItalic r:id="rId27"/>
    </p:embeddedFont>
    <p:embeddedFont>
      <p:font typeface="Barlow Light" panose="00000400000000000000" pitchFamily="2" charset="0"/>
      <p:regular r:id="rId28"/>
      <p:bold r:id="rId29"/>
      <p:italic r:id="rId30"/>
      <p:boldItalic r:id="rId31"/>
    </p:embeddedFont>
    <p:embeddedFont>
      <p:font typeface="Barlow SemiBold" panose="00000700000000000000" pitchFamily="2" charset="0"/>
      <p:regular r:id="rId32"/>
      <p:bold r:id="rId33"/>
      <p:italic r:id="rId34"/>
      <p:boldItalic r:id="rId35"/>
    </p:embeddedFont>
    <p:embeddedFont>
      <p:font typeface="Calibri" panose="020F050202020403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EA8867-561A-43F1-AA35-FFD2E45D988E}">
  <a:tblStyle styleId="{9AEA8867-561A-43F1-AA35-FFD2E45D988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3FD87B-DE17-4FAB-93B8-1F322D3E5D8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631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3229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2366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9126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5653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494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46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978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50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8877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875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714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32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3419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422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618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738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300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bf067c2c6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bf067c2c6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626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08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gradFill>
            <a:gsLst>
              <a:gs pos="0">
                <a:srgbClr val="FFFFFF">
                  <a:alpha val="0"/>
                  <a:alpha val="46370"/>
                </a:srgbClr>
              </a:gs>
              <a:gs pos="50000">
                <a:srgbClr val="FFFFFF">
                  <a:alpha val="0"/>
                  <a:alpha val="46370"/>
                </a:srgbClr>
              </a:gs>
              <a:gs pos="100000">
                <a:schemeClr val="lt1">
                  <a:alpha val="4637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10800000" flipH="1">
            <a:off x="341403" y="3124853"/>
            <a:ext cx="8801751" cy="2018725"/>
            <a:chOff x="-4395163" y="751996"/>
            <a:chExt cx="13539073" cy="3105254"/>
          </a:xfrm>
        </p:grpSpPr>
        <p:sp>
          <p:nvSpPr>
            <p:cNvPr id="12" name="Google Shape;12;p2"/>
            <p:cNvSpPr/>
            <p:nvPr/>
          </p:nvSpPr>
          <p:spPr>
            <a:xfrm>
              <a:off x="5833150" y="752100"/>
              <a:ext cx="743025" cy="3102950"/>
            </a:xfrm>
            <a:custGeom>
              <a:avLst/>
              <a:gdLst/>
              <a:ahLst/>
              <a:cxnLst/>
              <a:rect l="l" t="t" r="r" b="b"/>
              <a:pathLst>
                <a:path w="29721" h="124118" extrusionOk="0">
                  <a:moveTo>
                    <a:pt x="29559" y="0"/>
                  </a:moveTo>
                  <a:lnTo>
                    <a:pt x="0" y="21343"/>
                  </a:lnTo>
                  <a:lnTo>
                    <a:pt x="0" y="124118"/>
                  </a:lnTo>
                  <a:lnTo>
                    <a:pt x="29721" y="102879"/>
                  </a:lnTo>
                  <a:close/>
                </a:path>
              </a:pathLst>
            </a:custGeom>
            <a:solidFill>
              <a:schemeClr val="accent2"/>
            </a:solidFill>
            <a:ln>
              <a:noFill/>
            </a:ln>
          </p:spPr>
        </p:sp>
        <p:sp>
          <p:nvSpPr>
            <p:cNvPr id="13" name="Google Shape;13;p2"/>
            <p:cNvSpPr/>
            <p:nvPr/>
          </p:nvSpPr>
          <p:spPr>
            <a:xfrm>
              <a:off x="6572309" y="752088"/>
              <a:ext cx="2571600" cy="25719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395163" y="1285649"/>
              <a:ext cx="10228800" cy="25716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833500" y="751996"/>
              <a:ext cx="738775" cy="745525"/>
            </a:xfrm>
            <a:custGeom>
              <a:avLst/>
              <a:gdLst/>
              <a:ahLst/>
              <a:cxnLst/>
              <a:rect l="l" t="t" r="r" b="b"/>
              <a:pathLst>
                <a:path w="29551" h="29821" extrusionOk="0">
                  <a:moveTo>
                    <a:pt x="29397" y="0"/>
                  </a:moveTo>
                  <a:lnTo>
                    <a:pt x="64" y="21385"/>
                  </a:lnTo>
                  <a:lnTo>
                    <a:pt x="0" y="29821"/>
                  </a:lnTo>
                  <a:lnTo>
                    <a:pt x="29551" y="8625"/>
                  </a:lnTo>
                  <a:close/>
                </a:path>
              </a:pathLst>
            </a:custGeom>
            <a:solidFill>
              <a:srgbClr val="FFFFFF">
                <a:alpha val="11170"/>
              </a:srgbClr>
            </a:solidFill>
            <a:ln>
              <a:noFill/>
            </a:ln>
          </p:spPr>
        </p:sp>
        <p:sp>
          <p:nvSpPr>
            <p:cNvPr id="16" name="Google Shape;16;p2"/>
            <p:cNvSpPr/>
            <p:nvPr/>
          </p:nvSpPr>
          <p:spPr>
            <a:xfrm>
              <a:off x="6572284" y="752119"/>
              <a:ext cx="2571600" cy="211500"/>
            </a:xfrm>
            <a:prstGeom prst="rect">
              <a:avLst/>
            </a:pr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395163" y="1285742"/>
              <a:ext cx="10228800" cy="211800"/>
            </a:xfrm>
            <a:prstGeom prst="rect">
              <a:avLst/>
            </a:pr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614975" y="3124850"/>
            <a:ext cx="6058800" cy="1532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grpSp>
        <p:nvGrpSpPr>
          <p:cNvPr id="30" name="Google Shape;30;p4"/>
          <p:cNvGrpSpPr/>
          <p:nvPr/>
        </p:nvGrpSpPr>
        <p:grpSpPr>
          <a:xfrm>
            <a:off x="381000" y="380950"/>
            <a:ext cx="8762909" cy="4384250"/>
            <a:chOff x="381000" y="380950"/>
            <a:chExt cx="8762909" cy="4384250"/>
          </a:xfrm>
        </p:grpSpPr>
        <p:sp>
          <p:nvSpPr>
            <p:cNvPr id="31" name="Google Shape;31;p4"/>
            <p:cNvSpPr/>
            <p:nvPr/>
          </p:nvSpPr>
          <p:spPr>
            <a:xfrm>
              <a:off x="5829300" y="380950"/>
              <a:ext cx="746875" cy="4382725"/>
            </a:xfrm>
            <a:custGeom>
              <a:avLst/>
              <a:gdLst/>
              <a:ahLst/>
              <a:cxnLst/>
              <a:rect l="l" t="t" r="r" b="b"/>
              <a:pathLst>
                <a:path w="29875" h="175309" extrusionOk="0">
                  <a:moveTo>
                    <a:pt x="29713" y="25517"/>
                  </a:moveTo>
                  <a:lnTo>
                    <a:pt x="0" y="0"/>
                  </a:lnTo>
                  <a:lnTo>
                    <a:pt x="100" y="175309"/>
                  </a:lnTo>
                  <a:lnTo>
                    <a:pt x="29875" y="128396"/>
                  </a:lnTo>
                  <a:close/>
                </a:path>
              </a:pathLst>
            </a:custGeom>
            <a:solidFill>
              <a:schemeClr val="accent2"/>
            </a:solidFill>
            <a:ln>
              <a:noFill/>
            </a:ln>
          </p:spPr>
        </p:sp>
        <p:sp>
          <p:nvSpPr>
            <p:cNvPr id="32" name="Google Shape;32;p4"/>
            <p:cNvSpPr/>
            <p:nvPr/>
          </p:nvSpPr>
          <p:spPr>
            <a:xfrm>
              <a:off x="5830600" y="3379100"/>
              <a:ext cx="741675" cy="1384575"/>
            </a:xfrm>
            <a:custGeom>
              <a:avLst/>
              <a:gdLst/>
              <a:ahLst/>
              <a:cxnLst/>
              <a:rect l="l" t="t" r="r" b="b"/>
              <a:pathLst>
                <a:path w="29667" h="55383" extrusionOk="0">
                  <a:moveTo>
                    <a:pt x="29513" y="0"/>
                  </a:moveTo>
                  <a:lnTo>
                    <a:pt x="0" y="46895"/>
                  </a:lnTo>
                  <a:lnTo>
                    <a:pt x="0" y="55383"/>
                  </a:lnTo>
                  <a:lnTo>
                    <a:pt x="29667" y="8625"/>
                  </a:lnTo>
                  <a:close/>
                </a:path>
              </a:pathLst>
            </a:custGeom>
            <a:solidFill>
              <a:srgbClr val="001F46">
                <a:alpha val="20110"/>
              </a:srgbClr>
            </a:solidFill>
            <a:ln>
              <a:noFill/>
            </a:ln>
          </p:spPr>
        </p:sp>
        <p:sp>
          <p:nvSpPr>
            <p:cNvPr id="33" name="Google Shape;33;p4"/>
            <p:cNvSpPr/>
            <p:nvPr/>
          </p:nvSpPr>
          <p:spPr>
            <a:xfrm rot="10800000">
              <a:off x="6572309" y="1017613"/>
              <a:ext cx="2571600" cy="25719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10800000">
              <a:off x="381000" y="381000"/>
              <a:ext cx="5452500" cy="43842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6572284" y="3377858"/>
              <a:ext cx="2571600" cy="2115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381000" y="4550600"/>
              <a:ext cx="5452500" cy="2118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4"/>
          <p:cNvGrpSpPr/>
          <p:nvPr/>
        </p:nvGrpSpPr>
        <p:grpSpPr>
          <a:xfrm>
            <a:off x="0" y="4762400"/>
            <a:ext cx="603997" cy="381100"/>
            <a:chOff x="0" y="4762400"/>
            <a:chExt cx="603997" cy="381100"/>
          </a:xfrm>
        </p:grpSpPr>
        <p:sp>
          <p:nvSpPr>
            <p:cNvPr id="38" name="Google Shape;38;p4"/>
            <p:cNvSpPr/>
            <p:nvPr/>
          </p:nvSpPr>
          <p:spPr>
            <a:xfrm>
              <a:off x="380497" y="4762400"/>
              <a:ext cx="223500" cy="3810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0" y="4762500"/>
              <a:ext cx="381000" cy="381000"/>
            </a:xfrm>
            <a:prstGeom prst="rect">
              <a:avLst/>
            </a:prstGeom>
            <a:gradFill>
              <a:gsLst>
                <a:gs pos="0">
                  <a:schemeClr val="accent6"/>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4"/>
          <p:cNvSpPr txBox="1">
            <a:spLocks noGrp="1"/>
          </p:cNvSpPr>
          <p:nvPr>
            <p:ph type="body" idx="1"/>
          </p:nvPr>
        </p:nvSpPr>
        <p:spPr>
          <a:xfrm>
            <a:off x="1105629" y="1039525"/>
            <a:ext cx="4055100" cy="2914800"/>
          </a:xfrm>
          <a:prstGeom prst="rect">
            <a:avLst/>
          </a:prstGeom>
        </p:spPr>
        <p:txBody>
          <a:bodyPr spcFirstLastPara="1" wrap="square" lIns="0" tIns="0" rIns="0" bIns="0" anchor="t" anchorCtr="0">
            <a:noAutofit/>
          </a:bodyPr>
          <a:lstStyle>
            <a:lvl1pPr marL="457200" lvl="0" indent="-419100" rtl="0">
              <a:spcBef>
                <a:spcPts val="600"/>
              </a:spcBef>
              <a:spcAft>
                <a:spcPts val="0"/>
              </a:spcAft>
              <a:buClr>
                <a:schemeClr val="lt1"/>
              </a:buClr>
              <a:buSzPts val="3000"/>
              <a:buChar char="▸"/>
              <a:defRPr sz="3000">
                <a:solidFill>
                  <a:schemeClr val="lt1"/>
                </a:solidFill>
              </a:defRPr>
            </a:lvl1pPr>
            <a:lvl2pPr marL="914400" lvl="1" indent="-419100" rtl="0">
              <a:spcBef>
                <a:spcPts val="0"/>
              </a:spcBef>
              <a:spcAft>
                <a:spcPts val="0"/>
              </a:spcAft>
              <a:buClr>
                <a:schemeClr val="lt1"/>
              </a:buClr>
              <a:buSzPts val="3000"/>
              <a:buChar char="▹"/>
              <a:defRPr sz="3000">
                <a:solidFill>
                  <a:schemeClr val="lt1"/>
                </a:solidFill>
              </a:defRPr>
            </a:lvl2pPr>
            <a:lvl3pPr marL="1371600" lvl="2" indent="-419100" rtl="0">
              <a:spcBef>
                <a:spcPts val="0"/>
              </a:spcBef>
              <a:spcAft>
                <a:spcPts val="0"/>
              </a:spcAft>
              <a:buClr>
                <a:schemeClr val="lt1"/>
              </a:buClr>
              <a:buSzPts val="3000"/>
              <a:buChar char="■"/>
              <a:defRPr sz="3000">
                <a:solidFill>
                  <a:schemeClr val="lt1"/>
                </a:solidFill>
              </a:defRPr>
            </a:lvl3pPr>
            <a:lvl4pPr marL="1828800" lvl="3" indent="-419100" rtl="0">
              <a:spcBef>
                <a:spcPts val="0"/>
              </a:spcBef>
              <a:spcAft>
                <a:spcPts val="0"/>
              </a:spcAft>
              <a:buClr>
                <a:schemeClr val="lt1"/>
              </a:buClr>
              <a:buSzPts val="3000"/>
              <a:buChar char="●"/>
              <a:defRPr sz="3000">
                <a:solidFill>
                  <a:schemeClr val="lt1"/>
                </a:solidFill>
              </a:defRPr>
            </a:lvl4pPr>
            <a:lvl5pPr marL="2286000" lvl="4" indent="-419100" rtl="0">
              <a:spcBef>
                <a:spcPts val="0"/>
              </a:spcBef>
              <a:spcAft>
                <a:spcPts val="0"/>
              </a:spcAft>
              <a:buClr>
                <a:schemeClr val="lt1"/>
              </a:buClr>
              <a:buSzPts val="3000"/>
              <a:buChar char="○"/>
              <a:defRPr sz="3000">
                <a:solidFill>
                  <a:schemeClr val="lt1"/>
                </a:solidFill>
              </a:defRPr>
            </a:lvl5pPr>
            <a:lvl6pPr marL="2743200" lvl="5" indent="-419100" rtl="0">
              <a:spcBef>
                <a:spcPts val="0"/>
              </a:spcBef>
              <a:spcAft>
                <a:spcPts val="0"/>
              </a:spcAft>
              <a:buClr>
                <a:schemeClr val="lt1"/>
              </a:buClr>
              <a:buSzPts val="3000"/>
              <a:buChar char="■"/>
              <a:defRPr sz="3000">
                <a:solidFill>
                  <a:schemeClr val="lt1"/>
                </a:solidFill>
              </a:defRPr>
            </a:lvl6pPr>
            <a:lvl7pPr marL="3200400" lvl="6" indent="-419100" rtl="0">
              <a:spcBef>
                <a:spcPts val="0"/>
              </a:spcBef>
              <a:spcAft>
                <a:spcPts val="0"/>
              </a:spcAft>
              <a:buClr>
                <a:schemeClr val="lt1"/>
              </a:buClr>
              <a:buSzPts val="3000"/>
              <a:buChar char="●"/>
              <a:defRPr sz="3000">
                <a:solidFill>
                  <a:schemeClr val="lt1"/>
                </a:solidFill>
              </a:defRPr>
            </a:lvl7pPr>
            <a:lvl8pPr marL="3657600" lvl="7" indent="-419100" rtl="0">
              <a:spcBef>
                <a:spcPts val="0"/>
              </a:spcBef>
              <a:spcAft>
                <a:spcPts val="0"/>
              </a:spcAft>
              <a:buClr>
                <a:schemeClr val="lt1"/>
              </a:buClr>
              <a:buSzPts val="3000"/>
              <a:buChar char="○"/>
              <a:defRPr sz="3000">
                <a:solidFill>
                  <a:schemeClr val="lt1"/>
                </a:solidFill>
              </a:defRPr>
            </a:lvl8pPr>
            <a:lvl9pPr marL="4114800" lvl="8" indent="-419100" rtl="0">
              <a:spcBef>
                <a:spcPts val="0"/>
              </a:spcBef>
              <a:spcAft>
                <a:spcPts val="0"/>
              </a:spcAft>
              <a:buClr>
                <a:schemeClr val="lt1"/>
              </a:buClr>
              <a:buSzPts val="3000"/>
              <a:buChar char="■"/>
              <a:defRPr sz="3000">
                <a:solidFill>
                  <a:schemeClr val="lt1"/>
                </a:solidFill>
              </a:defRPr>
            </a:lvl9pPr>
          </a:lstStyle>
          <a:p>
            <a:endParaRPr/>
          </a:p>
        </p:txBody>
      </p:sp>
      <p:sp>
        <p:nvSpPr>
          <p:cNvPr id="41" name="Google Shape;41;p4"/>
          <p:cNvSpPr txBox="1"/>
          <p:nvPr/>
        </p:nvSpPr>
        <p:spPr>
          <a:xfrm>
            <a:off x="723450" y="720725"/>
            <a:ext cx="3810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a:solidFill>
                  <a:schemeClr val="dk1"/>
                </a:solidFill>
                <a:latin typeface="Barlow"/>
                <a:ea typeface="Barlow"/>
                <a:cs typeface="Barlow"/>
                <a:sym typeface="Barlow"/>
              </a:rPr>
              <a:t>“</a:t>
            </a:r>
            <a:endParaRPr sz="9600">
              <a:solidFill>
                <a:schemeClr val="dk1"/>
              </a:solidFill>
              <a:latin typeface="Barlow"/>
              <a:ea typeface="Barlow"/>
              <a:cs typeface="Barlow"/>
              <a:sym typeface="Barlow"/>
            </a:endParaRPr>
          </a:p>
        </p:txBody>
      </p:sp>
      <p:sp>
        <p:nvSpPr>
          <p:cNvPr id="42" name="Google Shape;42;p4"/>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3"/>
        <p:cNvGrpSpPr/>
        <p:nvPr/>
      </p:nvGrpSpPr>
      <p:grpSpPr>
        <a:xfrm>
          <a:off x="0" y="0"/>
          <a:ext cx="0" cy="0"/>
          <a:chOff x="0" y="0"/>
          <a:chExt cx="0" cy="0"/>
        </a:xfrm>
      </p:grpSpPr>
      <p:grpSp>
        <p:nvGrpSpPr>
          <p:cNvPr id="44" name="Google Shape;44;p5"/>
          <p:cNvGrpSpPr/>
          <p:nvPr/>
        </p:nvGrpSpPr>
        <p:grpSpPr>
          <a:xfrm>
            <a:off x="0" y="4762400"/>
            <a:ext cx="603997" cy="381100"/>
            <a:chOff x="0" y="4762400"/>
            <a:chExt cx="603997" cy="381100"/>
          </a:xfrm>
        </p:grpSpPr>
        <p:sp>
          <p:nvSpPr>
            <p:cNvPr id="45" name="Google Shape;45;p5"/>
            <p:cNvSpPr/>
            <p:nvPr/>
          </p:nvSpPr>
          <p:spPr>
            <a:xfrm>
              <a:off x="380497" y="4762400"/>
              <a:ext cx="223500" cy="3810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0" y="4762500"/>
              <a:ext cx="381000" cy="381000"/>
            </a:xfrm>
            <a:prstGeom prst="rect">
              <a:avLst/>
            </a:prstGeom>
            <a:gradFill>
              <a:gsLst>
                <a:gs pos="0">
                  <a:schemeClr val="accent6"/>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5"/>
          <p:cNvGrpSpPr/>
          <p:nvPr/>
        </p:nvGrpSpPr>
        <p:grpSpPr>
          <a:xfrm>
            <a:off x="381000" y="0"/>
            <a:ext cx="8763111" cy="1310918"/>
            <a:chOff x="381000" y="0"/>
            <a:chExt cx="8763111" cy="1310918"/>
          </a:xfrm>
        </p:grpSpPr>
        <p:grpSp>
          <p:nvGrpSpPr>
            <p:cNvPr id="48" name="Google Shape;48;p5"/>
            <p:cNvGrpSpPr/>
            <p:nvPr/>
          </p:nvGrpSpPr>
          <p:grpSpPr>
            <a:xfrm>
              <a:off x="381000" y="0"/>
              <a:ext cx="8763111" cy="1310300"/>
              <a:chOff x="381000" y="0"/>
              <a:chExt cx="8763111" cy="1310300"/>
            </a:xfrm>
          </p:grpSpPr>
          <p:sp>
            <p:nvSpPr>
              <p:cNvPr id="49" name="Google Shape;49;p5"/>
              <p:cNvSpPr/>
              <p:nvPr/>
            </p:nvSpPr>
            <p:spPr>
              <a:xfrm>
                <a:off x="7371879" y="0"/>
                <a:ext cx="721985" cy="1310275"/>
              </a:xfrm>
              <a:custGeom>
                <a:avLst/>
                <a:gdLst/>
                <a:ahLst/>
                <a:cxnLst/>
                <a:rect l="l" t="t" r="r" b="b"/>
                <a:pathLst>
                  <a:path w="23660" h="52411" extrusionOk="0">
                    <a:moveTo>
                      <a:pt x="23655" y="0"/>
                    </a:moveTo>
                    <a:lnTo>
                      <a:pt x="0" y="15445"/>
                    </a:lnTo>
                    <a:lnTo>
                      <a:pt x="14" y="52411"/>
                    </a:lnTo>
                    <a:lnTo>
                      <a:pt x="23660" y="42172"/>
                    </a:lnTo>
                    <a:close/>
                  </a:path>
                </a:pathLst>
              </a:custGeom>
              <a:solidFill>
                <a:schemeClr val="accent2"/>
              </a:solidFill>
              <a:ln>
                <a:noFill/>
              </a:ln>
            </p:spPr>
          </p:sp>
          <p:sp>
            <p:nvSpPr>
              <p:cNvPr id="50" name="Google Shape;50;p5"/>
              <p:cNvSpPr/>
              <p:nvPr/>
            </p:nvSpPr>
            <p:spPr>
              <a:xfrm>
                <a:off x="8090211" y="0"/>
                <a:ext cx="1053900" cy="10539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81000" y="384200"/>
                <a:ext cx="6990900" cy="9261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5"/>
            <p:cNvGrpSpPr/>
            <p:nvPr/>
          </p:nvGrpSpPr>
          <p:grpSpPr>
            <a:xfrm>
              <a:off x="381000" y="967217"/>
              <a:ext cx="8763100" cy="343701"/>
              <a:chOff x="381000" y="862358"/>
              <a:chExt cx="8763100" cy="576872"/>
            </a:xfrm>
          </p:grpSpPr>
          <p:sp>
            <p:nvSpPr>
              <p:cNvPr id="53" name="Google Shape;53;p5"/>
              <p:cNvSpPr/>
              <p:nvPr/>
            </p:nvSpPr>
            <p:spPr>
              <a:xfrm>
                <a:off x="7370250" y="863755"/>
                <a:ext cx="719800" cy="575475"/>
              </a:xfrm>
              <a:custGeom>
                <a:avLst/>
                <a:gdLst/>
                <a:ahLst/>
                <a:cxnLst/>
                <a:rect l="l" t="t" r="r" b="b"/>
                <a:pathLst>
                  <a:path w="28792" h="23019" extrusionOk="0">
                    <a:moveTo>
                      <a:pt x="28792" y="0"/>
                    </a:moveTo>
                    <a:lnTo>
                      <a:pt x="53" y="17878"/>
                    </a:lnTo>
                    <a:lnTo>
                      <a:pt x="0" y="23019"/>
                    </a:lnTo>
                    <a:lnTo>
                      <a:pt x="28792" y="5853"/>
                    </a:lnTo>
                    <a:close/>
                  </a:path>
                </a:pathLst>
              </a:custGeom>
              <a:solidFill>
                <a:srgbClr val="001F46">
                  <a:alpha val="20110"/>
                </a:srgbClr>
              </a:solidFill>
              <a:ln>
                <a:noFill/>
              </a:ln>
            </p:spPr>
          </p:sp>
          <p:sp>
            <p:nvSpPr>
              <p:cNvPr id="54" name="Google Shape;54;p5"/>
              <p:cNvSpPr/>
              <p:nvPr/>
            </p:nvSpPr>
            <p:spPr>
              <a:xfrm>
                <a:off x="8090200" y="862358"/>
                <a:ext cx="1053900" cy="1455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381000" y="1310303"/>
                <a:ext cx="6990900" cy="1278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 name="Google Shape;56;p5"/>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 name="Google Shape;57;p5"/>
          <p:cNvSpPr txBox="1">
            <a:spLocks noGrp="1"/>
          </p:cNvSpPr>
          <p:nvPr>
            <p:ph type="body" idx="1"/>
          </p:nvPr>
        </p:nvSpPr>
        <p:spPr>
          <a:xfrm>
            <a:off x="614975" y="1705175"/>
            <a:ext cx="6757800" cy="28266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8" name="Google Shape;58;p5"/>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59"/>
        <p:cNvGrpSpPr/>
        <p:nvPr/>
      </p:nvGrpSpPr>
      <p:grpSpPr>
        <a:xfrm>
          <a:off x="0" y="0"/>
          <a:ext cx="0" cy="0"/>
          <a:chOff x="0" y="0"/>
          <a:chExt cx="0" cy="0"/>
        </a:xfrm>
      </p:grpSpPr>
      <p:grpSp>
        <p:nvGrpSpPr>
          <p:cNvPr id="60" name="Google Shape;60;p6"/>
          <p:cNvGrpSpPr/>
          <p:nvPr/>
        </p:nvGrpSpPr>
        <p:grpSpPr>
          <a:xfrm>
            <a:off x="0" y="4762400"/>
            <a:ext cx="603997" cy="381100"/>
            <a:chOff x="0" y="4762400"/>
            <a:chExt cx="603997" cy="381100"/>
          </a:xfrm>
        </p:grpSpPr>
        <p:sp>
          <p:nvSpPr>
            <p:cNvPr id="61" name="Google Shape;61;p6"/>
            <p:cNvSpPr/>
            <p:nvPr/>
          </p:nvSpPr>
          <p:spPr>
            <a:xfrm>
              <a:off x="380497" y="4762400"/>
              <a:ext cx="223500" cy="3810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0" y="4762500"/>
              <a:ext cx="381000" cy="381000"/>
            </a:xfrm>
            <a:prstGeom prst="rect">
              <a:avLst/>
            </a:prstGeom>
            <a:gradFill>
              <a:gsLst>
                <a:gs pos="0">
                  <a:schemeClr val="accent6"/>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6"/>
          <p:cNvSpPr txBox="1">
            <a:spLocks noGrp="1"/>
          </p:cNvSpPr>
          <p:nvPr>
            <p:ph type="title"/>
          </p:nvPr>
        </p:nvSpPr>
        <p:spPr>
          <a:xfrm>
            <a:off x="614975" y="391350"/>
            <a:ext cx="3613200" cy="9195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3000"/>
              <a:buNone/>
              <a:defRPr>
                <a:solidFill>
                  <a:schemeClr val="accent1"/>
                </a:solidFill>
              </a:defRPr>
            </a:lvl1pPr>
            <a:lvl2pPr lvl="1" rtl="0">
              <a:spcBef>
                <a:spcPts val="0"/>
              </a:spcBef>
              <a:spcAft>
                <a:spcPts val="0"/>
              </a:spcAft>
              <a:buClr>
                <a:schemeClr val="accent1"/>
              </a:buClr>
              <a:buSzPts val="3000"/>
              <a:buNone/>
              <a:defRPr>
                <a:solidFill>
                  <a:schemeClr val="accent1"/>
                </a:solidFill>
              </a:defRPr>
            </a:lvl2pPr>
            <a:lvl3pPr lvl="2" rtl="0">
              <a:spcBef>
                <a:spcPts val="0"/>
              </a:spcBef>
              <a:spcAft>
                <a:spcPts val="0"/>
              </a:spcAft>
              <a:buClr>
                <a:schemeClr val="accent1"/>
              </a:buClr>
              <a:buSzPts val="3000"/>
              <a:buNone/>
              <a:defRPr>
                <a:solidFill>
                  <a:schemeClr val="accent1"/>
                </a:solidFill>
              </a:defRPr>
            </a:lvl3pPr>
            <a:lvl4pPr lvl="3" rtl="0">
              <a:spcBef>
                <a:spcPts val="0"/>
              </a:spcBef>
              <a:spcAft>
                <a:spcPts val="0"/>
              </a:spcAft>
              <a:buClr>
                <a:schemeClr val="accent1"/>
              </a:buClr>
              <a:buSzPts val="3000"/>
              <a:buNone/>
              <a:defRPr>
                <a:solidFill>
                  <a:schemeClr val="accent1"/>
                </a:solidFill>
              </a:defRPr>
            </a:lvl4pPr>
            <a:lvl5pPr lvl="4" rtl="0">
              <a:spcBef>
                <a:spcPts val="0"/>
              </a:spcBef>
              <a:spcAft>
                <a:spcPts val="0"/>
              </a:spcAft>
              <a:buClr>
                <a:schemeClr val="accent1"/>
              </a:buClr>
              <a:buSzPts val="3000"/>
              <a:buNone/>
              <a:defRPr>
                <a:solidFill>
                  <a:schemeClr val="accent1"/>
                </a:solidFill>
              </a:defRPr>
            </a:lvl5pPr>
            <a:lvl6pPr lvl="5" rtl="0">
              <a:spcBef>
                <a:spcPts val="0"/>
              </a:spcBef>
              <a:spcAft>
                <a:spcPts val="0"/>
              </a:spcAft>
              <a:buClr>
                <a:schemeClr val="accent1"/>
              </a:buClr>
              <a:buSzPts val="3000"/>
              <a:buNone/>
              <a:defRPr>
                <a:solidFill>
                  <a:schemeClr val="accent1"/>
                </a:solidFill>
              </a:defRPr>
            </a:lvl6pPr>
            <a:lvl7pPr lvl="6" rtl="0">
              <a:spcBef>
                <a:spcPts val="0"/>
              </a:spcBef>
              <a:spcAft>
                <a:spcPts val="0"/>
              </a:spcAft>
              <a:buClr>
                <a:schemeClr val="accent1"/>
              </a:buClr>
              <a:buSzPts val="3000"/>
              <a:buNone/>
              <a:defRPr>
                <a:solidFill>
                  <a:schemeClr val="accent1"/>
                </a:solidFill>
              </a:defRPr>
            </a:lvl7pPr>
            <a:lvl8pPr lvl="7" rtl="0">
              <a:spcBef>
                <a:spcPts val="0"/>
              </a:spcBef>
              <a:spcAft>
                <a:spcPts val="0"/>
              </a:spcAft>
              <a:buClr>
                <a:schemeClr val="accent1"/>
              </a:buClr>
              <a:buSzPts val="3000"/>
              <a:buNone/>
              <a:defRPr>
                <a:solidFill>
                  <a:schemeClr val="accent1"/>
                </a:solidFill>
              </a:defRPr>
            </a:lvl8pPr>
            <a:lvl9pPr lvl="8" rtl="0">
              <a:spcBef>
                <a:spcPts val="0"/>
              </a:spcBef>
              <a:spcAft>
                <a:spcPts val="0"/>
              </a:spcAft>
              <a:buClr>
                <a:schemeClr val="accent1"/>
              </a:buClr>
              <a:buSzPts val="3000"/>
              <a:buNone/>
              <a:defRPr>
                <a:solidFill>
                  <a:schemeClr val="accent1"/>
                </a:solidFill>
              </a:defRPr>
            </a:lvl9pPr>
          </a:lstStyle>
          <a:p>
            <a:endParaRPr/>
          </a:p>
        </p:txBody>
      </p:sp>
      <p:sp>
        <p:nvSpPr>
          <p:cNvPr id="64" name="Google Shape;64;p6"/>
          <p:cNvSpPr txBox="1">
            <a:spLocks noGrp="1"/>
          </p:cNvSpPr>
          <p:nvPr>
            <p:ph type="body" idx="1"/>
          </p:nvPr>
        </p:nvSpPr>
        <p:spPr>
          <a:xfrm>
            <a:off x="614975" y="1476575"/>
            <a:ext cx="3613200" cy="28266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65" name="Google Shape;65;p6"/>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6" name="Google Shape;66;p6"/>
          <p:cNvGrpSpPr/>
          <p:nvPr/>
        </p:nvGrpSpPr>
        <p:grpSpPr>
          <a:xfrm rot="10800000">
            <a:off x="4572000" y="-47"/>
            <a:ext cx="4572000" cy="5157522"/>
            <a:chOff x="8" y="-13862"/>
            <a:chExt cx="4572000" cy="5157522"/>
          </a:xfrm>
        </p:grpSpPr>
        <p:sp>
          <p:nvSpPr>
            <p:cNvPr id="67" name="Google Shape;67;p6"/>
            <p:cNvSpPr/>
            <p:nvPr/>
          </p:nvSpPr>
          <p:spPr>
            <a:xfrm rot="10800000">
              <a:off x="8" y="160"/>
              <a:ext cx="377100" cy="51435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366508" y="-13862"/>
              <a:ext cx="267425" cy="5157350"/>
            </a:xfrm>
            <a:custGeom>
              <a:avLst/>
              <a:gdLst/>
              <a:ahLst/>
              <a:cxnLst/>
              <a:rect l="l" t="t" r="r" b="b"/>
              <a:pathLst>
                <a:path w="10697" h="206294" extrusionOk="0">
                  <a:moveTo>
                    <a:pt x="369" y="206294"/>
                  </a:moveTo>
                  <a:lnTo>
                    <a:pt x="10697" y="190844"/>
                  </a:lnTo>
                  <a:lnTo>
                    <a:pt x="10623" y="15934"/>
                  </a:lnTo>
                  <a:lnTo>
                    <a:pt x="0" y="0"/>
                  </a:lnTo>
                  <a:close/>
                </a:path>
              </a:pathLst>
            </a:custGeom>
            <a:solidFill>
              <a:schemeClr val="accent2"/>
            </a:solidFill>
            <a:ln>
              <a:noFill/>
            </a:ln>
          </p:spPr>
        </p:sp>
        <p:sp>
          <p:nvSpPr>
            <p:cNvPr id="69" name="Google Shape;69;p6"/>
            <p:cNvSpPr/>
            <p:nvPr/>
          </p:nvSpPr>
          <p:spPr>
            <a:xfrm rot="10800000">
              <a:off x="633908" y="382913"/>
              <a:ext cx="3938100" cy="43764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grpSp>
        <p:nvGrpSpPr>
          <p:cNvPr id="106" name="Google Shape;106;p9"/>
          <p:cNvGrpSpPr/>
          <p:nvPr/>
        </p:nvGrpSpPr>
        <p:grpSpPr>
          <a:xfrm>
            <a:off x="0" y="4762400"/>
            <a:ext cx="603997" cy="381100"/>
            <a:chOff x="0" y="4762400"/>
            <a:chExt cx="603997" cy="381100"/>
          </a:xfrm>
        </p:grpSpPr>
        <p:sp>
          <p:nvSpPr>
            <p:cNvPr id="107" name="Google Shape;107;p9"/>
            <p:cNvSpPr/>
            <p:nvPr/>
          </p:nvSpPr>
          <p:spPr>
            <a:xfrm>
              <a:off x="380497" y="4762400"/>
              <a:ext cx="223500" cy="3810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0" y="4762500"/>
              <a:ext cx="381000" cy="381000"/>
            </a:xfrm>
            <a:prstGeom prst="rect">
              <a:avLst/>
            </a:prstGeom>
            <a:gradFill>
              <a:gsLst>
                <a:gs pos="0">
                  <a:schemeClr val="accent6"/>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9"/>
          <p:cNvGrpSpPr/>
          <p:nvPr/>
        </p:nvGrpSpPr>
        <p:grpSpPr>
          <a:xfrm>
            <a:off x="381000" y="0"/>
            <a:ext cx="8763111" cy="1310918"/>
            <a:chOff x="381000" y="0"/>
            <a:chExt cx="8763111" cy="1310918"/>
          </a:xfrm>
        </p:grpSpPr>
        <p:grpSp>
          <p:nvGrpSpPr>
            <p:cNvPr id="110" name="Google Shape;110;p9"/>
            <p:cNvGrpSpPr/>
            <p:nvPr/>
          </p:nvGrpSpPr>
          <p:grpSpPr>
            <a:xfrm>
              <a:off x="381000" y="0"/>
              <a:ext cx="8763111" cy="1310300"/>
              <a:chOff x="381000" y="0"/>
              <a:chExt cx="8763111" cy="1310300"/>
            </a:xfrm>
          </p:grpSpPr>
          <p:sp>
            <p:nvSpPr>
              <p:cNvPr id="111" name="Google Shape;111;p9"/>
              <p:cNvSpPr/>
              <p:nvPr/>
            </p:nvSpPr>
            <p:spPr>
              <a:xfrm>
                <a:off x="7371879" y="0"/>
                <a:ext cx="721985" cy="1310275"/>
              </a:xfrm>
              <a:custGeom>
                <a:avLst/>
                <a:gdLst/>
                <a:ahLst/>
                <a:cxnLst/>
                <a:rect l="l" t="t" r="r" b="b"/>
                <a:pathLst>
                  <a:path w="23660" h="52411" extrusionOk="0">
                    <a:moveTo>
                      <a:pt x="23655" y="0"/>
                    </a:moveTo>
                    <a:lnTo>
                      <a:pt x="0" y="15445"/>
                    </a:lnTo>
                    <a:lnTo>
                      <a:pt x="14" y="52411"/>
                    </a:lnTo>
                    <a:lnTo>
                      <a:pt x="23660" y="42172"/>
                    </a:lnTo>
                    <a:close/>
                  </a:path>
                </a:pathLst>
              </a:custGeom>
              <a:solidFill>
                <a:schemeClr val="accent2"/>
              </a:solidFill>
              <a:ln>
                <a:noFill/>
              </a:ln>
            </p:spPr>
          </p:sp>
          <p:sp>
            <p:nvSpPr>
              <p:cNvPr id="112" name="Google Shape;112;p9"/>
              <p:cNvSpPr/>
              <p:nvPr/>
            </p:nvSpPr>
            <p:spPr>
              <a:xfrm>
                <a:off x="8090211" y="0"/>
                <a:ext cx="1053900" cy="10539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381000" y="384200"/>
                <a:ext cx="6990900" cy="9261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9"/>
            <p:cNvGrpSpPr/>
            <p:nvPr/>
          </p:nvGrpSpPr>
          <p:grpSpPr>
            <a:xfrm>
              <a:off x="381000" y="967217"/>
              <a:ext cx="8763100" cy="343701"/>
              <a:chOff x="381000" y="862358"/>
              <a:chExt cx="8763100" cy="576872"/>
            </a:xfrm>
          </p:grpSpPr>
          <p:sp>
            <p:nvSpPr>
              <p:cNvPr id="115" name="Google Shape;115;p9"/>
              <p:cNvSpPr/>
              <p:nvPr/>
            </p:nvSpPr>
            <p:spPr>
              <a:xfrm>
                <a:off x="7370250" y="863755"/>
                <a:ext cx="719800" cy="575475"/>
              </a:xfrm>
              <a:custGeom>
                <a:avLst/>
                <a:gdLst/>
                <a:ahLst/>
                <a:cxnLst/>
                <a:rect l="l" t="t" r="r" b="b"/>
                <a:pathLst>
                  <a:path w="28792" h="23019" extrusionOk="0">
                    <a:moveTo>
                      <a:pt x="28792" y="0"/>
                    </a:moveTo>
                    <a:lnTo>
                      <a:pt x="53" y="17878"/>
                    </a:lnTo>
                    <a:lnTo>
                      <a:pt x="0" y="23019"/>
                    </a:lnTo>
                    <a:lnTo>
                      <a:pt x="28792" y="5853"/>
                    </a:lnTo>
                    <a:close/>
                  </a:path>
                </a:pathLst>
              </a:custGeom>
              <a:solidFill>
                <a:srgbClr val="001F46">
                  <a:alpha val="20110"/>
                </a:srgbClr>
              </a:solidFill>
              <a:ln>
                <a:noFill/>
              </a:ln>
            </p:spPr>
          </p:sp>
          <p:sp>
            <p:nvSpPr>
              <p:cNvPr id="116" name="Google Shape;116;p9"/>
              <p:cNvSpPr/>
              <p:nvPr/>
            </p:nvSpPr>
            <p:spPr>
              <a:xfrm>
                <a:off x="8090200" y="862358"/>
                <a:ext cx="1053900" cy="1455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a:off x="381000" y="1310303"/>
                <a:ext cx="6990900" cy="1278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8" name="Google Shape;118;p9"/>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9" name="Google Shape;119;p9"/>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0" y="4762400"/>
            <a:ext cx="381000" cy="386400"/>
          </a:xfrm>
          <a:prstGeom prst="rect">
            <a:avLst/>
          </a:prstGeom>
          <a:noFill/>
          <a:ln>
            <a:noFill/>
          </a:ln>
        </p:spPr>
        <p:txBody>
          <a:bodyPr spcFirstLastPara="1" wrap="square" lIns="0" tIns="0" rIns="0" bIns="0" anchor="ctr" anchorCtr="0">
            <a:noAutofit/>
          </a:bodyPr>
          <a:lstStyle>
            <a:lvl1pPr lvl="0" algn="ctr" rtl="0">
              <a:buNone/>
              <a:defRPr sz="1100">
                <a:solidFill>
                  <a:schemeClr val="dk2"/>
                </a:solidFill>
                <a:latin typeface="Barlow SemiBold"/>
                <a:ea typeface="Barlow SemiBold"/>
                <a:cs typeface="Barlow SemiBold"/>
                <a:sym typeface="Barlow SemiBold"/>
              </a:defRPr>
            </a:lvl1pPr>
            <a:lvl2pPr lvl="1" algn="ctr" rtl="0">
              <a:buNone/>
              <a:defRPr sz="1100">
                <a:solidFill>
                  <a:schemeClr val="dk2"/>
                </a:solidFill>
                <a:latin typeface="Barlow SemiBold"/>
                <a:ea typeface="Barlow SemiBold"/>
                <a:cs typeface="Barlow SemiBold"/>
                <a:sym typeface="Barlow SemiBold"/>
              </a:defRPr>
            </a:lvl2pPr>
            <a:lvl3pPr lvl="2" algn="ctr" rtl="0">
              <a:buNone/>
              <a:defRPr sz="1100">
                <a:solidFill>
                  <a:schemeClr val="dk2"/>
                </a:solidFill>
                <a:latin typeface="Barlow SemiBold"/>
                <a:ea typeface="Barlow SemiBold"/>
                <a:cs typeface="Barlow SemiBold"/>
                <a:sym typeface="Barlow SemiBold"/>
              </a:defRPr>
            </a:lvl3pPr>
            <a:lvl4pPr lvl="3" algn="ctr" rtl="0">
              <a:buNone/>
              <a:defRPr sz="1100">
                <a:solidFill>
                  <a:schemeClr val="dk2"/>
                </a:solidFill>
                <a:latin typeface="Barlow SemiBold"/>
                <a:ea typeface="Barlow SemiBold"/>
                <a:cs typeface="Barlow SemiBold"/>
                <a:sym typeface="Barlow SemiBold"/>
              </a:defRPr>
            </a:lvl4pPr>
            <a:lvl5pPr lvl="4" algn="ctr" rtl="0">
              <a:buNone/>
              <a:defRPr sz="1100">
                <a:solidFill>
                  <a:schemeClr val="dk2"/>
                </a:solidFill>
                <a:latin typeface="Barlow SemiBold"/>
                <a:ea typeface="Barlow SemiBold"/>
                <a:cs typeface="Barlow SemiBold"/>
                <a:sym typeface="Barlow SemiBold"/>
              </a:defRPr>
            </a:lvl5pPr>
            <a:lvl6pPr lvl="5" algn="ctr" rtl="0">
              <a:buNone/>
              <a:defRPr sz="1100">
                <a:solidFill>
                  <a:schemeClr val="dk2"/>
                </a:solidFill>
                <a:latin typeface="Barlow SemiBold"/>
                <a:ea typeface="Barlow SemiBold"/>
                <a:cs typeface="Barlow SemiBold"/>
                <a:sym typeface="Barlow SemiBold"/>
              </a:defRPr>
            </a:lvl6pPr>
            <a:lvl7pPr lvl="6" algn="ctr" rtl="0">
              <a:buNone/>
              <a:defRPr sz="1100">
                <a:solidFill>
                  <a:schemeClr val="dk2"/>
                </a:solidFill>
                <a:latin typeface="Barlow SemiBold"/>
                <a:ea typeface="Barlow SemiBold"/>
                <a:cs typeface="Barlow SemiBold"/>
                <a:sym typeface="Barlow SemiBold"/>
              </a:defRPr>
            </a:lvl7pPr>
            <a:lvl8pPr lvl="7" algn="ctr" rtl="0">
              <a:buNone/>
              <a:defRPr sz="1100">
                <a:solidFill>
                  <a:schemeClr val="dk2"/>
                </a:solidFill>
                <a:latin typeface="Barlow SemiBold"/>
                <a:ea typeface="Barlow SemiBold"/>
                <a:cs typeface="Barlow SemiBold"/>
                <a:sym typeface="Barlow SemiBold"/>
              </a:defRPr>
            </a:lvl8pPr>
            <a:lvl9pPr lvl="8" algn="ctr" rtl="0">
              <a:buNone/>
              <a:defRPr sz="1100">
                <a:solidFill>
                  <a:schemeClr val="dk2"/>
                </a:solidFill>
                <a:latin typeface="Barlow SemiBold"/>
                <a:ea typeface="Barlow SemiBold"/>
                <a:cs typeface="Barlow SemiBold"/>
                <a:sym typeface="Barlow SemiBold"/>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614975" y="391350"/>
            <a:ext cx="6757800" cy="9195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9pPr>
          </a:lstStyle>
          <a:p>
            <a:endParaRPr/>
          </a:p>
        </p:txBody>
      </p:sp>
      <p:sp>
        <p:nvSpPr>
          <p:cNvPr id="8" name="Google Shape;8;p1"/>
          <p:cNvSpPr txBox="1">
            <a:spLocks noGrp="1"/>
          </p:cNvSpPr>
          <p:nvPr>
            <p:ph type="body" idx="1"/>
          </p:nvPr>
        </p:nvSpPr>
        <p:spPr>
          <a:xfrm>
            <a:off x="614975" y="1705175"/>
            <a:ext cx="6757800" cy="28266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jpg"/><Relationship Id="rId5" Type="http://schemas.openxmlformats.org/officeDocument/2006/relationships/image" Target="../media/image14.jp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hyperlink" Target="https://archive.ics.uci.edu/ml/datasets/thyroid+disease"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jpg"/><Relationship Id="rId5" Type="http://schemas.openxmlformats.org/officeDocument/2006/relationships/hyperlink" Target="https://medium.com/analytics-vidhya/testing-multiple-machine-learning-models-at-once-without-getting-a-headache-5aefb0e7df03" TargetMode="External"/><Relationship Id="rId4" Type="http://schemas.openxmlformats.org/officeDocument/2006/relationships/hyperlink" Target="https://scikit-learn.org/stabl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8.jfif"/><Relationship Id="rId5" Type="http://schemas.openxmlformats.org/officeDocument/2006/relationships/image" Target="../media/image7.png"/><Relationship Id="rId10" Type="http://schemas.openxmlformats.org/officeDocument/2006/relationships/image" Target="../media/image2.jp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grpSp>
        <p:nvGrpSpPr>
          <p:cNvPr id="154" name="Google Shape;154;p13"/>
          <p:cNvGrpSpPr/>
          <p:nvPr/>
        </p:nvGrpSpPr>
        <p:grpSpPr>
          <a:xfrm>
            <a:off x="8013742" y="4015142"/>
            <a:ext cx="600715" cy="600715"/>
            <a:chOff x="8762414" y="2939573"/>
            <a:chExt cx="457200" cy="457200"/>
          </a:xfrm>
        </p:grpSpPr>
        <p:sp>
          <p:nvSpPr>
            <p:cNvPr id="155" name="Google Shape;155;p13"/>
            <p:cNvSpPr/>
            <p:nvPr/>
          </p:nvSpPr>
          <p:spPr>
            <a:xfrm>
              <a:off x="9010064" y="3034823"/>
              <a:ext cx="209550" cy="66675"/>
            </a:xfrm>
            <a:custGeom>
              <a:avLst/>
              <a:gdLst/>
              <a:ahLst/>
              <a:cxnLst/>
              <a:rect l="l" t="t" r="r" b="b"/>
              <a:pathLst>
                <a:path w="209550" h="66675" extrusionOk="0">
                  <a:moveTo>
                    <a:pt x="200025" y="0"/>
                  </a:moveTo>
                  <a:lnTo>
                    <a:pt x="9525" y="0"/>
                  </a:lnTo>
                  <a:cubicBezTo>
                    <a:pt x="3810" y="0"/>
                    <a:pt x="0" y="3810"/>
                    <a:pt x="0" y="9525"/>
                  </a:cubicBezTo>
                  <a:lnTo>
                    <a:pt x="0" y="57150"/>
                  </a:lnTo>
                  <a:cubicBezTo>
                    <a:pt x="0" y="62865"/>
                    <a:pt x="3810" y="66675"/>
                    <a:pt x="9525" y="66675"/>
                  </a:cubicBezTo>
                  <a:lnTo>
                    <a:pt x="200025" y="66675"/>
                  </a:lnTo>
                  <a:cubicBezTo>
                    <a:pt x="205740" y="66675"/>
                    <a:pt x="209550" y="62865"/>
                    <a:pt x="209550" y="57150"/>
                  </a:cubicBezTo>
                  <a:lnTo>
                    <a:pt x="209550" y="9525"/>
                  </a:lnTo>
                  <a:cubicBezTo>
                    <a:pt x="209550" y="3810"/>
                    <a:pt x="205740" y="0"/>
                    <a:pt x="200025" y="0"/>
                  </a:cubicBezTo>
                  <a:close/>
                </a:path>
              </a:pathLst>
            </a:custGeom>
            <a:solidFill>
              <a:schemeClr val="lt1"/>
            </a:solidFill>
            <a:ln>
              <a:noFill/>
            </a:ln>
            <a:effectLst>
              <a:outerShdw dist="1905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3"/>
            <p:cNvSpPr/>
            <p:nvPr/>
          </p:nvSpPr>
          <p:spPr>
            <a:xfrm>
              <a:off x="9029114" y="3120548"/>
              <a:ext cx="171450" cy="276225"/>
            </a:xfrm>
            <a:custGeom>
              <a:avLst/>
              <a:gdLst/>
              <a:ahLst/>
              <a:cxnLst/>
              <a:rect l="l" t="t" r="r" b="b"/>
              <a:pathLst>
                <a:path w="171450" h="276225" extrusionOk="0">
                  <a:moveTo>
                    <a:pt x="0" y="266700"/>
                  </a:moveTo>
                  <a:cubicBezTo>
                    <a:pt x="0" y="272415"/>
                    <a:pt x="3810" y="276225"/>
                    <a:pt x="9525" y="276225"/>
                  </a:cubicBezTo>
                  <a:lnTo>
                    <a:pt x="161925" y="276225"/>
                  </a:lnTo>
                  <a:cubicBezTo>
                    <a:pt x="167640" y="276225"/>
                    <a:pt x="171450" y="272415"/>
                    <a:pt x="171450" y="266700"/>
                  </a:cubicBezTo>
                  <a:lnTo>
                    <a:pt x="171450" y="0"/>
                  </a:lnTo>
                  <a:lnTo>
                    <a:pt x="0" y="0"/>
                  </a:lnTo>
                  <a:lnTo>
                    <a:pt x="0" y="266700"/>
                  </a:lnTo>
                  <a:close/>
                  <a:moveTo>
                    <a:pt x="28575" y="57150"/>
                  </a:moveTo>
                  <a:cubicBezTo>
                    <a:pt x="28575" y="51435"/>
                    <a:pt x="32385" y="47625"/>
                    <a:pt x="38100" y="47625"/>
                  </a:cubicBezTo>
                  <a:lnTo>
                    <a:pt x="133350" y="47625"/>
                  </a:lnTo>
                  <a:cubicBezTo>
                    <a:pt x="139065" y="47625"/>
                    <a:pt x="142875" y="51435"/>
                    <a:pt x="142875" y="57150"/>
                  </a:cubicBezTo>
                  <a:lnTo>
                    <a:pt x="142875" y="123825"/>
                  </a:lnTo>
                  <a:cubicBezTo>
                    <a:pt x="142875" y="129540"/>
                    <a:pt x="139065" y="133350"/>
                    <a:pt x="133350" y="133350"/>
                  </a:cubicBezTo>
                  <a:lnTo>
                    <a:pt x="38100" y="133350"/>
                  </a:lnTo>
                  <a:cubicBezTo>
                    <a:pt x="32385" y="133350"/>
                    <a:pt x="28575" y="129540"/>
                    <a:pt x="28575" y="123825"/>
                  </a:cubicBezTo>
                  <a:lnTo>
                    <a:pt x="28575" y="57150"/>
                  </a:lnTo>
                  <a:close/>
                  <a:moveTo>
                    <a:pt x="38100" y="161925"/>
                  </a:moveTo>
                  <a:lnTo>
                    <a:pt x="133350" y="161925"/>
                  </a:lnTo>
                  <a:cubicBezTo>
                    <a:pt x="139065" y="161925"/>
                    <a:pt x="142875" y="165735"/>
                    <a:pt x="142875" y="171450"/>
                  </a:cubicBezTo>
                  <a:cubicBezTo>
                    <a:pt x="142875" y="177165"/>
                    <a:pt x="139065" y="180975"/>
                    <a:pt x="133350" y="180975"/>
                  </a:cubicBezTo>
                  <a:lnTo>
                    <a:pt x="38100" y="180975"/>
                  </a:lnTo>
                  <a:cubicBezTo>
                    <a:pt x="32385" y="180975"/>
                    <a:pt x="28575" y="177165"/>
                    <a:pt x="28575" y="171450"/>
                  </a:cubicBezTo>
                  <a:cubicBezTo>
                    <a:pt x="28575" y="165735"/>
                    <a:pt x="32385" y="161925"/>
                    <a:pt x="38100" y="161925"/>
                  </a:cubicBezTo>
                  <a:close/>
                </a:path>
              </a:pathLst>
            </a:custGeom>
            <a:solidFill>
              <a:schemeClr val="lt1"/>
            </a:solidFill>
            <a:ln>
              <a:noFill/>
            </a:ln>
            <a:effectLst>
              <a:outerShdw dist="1905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3"/>
            <p:cNvSpPr/>
            <p:nvPr/>
          </p:nvSpPr>
          <p:spPr>
            <a:xfrm>
              <a:off x="8762414" y="2939573"/>
              <a:ext cx="200025" cy="457200"/>
            </a:xfrm>
            <a:custGeom>
              <a:avLst/>
              <a:gdLst/>
              <a:ahLst/>
              <a:cxnLst/>
              <a:rect l="l" t="t" r="r" b="b"/>
              <a:pathLst>
                <a:path w="200025" h="457200" extrusionOk="0">
                  <a:moveTo>
                    <a:pt x="185738" y="76200"/>
                  </a:moveTo>
                  <a:lnTo>
                    <a:pt x="133350" y="76200"/>
                  </a:lnTo>
                  <a:lnTo>
                    <a:pt x="133350" y="28575"/>
                  </a:lnTo>
                  <a:lnTo>
                    <a:pt x="157163" y="28575"/>
                  </a:lnTo>
                  <a:cubicBezTo>
                    <a:pt x="164783" y="28575"/>
                    <a:pt x="171450" y="21908"/>
                    <a:pt x="171450" y="14288"/>
                  </a:cubicBezTo>
                  <a:cubicBezTo>
                    <a:pt x="171450" y="6668"/>
                    <a:pt x="164783" y="0"/>
                    <a:pt x="157163" y="0"/>
                  </a:cubicBezTo>
                  <a:lnTo>
                    <a:pt x="42863" y="0"/>
                  </a:lnTo>
                  <a:cubicBezTo>
                    <a:pt x="35243" y="0"/>
                    <a:pt x="28575" y="6668"/>
                    <a:pt x="28575" y="14288"/>
                  </a:cubicBezTo>
                  <a:cubicBezTo>
                    <a:pt x="28575" y="21908"/>
                    <a:pt x="35243" y="28575"/>
                    <a:pt x="42863" y="28575"/>
                  </a:cubicBezTo>
                  <a:lnTo>
                    <a:pt x="66675" y="28575"/>
                  </a:lnTo>
                  <a:lnTo>
                    <a:pt x="66675" y="76200"/>
                  </a:lnTo>
                  <a:lnTo>
                    <a:pt x="14288" y="76200"/>
                  </a:lnTo>
                  <a:cubicBezTo>
                    <a:pt x="6668" y="76200"/>
                    <a:pt x="0" y="82868"/>
                    <a:pt x="0" y="90488"/>
                  </a:cubicBezTo>
                  <a:cubicBezTo>
                    <a:pt x="0" y="98108"/>
                    <a:pt x="6668" y="104775"/>
                    <a:pt x="14288" y="104775"/>
                  </a:cubicBezTo>
                  <a:lnTo>
                    <a:pt x="47625" y="104775"/>
                  </a:lnTo>
                  <a:lnTo>
                    <a:pt x="47625" y="323850"/>
                  </a:lnTo>
                  <a:cubicBezTo>
                    <a:pt x="47625" y="334328"/>
                    <a:pt x="56198" y="342900"/>
                    <a:pt x="66675" y="342900"/>
                  </a:cubicBezTo>
                  <a:lnTo>
                    <a:pt x="66675" y="361950"/>
                  </a:lnTo>
                  <a:cubicBezTo>
                    <a:pt x="66675" y="367665"/>
                    <a:pt x="70485" y="371475"/>
                    <a:pt x="76200" y="371475"/>
                  </a:cubicBezTo>
                  <a:lnTo>
                    <a:pt x="85725" y="371475"/>
                  </a:lnTo>
                  <a:lnTo>
                    <a:pt x="85725" y="442913"/>
                  </a:lnTo>
                  <a:cubicBezTo>
                    <a:pt x="85725" y="450533"/>
                    <a:pt x="92393" y="457200"/>
                    <a:pt x="100013" y="457200"/>
                  </a:cubicBezTo>
                  <a:cubicBezTo>
                    <a:pt x="107633" y="457200"/>
                    <a:pt x="114300" y="450533"/>
                    <a:pt x="114300" y="442913"/>
                  </a:cubicBezTo>
                  <a:lnTo>
                    <a:pt x="114300" y="371475"/>
                  </a:lnTo>
                  <a:lnTo>
                    <a:pt x="123825" y="371475"/>
                  </a:lnTo>
                  <a:cubicBezTo>
                    <a:pt x="129540" y="371475"/>
                    <a:pt x="133350" y="367665"/>
                    <a:pt x="133350" y="361950"/>
                  </a:cubicBezTo>
                  <a:lnTo>
                    <a:pt x="133350" y="342900"/>
                  </a:lnTo>
                  <a:cubicBezTo>
                    <a:pt x="143828" y="342900"/>
                    <a:pt x="152400" y="334328"/>
                    <a:pt x="152400" y="323850"/>
                  </a:cubicBezTo>
                  <a:lnTo>
                    <a:pt x="152400" y="104775"/>
                  </a:lnTo>
                  <a:lnTo>
                    <a:pt x="185738" y="104775"/>
                  </a:lnTo>
                  <a:cubicBezTo>
                    <a:pt x="193358" y="104775"/>
                    <a:pt x="200025" y="98108"/>
                    <a:pt x="200025" y="90488"/>
                  </a:cubicBezTo>
                  <a:cubicBezTo>
                    <a:pt x="200025" y="82868"/>
                    <a:pt x="193358" y="76200"/>
                    <a:pt x="185738" y="76200"/>
                  </a:cubicBezTo>
                  <a:close/>
                  <a:moveTo>
                    <a:pt x="123825" y="247650"/>
                  </a:moveTo>
                  <a:lnTo>
                    <a:pt x="76200" y="247650"/>
                  </a:lnTo>
                  <a:lnTo>
                    <a:pt x="76200" y="123825"/>
                  </a:lnTo>
                  <a:lnTo>
                    <a:pt x="123825" y="123825"/>
                  </a:lnTo>
                  <a:lnTo>
                    <a:pt x="123825" y="247650"/>
                  </a:lnTo>
                  <a:close/>
                </a:path>
              </a:pathLst>
            </a:custGeom>
            <a:solidFill>
              <a:schemeClr val="lt1"/>
            </a:solidFill>
            <a:ln>
              <a:noFill/>
            </a:ln>
            <a:effectLst>
              <a:outerShdw dist="1905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8" name="Google Shape;158;p13"/>
          <p:cNvSpPr txBox="1">
            <a:spLocks noGrp="1"/>
          </p:cNvSpPr>
          <p:nvPr>
            <p:ph type="ctrTitle"/>
          </p:nvPr>
        </p:nvSpPr>
        <p:spPr>
          <a:xfrm>
            <a:off x="614975" y="3124850"/>
            <a:ext cx="6058800" cy="1532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Thyroid Detection with Machine Learning</a:t>
            </a:r>
            <a:endParaRPr dirty="0"/>
          </a:p>
        </p:txBody>
      </p:sp>
      <p:pic>
        <p:nvPicPr>
          <p:cNvPr id="3" name="Picture 2" descr="Text&#10;&#10;Description automatically generated with low confidence">
            <a:extLst>
              <a:ext uri="{FF2B5EF4-FFF2-40B4-BE49-F238E27FC236}">
                <a16:creationId xmlns:a16="http://schemas.microsoft.com/office/drawing/2014/main" id="{C7550975-F468-4B79-8C42-610E16F4FCD4}"/>
              </a:ext>
            </a:extLst>
          </p:cNvPr>
          <p:cNvPicPr>
            <a:picLocks noChangeAspect="1"/>
          </p:cNvPicPr>
          <p:nvPr/>
        </p:nvPicPr>
        <p:blipFill>
          <a:blip r:embed="rId3"/>
          <a:stretch>
            <a:fillRect/>
          </a:stretch>
        </p:blipFill>
        <p:spPr>
          <a:xfrm>
            <a:off x="8364158" y="4687022"/>
            <a:ext cx="802599" cy="4564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76200" lvl="0" algn="l" rtl="0">
              <a:spcBef>
                <a:spcPts val="600"/>
              </a:spcBef>
              <a:spcAft>
                <a:spcPts val="0"/>
              </a:spcAft>
              <a:buSzPts val="2400"/>
            </a:pPr>
            <a:r>
              <a:rPr lang="en-US" dirty="0"/>
              <a:t>Tools and Technologies used</a:t>
            </a:r>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11" name="Google Shape;309;p25">
            <a:extLst>
              <a:ext uri="{FF2B5EF4-FFF2-40B4-BE49-F238E27FC236}">
                <a16:creationId xmlns:a16="http://schemas.microsoft.com/office/drawing/2014/main" id="{C12AFA0D-31D9-4AA5-99DA-6C103FE268A3}"/>
              </a:ext>
            </a:extLst>
          </p:cNvPr>
          <p:cNvGrpSpPr/>
          <p:nvPr/>
        </p:nvGrpSpPr>
        <p:grpSpPr>
          <a:xfrm>
            <a:off x="8407098" y="302691"/>
            <a:ext cx="419938" cy="419938"/>
            <a:chOff x="6908501" y="2969995"/>
            <a:chExt cx="457200" cy="457200"/>
          </a:xfrm>
        </p:grpSpPr>
        <p:sp>
          <p:nvSpPr>
            <p:cNvPr id="12" name="Google Shape;310;p25">
              <a:extLst>
                <a:ext uri="{FF2B5EF4-FFF2-40B4-BE49-F238E27FC236}">
                  <a16:creationId xmlns:a16="http://schemas.microsoft.com/office/drawing/2014/main" id="{0BB79691-3177-433B-AD00-3F2F1C274635}"/>
                </a:ext>
              </a:extLst>
            </p:cNvPr>
            <p:cNvSpPr/>
            <p:nvPr/>
          </p:nvSpPr>
          <p:spPr>
            <a:xfrm>
              <a:off x="6994226" y="2969995"/>
              <a:ext cx="76200" cy="76200"/>
            </a:xfrm>
            <a:custGeom>
              <a:avLst/>
              <a:gdLst/>
              <a:ahLst/>
              <a:cxnLst/>
              <a:rect l="l" t="t" r="r" b="b"/>
              <a:pathLst>
                <a:path w="76200" h="76200" extrusionOk="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11;p25">
              <a:extLst>
                <a:ext uri="{FF2B5EF4-FFF2-40B4-BE49-F238E27FC236}">
                  <a16:creationId xmlns:a16="http://schemas.microsoft.com/office/drawing/2014/main" id="{C0C48665-EE8E-4A34-A1F3-DB8DE82DB88D}"/>
                </a:ext>
              </a:extLst>
            </p:cNvPr>
            <p:cNvSpPr/>
            <p:nvPr/>
          </p:nvSpPr>
          <p:spPr>
            <a:xfrm>
              <a:off x="6908501" y="2969995"/>
              <a:ext cx="457200" cy="457200"/>
            </a:xfrm>
            <a:custGeom>
              <a:avLst/>
              <a:gdLst/>
              <a:ahLst/>
              <a:cxnLst/>
              <a:rect l="l" t="t" r="r" b="b"/>
              <a:pathLst>
                <a:path w="457200" h="457200" extrusionOk="0">
                  <a:moveTo>
                    <a:pt x="438150" y="0"/>
                  </a:moveTo>
                  <a:lnTo>
                    <a:pt x="228600" y="0"/>
                  </a:lnTo>
                  <a:cubicBezTo>
                    <a:pt x="218123" y="0"/>
                    <a:pt x="209550" y="8573"/>
                    <a:pt x="209550" y="19050"/>
                  </a:cubicBezTo>
                  <a:lnTo>
                    <a:pt x="209550" y="95250"/>
                  </a:lnTo>
                  <a:lnTo>
                    <a:pt x="123825" y="95250"/>
                  </a:lnTo>
                  <a:cubicBezTo>
                    <a:pt x="53340" y="95250"/>
                    <a:pt x="0" y="144780"/>
                    <a:pt x="0" y="209550"/>
                  </a:cubicBezTo>
                  <a:cubicBezTo>
                    <a:pt x="0" y="220028"/>
                    <a:pt x="8573" y="228600"/>
                    <a:pt x="19050" y="228600"/>
                  </a:cubicBezTo>
                  <a:cubicBezTo>
                    <a:pt x="29528" y="228600"/>
                    <a:pt x="38100" y="220028"/>
                    <a:pt x="38100" y="209550"/>
                  </a:cubicBezTo>
                  <a:cubicBezTo>
                    <a:pt x="38100" y="179070"/>
                    <a:pt x="54293" y="157163"/>
                    <a:pt x="76200" y="144780"/>
                  </a:cubicBezTo>
                  <a:lnTo>
                    <a:pt x="76200" y="277178"/>
                  </a:lnTo>
                  <a:cubicBezTo>
                    <a:pt x="76200" y="277178"/>
                    <a:pt x="76200" y="278130"/>
                    <a:pt x="76200" y="278130"/>
                  </a:cubicBezTo>
                  <a:cubicBezTo>
                    <a:pt x="76200" y="278130"/>
                    <a:pt x="76200" y="279083"/>
                    <a:pt x="76200" y="279083"/>
                  </a:cubicBezTo>
                  <a:lnTo>
                    <a:pt x="76200" y="438150"/>
                  </a:lnTo>
                  <a:cubicBezTo>
                    <a:pt x="76200" y="448628"/>
                    <a:pt x="84773" y="457200"/>
                    <a:pt x="95250" y="457200"/>
                  </a:cubicBezTo>
                  <a:cubicBezTo>
                    <a:pt x="105728" y="457200"/>
                    <a:pt x="114300" y="448628"/>
                    <a:pt x="114300" y="438150"/>
                  </a:cubicBezTo>
                  <a:lnTo>
                    <a:pt x="114300" y="295275"/>
                  </a:lnTo>
                  <a:lnTo>
                    <a:pt x="133350" y="295275"/>
                  </a:lnTo>
                  <a:lnTo>
                    <a:pt x="133350" y="438150"/>
                  </a:lnTo>
                  <a:cubicBezTo>
                    <a:pt x="133350" y="448628"/>
                    <a:pt x="141923" y="457200"/>
                    <a:pt x="152400" y="457200"/>
                  </a:cubicBezTo>
                  <a:cubicBezTo>
                    <a:pt x="162878" y="457200"/>
                    <a:pt x="171450" y="448628"/>
                    <a:pt x="171450" y="438150"/>
                  </a:cubicBezTo>
                  <a:lnTo>
                    <a:pt x="171450" y="279083"/>
                  </a:lnTo>
                  <a:cubicBezTo>
                    <a:pt x="171450" y="279083"/>
                    <a:pt x="171450" y="278130"/>
                    <a:pt x="171450" y="278130"/>
                  </a:cubicBezTo>
                  <a:cubicBezTo>
                    <a:pt x="171450" y="278130"/>
                    <a:pt x="171450" y="277178"/>
                    <a:pt x="171450" y="277178"/>
                  </a:cubicBezTo>
                  <a:lnTo>
                    <a:pt x="171450" y="133350"/>
                  </a:lnTo>
                  <a:lnTo>
                    <a:pt x="209550" y="133350"/>
                  </a:lnTo>
                  <a:lnTo>
                    <a:pt x="209550" y="200025"/>
                  </a:lnTo>
                  <a:cubicBezTo>
                    <a:pt x="209550" y="210503"/>
                    <a:pt x="218123" y="219075"/>
                    <a:pt x="228600" y="219075"/>
                  </a:cubicBezTo>
                  <a:lnTo>
                    <a:pt x="438150" y="219075"/>
                  </a:lnTo>
                  <a:cubicBezTo>
                    <a:pt x="448628" y="219075"/>
                    <a:pt x="457200" y="210503"/>
                    <a:pt x="457200" y="200025"/>
                  </a:cubicBezTo>
                  <a:lnTo>
                    <a:pt x="457200" y="19050"/>
                  </a:lnTo>
                  <a:cubicBezTo>
                    <a:pt x="457200" y="8573"/>
                    <a:pt x="448628" y="0"/>
                    <a:pt x="438150" y="0"/>
                  </a:cubicBezTo>
                  <a:close/>
                  <a:moveTo>
                    <a:pt x="285750" y="95250"/>
                  </a:moveTo>
                  <a:lnTo>
                    <a:pt x="247650" y="95250"/>
                  </a:lnTo>
                  <a:lnTo>
                    <a:pt x="247650" y="38100"/>
                  </a:lnTo>
                  <a:lnTo>
                    <a:pt x="419100" y="38100"/>
                  </a:lnTo>
                  <a:lnTo>
                    <a:pt x="419100" y="180975"/>
                  </a:lnTo>
                  <a:lnTo>
                    <a:pt x="247650" y="180975"/>
                  </a:lnTo>
                  <a:lnTo>
                    <a:pt x="247650" y="133350"/>
                  </a:lnTo>
                  <a:lnTo>
                    <a:pt x="285750" y="133350"/>
                  </a:lnTo>
                  <a:cubicBezTo>
                    <a:pt x="296228" y="133350"/>
                    <a:pt x="304800" y="124778"/>
                    <a:pt x="304800" y="114300"/>
                  </a:cubicBezTo>
                  <a:cubicBezTo>
                    <a:pt x="304800" y="103823"/>
                    <a:pt x="296228" y="95250"/>
                    <a:pt x="285750"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descr="Graphical user interface, application&#10;&#10;Description automatically generated">
            <a:extLst>
              <a:ext uri="{FF2B5EF4-FFF2-40B4-BE49-F238E27FC236}">
                <a16:creationId xmlns:a16="http://schemas.microsoft.com/office/drawing/2014/main" id="{6B8DB266-B7A4-4193-8C27-7B8A1C86F936}"/>
              </a:ext>
            </a:extLst>
          </p:cNvPr>
          <p:cNvPicPr>
            <a:picLocks noChangeAspect="1"/>
          </p:cNvPicPr>
          <p:nvPr/>
        </p:nvPicPr>
        <p:blipFill>
          <a:blip r:embed="rId3"/>
          <a:stretch>
            <a:fillRect/>
          </a:stretch>
        </p:blipFill>
        <p:spPr>
          <a:xfrm>
            <a:off x="190499" y="1314449"/>
            <a:ext cx="3717131" cy="1950246"/>
          </a:xfrm>
          <a:prstGeom prst="rect">
            <a:avLst/>
          </a:prstGeom>
        </p:spPr>
      </p:pic>
      <p:pic>
        <p:nvPicPr>
          <p:cNvPr id="5" name="Picture 4" descr="Text&#10;&#10;Description automatically generated">
            <a:extLst>
              <a:ext uri="{FF2B5EF4-FFF2-40B4-BE49-F238E27FC236}">
                <a16:creationId xmlns:a16="http://schemas.microsoft.com/office/drawing/2014/main" id="{ECEC2595-BA31-4F54-A5F2-ACF1181DEEA7}"/>
              </a:ext>
            </a:extLst>
          </p:cNvPr>
          <p:cNvPicPr>
            <a:picLocks noChangeAspect="1"/>
          </p:cNvPicPr>
          <p:nvPr/>
        </p:nvPicPr>
        <p:blipFill>
          <a:blip r:embed="rId4"/>
          <a:stretch>
            <a:fillRect/>
          </a:stretch>
        </p:blipFill>
        <p:spPr>
          <a:xfrm>
            <a:off x="3800475" y="1310850"/>
            <a:ext cx="5343525" cy="1950246"/>
          </a:xfrm>
          <a:prstGeom prst="rect">
            <a:avLst/>
          </a:prstGeom>
        </p:spPr>
      </p:pic>
      <p:pic>
        <p:nvPicPr>
          <p:cNvPr id="7" name="Picture 6" descr="Table&#10;&#10;Description automatically generated">
            <a:extLst>
              <a:ext uri="{FF2B5EF4-FFF2-40B4-BE49-F238E27FC236}">
                <a16:creationId xmlns:a16="http://schemas.microsoft.com/office/drawing/2014/main" id="{F425B6ED-D11E-427E-A066-D1E42714017D}"/>
              </a:ext>
            </a:extLst>
          </p:cNvPr>
          <p:cNvPicPr>
            <a:picLocks noChangeAspect="1"/>
          </p:cNvPicPr>
          <p:nvPr/>
        </p:nvPicPr>
        <p:blipFill>
          <a:blip r:embed="rId5"/>
          <a:stretch>
            <a:fillRect/>
          </a:stretch>
        </p:blipFill>
        <p:spPr>
          <a:xfrm>
            <a:off x="395068" y="3146850"/>
            <a:ext cx="8221999" cy="1921667"/>
          </a:xfrm>
          <a:prstGeom prst="rect">
            <a:avLst/>
          </a:prstGeom>
        </p:spPr>
      </p:pic>
      <p:pic>
        <p:nvPicPr>
          <p:cNvPr id="14" name="Picture 13" descr="Text&#10;&#10;Description automatically generated with low confidence">
            <a:extLst>
              <a:ext uri="{FF2B5EF4-FFF2-40B4-BE49-F238E27FC236}">
                <a16:creationId xmlns:a16="http://schemas.microsoft.com/office/drawing/2014/main" id="{3A24FA2E-6040-4C92-BCC8-0A3BF3B079D0}"/>
              </a:ext>
            </a:extLst>
          </p:cNvPr>
          <p:cNvPicPr>
            <a:picLocks noChangeAspect="1"/>
          </p:cNvPicPr>
          <p:nvPr/>
        </p:nvPicPr>
        <p:blipFill>
          <a:blip r:embed="rId6"/>
          <a:stretch>
            <a:fillRect/>
          </a:stretch>
        </p:blipFill>
        <p:spPr>
          <a:xfrm>
            <a:off x="8487372" y="4757100"/>
            <a:ext cx="679385" cy="386400"/>
          </a:xfrm>
          <a:prstGeom prst="rect">
            <a:avLst/>
          </a:prstGeom>
        </p:spPr>
      </p:pic>
    </p:spTree>
    <p:extLst>
      <p:ext uri="{BB962C8B-B14F-4D97-AF65-F5344CB8AC3E}">
        <p14:creationId xmlns:p14="http://schemas.microsoft.com/office/powerpoint/2010/main" val="3878087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EDA (Distribution)</a:t>
            </a:r>
            <a:endParaRPr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11" name="Google Shape;309;p25">
            <a:extLst>
              <a:ext uri="{FF2B5EF4-FFF2-40B4-BE49-F238E27FC236}">
                <a16:creationId xmlns:a16="http://schemas.microsoft.com/office/drawing/2014/main" id="{C12AFA0D-31D9-4AA5-99DA-6C103FE268A3}"/>
              </a:ext>
            </a:extLst>
          </p:cNvPr>
          <p:cNvGrpSpPr/>
          <p:nvPr/>
        </p:nvGrpSpPr>
        <p:grpSpPr>
          <a:xfrm>
            <a:off x="8407098" y="302691"/>
            <a:ext cx="419938" cy="419938"/>
            <a:chOff x="6908501" y="2969995"/>
            <a:chExt cx="457200" cy="457200"/>
          </a:xfrm>
        </p:grpSpPr>
        <p:sp>
          <p:nvSpPr>
            <p:cNvPr id="12" name="Google Shape;310;p25">
              <a:extLst>
                <a:ext uri="{FF2B5EF4-FFF2-40B4-BE49-F238E27FC236}">
                  <a16:creationId xmlns:a16="http://schemas.microsoft.com/office/drawing/2014/main" id="{0BB79691-3177-433B-AD00-3F2F1C274635}"/>
                </a:ext>
              </a:extLst>
            </p:cNvPr>
            <p:cNvSpPr/>
            <p:nvPr/>
          </p:nvSpPr>
          <p:spPr>
            <a:xfrm>
              <a:off x="6994226" y="2969995"/>
              <a:ext cx="76200" cy="76200"/>
            </a:xfrm>
            <a:custGeom>
              <a:avLst/>
              <a:gdLst/>
              <a:ahLst/>
              <a:cxnLst/>
              <a:rect l="l" t="t" r="r" b="b"/>
              <a:pathLst>
                <a:path w="76200" h="76200" extrusionOk="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11;p25">
              <a:extLst>
                <a:ext uri="{FF2B5EF4-FFF2-40B4-BE49-F238E27FC236}">
                  <a16:creationId xmlns:a16="http://schemas.microsoft.com/office/drawing/2014/main" id="{C0C48665-EE8E-4A34-A1F3-DB8DE82DB88D}"/>
                </a:ext>
              </a:extLst>
            </p:cNvPr>
            <p:cNvSpPr/>
            <p:nvPr/>
          </p:nvSpPr>
          <p:spPr>
            <a:xfrm>
              <a:off x="6908501" y="2969995"/>
              <a:ext cx="457200" cy="457200"/>
            </a:xfrm>
            <a:custGeom>
              <a:avLst/>
              <a:gdLst/>
              <a:ahLst/>
              <a:cxnLst/>
              <a:rect l="l" t="t" r="r" b="b"/>
              <a:pathLst>
                <a:path w="457200" h="457200" extrusionOk="0">
                  <a:moveTo>
                    <a:pt x="438150" y="0"/>
                  </a:moveTo>
                  <a:lnTo>
                    <a:pt x="228600" y="0"/>
                  </a:lnTo>
                  <a:cubicBezTo>
                    <a:pt x="218123" y="0"/>
                    <a:pt x="209550" y="8573"/>
                    <a:pt x="209550" y="19050"/>
                  </a:cubicBezTo>
                  <a:lnTo>
                    <a:pt x="209550" y="95250"/>
                  </a:lnTo>
                  <a:lnTo>
                    <a:pt x="123825" y="95250"/>
                  </a:lnTo>
                  <a:cubicBezTo>
                    <a:pt x="53340" y="95250"/>
                    <a:pt x="0" y="144780"/>
                    <a:pt x="0" y="209550"/>
                  </a:cubicBezTo>
                  <a:cubicBezTo>
                    <a:pt x="0" y="220028"/>
                    <a:pt x="8573" y="228600"/>
                    <a:pt x="19050" y="228600"/>
                  </a:cubicBezTo>
                  <a:cubicBezTo>
                    <a:pt x="29528" y="228600"/>
                    <a:pt x="38100" y="220028"/>
                    <a:pt x="38100" y="209550"/>
                  </a:cubicBezTo>
                  <a:cubicBezTo>
                    <a:pt x="38100" y="179070"/>
                    <a:pt x="54293" y="157163"/>
                    <a:pt x="76200" y="144780"/>
                  </a:cubicBezTo>
                  <a:lnTo>
                    <a:pt x="76200" y="277178"/>
                  </a:lnTo>
                  <a:cubicBezTo>
                    <a:pt x="76200" y="277178"/>
                    <a:pt x="76200" y="278130"/>
                    <a:pt x="76200" y="278130"/>
                  </a:cubicBezTo>
                  <a:cubicBezTo>
                    <a:pt x="76200" y="278130"/>
                    <a:pt x="76200" y="279083"/>
                    <a:pt x="76200" y="279083"/>
                  </a:cubicBezTo>
                  <a:lnTo>
                    <a:pt x="76200" y="438150"/>
                  </a:lnTo>
                  <a:cubicBezTo>
                    <a:pt x="76200" y="448628"/>
                    <a:pt x="84773" y="457200"/>
                    <a:pt x="95250" y="457200"/>
                  </a:cubicBezTo>
                  <a:cubicBezTo>
                    <a:pt x="105728" y="457200"/>
                    <a:pt x="114300" y="448628"/>
                    <a:pt x="114300" y="438150"/>
                  </a:cubicBezTo>
                  <a:lnTo>
                    <a:pt x="114300" y="295275"/>
                  </a:lnTo>
                  <a:lnTo>
                    <a:pt x="133350" y="295275"/>
                  </a:lnTo>
                  <a:lnTo>
                    <a:pt x="133350" y="438150"/>
                  </a:lnTo>
                  <a:cubicBezTo>
                    <a:pt x="133350" y="448628"/>
                    <a:pt x="141923" y="457200"/>
                    <a:pt x="152400" y="457200"/>
                  </a:cubicBezTo>
                  <a:cubicBezTo>
                    <a:pt x="162878" y="457200"/>
                    <a:pt x="171450" y="448628"/>
                    <a:pt x="171450" y="438150"/>
                  </a:cubicBezTo>
                  <a:lnTo>
                    <a:pt x="171450" y="279083"/>
                  </a:lnTo>
                  <a:cubicBezTo>
                    <a:pt x="171450" y="279083"/>
                    <a:pt x="171450" y="278130"/>
                    <a:pt x="171450" y="278130"/>
                  </a:cubicBezTo>
                  <a:cubicBezTo>
                    <a:pt x="171450" y="278130"/>
                    <a:pt x="171450" y="277178"/>
                    <a:pt x="171450" y="277178"/>
                  </a:cubicBezTo>
                  <a:lnTo>
                    <a:pt x="171450" y="133350"/>
                  </a:lnTo>
                  <a:lnTo>
                    <a:pt x="209550" y="133350"/>
                  </a:lnTo>
                  <a:lnTo>
                    <a:pt x="209550" y="200025"/>
                  </a:lnTo>
                  <a:cubicBezTo>
                    <a:pt x="209550" y="210503"/>
                    <a:pt x="218123" y="219075"/>
                    <a:pt x="228600" y="219075"/>
                  </a:cubicBezTo>
                  <a:lnTo>
                    <a:pt x="438150" y="219075"/>
                  </a:lnTo>
                  <a:cubicBezTo>
                    <a:pt x="448628" y="219075"/>
                    <a:pt x="457200" y="210503"/>
                    <a:pt x="457200" y="200025"/>
                  </a:cubicBezTo>
                  <a:lnTo>
                    <a:pt x="457200" y="19050"/>
                  </a:lnTo>
                  <a:cubicBezTo>
                    <a:pt x="457200" y="8573"/>
                    <a:pt x="448628" y="0"/>
                    <a:pt x="438150" y="0"/>
                  </a:cubicBezTo>
                  <a:close/>
                  <a:moveTo>
                    <a:pt x="285750" y="95250"/>
                  </a:moveTo>
                  <a:lnTo>
                    <a:pt x="247650" y="95250"/>
                  </a:lnTo>
                  <a:lnTo>
                    <a:pt x="247650" y="38100"/>
                  </a:lnTo>
                  <a:lnTo>
                    <a:pt x="419100" y="38100"/>
                  </a:lnTo>
                  <a:lnTo>
                    <a:pt x="419100" y="180975"/>
                  </a:lnTo>
                  <a:lnTo>
                    <a:pt x="247650" y="180975"/>
                  </a:lnTo>
                  <a:lnTo>
                    <a:pt x="247650" y="133350"/>
                  </a:lnTo>
                  <a:lnTo>
                    <a:pt x="285750" y="133350"/>
                  </a:lnTo>
                  <a:cubicBezTo>
                    <a:pt x="296228" y="133350"/>
                    <a:pt x="304800" y="124778"/>
                    <a:pt x="304800" y="114300"/>
                  </a:cubicBezTo>
                  <a:cubicBezTo>
                    <a:pt x="304800" y="103823"/>
                    <a:pt x="296228" y="95250"/>
                    <a:pt x="285750"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9" name="Picture 8" descr="Text&#10;&#10;Description automatically generated with low confidence">
            <a:extLst>
              <a:ext uri="{FF2B5EF4-FFF2-40B4-BE49-F238E27FC236}">
                <a16:creationId xmlns:a16="http://schemas.microsoft.com/office/drawing/2014/main" id="{18A6DDFC-CB5D-4977-9E38-36F650D4794A}"/>
              </a:ext>
            </a:extLst>
          </p:cNvPr>
          <p:cNvPicPr>
            <a:picLocks noChangeAspect="1"/>
          </p:cNvPicPr>
          <p:nvPr/>
        </p:nvPicPr>
        <p:blipFill>
          <a:blip r:embed="rId3"/>
          <a:stretch>
            <a:fillRect/>
          </a:stretch>
        </p:blipFill>
        <p:spPr>
          <a:xfrm>
            <a:off x="8357014" y="4687022"/>
            <a:ext cx="802599" cy="456478"/>
          </a:xfrm>
          <a:prstGeom prst="rect">
            <a:avLst/>
          </a:prstGeom>
        </p:spPr>
      </p:pic>
      <p:pic>
        <p:nvPicPr>
          <p:cNvPr id="20" name="Picture 19" descr="Shape, rectangle&#10;&#10;Description automatically generated">
            <a:extLst>
              <a:ext uri="{FF2B5EF4-FFF2-40B4-BE49-F238E27FC236}">
                <a16:creationId xmlns:a16="http://schemas.microsoft.com/office/drawing/2014/main" id="{223BBA47-C930-43A6-B515-5DB2C823A414}"/>
              </a:ext>
            </a:extLst>
          </p:cNvPr>
          <p:cNvPicPr>
            <a:picLocks noChangeAspect="1"/>
          </p:cNvPicPr>
          <p:nvPr/>
        </p:nvPicPr>
        <p:blipFill>
          <a:blip r:embed="rId4"/>
          <a:stretch>
            <a:fillRect/>
          </a:stretch>
        </p:blipFill>
        <p:spPr>
          <a:xfrm>
            <a:off x="51365" y="1414463"/>
            <a:ext cx="8585429" cy="1564481"/>
          </a:xfrm>
          <a:prstGeom prst="rect">
            <a:avLst/>
          </a:prstGeom>
        </p:spPr>
      </p:pic>
      <p:pic>
        <p:nvPicPr>
          <p:cNvPr id="22" name="Picture 21" descr="Shape, rectangle&#10;&#10;Description automatically generated">
            <a:extLst>
              <a:ext uri="{FF2B5EF4-FFF2-40B4-BE49-F238E27FC236}">
                <a16:creationId xmlns:a16="http://schemas.microsoft.com/office/drawing/2014/main" id="{09007C84-FADF-4DDB-82D0-EDCD105F38C2}"/>
              </a:ext>
            </a:extLst>
          </p:cNvPr>
          <p:cNvPicPr>
            <a:picLocks noChangeAspect="1"/>
          </p:cNvPicPr>
          <p:nvPr/>
        </p:nvPicPr>
        <p:blipFill>
          <a:blip r:embed="rId5"/>
          <a:stretch>
            <a:fillRect/>
          </a:stretch>
        </p:blipFill>
        <p:spPr>
          <a:xfrm>
            <a:off x="51365" y="3018928"/>
            <a:ext cx="9041270" cy="1787742"/>
          </a:xfrm>
          <a:prstGeom prst="rect">
            <a:avLst/>
          </a:prstGeom>
        </p:spPr>
      </p:pic>
    </p:spTree>
    <p:extLst>
      <p:ext uri="{BB962C8B-B14F-4D97-AF65-F5344CB8AC3E}">
        <p14:creationId xmlns:p14="http://schemas.microsoft.com/office/powerpoint/2010/main" val="977352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EDA (Distribution)</a:t>
            </a:r>
            <a:endParaRPr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grpSp>
        <p:nvGrpSpPr>
          <p:cNvPr id="11" name="Google Shape;309;p25">
            <a:extLst>
              <a:ext uri="{FF2B5EF4-FFF2-40B4-BE49-F238E27FC236}">
                <a16:creationId xmlns:a16="http://schemas.microsoft.com/office/drawing/2014/main" id="{C12AFA0D-31D9-4AA5-99DA-6C103FE268A3}"/>
              </a:ext>
            </a:extLst>
          </p:cNvPr>
          <p:cNvGrpSpPr/>
          <p:nvPr/>
        </p:nvGrpSpPr>
        <p:grpSpPr>
          <a:xfrm>
            <a:off x="8407098" y="302691"/>
            <a:ext cx="419938" cy="419938"/>
            <a:chOff x="6908501" y="2969995"/>
            <a:chExt cx="457200" cy="457200"/>
          </a:xfrm>
        </p:grpSpPr>
        <p:sp>
          <p:nvSpPr>
            <p:cNvPr id="12" name="Google Shape;310;p25">
              <a:extLst>
                <a:ext uri="{FF2B5EF4-FFF2-40B4-BE49-F238E27FC236}">
                  <a16:creationId xmlns:a16="http://schemas.microsoft.com/office/drawing/2014/main" id="{0BB79691-3177-433B-AD00-3F2F1C274635}"/>
                </a:ext>
              </a:extLst>
            </p:cNvPr>
            <p:cNvSpPr/>
            <p:nvPr/>
          </p:nvSpPr>
          <p:spPr>
            <a:xfrm>
              <a:off x="6994226" y="2969995"/>
              <a:ext cx="76200" cy="76200"/>
            </a:xfrm>
            <a:custGeom>
              <a:avLst/>
              <a:gdLst/>
              <a:ahLst/>
              <a:cxnLst/>
              <a:rect l="l" t="t" r="r" b="b"/>
              <a:pathLst>
                <a:path w="76200" h="76200" extrusionOk="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11;p25">
              <a:extLst>
                <a:ext uri="{FF2B5EF4-FFF2-40B4-BE49-F238E27FC236}">
                  <a16:creationId xmlns:a16="http://schemas.microsoft.com/office/drawing/2014/main" id="{C0C48665-EE8E-4A34-A1F3-DB8DE82DB88D}"/>
                </a:ext>
              </a:extLst>
            </p:cNvPr>
            <p:cNvSpPr/>
            <p:nvPr/>
          </p:nvSpPr>
          <p:spPr>
            <a:xfrm>
              <a:off x="6908501" y="2969995"/>
              <a:ext cx="457200" cy="457200"/>
            </a:xfrm>
            <a:custGeom>
              <a:avLst/>
              <a:gdLst/>
              <a:ahLst/>
              <a:cxnLst/>
              <a:rect l="l" t="t" r="r" b="b"/>
              <a:pathLst>
                <a:path w="457200" h="457200" extrusionOk="0">
                  <a:moveTo>
                    <a:pt x="438150" y="0"/>
                  </a:moveTo>
                  <a:lnTo>
                    <a:pt x="228600" y="0"/>
                  </a:lnTo>
                  <a:cubicBezTo>
                    <a:pt x="218123" y="0"/>
                    <a:pt x="209550" y="8573"/>
                    <a:pt x="209550" y="19050"/>
                  </a:cubicBezTo>
                  <a:lnTo>
                    <a:pt x="209550" y="95250"/>
                  </a:lnTo>
                  <a:lnTo>
                    <a:pt x="123825" y="95250"/>
                  </a:lnTo>
                  <a:cubicBezTo>
                    <a:pt x="53340" y="95250"/>
                    <a:pt x="0" y="144780"/>
                    <a:pt x="0" y="209550"/>
                  </a:cubicBezTo>
                  <a:cubicBezTo>
                    <a:pt x="0" y="220028"/>
                    <a:pt x="8573" y="228600"/>
                    <a:pt x="19050" y="228600"/>
                  </a:cubicBezTo>
                  <a:cubicBezTo>
                    <a:pt x="29528" y="228600"/>
                    <a:pt x="38100" y="220028"/>
                    <a:pt x="38100" y="209550"/>
                  </a:cubicBezTo>
                  <a:cubicBezTo>
                    <a:pt x="38100" y="179070"/>
                    <a:pt x="54293" y="157163"/>
                    <a:pt x="76200" y="144780"/>
                  </a:cubicBezTo>
                  <a:lnTo>
                    <a:pt x="76200" y="277178"/>
                  </a:lnTo>
                  <a:cubicBezTo>
                    <a:pt x="76200" y="277178"/>
                    <a:pt x="76200" y="278130"/>
                    <a:pt x="76200" y="278130"/>
                  </a:cubicBezTo>
                  <a:cubicBezTo>
                    <a:pt x="76200" y="278130"/>
                    <a:pt x="76200" y="279083"/>
                    <a:pt x="76200" y="279083"/>
                  </a:cubicBezTo>
                  <a:lnTo>
                    <a:pt x="76200" y="438150"/>
                  </a:lnTo>
                  <a:cubicBezTo>
                    <a:pt x="76200" y="448628"/>
                    <a:pt x="84773" y="457200"/>
                    <a:pt x="95250" y="457200"/>
                  </a:cubicBezTo>
                  <a:cubicBezTo>
                    <a:pt x="105728" y="457200"/>
                    <a:pt x="114300" y="448628"/>
                    <a:pt x="114300" y="438150"/>
                  </a:cubicBezTo>
                  <a:lnTo>
                    <a:pt x="114300" y="295275"/>
                  </a:lnTo>
                  <a:lnTo>
                    <a:pt x="133350" y="295275"/>
                  </a:lnTo>
                  <a:lnTo>
                    <a:pt x="133350" y="438150"/>
                  </a:lnTo>
                  <a:cubicBezTo>
                    <a:pt x="133350" y="448628"/>
                    <a:pt x="141923" y="457200"/>
                    <a:pt x="152400" y="457200"/>
                  </a:cubicBezTo>
                  <a:cubicBezTo>
                    <a:pt x="162878" y="457200"/>
                    <a:pt x="171450" y="448628"/>
                    <a:pt x="171450" y="438150"/>
                  </a:cubicBezTo>
                  <a:lnTo>
                    <a:pt x="171450" y="279083"/>
                  </a:lnTo>
                  <a:cubicBezTo>
                    <a:pt x="171450" y="279083"/>
                    <a:pt x="171450" y="278130"/>
                    <a:pt x="171450" y="278130"/>
                  </a:cubicBezTo>
                  <a:cubicBezTo>
                    <a:pt x="171450" y="278130"/>
                    <a:pt x="171450" y="277178"/>
                    <a:pt x="171450" y="277178"/>
                  </a:cubicBezTo>
                  <a:lnTo>
                    <a:pt x="171450" y="133350"/>
                  </a:lnTo>
                  <a:lnTo>
                    <a:pt x="209550" y="133350"/>
                  </a:lnTo>
                  <a:lnTo>
                    <a:pt x="209550" y="200025"/>
                  </a:lnTo>
                  <a:cubicBezTo>
                    <a:pt x="209550" y="210503"/>
                    <a:pt x="218123" y="219075"/>
                    <a:pt x="228600" y="219075"/>
                  </a:cubicBezTo>
                  <a:lnTo>
                    <a:pt x="438150" y="219075"/>
                  </a:lnTo>
                  <a:cubicBezTo>
                    <a:pt x="448628" y="219075"/>
                    <a:pt x="457200" y="210503"/>
                    <a:pt x="457200" y="200025"/>
                  </a:cubicBezTo>
                  <a:lnTo>
                    <a:pt x="457200" y="19050"/>
                  </a:lnTo>
                  <a:cubicBezTo>
                    <a:pt x="457200" y="8573"/>
                    <a:pt x="448628" y="0"/>
                    <a:pt x="438150" y="0"/>
                  </a:cubicBezTo>
                  <a:close/>
                  <a:moveTo>
                    <a:pt x="285750" y="95250"/>
                  </a:moveTo>
                  <a:lnTo>
                    <a:pt x="247650" y="95250"/>
                  </a:lnTo>
                  <a:lnTo>
                    <a:pt x="247650" y="38100"/>
                  </a:lnTo>
                  <a:lnTo>
                    <a:pt x="419100" y="38100"/>
                  </a:lnTo>
                  <a:lnTo>
                    <a:pt x="419100" y="180975"/>
                  </a:lnTo>
                  <a:lnTo>
                    <a:pt x="247650" y="180975"/>
                  </a:lnTo>
                  <a:lnTo>
                    <a:pt x="247650" y="133350"/>
                  </a:lnTo>
                  <a:lnTo>
                    <a:pt x="285750" y="133350"/>
                  </a:lnTo>
                  <a:cubicBezTo>
                    <a:pt x="296228" y="133350"/>
                    <a:pt x="304800" y="124778"/>
                    <a:pt x="304800" y="114300"/>
                  </a:cubicBezTo>
                  <a:cubicBezTo>
                    <a:pt x="304800" y="103823"/>
                    <a:pt x="296228" y="95250"/>
                    <a:pt x="285750"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9" name="Picture 8" descr="Text&#10;&#10;Description automatically generated with low confidence">
            <a:extLst>
              <a:ext uri="{FF2B5EF4-FFF2-40B4-BE49-F238E27FC236}">
                <a16:creationId xmlns:a16="http://schemas.microsoft.com/office/drawing/2014/main" id="{18A6DDFC-CB5D-4977-9E38-36F650D4794A}"/>
              </a:ext>
            </a:extLst>
          </p:cNvPr>
          <p:cNvPicPr>
            <a:picLocks noChangeAspect="1"/>
          </p:cNvPicPr>
          <p:nvPr/>
        </p:nvPicPr>
        <p:blipFill>
          <a:blip r:embed="rId3"/>
          <a:stretch>
            <a:fillRect/>
          </a:stretch>
        </p:blipFill>
        <p:spPr>
          <a:xfrm>
            <a:off x="8357014" y="4687022"/>
            <a:ext cx="802599" cy="456478"/>
          </a:xfrm>
          <a:prstGeom prst="rect">
            <a:avLst/>
          </a:prstGeom>
        </p:spPr>
      </p:pic>
      <p:pic>
        <p:nvPicPr>
          <p:cNvPr id="3" name="Picture 2" descr="Shape, rectangle&#10;&#10;Description automatically generated">
            <a:extLst>
              <a:ext uri="{FF2B5EF4-FFF2-40B4-BE49-F238E27FC236}">
                <a16:creationId xmlns:a16="http://schemas.microsoft.com/office/drawing/2014/main" id="{CD323ABD-6760-42E4-A3B0-4B118DBD2002}"/>
              </a:ext>
            </a:extLst>
          </p:cNvPr>
          <p:cNvPicPr>
            <a:picLocks noChangeAspect="1"/>
          </p:cNvPicPr>
          <p:nvPr/>
        </p:nvPicPr>
        <p:blipFill>
          <a:blip r:embed="rId4"/>
          <a:stretch>
            <a:fillRect/>
          </a:stretch>
        </p:blipFill>
        <p:spPr>
          <a:xfrm>
            <a:off x="101371" y="1310850"/>
            <a:ext cx="8991264" cy="1818113"/>
          </a:xfrm>
          <a:prstGeom prst="rect">
            <a:avLst/>
          </a:prstGeom>
        </p:spPr>
      </p:pic>
      <p:pic>
        <p:nvPicPr>
          <p:cNvPr id="5" name="Picture 4" descr="Shape, rectangle&#10;&#10;Description automatically generated">
            <a:extLst>
              <a:ext uri="{FF2B5EF4-FFF2-40B4-BE49-F238E27FC236}">
                <a16:creationId xmlns:a16="http://schemas.microsoft.com/office/drawing/2014/main" id="{4CCE434A-992A-4125-AEA9-6D5469717BD3}"/>
              </a:ext>
            </a:extLst>
          </p:cNvPr>
          <p:cNvPicPr>
            <a:picLocks noChangeAspect="1"/>
          </p:cNvPicPr>
          <p:nvPr/>
        </p:nvPicPr>
        <p:blipFill>
          <a:blip r:embed="rId5"/>
          <a:stretch>
            <a:fillRect/>
          </a:stretch>
        </p:blipFill>
        <p:spPr>
          <a:xfrm>
            <a:off x="51365" y="3128963"/>
            <a:ext cx="9041270" cy="1711846"/>
          </a:xfrm>
          <a:prstGeom prst="rect">
            <a:avLst/>
          </a:prstGeom>
        </p:spPr>
      </p:pic>
    </p:spTree>
    <p:extLst>
      <p:ext uri="{BB962C8B-B14F-4D97-AF65-F5344CB8AC3E}">
        <p14:creationId xmlns:p14="http://schemas.microsoft.com/office/powerpoint/2010/main" val="1400764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EDA (Distribution of Target)</a:t>
            </a:r>
            <a:endParaRPr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grpSp>
        <p:nvGrpSpPr>
          <p:cNvPr id="11" name="Google Shape;309;p25">
            <a:extLst>
              <a:ext uri="{FF2B5EF4-FFF2-40B4-BE49-F238E27FC236}">
                <a16:creationId xmlns:a16="http://schemas.microsoft.com/office/drawing/2014/main" id="{C12AFA0D-31D9-4AA5-99DA-6C103FE268A3}"/>
              </a:ext>
            </a:extLst>
          </p:cNvPr>
          <p:cNvGrpSpPr/>
          <p:nvPr/>
        </p:nvGrpSpPr>
        <p:grpSpPr>
          <a:xfrm>
            <a:off x="8407098" y="302691"/>
            <a:ext cx="419938" cy="419938"/>
            <a:chOff x="6908501" y="2969995"/>
            <a:chExt cx="457200" cy="457200"/>
          </a:xfrm>
        </p:grpSpPr>
        <p:sp>
          <p:nvSpPr>
            <p:cNvPr id="12" name="Google Shape;310;p25">
              <a:extLst>
                <a:ext uri="{FF2B5EF4-FFF2-40B4-BE49-F238E27FC236}">
                  <a16:creationId xmlns:a16="http://schemas.microsoft.com/office/drawing/2014/main" id="{0BB79691-3177-433B-AD00-3F2F1C274635}"/>
                </a:ext>
              </a:extLst>
            </p:cNvPr>
            <p:cNvSpPr/>
            <p:nvPr/>
          </p:nvSpPr>
          <p:spPr>
            <a:xfrm>
              <a:off x="6994226" y="2969995"/>
              <a:ext cx="76200" cy="76200"/>
            </a:xfrm>
            <a:custGeom>
              <a:avLst/>
              <a:gdLst/>
              <a:ahLst/>
              <a:cxnLst/>
              <a:rect l="l" t="t" r="r" b="b"/>
              <a:pathLst>
                <a:path w="76200" h="76200" extrusionOk="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11;p25">
              <a:extLst>
                <a:ext uri="{FF2B5EF4-FFF2-40B4-BE49-F238E27FC236}">
                  <a16:creationId xmlns:a16="http://schemas.microsoft.com/office/drawing/2014/main" id="{C0C48665-EE8E-4A34-A1F3-DB8DE82DB88D}"/>
                </a:ext>
              </a:extLst>
            </p:cNvPr>
            <p:cNvSpPr/>
            <p:nvPr/>
          </p:nvSpPr>
          <p:spPr>
            <a:xfrm>
              <a:off x="6908501" y="2969995"/>
              <a:ext cx="457200" cy="457200"/>
            </a:xfrm>
            <a:custGeom>
              <a:avLst/>
              <a:gdLst/>
              <a:ahLst/>
              <a:cxnLst/>
              <a:rect l="l" t="t" r="r" b="b"/>
              <a:pathLst>
                <a:path w="457200" h="457200" extrusionOk="0">
                  <a:moveTo>
                    <a:pt x="438150" y="0"/>
                  </a:moveTo>
                  <a:lnTo>
                    <a:pt x="228600" y="0"/>
                  </a:lnTo>
                  <a:cubicBezTo>
                    <a:pt x="218123" y="0"/>
                    <a:pt x="209550" y="8573"/>
                    <a:pt x="209550" y="19050"/>
                  </a:cubicBezTo>
                  <a:lnTo>
                    <a:pt x="209550" y="95250"/>
                  </a:lnTo>
                  <a:lnTo>
                    <a:pt x="123825" y="95250"/>
                  </a:lnTo>
                  <a:cubicBezTo>
                    <a:pt x="53340" y="95250"/>
                    <a:pt x="0" y="144780"/>
                    <a:pt x="0" y="209550"/>
                  </a:cubicBezTo>
                  <a:cubicBezTo>
                    <a:pt x="0" y="220028"/>
                    <a:pt x="8573" y="228600"/>
                    <a:pt x="19050" y="228600"/>
                  </a:cubicBezTo>
                  <a:cubicBezTo>
                    <a:pt x="29528" y="228600"/>
                    <a:pt x="38100" y="220028"/>
                    <a:pt x="38100" y="209550"/>
                  </a:cubicBezTo>
                  <a:cubicBezTo>
                    <a:pt x="38100" y="179070"/>
                    <a:pt x="54293" y="157163"/>
                    <a:pt x="76200" y="144780"/>
                  </a:cubicBezTo>
                  <a:lnTo>
                    <a:pt x="76200" y="277178"/>
                  </a:lnTo>
                  <a:cubicBezTo>
                    <a:pt x="76200" y="277178"/>
                    <a:pt x="76200" y="278130"/>
                    <a:pt x="76200" y="278130"/>
                  </a:cubicBezTo>
                  <a:cubicBezTo>
                    <a:pt x="76200" y="278130"/>
                    <a:pt x="76200" y="279083"/>
                    <a:pt x="76200" y="279083"/>
                  </a:cubicBezTo>
                  <a:lnTo>
                    <a:pt x="76200" y="438150"/>
                  </a:lnTo>
                  <a:cubicBezTo>
                    <a:pt x="76200" y="448628"/>
                    <a:pt x="84773" y="457200"/>
                    <a:pt x="95250" y="457200"/>
                  </a:cubicBezTo>
                  <a:cubicBezTo>
                    <a:pt x="105728" y="457200"/>
                    <a:pt x="114300" y="448628"/>
                    <a:pt x="114300" y="438150"/>
                  </a:cubicBezTo>
                  <a:lnTo>
                    <a:pt x="114300" y="295275"/>
                  </a:lnTo>
                  <a:lnTo>
                    <a:pt x="133350" y="295275"/>
                  </a:lnTo>
                  <a:lnTo>
                    <a:pt x="133350" y="438150"/>
                  </a:lnTo>
                  <a:cubicBezTo>
                    <a:pt x="133350" y="448628"/>
                    <a:pt x="141923" y="457200"/>
                    <a:pt x="152400" y="457200"/>
                  </a:cubicBezTo>
                  <a:cubicBezTo>
                    <a:pt x="162878" y="457200"/>
                    <a:pt x="171450" y="448628"/>
                    <a:pt x="171450" y="438150"/>
                  </a:cubicBezTo>
                  <a:lnTo>
                    <a:pt x="171450" y="279083"/>
                  </a:lnTo>
                  <a:cubicBezTo>
                    <a:pt x="171450" y="279083"/>
                    <a:pt x="171450" y="278130"/>
                    <a:pt x="171450" y="278130"/>
                  </a:cubicBezTo>
                  <a:cubicBezTo>
                    <a:pt x="171450" y="278130"/>
                    <a:pt x="171450" y="277178"/>
                    <a:pt x="171450" y="277178"/>
                  </a:cubicBezTo>
                  <a:lnTo>
                    <a:pt x="171450" y="133350"/>
                  </a:lnTo>
                  <a:lnTo>
                    <a:pt x="209550" y="133350"/>
                  </a:lnTo>
                  <a:lnTo>
                    <a:pt x="209550" y="200025"/>
                  </a:lnTo>
                  <a:cubicBezTo>
                    <a:pt x="209550" y="210503"/>
                    <a:pt x="218123" y="219075"/>
                    <a:pt x="228600" y="219075"/>
                  </a:cubicBezTo>
                  <a:lnTo>
                    <a:pt x="438150" y="219075"/>
                  </a:lnTo>
                  <a:cubicBezTo>
                    <a:pt x="448628" y="219075"/>
                    <a:pt x="457200" y="210503"/>
                    <a:pt x="457200" y="200025"/>
                  </a:cubicBezTo>
                  <a:lnTo>
                    <a:pt x="457200" y="19050"/>
                  </a:lnTo>
                  <a:cubicBezTo>
                    <a:pt x="457200" y="8573"/>
                    <a:pt x="448628" y="0"/>
                    <a:pt x="438150" y="0"/>
                  </a:cubicBezTo>
                  <a:close/>
                  <a:moveTo>
                    <a:pt x="285750" y="95250"/>
                  </a:moveTo>
                  <a:lnTo>
                    <a:pt x="247650" y="95250"/>
                  </a:lnTo>
                  <a:lnTo>
                    <a:pt x="247650" y="38100"/>
                  </a:lnTo>
                  <a:lnTo>
                    <a:pt x="419100" y="38100"/>
                  </a:lnTo>
                  <a:lnTo>
                    <a:pt x="419100" y="180975"/>
                  </a:lnTo>
                  <a:lnTo>
                    <a:pt x="247650" y="180975"/>
                  </a:lnTo>
                  <a:lnTo>
                    <a:pt x="247650" y="133350"/>
                  </a:lnTo>
                  <a:lnTo>
                    <a:pt x="285750" y="133350"/>
                  </a:lnTo>
                  <a:cubicBezTo>
                    <a:pt x="296228" y="133350"/>
                    <a:pt x="304800" y="124778"/>
                    <a:pt x="304800" y="114300"/>
                  </a:cubicBezTo>
                  <a:cubicBezTo>
                    <a:pt x="304800" y="103823"/>
                    <a:pt x="296228" y="95250"/>
                    <a:pt x="285750"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9" name="Picture 8" descr="Text&#10;&#10;Description automatically generated with low confidence">
            <a:extLst>
              <a:ext uri="{FF2B5EF4-FFF2-40B4-BE49-F238E27FC236}">
                <a16:creationId xmlns:a16="http://schemas.microsoft.com/office/drawing/2014/main" id="{18A6DDFC-CB5D-4977-9E38-36F650D4794A}"/>
              </a:ext>
            </a:extLst>
          </p:cNvPr>
          <p:cNvPicPr>
            <a:picLocks noChangeAspect="1"/>
          </p:cNvPicPr>
          <p:nvPr/>
        </p:nvPicPr>
        <p:blipFill>
          <a:blip r:embed="rId3"/>
          <a:stretch>
            <a:fillRect/>
          </a:stretch>
        </p:blipFill>
        <p:spPr>
          <a:xfrm>
            <a:off x="8357014" y="4687022"/>
            <a:ext cx="802599" cy="456478"/>
          </a:xfrm>
          <a:prstGeom prst="rect">
            <a:avLst/>
          </a:prstGeom>
        </p:spPr>
      </p:pic>
      <p:pic>
        <p:nvPicPr>
          <p:cNvPr id="6" name="Picture 5" descr="Shape, rectangle&#10;&#10;Description automatically generated">
            <a:extLst>
              <a:ext uri="{FF2B5EF4-FFF2-40B4-BE49-F238E27FC236}">
                <a16:creationId xmlns:a16="http://schemas.microsoft.com/office/drawing/2014/main" id="{52D7F1C0-68E5-41F7-947C-16B2F817C343}"/>
              </a:ext>
            </a:extLst>
          </p:cNvPr>
          <p:cNvPicPr>
            <a:picLocks noChangeAspect="1"/>
          </p:cNvPicPr>
          <p:nvPr/>
        </p:nvPicPr>
        <p:blipFill>
          <a:blip r:embed="rId4"/>
          <a:stretch>
            <a:fillRect/>
          </a:stretch>
        </p:blipFill>
        <p:spPr>
          <a:xfrm>
            <a:off x="51365" y="1310850"/>
            <a:ext cx="9041270" cy="3495820"/>
          </a:xfrm>
          <a:prstGeom prst="rect">
            <a:avLst/>
          </a:prstGeom>
        </p:spPr>
      </p:pic>
    </p:spTree>
    <p:extLst>
      <p:ext uri="{BB962C8B-B14F-4D97-AF65-F5344CB8AC3E}">
        <p14:creationId xmlns:p14="http://schemas.microsoft.com/office/powerpoint/2010/main" val="2879429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Correlation Matrix</a:t>
            </a:r>
            <a:endParaRPr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grpSp>
        <p:nvGrpSpPr>
          <p:cNvPr id="11" name="Google Shape;309;p25">
            <a:extLst>
              <a:ext uri="{FF2B5EF4-FFF2-40B4-BE49-F238E27FC236}">
                <a16:creationId xmlns:a16="http://schemas.microsoft.com/office/drawing/2014/main" id="{C12AFA0D-31D9-4AA5-99DA-6C103FE268A3}"/>
              </a:ext>
            </a:extLst>
          </p:cNvPr>
          <p:cNvGrpSpPr/>
          <p:nvPr/>
        </p:nvGrpSpPr>
        <p:grpSpPr>
          <a:xfrm>
            <a:off x="8407098" y="302691"/>
            <a:ext cx="419938" cy="419938"/>
            <a:chOff x="6908501" y="2969995"/>
            <a:chExt cx="457200" cy="457200"/>
          </a:xfrm>
        </p:grpSpPr>
        <p:sp>
          <p:nvSpPr>
            <p:cNvPr id="12" name="Google Shape;310;p25">
              <a:extLst>
                <a:ext uri="{FF2B5EF4-FFF2-40B4-BE49-F238E27FC236}">
                  <a16:creationId xmlns:a16="http://schemas.microsoft.com/office/drawing/2014/main" id="{0BB79691-3177-433B-AD00-3F2F1C274635}"/>
                </a:ext>
              </a:extLst>
            </p:cNvPr>
            <p:cNvSpPr/>
            <p:nvPr/>
          </p:nvSpPr>
          <p:spPr>
            <a:xfrm>
              <a:off x="6994226" y="2969995"/>
              <a:ext cx="76200" cy="76200"/>
            </a:xfrm>
            <a:custGeom>
              <a:avLst/>
              <a:gdLst/>
              <a:ahLst/>
              <a:cxnLst/>
              <a:rect l="l" t="t" r="r" b="b"/>
              <a:pathLst>
                <a:path w="76200" h="76200" extrusionOk="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11;p25">
              <a:extLst>
                <a:ext uri="{FF2B5EF4-FFF2-40B4-BE49-F238E27FC236}">
                  <a16:creationId xmlns:a16="http://schemas.microsoft.com/office/drawing/2014/main" id="{C0C48665-EE8E-4A34-A1F3-DB8DE82DB88D}"/>
                </a:ext>
              </a:extLst>
            </p:cNvPr>
            <p:cNvSpPr/>
            <p:nvPr/>
          </p:nvSpPr>
          <p:spPr>
            <a:xfrm>
              <a:off x="6908501" y="2969995"/>
              <a:ext cx="457200" cy="457200"/>
            </a:xfrm>
            <a:custGeom>
              <a:avLst/>
              <a:gdLst/>
              <a:ahLst/>
              <a:cxnLst/>
              <a:rect l="l" t="t" r="r" b="b"/>
              <a:pathLst>
                <a:path w="457200" h="457200" extrusionOk="0">
                  <a:moveTo>
                    <a:pt x="438150" y="0"/>
                  </a:moveTo>
                  <a:lnTo>
                    <a:pt x="228600" y="0"/>
                  </a:lnTo>
                  <a:cubicBezTo>
                    <a:pt x="218123" y="0"/>
                    <a:pt x="209550" y="8573"/>
                    <a:pt x="209550" y="19050"/>
                  </a:cubicBezTo>
                  <a:lnTo>
                    <a:pt x="209550" y="95250"/>
                  </a:lnTo>
                  <a:lnTo>
                    <a:pt x="123825" y="95250"/>
                  </a:lnTo>
                  <a:cubicBezTo>
                    <a:pt x="53340" y="95250"/>
                    <a:pt x="0" y="144780"/>
                    <a:pt x="0" y="209550"/>
                  </a:cubicBezTo>
                  <a:cubicBezTo>
                    <a:pt x="0" y="220028"/>
                    <a:pt x="8573" y="228600"/>
                    <a:pt x="19050" y="228600"/>
                  </a:cubicBezTo>
                  <a:cubicBezTo>
                    <a:pt x="29528" y="228600"/>
                    <a:pt x="38100" y="220028"/>
                    <a:pt x="38100" y="209550"/>
                  </a:cubicBezTo>
                  <a:cubicBezTo>
                    <a:pt x="38100" y="179070"/>
                    <a:pt x="54293" y="157163"/>
                    <a:pt x="76200" y="144780"/>
                  </a:cubicBezTo>
                  <a:lnTo>
                    <a:pt x="76200" y="277178"/>
                  </a:lnTo>
                  <a:cubicBezTo>
                    <a:pt x="76200" y="277178"/>
                    <a:pt x="76200" y="278130"/>
                    <a:pt x="76200" y="278130"/>
                  </a:cubicBezTo>
                  <a:cubicBezTo>
                    <a:pt x="76200" y="278130"/>
                    <a:pt x="76200" y="279083"/>
                    <a:pt x="76200" y="279083"/>
                  </a:cubicBezTo>
                  <a:lnTo>
                    <a:pt x="76200" y="438150"/>
                  </a:lnTo>
                  <a:cubicBezTo>
                    <a:pt x="76200" y="448628"/>
                    <a:pt x="84773" y="457200"/>
                    <a:pt x="95250" y="457200"/>
                  </a:cubicBezTo>
                  <a:cubicBezTo>
                    <a:pt x="105728" y="457200"/>
                    <a:pt x="114300" y="448628"/>
                    <a:pt x="114300" y="438150"/>
                  </a:cubicBezTo>
                  <a:lnTo>
                    <a:pt x="114300" y="295275"/>
                  </a:lnTo>
                  <a:lnTo>
                    <a:pt x="133350" y="295275"/>
                  </a:lnTo>
                  <a:lnTo>
                    <a:pt x="133350" y="438150"/>
                  </a:lnTo>
                  <a:cubicBezTo>
                    <a:pt x="133350" y="448628"/>
                    <a:pt x="141923" y="457200"/>
                    <a:pt x="152400" y="457200"/>
                  </a:cubicBezTo>
                  <a:cubicBezTo>
                    <a:pt x="162878" y="457200"/>
                    <a:pt x="171450" y="448628"/>
                    <a:pt x="171450" y="438150"/>
                  </a:cubicBezTo>
                  <a:lnTo>
                    <a:pt x="171450" y="279083"/>
                  </a:lnTo>
                  <a:cubicBezTo>
                    <a:pt x="171450" y="279083"/>
                    <a:pt x="171450" y="278130"/>
                    <a:pt x="171450" y="278130"/>
                  </a:cubicBezTo>
                  <a:cubicBezTo>
                    <a:pt x="171450" y="278130"/>
                    <a:pt x="171450" y="277178"/>
                    <a:pt x="171450" y="277178"/>
                  </a:cubicBezTo>
                  <a:lnTo>
                    <a:pt x="171450" y="133350"/>
                  </a:lnTo>
                  <a:lnTo>
                    <a:pt x="209550" y="133350"/>
                  </a:lnTo>
                  <a:lnTo>
                    <a:pt x="209550" y="200025"/>
                  </a:lnTo>
                  <a:cubicBezTo>
                    <a:pt x="209550" y="210503"/>
                    <a:pt x="218123" y="219075"/>
                    <a:pt x="228600" y="219075"/>
                  </a:cubicBezTo>
                  <a:lnTo>
                    <a:pt x="438150" y="219075"/>
                  </a:lnTo>
                  <a:cubicBezTo>
                    <a:pt x="448628" y="219075"/>
                    <a:pt x="457200" y="210503"/>
                    <a:pt x="457200" y="200025"/>
                  </a:cubicBezTo>
                  <a:lnTo>
                    <a:pt x="457200" y="19050"/>
                  </a:lnTo>
                  <a:cubicBezTo>
                    <a:pt x="457200" y="8573"/>
                    <a:pt x="448628" y="0"/>
                    <a:pt x="438150" y="0"/>
                  </a:cubicBezTo>
                  <a:close/>
                  <a:moveTo>
                    <a:pt x="285750" y="95250"/>
                  </a:moveTo>
                  <a:lnTo>
                    <a:pt x="247650" y="95250"/>
                  </a:lnTo>
                  <a:lnTo>
                    <a:pt x="247650" y="38100"/>
                  </a:lnTo>
                  <a:lnTo>
                    <a:pt x="419100" y="38100"/>
                  </a:lnTo>
                  <a:lnTo>
                    <a:pt x="419100" y="180975"/>
                  </a:lnTo>
                  <a:lnTo>
                    <a:pt x="247650" y="180975"/>
                  </a:lnTo>
                  <a:lnTo>
                    <a:pt x="247650" y="133350"/>
                  </a:lnTo>
                  <a:lnTo>
                    <a:pt x="285750" y="133350"/>
                  </a:lnTo>
                  <a:cubicBezTo>
                    <a:pt x="296228" y="133350"/>
                    <a:pt x="304800" y="124778"/>
                    <a:pt x="304800" y="114300"/>
                  </a:cubicBezTo>
                  <a:cubicBezTo>
                    <a:pt x="304800" y="103823"/>
                    <a:pt x="296228" y="95250"/>
                    <a:pt x="285750"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9" name="Picture 8" descr="Text&#10;&#10;Description automatically generated with low confidence">
            <a:extLst>
              <a:ext uri="{FF2B5EF4-FFF2-40B4-BE49-F238E27FC236}">
                <a16:creationId xmlns:a16="http://schemas.microsoft.com/office/drawing/2014/main" id="{18A6DDFC-CB5D-4977-9E38-36F650D4794A}"/>
              </a:ext>
            </a:extLst>
          </p:cNvPr>
          <p:cNvPicPr>
            <a:picLocks noChangeAspect="1"/>
          </p:cNvPicPr>
          <p:nvPr/>
        </p:nvPicPr>
        <p:blipFill>
          <a:blip r:embed="rId3"/>
          <a:stretch>
            <a:fillRect/>
          </a:stretch>
        </p:blipFill>
        <p:spPr>
          <a:xfrm>
            <a:off x="8357014" y="4687022"/>
            <a:ext cx="802599" cy="456478"/>
          </a:xfrm>
          <a:prstGeom prst="rect">
            <a:avLst/>
          </a:prstGeom>
        </p:spPr>
      </p:pic>
      <p:pic>
        <p:nvPicPr>
          <p:cNvPr id="5" name="Picture 4" descr="Chart&#10;&#10;Description automatically generated">
            <a:extLst>
              <a:ext uri="{FF2B5EF4-FFF2-40B4-BE49-F238E27FC236}">
                <a16:creationId xmlns:a16="http://schemas.microsoft.com/office/drawing/2014/main" id="{D6DB8006-13E0-464C-9828-0A442145BA6B}"/>
              </a:ext>
            </a:extLst>
          </p:cNvPr>
          <p:cNvPicPr>
            <a:picLocks noChangeAspect="1"/>
          </p:cNvPicPr>
          <p:nvPr/>
        </p:nvPicPr>
        <p:blipFill>
          <a:blip r:embed="rId4"/>
          <a:stretch>
            <a:fillRect/>
          </a:stretch>
        </p:blipFill>
        <p:spPr>
          <a:xfrm>
            <a:off x="514350" y="1310850"/>
            <a:ext cx="7443789" cy="3785275"/>
          </a:xfrm>
          <a:prstGeom prst="rect">
            <a:avLst/>
          </a:prstGeom>
        </p:spPr>
      </p:pic>
    </p:spTree>
    <p:extLst>
      <p:ext uri="{BB962C8B-B14F-4D97-AF65-F5344CB8AC3E}">
        <p14:creationId xmlns:p14="http://schemas.microsoft.com/office/powerpoint/2010/main" val="1899855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76200" lvl="0" algn="l" rtl="0">
              <a:spcBef>
                <a:spcPts val="600"/>
              </a:spcBef>
              <a:spcAft>
                <a:spcPts val="0"/>
              </a:spcAft>
              <a:buSzPts val="2400"/>
            </a:pPr>
            <a:r>
              <a:rPr lang="en-US" dirty="0"/>
              <a:t>Machine Learning Algorithms used</a:t>
            </a:r>
          </a:p>
        </p:txBody>
      </p:sp>
      <p:sp>
        <p:nvSpPr>
          <p:cNvPr id="202" name="Google Shape;202;p18"/>
          <p:cNvSpPr txBox="1">
            <a:spLocks noGrp="1"/>
          </p:cNvSpPr>
          <p:nvPr>
            <p:ph type="body" idx="1"/>
          </p:nvPr>
        </p:nvSpPr>
        <p:spPr>
          <a:xfrm>
            <a:off x="614975" y="1310850"/>
            <a:ext cx="4414225" cy="37755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dirty="0"/>
              <a:t>Logistic Regression</a:t>
            </a:r>
          </a:p>
          <a:p>
            <a:pPr marL="457200" lvl="0" indent="-381000" algn="l" rtl="0">
              <a:spcBef>
                <a:spcPts val="600"/>
              </a:spcBef>
              <a:spcAft>
                <a:spcPts val="0"/>
              </a:spcAft>
              <a:buSzPts val="2400"/>
              <a:buChar char="▸"/>
            </a:pPr>
            <a:r>
              <a:rPr lang="en-US" dirty="0"/>
              <a:t>Decision Tree Classifier</a:t>
            </a:r>
          </a:p>
          <a:p>
            <a:pPr marL="457200" lvl="0" indent="-381000" algn="l" rtl="0">
              <a:spcBef>
                <a:spcPts val="600"/>
              </a:spcBef>
              <a:spcAft>
                <a:spcPts val="0"/>
              </a:spcAft>
              <a:buSzPts val="2400"/>
              <a:buChar char="▸"/>
            </a:pPr>
            <a:r>
              <a:rPr lang="en-US" dirty="0"/>
              <a:t>Random Forest Classifier</a:t>
            </a:r>
          </a:p>
          <a:p>
            <a:pPr marL="457200" lvl="0" indent="-381000" algn="l" rtl="0">
              <a:spcBef>
                <a:spcPts val="600"/>
              </a:spcBef>
              <a:spcAft>
                <a:spcPts val="0"/>
              </a:spcAft>
              <a:buSzPts val="2400"/>
              <a:buChar char="▸"/>
            </a:pPr>
            <a:r>
              <a:rPr lang="en-US" dirty="0"/>
              <a:t>KNN Classifier</a:t>
            </a:r>
          </a:p>
          <a:p>
            <a:pPr marL="457200" lvl="0" indent="-381000" algn="l" rtl="0">
              <a:spcBef>
                <a:spcPts val="600"/>
              </a:spcBef>
              <a:spcAft>
                <a:spcPts val="0"/>
              </a:spcAft>
              <a:buSzPts val="2400"/>
              <a:buChar char="▸"/>
            </a:pPr>
            <a:r>
              <a:rPr lang="en-US" dirty="0"/>
              <a:t>Support Vector Machine</a:t>
            </a:r>
          </a:p>
          <a:p>
            <a:pPr marL="457200" lvl="0" indent="-381000" algn="l" rtl="0">
              <a:spcBef>
                <a:spcPts val="600"/>
              </a:spcBef>
              <a:spcAft>
                <a:spcPts val="0"/>
              </a:spcAft>
              <a:buSzPts val="2400"/>
              <a:buChar char="▸"/>
            </a:pPr>
            <a:r>
              <a:rPr lang="en-US" dirty="0"/>
              <a:t>Neural Networks</a:t>
            </a:r>
          </a:p>
          <a:p>
            <a:pPr lvl="1">
              <a:spcBef>
                <a:spcPts val="600"/>
              </a:spcBef>
              <a:buFont typeface="Barlow Light"/>
              <a:buChar char="▸"/>
            </a:pPr>
            <a:endParaRPr lang="en-US" sz="1200"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grpSp>
        <p:nvGrpSpPr>
          <p:cNvPr id="11" name="Google Shape;309;p25">
            <a:extLst>
              <a:ext uri="{FF2B5EF4-FFF2-40B4-BE49-F238E27FC236}">
                <a16:creationId xmlns:a16="http://schemas.microsoft.com/office/drawing/2014/main" id="{C12AFA0D-31D9-4AA5-99DA-6C103FE268A3}"/>
              </a:ext>
            </a:extLst>
          </p:cNvPr>
          <p:cNvGrpSpPr/>
          <p:nvPr/>
        </p:nvGrpSpPr>
        <p:grpSpPr>
          <a:xfrm>
            <a:off x="8407098" y="302691"/>
            <a:ext cx="419938" cy="419938"/>
            <a:chOff x="6908501" y="2969995"/>
            <a:chExt cx="457200" cy="457200"/>
          </a:xfrm>
        </p:grpSpPr>
        <p:sp>
          <p:nvSpPr>
            <p:cNvPr id="12" name="Google Shape;310;p25">
              <a:extLst>
                <a:ext uri="{FF2B5EF4-FFF2-40B4-BE49-F238E27FC236}">
                  <a16:creationId xmlns:a16="http://schemas.microsoft.com/office/drawing/2014/main" id="{0BB79691-3177-433B-AD00-3F2F1C274635}"/>
                </a:ext>
              </a:extLst>
            </p:cNvPr>
            <p:cNvSpPr/>
            <p:nvPr/>
          </p:nvSpPr>
          <p:spPr>
            <a:xfrm>
              <a:off x="6994226" y="2969995"/>
              <a:ext cx="76200" cy="76200"/>
            </a:xfrm>
            <a:custGeom>
              <a:avLst/>
              <a:gdLst/>
              <a:ahLst/>
              <a:cxnLst/>
              <a:rect l="l" t="t" r="r" b="b"/>
              <a:pathLst>
                <a:path w="76200" h="76200" extrusionOk="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11;p25">
              <a:extLst>
                <a:ext uri="{FF2B5EF4-FFF2-40B4-BE49-F238E27FC236}">
                  <a16:creationId xmlns:a16="http://schemas.microsoft.com/office/drawing/2014/main" id="{C0C48665-EE8E-4A34-A1F3-DB8DE82DB88D}"/>
                </a:ext>
              </a:extLst>
            </p:cNvPr>
            <p:cNvSpPr/>
            <p:nvPr/>
          </p:nvSpPr>
          <p:spPr>
            <a:xfrm>
              <a:off x="6908501" y="2969995"/>
              <a:ext cx="457200" cy="457200"/>
            </a:xfrm>
            <a:custGeom>
              <a:avLst/>
              <a:gdLst/>
              <a:ahLst/>
              <a:cxnLst/>
              <a:rect l="l" t="t" r="r" b="b"/>
              <a:pathLst>
                <a:path w="457200" h="457200" extrusionOk="0">
                  <a:moveTo>
                    <a:pt x="438150" y="0"/>
                  </a:moveTo>
                  <a:lnTo>
                    <a:pt x="228600" y="0"/>
                  </a:lnTo>
                  <a:cubicBezTo>
                    <a:pt x="218123" y="0"/>
                    <a:pt x="209550" y="8573"/>
                    <a:pt x="209550" y="19050"/>
                  </a:cubicBezTo>
                  <a:lnTo>
                    <a:pt x="209550" y="95250"/>
                  </a:lnTo>
                  <a:lnTo>
                    <a:pt x="123825" y="95250"/>
                  </a:lnTo>
                  <a:cubicBezTo>
                    <a:pt x="53340" y="95250"/>
                    <a:pt x="0" y="144780"/>
                    <a:pt x="0" y="209550"/>
                  </a:cubicBezTo>
                  <a:cubicBezTo>
                    <a:pt x="0" y="220028"/>
                    <a:pt x="8573" y="228600"/>
                    <a:pt x="19050" y="228600"/>
                  </a:cubicBezTo>
                  <a:cubicBezTo>
                    <a:pt x="29528" y="228600"/>
                    <a:pt x="38100" y="220028"/>
                    <a:pt x="38100" y="209550"/>
                  </a:cubicBezTo>
                  <a:cubicBezTo>
                    <a:pt x="38100" y="179070"/>
                    <a:pt x="54293" y="157163"/>
                    <a:pt x="76200" y="144780"/>
                  </a:cubicBezTo>
                  <a:lnTo>
                    <a:pt x="76200" y="277178"/>
                  </a:lnTo>
                  <a:cubicBezTo>
                    <a:pt x="76200" y="277178"/>
                    <a:pt x="76200" y="278130"/>
                    <a:pt x="76200" y="278130"/>
                  </a:cubicBezTo>
                  <a:cubicBezTo>
                    <a:pt x="76200" y="278130"/>
                    <a:pt x="76200" y="279083"/>
                    <a:pt x="76200" y="279083"/>
                  </a:cubicBezTo>
                  <a:lnTo>
                    <a:pt x="76200" y="438150"/>
                  </a:lnTo>
                  <a:cubicBezTo>
                    <a:pt x="76200" y="448628"/>
                    <a:pt x="84773" y="457200"/>
                    <a:pt x="95250" y="457200"/>
                  </a:cubicBezTo>
                  <a:cubicBezTo>
                    <a:pt x="105728" y="457200"/>
                    <a:pt x="114300" y="448628"/>
                    <a:pt x="114300" y="438150"/>
                  </a:cubicBezTo>
                  <a:lnTo>
                    <a:pt x="114300" y="295275"/>
                  </a:lnTo>
                  <a:lnTo>
                    <a:pt x="133350" y="295275"/>
                  </a:lnTo>
                  <a:lnTo>
                    <a:pt x="133350" y="438150"/>
                  </a:lnTo>
                  <a:cubicBezTo>
                    <a:pt x="133350" y="448628"/>
                    <a:pt x="141923" y="457200"/>
                    <a:pt x="152400" y="457200"/>
                  </a:cubicBezTo>
                  <a:cubicBezTo>
                    <a:pt x="162878" y="457200"/>
                    <a:pt x="171450" y="448628"/>
                    <a:pt x="171450" y="438150"/>
                  </a:cubicBezTo>
                  <a:lnTo>
                    <a:pt x="171450" y="279083"/>
                  </a:lnTo>
                  <a:cubicBezTo>
                    <a:pt x="171450" y="279083"/>
                    <a:pt x="171450" y="278130"/>
                    <a:pt x="171450" y="278130"/>
                  </a:cubicBezTo>
                  <a:cubicBezTo>
                    <a:pt x="171450" y="278130"/>
                    <a:pt x="171450" y="277178"/>
                    <a:pt x="171450" y="277178"/>
                  </a:cubicBezTo>
                  <a:lnTo>
                    <a:pt x="171450" y="133350"/>
                  </a:lnTo>
                  <a:lnTo>
                    <a:pt x="209550" y="133350"/>
                  </a:lnTo>
                  <a:lnTo>
                    <a:pt x="209550" y="200025"/>
                  </a:lnTo>
                  <a:cubicBezTo>
                    <a:pt x="209550" y="210503"/>
                    <a:pt x="218123" y="219075"/>
                    <a:pt x="228600" y="219075"/>
                  </a:cubicBezTo>
                  <a:lnTo>
                    <a:pt x="438150" y="219075"/>
                  </a:lnTo>
                  <a:cubicBezTo>
                    <a:pt x="448628" y="219075"/>
                    <a:pt x="457200" y="210503"/>
                    <a:pt x="457200" y="200025"/>
                  </a:cubicBezTo>
                  <a:lnTo>
                    <a:pt x="457200" y="19050"/>
                  </a:lnTo>
                  <a:cubicBezTo>
                    <a:pt x="457200" y="8573"/>
                    <a:pt x="448628" y="0"/>
                    <a:pt x="438150" y="0"/>
                  </a:cubicBezTo>
                  <a:close/>
                  <a:moveTo>
                    <a:pt x="285750" y="95250"/>
                  </a:moveTo>
                  <a:lnTo>
                    <a:pt x="247650" y="95250"/>
                  </a:lnTo>
                  <a:lnTo>
                    <a:pt x="247650" y="38100"/>
                  </a:lnTo>
                  <a:lnTo>
                    <a:pt x="419100" y="38100"/>
                  </a:lnTo>
                  <a:lnTo>
                    <a:pt x="419100" y="180975"/>
                  </a:lnTo>
                  <a:lnTo>
                    <a:pt x="247650" y="180975"/>
                  </a:lnTo>
                  <a:lnTo>
                    <a:pt x="247650" y="133350"/>
                  </a:lnTo>
                  <a:lnTo>
                    <a:pt x="285750" y="133350"/>
                  </a:lnTo>
                  <a:cubicBezTo>
                    <a:pt x="296228" y="133350"/>
                    <a:pt x="304800" y="124778"/>
                    <a:pt x="304800" y="114300"/>
                  </a:cubicBezTo>
                  <a:cubicBezTo>
                    <a:pt x="304800" y="103823"/>
                    <a:pt x="296228" y="95250"/>
                    <a:pt x="285750"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D3306ACB-E4CE-4491-A674-888FCD1FD2DB}"/>
              </a:ext>
            </a:extLst>
          </p:cNvPr>
          <p:cNvPicPr>
            <a:picLocks noChangeAspect="1"/>
          </p:cNvPicPr>
          <p:nvPr/>
        </p:nvPicPr>
        <p:blipFill>
          <a:blip r:embed="rId3"/>
          <a:stretch>
            <a:fillRect/>
          </a:stretch>
        </p:blipFill>
        <p:spPr>
          <a:xfrm>
            <a:off x="4636294" y="1408240"/>
            <a:ext cx="4286249" cy="2856579"/>
          </a:xfrm>
          <a:prstGeom prst="rect">
            <a:avLst/>
          </a:prstGeom>
        </p:spPr>
      </p:pic>
      <p:pic>
        <p:nvPicPr>
          <p:cNvPr id="10" name="Picture 9" descr="Text&#10;&#10;Description automatically generated with low confidence">
            <a:extLst>
              <a:ext uri="{FF2B5EF4-FFF2-40B4-BE49-F238E27FC236}">
                <a16:creationId xmlns:a16="http://schemas.microsoft.com/office/drawing/2014/main" id="{0506E70D-CC01-483D-9FB5-D7954CDBC870}"/>
              </a:ext>
            </a:extLst>
          </p:cNvPr>
          <p:cNvPicPr>
            <a:picLocks noChangeAspect="1"/>
          </p:cNvPicPr>
          <p:nvPr/>
        </p:nvPicPr>
        <p:blipFill>
          <a:blip r:embed="rId4"/>
          <a:stretch>
            <a:fillRect/>
          </a:stretch>
        </p:blipFill>
        <p:spPr>
          <a:xfrm>
            <a:off x="8364158" y="4687022"/>
            <a:ext cx="802599" cy="456478"/>
          </a:xfrm>
          <a:prstGeom prst="rect">
            <a:avLst/>
          </a:prstGeom>
        </p:spPr>
      </p:pic>
    </p:spTree>
    <p:extLst>
      <p:ext uri="{BB962C8B-B14F-4D97-AF65-F5344CB8AC3E}">
        <p14:creationId xmlns:p14="http://schemas.microsoft.com/office/powerpoint/2010/main" val="3682132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76200" lvl="0" algn="l" rtl="0">
              <a:spcBef>
                <a:spcPts val="600"/>
              </a:spcBef>
              <a:spcAft>
                <a:spcPts val="0"/>
              </a:spcAft>
              <a:buSzPts val="2400"/>
            </a:pPr>
            <a:r>
              <a:rPr lang="en-US" dirty="0"/>
              <a:t>Final Product(Landing Page)</a:t>
            </a:r>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grpSp>
        <p:nvGrpSpPr>
          <p:cNvPr id="11" name="Google Shape;309;p25">
            <a:extLst>
              <a:ext uri="{FF2B5EF4-FFF2-40B4-BE49-F238E27FC236}">
                <a16:creationId xmlns:a16="http://schemas.microsoft.com/office/drawing/2014/main" id="{C12AFA0D-31D9-4AA5-99DA-6C103FE268A3}"/>
              </a:ext>
            </a:extLst>
          </p:cNvPr>
          <p:cNvGrpSpPr/>
          <p:nvPr/>
        </p:nvGrpSpPr>
        <p:grpSpPr>
          <a:xfrm>
            <a:off x="8407098" y="302691"/>
            <a:ext cx="419938" cy="419938"/>
            <a:chOff x="6908501" y="2969995"/>
            <a:chExt cx="457200" cy="457200"/>
          </a:xfrm>
        </p:grpSpPr>
        <p:sp>
          <p:nvSpPr>
            <p:cNvPr id="12" name="Google Shape;310;p25">
              <a:extLst>
                <a:ext uri="{FF2B5EF4-FFF2-40B4-BE49-F238E27FC236}">
                  <a16:creationId xmlns:a16="http://schemas.microsoft.com/office/drawing/2014/main" id="{0BB79691-3177-433B-AD00-3F2F1C274635}"/>
                </a:ext>
              </a:extLst>
            </p:cNvPr>
            <p:cNvSpPr/>
            <p:nvPr/>
          </p:nvSpPr>
          <p:spPr>
            <a:xfrm>
              <a:off x="6994226" y="2969995"/>
              <a:ext cx="76200" cy="76200"/>
            </a:xfrm>
            <a:custGeom>
              <a:avLst/>
              <a:gdLst/>
              <a:ahLst/>
              <a:cxnLst/>
              <a:rect l="l" t="t" r="r" b="b"/>
              <a:pathLst>
                <a:path w="76200" h="76200" extrusionOk="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11;p25">
              <a:extLst>
                <a:ext uri="{FF2B5EF4-FFF2-40B4-BE49-F238E27FC236}">
                  <a16:creationId xmlns:a16="http://schemas.microsoft.com/office/drawing/2014/main" id="{C0C48665-EE8E-4A34-A1F3-DB8DE82DB88D}"/>
                </a:ext>
              </a:extLst>
            </p:cNvPr>
            <p:cNvSpPr/>
            <p:nvPr/>
          </p:nvSpPr>
          <p:spPr>
            <a:xfrm>
              <a:off x="6908501" y="2969995"/>
              <a:ext cx="457200" cy="457200"/>
            </a:xfrm>
            <a:custGeom>
              <a:avLst/>
              <a:gdLst/>
              <a:ahLst/>
              <a:cxnLst/>
              <a:rect l="l" t="t" r="r" b="b"/>
              <a:pathLst>
                <a:path w="457200" h="457200" extrusionOk="0">
                  <a:moveTo>
                    <a:pt x="438150" y="0"/>
                  </a:moveTo>
                  <a:lnTo>
                    <a:pt x="228600" y="0"/>
                  </a:lnTo>
                  <a:cubicBezTo>
                    <a:pt x="218123" y="0"/>
                    <a:pt x="209550" y="8573"/>
                    <a:pt x="209550" y="19050"/>
                  </a:cubicBezTo>
                  <a:lnTo>
                    <a:pt x="209550" y="95250"/>
                  </a:lnTo>
                  <a:lnTo>
                    <a:pt x="123825" y="95250"/>
                  </a:lnTo>
                  <a:cubicBezTo>
                    <a:pt x="53340" y="95250"/>
                    <a:pt x="0" y="144780"/>
                    <a:pt x="0" y="209550"/>
                  </a:cubicBezTo>
                  <a:cubicBezTo>
                    <a:pt x="0" y="220028"/>
                    <a:pt x="8573" y="228600"/>
                    <a:pt x="19050" y="228600"/>
                  </a:cubicBezTo>
                  <a:cubicBezTo>
                    <a:pt x="29528" y="228600"/>
                    <a:pt x="38100" y="220028"/>
                    <a:pt x="38100" y="209550"/>
                  </a:cubicBezTo>
                  <a:cubicBezTo>
                    <a:pt x="38100" y="179070"/>
                    <a:pt x="54293" y="157163"/>
                    <a:pt x="76200" y="144780"/>
                  </a:cubicBezTo>
                  <a:lnTo>
                    <a:pt x="76200" y="277178"/>
                  </a:lnTo>
                  <a:cubicBezTo>
                    <a:pt x="76200" y="277178"/>
                    <a:pt x="76200" y="278130"/>
                    <a:pt x="76200" y="278130"/>
                  </a:cubicBezTo>
                  <a:cubicBezTo>
                    <a:pt x="76200" y="278130"/>
                    <a:pt x="76200" y="279083"/>
                    <a:pt x="76200" y="279083"/>
                  </a:cubicBezTo>
                  <a:lnTo>
                    <a:pt x="76200" y="438150"/>
                  </a:lnTo>
                  <a:cubicBezTo>
                    <a:pt x="76200" y="448628"/>
                    <a:pt x="84773" y="457200"/>
                    <a:pt x="95250" y="457200"/>
                  </a:cubicBezTo>
                  <a:cubicBezTo>
                    <a:pt x="105728" y="457200"/>
                    <a:pt x="114300" y="448628"/>
                    <a:pt x="114300" y="438150"/>
                  </a:cubicBezTo>
                  <a:lnTo>
                    <a:pt x="114300" y="295275"/>
                  </a:lnTo>
                  <a:lnTo>
                    <a:pt x="133350" y="295275"/>
                  </a:lnTo>
                  <a:lnTo>
                    <a:pt x="133350" y="438150"/>
                  </a:lnTo>
                  <a:cubicBezTo>
                    <a:pt x="133350" y="448628"/>
                    <a:pt x="141923" y="457200"/>
                    <a:pt x="152400" y="457200"/>
                  </a:cubicBezTo>
                  <a:cubicBezTo>
                    <a:pt x="162878" y="457200"/>
                    <a:pt x="171450" y="448628"/>
                    <a:pt x="171450" y="438150"/>
                  </a:cubicBezTo>
                  <a:lnTo>
                    <a:pt x="171450" y="279083"/>
                  </a:lnTo>
                  <a:cubicBezTo>
                    <a:pt x="171450" y="279083"/>
                    <a:pt x="171450" y="278130"/>
                    <a:pt x="171450" y="278130"/>
                  </a:cubicBezTo>
                  <a:cubicBezTo>
                    <a:pt x="171450" y="278130"/>
                    <a:pt x="171450" y="277178"/>
                    <a:pt x="171450" y="277178"/>
                  </a:cubicBezTo>
                  <a:lnTo>
                    <a:pt x="171450" y="133350"/>
                  </a:lnTo>
                  <a:lnTo>
                    <a:pt x="209550" y="133350"/>
                  </a:lnTo>
                  <a:lnTo>
                    <a:pt x="209550" y="200025"/>
                  </a:lnTo>
                  <a:cubicBezTo>
                    <a:pt x="209550" y="210503"/>
                    <a:pt x="218123" y="219075"/>
                    <a:pt x="228600" y="219075"/>
                  </a:cubicBezTo>
                  <a:lnTo>
                    <a:pt x="438150" y="219075"/>
                  </a:lnTo>
                  <a:cubicBezTo>
                    <a:pt x="448628" y="219075"/>
                    <a:pt x="457200" y="210503"/>
                    <a:pt x="457200" y="200025"/>
                  </a:cubicBezTo>
                  <a:lnTo>
                    <a:pt x="457200" y="19050"/>
                  </a:lnTo>
                  <a:cubicBezTo>
                    <a:pt x="457200" y="8573"/>
                    <a:pt x="448628" y="0"/>
                    <a:pt x="438150" y="0"/>
                  </a:cubicBezTo>
                  <a:close/>
                  <a:moveTo>
                    <a:pt x="285750" y="95250"/>
                  </a:moveTo>
                  <a:lnTo>
                    <a:pt x="247650" y="95250"/>
                  </a:lnTo>
                  <a:lnTo>
                    <a:pt x="247650" y="38100"/>
                  </a:lnTo>
                  <a:lnTo>
                    <a:pt x="419100" y="38100"/>
                  </a:lnTo>
                  <a:lnTo>
                    <a:pt x="419100" y="180975"/>
                  </a:lnTo>
                  <a:lnTo>
                    <a:pt x="247650" y="180975"/>
                  </a:lnTo>
                  <a:lnTo>
                    <a:pt x="247650" y="133350"/>
                  </a:lnTo>
                  <a:lnTo>
                    <a:pt x="285750" y="133350"/>
                  </a:lnTo>
                  <a:cubicBezTo>
                    <a:pt x="296228" y="133350"/>
                    <a:pt x="304800" y="124778"/>
                    <a:pt x="304800" y="114300"/>
                  </a:cubicBezTo>
                  <a:cubicBezTo>
                    <a:pt x="304800" y="103823"/>
                    <a:pt x="296228" y="95250"/>
                    <a:pt x="285750"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44AEF5B9-3742-4FCB-8705-DEB05A224EB5}"/>
              </a:ext>
            </a:extLst>
          </p:cNvPr>
          <p:cNvPicPr>
            <a:picLocks noChangeAspect="1"/>
          </p:cNvPicPr>
          <p:nvPr/>
        </p:nvPicPr>
        <p:blipFill>
          <a:blip r:embed="rId3"/>
          <a:stretch>
            <a:fillRect/>
          </a:stretch>
        </p:blipFill>
        <p:spPr>
          <a:xfrm>
            <a:off x="1658887" y="1310850"/>
            <a:ext cx="5826225" cy="3755023"/>
          </a:xfrm>
          <a:prstGeom prst="rect">
            <a:avLst/>
          </a:prstGeom>
        </p:spPr>
      </p:pic>
      <p:pic>
        <p:nvPicPr>
          <p:cNvPr id="10" name="Picture 9" descr="Text&#10;&#10;Description automatically generated with low confidence">
            <a:extLst>
              <a:ext uri="{FF2B5EF4-FFF2-40B4-BE49-F238E27FC236}">
                <a16:creationId xmlns:a16="http://schemas.microsoft.com/office/drawing/2014/main" id="{82E22B6D-A74B-442A-827F-4241B5B0C7AD}"/>
              </a:ext>
            </a:extLst>
          </p:cNvPr>
          <p:cNvPicPr>
            <a:picLocks noChangeAspect="1"/>
          </p:cNvPicPr>
          <p:nvPr/>
        </p:nvPicPr>
        <p:blipFill>
          <a:blip r:embed="rId4"/>
          <a:stretch>
            <a:fillRect/>
          </a:stretch>
        </p:blipFill>
        <p:spPr>
          <a:xfrm>
            <a:off x="8364158" y="4687022"/>
            <a:ext cx="802599" cy="456478"/>
          </a:xfrm>
          <a:prstGeom prst="rect">
            <a:avLst/>
          </a:prstGeom>
        </p:spPr>
      </p:pic>
    </p:spTree>
    <p:extLst>
      <p:ext uri="{BB962C8B-B14F-4D97-AF65-F5344CB8AC3E}">
        <p14:creationId xmlns:p14="http://schemas.microsoft.com/office/powerpoint/2010/main" val="884309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76200" lvl="0" algn="l" rtl="0">
              <a:spcBef>
                <a:spcPts val="600"/>
              </a:spcBef>
              <a:spcAft>
                <a:spcPts val="0"/>
              </a:spcAft>
              <a:buSzPts val="2400"/>
            </a:pPr>
            <a:r>
              <a:rPr lang="en-US" dirty="0"/>
              <a:t>Final Product(Thyroid +</a:t>
            </a:r>
            <a:r>
              <a:rPr lang="en-US" dirty="0" err="1"/>
              <a:t>ve</a:t>
            </a:r>
            <a:r>
              <a:rPr lang="en-US" dirty="0"/>
              <a:t>)</a:t>
            </a:r>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11" name="Google Shape;309;p25">
            <a:extLst>
              <a:ext uri="{FF2B5EF4-FFF2-40B4-BE49-F238E27FC236}">
                <a16:creationId xmlns:a16="http://schemas.microsoft.com/office/drawing/2014/main" id="{C12AFA0D-31D9-4AA5-99DA-6C103FE268A3}"/>
              </a:ext>
            </a:extLst>
          </p:cNvPr>
          <p:cNvGrpSpPr/>
          <p:nvPr/>
        </p:nvGrpSpPr>
        <p:grpSpPr>
          <a:xfrm>
            <a:off x="8407098" y="302691"/>
            <a:ext cx="419938" cy="419938"/>
            <a:chOff x="6908501" y="2969995"/>
            <a:chExt cx="457200" cy="457200"/>
          </a:xfrm>
        </p:grpSpPr>
        <p:sp>
          <p:nvSpPr>
            <p:cNvPr id="12" name="Google Shape;310;p25">
              <a:extLst>
                <a:ext uri="{FF2B5EF4-FFF2-40B4-BE49-F238E27FC236}">
                  <a16:creationId xmlns:a16="http://schemas.microsoft.com/office/drawing/2014/main" id="{0BB79691-3177-433B-AD00-3F2F1C274635}"/>
                </a:ext>
              </a:extLst>
            </p:cNvPr>
            <p:cNvSpPr/>
            <p:nvPr/>
          </p:nvSpPr>
          <p:spPr>
            <a:xfrm>
              <a:off x="6994226" y="2969995"/>
              <a:ext cx="76200" cy="76200"/>
            </a:xfrm>
            <a:custGeom>
              <a:avLst/>
              <a:gdLst/>
              <a:ahLst/>
              <a:cxnLst/>
              <a:rect l="l" t="t" r="r" b="b"/>
              <a:pathLst>
                <a:path w="76200" h="76200" extrusionOk="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11;p25">
              <a:extLst>
                <a:ext uri="{FF2B5EF4-FFF2-40B4-BE49-F238E27FC236}">
                  <a16:creationId xmlns:a16="http://schemas.microsoft.com/office/drawing/2014/main" id="{C0C48665-EE8E-4A34-A1F3-DB8DE82DB88D}"/>
                </a:ext>
              </a:extLst>
            </p:cNvPr>
            <p:cNvSpPr/>
            <p:nvPr/>
          </p:nvSpPr>
          <p:spPr>
            <a:xfrm>
              <a:off x="6908501" y="2969995"/>
              <a:ext cx="457200" cy="457200"/>
            </a:xfrm>
            <a:custGeom>
              <a:avLst/>
              <a:gdLst/>
              <a:ahLst/>
              <a:cxnLst/>
              <a:rect l="l" t="t" r="r" b="b"/>
              <a:pathLst>
                <a:path w="457200" h="457200" extrusionOk="0">
                  <a:moveTo>
                    <a:pt x="438150" y="0"/>
                  </a:moveTo>
                  <a:lnTo>
                    <a:pt x="228600" y="0"/>
                  </a:lnTo>
                  <a:cubicBezTo>
                    <a:pt x="218123" y="0"/>
                    <a:pt x="209550" y="8573"/>
                    <a:pt x="209550" y="19050"/>
                  </a:cubicBezTo>
                  <a:lnTo>
                    <a:pt x="209550" y="95250"/>
                  </a:lnTo>
                  <a:lnTo>
                    <a:pt x="123825" y="95250"/>
                  </a:lnTo>
                  <a:cubicBezTo>
                    <a:pt x="53340" y="95250"/>
                    <a:pt x="0" y="144780"/>
                    <a:pt x="0" y="209550"/>
                  </a:cubicBezTo>
                  <a:cubicBezTo>
                    <a:pt x="0" y="220028"/>
                    <a:pt x="8573" y="228600"/>
                    <a:pt x="19050" y="228600"/>
                  </a:cubicBezTo>
                  <a:cubicBezTo>
                    <a:pt x="29528" y="228600"/>
                    <a:pt x="38100" y="220028"/>
                    <a:pt x="38100" y="209550"/>
                  </a:cubicBezTo>
                  <a:cubicBezTo>
                    <a:pt x="38100" y="179070"/>
                    <a:pt x="54293" y="157163"/>
                    <a:pt x="76200" y="144780"/>
                  </a:cubicBezTo>
                  <a:lnTo>
                    <a:pt x="76200" y="277178"/>
                  </a:lnTo>
                  <a:cubicBezTo>
                    <a:pt x="76200" y="277178"/>
                    <a:pt x="76200" y="278130"/>
                    <a:pt x="76200" y="278130"/>
                  </a:cubicBezTo>
                  <a:cubicBezTo>
                    <a:pt x="76200" y="278130"/>
                    <a:pt x="76200" y="279083"/>
                    <a:pt x="76200" y="279083"/>
                  </a:cubicBezTo>
                  <a:lnTo>
                    <a:pt x="76200" y="438150"/>
                  </a:lnTo>
                  <a:cubicBezTo>
                    <a:pt x="76200" y="448628"/>
                    <a:pt x="84773" y="457200"/>
                    <a:pt x="95250" y="457200"/>
                  </a:cubicBezTo>
                  <a:cubicBezTo>
                    <a:pt x="105728" y="457200"/>
                    <a:pt x="114300" y="448628"/>
                    <a:pt x="114300" y="438150"/>
                  </a:cubicBezTo>
                  <a:lnTo>
                    <a:pt x="114300" y="295275"/>
                  </a:lnTo>
                  <a:lnTo>
                    <a:pt x="133350" y="295275"/>
                  </a:lnTo>
                  <a:lnTo>
                    <a:pt x="133350" y="438150"/>
                  </a:lnTo>
                  <a:cubicBezTo>
                    <a:pt x="133350" y="448628"/>
                    <a:pt x="141923" y="457200"/>
                    <a:pt x="152400" y="457200"/>
                  </a:cubicBezTo>
                  <a:cubicBezTo>
                    <a:pt x="162878" y="457200"/>
                    <a:pt x="171450" y="448628"/>
                    <a:pt x="171450" y="438150"/>
                  </a:cubicBezTo>
                  <a:lnTo>
                    <a:pt x="171450" y="279083"/>
                  </a:lnTo>
                  <a:cubicBezTo>
                    <a:pt x="171450" y="279083"/>
                    <a:pt x="171450" y="278130"/>
                    <a:pt x="171450" y="278130"/>
                  </a:cubicBezTo>
                  <a:cubicBezTo>
                    <a:pt x="171450" y="278130"/>
                    <a:pt x="171450" y="277178"/>
                    <a:pt x="171450" y="277178"/>
                  </a:cubicBezTo>
                  <a:lnTo>
                    <a:pt x="171450" y="133350"/>
                  </a:lnTo>
                  <a:lnTo>
                    <a:pt x="209550" y="133350"/>
                  </a:lnTo>
                  <a:lnTo>
                    <a:pt x="209550" y="200025"/>
                  </a:lnTo>
                  <a:cubicBezTo>
                    <a:pt x="209550" y="210503"/>
                    <a:pt x="218123" y="219075"/>
                    <a:pt x="228600" y="219075"/>
                  </a:cubicBezTo>
                  <a:lnTo>
                    <a:pt x="438150" y="219075"/>
                  </a:lnTo>
                  <a:cubicBezTo>
                    <a:pt x="448628" y="219075"/>
                    <a:pt x="457200" y="210503"/>
                    <a:pt x="457200" y="200025"/>
                  </a:cubicBezTo>
                  <a:lnTo>
                    <a:pt x="457200" y="19050"/>
                  </a:lnTo>
                  <a:cubicBezTo>
                    <a:pt x="457200" y="8573"/>
                    <a:pt x="448628" y="0"/>
                    <a:pt x="438150" y="0"/>
                  </a:cubicBezTo>
                  <a:close/>
                  <a:moveTo>
                    <a:pt x="285750" y="95250"/>
                  </a:moveTo>
                  <a:lnTo>
                    <a:pt x="247650" y="95250"/>
                  </a:lnTo>
                  <a:lnTo>
                    <a:pt x="247650" y="38100"/>
                  </a:lnTo>
                  <a:lnTo>
                    <a:pt x="419100" y="38100"/>
                  </a:lnTo>
                  <a:lnTo>
                    <a:pt x="419100" y="180975"/>
                  </a:lnTo>
                  <a:lnTo>
                    <a:pt x="247650" y="180975"/>
                  </a:lnTo>
                  <a:lnTo>
                    <a:pt x="247650" y="133350"/>
                  </a:lnTo>
                  <a:lnTo>
                    <a:pt x="285750" y="133350"/>
                  </a:lnTo>
                  <a:cubicBezTo>
                    <a:pt x="296228" y="133350"/>
                    <a:pt x="304800" y="124778"/>
                    <a:pt x="304800" y="114300"/>
                  </a:cubicBezTo>
                  <a:cubicBezTo>
                    <a:pt x="304800" y="103823"/>
                    <a:pt x="296228" y="95250"/>
                    <a:pt x="285750"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 name="Picture 3">
            <a:extLst>
              <a:ext uri="{FF2B5EF4-FFF2-40B4-BE49-F238E27FC236}">
                <a16:creationId xmlns:a16="http://schemas.microsoft.com/office/drawing/2014/main" id="{A8447BE2-844D-4F6D-9174-BF651A5F9C2F}"/>
              </a:ext>
            </a:extLst>
          </p:cNvPr>
          <p:cNvPicPr>
            <a:picLocks noChangeAspect="1"/>
          </p:cNvPicPr>
          <p:nvPr/>
        </p:nvPicPr>
        <p:blipFill>
          <a:blip r:embed="rId3"/>
          <a:stretch>
            <a:fillRect/>
          </a:stretch>
        </p:blipFill>
        <p:spPr>
          <a:xfrm>
            <a:off x="1813812" y="1352810"/>
            <a:ext cx="5337082" cy="3790689"/>
          </a:xfrm>
          <a:prstGeom prst="rect">
            <a:avLst/>
          </a:prstGeom>
        </p:spPr>
      </p:pic>
      <p:pic>
        <p:nvPicPr>
          <p:cNvPr id="10" name="Picture 9" descr="Text&#10;&#10;Description automatically generated with low confidence">
            <a:extLst>
              <a:ext uri="{FF2B5EF4-FFF2-40B4-BE49-F238E27FC236}">
                <a16:creationId xmlns:a16="http://schemas.microsoft.com/office/drawing/2014/main" id="{9BE75D01-5B3A-4FF8-AF83-38D78C93CC6B}"/>
              </a:ext>
            </a:extLst>
          </p:cNvPr>
          <p:cNvPicPr>
            <a:picLocks noChangeAspect="1"/>
          </p:cNvPicPr>
          <p:nvPr/>
        </p:nvPicPr>
        <p:blipFill>
          <a:blip r:embed="rId4"/>
          <a:stretch>
            <a:fillRect/>
          </a:stretch>
        </p:blipFill>
        <p:spPr>
          <a:xfrm>
            <a:off x="8364158" y="4687022"/>
            <a:ext cx="802599" cy="456478"/>
          </a:xfrm>
          <a:prstGeom prst="rect">
            <a:avLst/>
          </a:prstGeom>
        </p:spPr>
      </p:pic>
    </p:spTree>
    <p:extLst>
      <p:ext uri="{BB962C8B-B14F-4D97-AF65-F5344CB8AC3E}">
        <p14:creationId xmlns:p14="http://schemas.microsoft.com/office/powerpoint/2010/main" val="330966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76200" lvl="0" algn="l" rtl="0">
              <a:spcBef>
                <a:spcPts val="600"/>
              </a:spcBef>
              <a:spcAft>
                <a:spcPts val="0"/>
              </a:spcAft>
              <a:buSzPts val="2400"/>
            </a:pPr>
            <a:r>
              <a:rPr lang="en-US" dirty="0"/>
              <a:t>Final Product(Thyroid -</a:t>
            </a:r>
            <a:r>
              <a:rPr lang="en-US" dirty="0" err="1"/>
              <a:t>ve</a:t>
            </a:r>
            <a:r>
              <a:rPr lang="en-US" dirty="0"/>
              <a:t>)</a:t>
            </a:r>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grpSp>
        <p:nvGrpSpPr>
          <p:cNvPr id="11" name="Google Shape;309;p25">
            <a:extLst>
              <a:ext uri="{FF2B5EF4-FFF2-40B4-BE49-F238E27FC236}">
                <a16:creationId xmlns:a16="http://schemas.microsoft.com/office/drawing/2014/main" id="{C12AFA0D-31D9-4AA5-99DA-6C103FE268A3}"/>
              </a:ext>
            </a:extLst>
          </p:cNvPr>
          <p:cNvGrpSpPr/>
          <p:nvPr/>
        </p:nvGrpSpPr>
        <p:grpSpPr>
          <a:xfrm>
            <a:off x="8407098" y="302691"/>
            <a:ext cx="419938" cy="419938"/>
            <a:chOff x="6908501" y="2969995"/>
            <a:chExt cx="457200" cy="457200"/>
          </a:xfrm>
        </p:grpSpPr>
        <p:sp>
          <p:nvSpPr>
            <p:cNvPr id="12" name="Google Shape;310;p25">
              <a:extLst>
                <a:ext uri="{FF2B5EF4-FFF2-40B4-BE49-F238E27FC236}">
                  <a16:creationId xmlns:a16="http://schemas.microsoft.com/office/drawing/2014/main" id="{0BB79691-3177-433B-AD00-3F2F1C274635}"/>
                </a:ext>
              </a:extLst>
            </p:cNvPr>
            <p:cNvSpPr/>
            <p:nvPr/>
          </p:nvSpPr>
          <p:spPr>
            <a:xfrm>
              <a:off x="6994226" y="2969995"/>
              <a:ext cx="76200" cy="76200"/>
            </a:xfrm>
            <a:custGeom>
              <a:avLst/>
              <a:gdLst/>
              <a:ahLst/>
              <a:cxnLst/>
              <a:rect l="l" t="t" r="r" b="b"/>
              <a:pathLst>
                <a:path w="76200" h="76200" extrusionOk="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11;p25">
              <a:extLst>
                <a:ext uri="{FF2B5EF4-FFF2-40B4-BE49-F238E27FC236}">
                  <a16:creationId xmlns:a16="http://schemas.microsoft.com/office/drawing/2014/main" id="{C0C48665-EE8E-4A34-A1F3-DB8DE82DB88D}"/>
                </a:ext>
              </a:extLst>
            </p:cNvPr>
            <p:cNvSpPr/>
            <p:nvPr/>
          </p:nvSpPr>
          <p:spPr>
            <a:xfrm>
              <a:off x="6908501" y="2969995"/>
              <a:ext cx="457200" cy="457200"/>
            </a:xfrm>
            <a:custGeom>
              <a:avLst/>
              <a:gdLst/>
              <a:ahLst/>
              <a:cxnLst/>
              <a:rect l="l" t="t" r="r" b="b"/>
              <a:pathLst>
                <a:path w="457200" h="457200" extrusionOk="0">
                  <a:moveTo>
                    <a:pt x="438150" y="0"/>
                  </a:moveTo>
                  <a:lnTo>
                    <a:pt x="228600" y="0"/>
                  </a:lnTo>
                  <a:cubicBezTo>
                    <a:pt x="218123" y="0"/>
                    <a:pt x="209550" y="8573"/>
                    <a:pt x="209550" y="19050"/>
                  </a:cubicBezTo>
                  <a:lnTo>
                    <a:pt x="209550" y="95250"/>
                  </a:lnTo>
                  <a:lnTo>
                    <a:pt x="123825" y="95250"/>
                  </a:lnTo>
                  <a:cubicBezTo>
                    <a:pt x="53340" y="95250"/>
                    <a:pt x="0" y="144780"/>
                    <a:pt x="0" y="209550"/>
                  </a:cubicBezTo>
                  <a:cubicBezTo>
                    <a:pt x="0" y="220028"/>
                    <a:pt x="8573" y="228600"/>
                    <a:pt x="19050" y="228600"/>
                  </a:cubicBezTo>
                  <a:cubicBezTo>
                    <a:pt x="29528" y="228600"/>
                    <a:pt x="38100" y="220028"/>
                    <a:pt x="38100" y="209550"/>
                  </a:cubicBezTo>
                  <a:cubicBezTo>
                    <a:pt x="38100" y="179070"/>
                    <a:pt x="54293" y="157163"/>
                    <a:pt x="76200" y="144780"/>
                  </a:cubicBezTo>
                  <a:lnTo>
                    <a:pt x="76200" y="277178"/>
                  </a:lnTo>
                  <a:cubicBezTo>
                    <a:pt x="76200" y="277178"/>
                    <a:pt x="76200" y="278130"/>
                    <a:pt x="76200" y="278130"/>
                  </a:cubicBezTo>
                  <a:cubicBezTo>
                    <a:pt x="76200" y="278130"/>
                    <a:pt x="76200" y="279083"/>
                    <a:pt x="76200" y="279083"/>
                  </a:cubicBezTo>
                  <a:lnTo>
                    <a:pt x="76200" y="438150"/>
                  </a:lnTo>
                  <a:cubicBezTo>
                    <a:pt x="76200" y="448628"/>
                    <a:pt x="84773" y="457200"/>
                    <a:pt x="95250" y="457200"/>
                  </a:cubicBezTo>
                  <a:cubicBezTo>
                    <a:pt x="105728" y="457200"/>
                    <a:pt x="114300" y="448628"/>
                    <a:pt x="114300" y="438150"/>
                  </a:cubicBezTo>
                  <a:lnTo>
                    <a:pt x="114300" y="295275"/>
                  </a:lnTo>
                  <a:lnTo>
                    <a:pt x="133350" y="295275"/>
                  </a:lnTo>
                  <a:lnTo>
                    <a:pt x="133350" y="438150"/>
                  </a:lnTo>
                  <a:cubicBezTo>
                    <a:pt x="133350" y="448628"/>
                    <a:pt x="141923" y="457200"/>
                    <a:pt x="152400" y="457200"/>
                  </a:cubicBezTo>
                  <a:cubicBezTo>
                    <a:pt x="162878" y="457200"/>
                    <a:pt x="171450" y="448628"/>
                    <a:pt x="171450" y="438150"/>
                  </a:cubicBezTo>
                  <a:lnTo>
                    <a:pt x="171450" y="279083"/>
                  </a:lnTo>
                  <a:cubicBezTo>
                    <a:pt x="171450" y="279083"/>
                    <a:pt x="171450" y="278130"/>
                    <a:pt x="171450" y="278130"/>
                  </a:cubicBezTo>
                  <a:cubicBezTo>
                    <a:pt x="171450" y="278130"/>
                    <a:pt x="171450" y="277178"/>
                    <a:pt x="171450" y="277178"/>
                  </a:cubicBezTo>
                  <a:lnTo>
                    <a:pt x="171450" y="133350"/>
                  </a:lnTo>
                  <a:lnTo>
                    <a:pt x="209550" y="133350"/>
                  </a:lnTo>
                  <a:lnTo>
                    <a:pt x="209550" y="200025"/>
                  </a:lnTo>
                  <a:cubicBezTo>
                    <a:pt x="209550" y="210503"/>
                    <a:pt x="218123" y="219075"/>
                    <a:pt x="228600" y="219075"/>
                  </a:cubicBezTo>
                  <a:lnTo>
                    <a:pt x="438150" y="219075"/>
                  </a:lnTo>
                  <a:cubicBezTo>
                    <a:pt x="448628" y="219075"/>
                    <a:pt x="457200" y="210503"/>
                    <a:pt x="457200" y="200025"/>
                  </a:cubicBezTo>
                  <a:lnTo>
                    <a:pt x="457200" y="19050"/>
                  </a:lnTo>
                  <a:cubicBezTo>
                    <a:pt x="457200" y="8573"/>
                    <a:pt x="448628" y="0"/>
                    <a:pt x="438150" y="0"/>
                  </a:cubicBezTo>
                  <a:close/>
                  <a:moveTo>
                    <a:pt x="285750" y="95250"/>
                  </a:moveTo>
                  <a:lnTo>
                    <a:pt x="247650" y="95250"/>
                  </a:lnTo>
                  <a:lnTo>
                    <a:pt x="247650" y="38100"/>
                  </a:lnTo>
                  <a:lnTo>
                    <a:pt x="419100" y="38100"/>
                  </a:lnTo>
                  <a:lnTo>
                    <a:pt x="419100" y="180975"/>
                  </a:lnTo>
                  <a:lnTo>
                    <a:pt x="247650" y="180975"/>
                  </a:lnTo>
                  <a:lnTo>
                    <a:pt x="247650" y="133350"/>
                  </a:lnTo>
                  <a:lnTo>
                    <a:pt x="285750" y="133350"/>
                  </a:lnTo>
                  <a:cubicBezTo>
                    <a:pt x="296228" y="133350"/>
                    <a:pt x="304800" y="124778"/>
                    <a:pt x="304800" y="114300"/>
                  </a:cubicBezTo>
                  <a:cubicBezTo>
                    <a:pt x="304800" y="103823"/>
                    <a:pt x="296228" y="95250"/>
                    <a:pt x="285750"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05E1A34F-1E70-4125-B385-72802A96F865}"/>
              </a:ext>
            </a:extLst>
          </p:cNvPr>
          <p:cNvPicPr>
            <a:picLocks noChangeAspect="1"/>
          </p:cNvPicPr>
          <p:nvPr/>
        </p:nvPicPr>
        <p:blipFill>
          <a:blip r:embed="rId3"/>
          <a:stretch>
            <a:fillRect/>
          </a:stretch>
        </p:blipFill>
        <p:spPr>
          <a:xfrm>
            <a:off x="1235869" y="1311822"/>
            <a:ext cx="6136905" cy="3831677"/>
          </a:xfrm>
          <a:prstGeom prst="rect">
            <a:avLst/>
          </a:prstGeom>
        </p:spPr>
      </p:pic>
      <p:pic>
        <p:nvPicPr>
          <p:cNvPr id="10" name="Picture 9" descr="Text&#10;&#10;Description automatically generated with low confidence">
            <a:extLst>
              <a:ext uri="{FF2B5EF4-FFF2-40B4-BE49-F238E27FC236}">
                <a16:creationId xmlns:a16="http://schemas.microsoft.com/office/drawing/2014/main" id="{33F22266-4F6D-42E9-9666-0A1D68E0DB2F}"/>
              </a:ext>
            </a:extLst>
          </p:cNvPr>
          <p:cNvPicPr>
            <a:picLocks noChangeAspect="1"/>
          </p:cNvPicPr>
          <p:nvPr/>
        </p:nvPicPr>
        <p:blipFill>
          <a:blip r:embed="rId4"/>
          <a:stretch>
            <a:fillRect/>
          </a:stretch>
        </p:blipFill>
        <p:spPr>
          <a:xfrm>
            <a:off x="8364158" y="4687022"/>
            <a:ext cx="802599" cy="456478"/>
          </a:xfrm>
          <a:prstGeom prst="rect">
            <a:avLst/>
          </a:prstGeom>
        </p:spPr>
      </p:pic>
    </p:spTree>
    <p:extLst>
      <p:ext uri="{BB962C8B-B14F-4D97-AF65-F5344CB8AC3E}">
        <p14:creationId xmlns:p14="http://schemas.microsoft.com/office/powerpoint/2010/main" val="1538717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76200" lvl="0" algn="l" rtl="0">
              <a:spcBef>
                <a:spcPts val="600"/>
              </a:spcBef>
              <a:spcAft>
                <a:spcPts val="0"/>
              </a:spcAft>
              <a:buSzPts val="2400"/>
            </a:pPr>
            <a:r>
              <a:rPr lang="en-US" dirty="0"/>
              <a:t>Future Improvements</a:t>
            </a:r>
          </a:p>
        </p:txBody>
      </p:sp>
      <p:sp>
        <p:nvSpPr>
          <p:cNvPr id="202" name="Google Shape;202;p18"/>
          <p:cNvSpPr txBox="1">
            <a:spLocks noGrp="1"/>
          </p:cNvSpPr>
          <p:nvPr>
            <p:ph type="body" idx="1"/>
          </p:nvPr>
        </p:nvSpPr>
        <p:spPr>
          <a:xfrm>
            <a:off x="614975" y="1310850"/>
            <a:ext cx="6757800" cy="3775500"/>
          </a:xfrm>
          <a:prstGeom prst="rect">
            <a:avLst/>
          </a:prstGeom>
        </p:spPr>
        <p:txBody>
          <a:bodyPr spcFirstLastPara="1" wrap="square" lIns="0" tIns="0" rIns="0" bIns="0" anchor="t" anchorCtr="0">
            <a:noAutofit/>
          </a:bodyPr>
          <a:lstStyle/>
          <a:p>
            <a:pPr marL="457200" marR="0" lvl="0" indent="-381000" algn="l" defTabSz="914400" rtl="0" eaLnBrk="1" fontAlgn="auto" latinLnBrk="0" hangingPunct="1">
              <a:lnSpc>
                <a:spcPct val="100000"/>
              </a:lnSpc>
              <a:spcBef>
                <a:spcPts val="600"/>
              </a:spcBef>
              <a:spcAft>
                <a:spcPts val="0"/>
              </a:spcAft>
              <a:buClr>
                <a:srgbClr val="4397EE"/>
              </a:buClr>
              <a:buSzPts val="2400"/>
              <a:buFont typeface="Barlow Light"/>
              <a:buChar char="▸"/>
              <a:tabLst/>
              <a:defRPr/>
            </a:pPr>
            <a:r>
              <a:rPr kumimoji="0" lang="en-US" sz="2400" b="0" i="0" u="none" strike="noStrike" kern="0" cap="none" spc="0" normalizeH="0" baseline="0" noProof="0" dirty="0">
                <a:ln>
                  <a:noFill/>
                </a:ln>
                <a:solidFill>
                  <a:srgbClr val="001F46"/>
                </a:solidFill>
                <a:effectLst/>
                <a:uLnTx/>
                <a:uFillTx/>
                <a:latin typeface="Barlow Light"/>
                <a:sym typeface="Barlow Light"/>
              </a:rPr>
              <a:t>Running algorithms on large dataset.</a:t>
            </a:r>
          </a:p>
          <a:p>
            <a:pPr marL="457200" marR="0" lvl="0" indent="-381000" algn="l" defTabSz="914400" rtl="0" eaLnBrk="1" fontAlgn="auto" latinLnBrk="0" hangingPunct="1">
              <a:lnSpc>
                <a:spcPct val="100000"/>
              </a:lnSpc>
              <a:spcBef>
                <a:spcPts val="600"/>
              </a:spcBef>
              <a:spcAft>
                <a:spcPts val="0"/>
              </a:spcAft>
              <a:buClr>
                <a:srgbClr val="4397EE"/>
              </a:buClr>
              <a:buSzPts val="2400"/>
              <a:buFont typeface="Barlow Light"/>
              <a:buChar char="▸"/>
              <a:tabLst/>
              <a:defRPr/>
            </a:pPr>
            <a:r>
              <a:rPr lang="en-US" dirty="0">
                <a:solidFill>
                  <a:srgbClr val="001F46"/>
                </a:solidFill>
              </a:rPr>
              <a:t>Improving the UI components and adding checks to control the values.</a:t>
            </a:r>
          </a:p>
          <a:p>
            <a:pPr marL="457200" marR="0" lvl="0" indent="-381000" algn="l" defTabSz="914400" rtl="0" eaLnBrk="1" fontAlgn="auto" latinLnBrk="0" hangingPunct="1">
              <a:lnSpc>
                <a:spcPct val="100000"/>
              </a:lnSpc>
              <a:spcBef>
                <a:spcPts val="600"/>
              </a:spcBef>
              <a:spcAft>
                <a:spcPts val="0"/>
              </a:spcAft>
              <a:buClr>
                <a:srgbClr val="4397EE"/>
              </a:buClr>
              <a:buSzPts val="2400"/>
              <a:buFont typeface="Barlow Light"/>
              <a:buChar char="▸"/>
              <a:tabLst/>
              <a:defRPr/>
            </a:pPr>
            <a:endParaRPr kumimoji="0" lang="en-US" sz="2400" b="0" i="0" u="none" strike="noStrike" kern="0" cap="none" spc="0" normalizeH="0" baseline="0" noProof="0" dirty="0">
              <a:ln>
                <a:noFill/>
              </a:ln>
              <a:solidFill>
                <a:srgbClr val="001F46"/>
              </a:solidFill>
              <a:effectLst/>
              <a:uLnTx/>
              <a:uFillTx/>
              <a:latin typeface="Barlow Light"/>
              <a:sym typeface="Barlow Light"/>
            </a:endParaRPr>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grpSp>
        <p:nvGrpSpPr>
          <p:cNvPr id="11" name="Google Shape;309;p25">
            <a:extLst>
              <a:ext uri="{FF2B5EF4-FFF2-40B4-BE49-F238E27FC236}">
                <a16:creationId xmlns:a16="http://schemas.microsoft.com/office/drawing/2014/main" id="{C12AFA0D-31D9-4AA5-99DA-6C103FE268A3}"/>
              </a:ext>
            </a:extLst>
          </p:cNvPr>
          <p:cNvGrpSpPr/>
          <p:nvPr/>
        </p:nvGrpSpPr>
        <p:grpSpPr>
          <a:xfrm>
            <a:off x="8407098" y="302691"/>
            <a:ext cx="419938" cy="419938"/>
            <a:chOff x="6908501" y="2969995"/>
            <a:chExt cx="457200" cy="457200"/>
          </a:xfrm>
        </p:grpSpPr>
        <p:sp>
          <p:nvSpPr>
            <p:cNvPr id="12" name="Google Shape;310;p25">
              <a:extLst>
                <a:ext uri="{FF2B5EF4-FFF2-40B4-BE49-F238E27FC236}">
                  <a16:creationId xmlns:a16="http://schemas.microsoft.com/office/drawing/2014/main" id="{0BB79691-3177-433B-AD00-3F2F1C274635}"/>
                </a:ext>
              </a:extLst>
            </p:cNvPr>
            <p:cNvSpPr/>
            <p:nvPr/>
          </p:nvSpPr>
          <p:spPr>
            <a:xfrm>
              <a:off x="6994226" y="2969995"/>
              <a:ext cx="76200" cy="76200"/>
            </a:xfrm>
            <a:custGeom>
              <a:avLst/>
              <a:gdLst/>
              <a:ahLst/>
              <a:cxnLst/>
              <a:rect l="l" t="t" r="r" b="b"/>
              <a:pathLst>
                <a:path w="76200" h="76200" extrusionOk="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11;p25">
              <a:extLst>
                <a:ext uri="{FF2B5EF4-FFF2-40B4-BE49-F238E27FC236}">
                  <a16:creationId xmlns:a16="http://schemas.microsoft.com/office/drawing/2014/main" id="{C0C48665-EE8E-4A34-A1F3-DB8DE82DB88D}"/>
                </a:ext>
              </a:extLst>
            </p:cNvPr>
            <p:cNvSpPr/>
            <p:nvPr/>
          </p:nvSpPr>
          <p:spPr>
            <a:xfrm>
              <a:off x="6908501" y="2969995"/>
              <a:ext cx="457200" cy="457200"/>
            </a:xfrm>
            <a:custGeom>
              <a:avLst/>
              <a:gdLst/>
              <a:ahLst/>
              <a:cxnLst/>
              <a:rect l="l" t="t" r="r" b="b"/>
              <a:pathLst>
                <a:path w="457200" h="457200" extrusionOk="0">
                  <a:moveTo>
                    <a:pt x="438150" y="0"/>
                  </a:moveTo>
                  <a:lnTo>
                    <a:pt x="228600" y="0"/>
                  </a:lnTo>
                  <a:cubicBezTo>
                    <a:pt x="218123" y="0"/>
                    <a:pt x="209550" y="8573"/>
                    <a:pt x="209550" y="19050"/>
                  </a:cubicBezTo>
                  <a:lnTo>
                    <a:pt x="209550" y="95250"/>
                  </a:lnTo>
                  <a:lnTo>
                    <a:pt x="123825" y="95250"/>
                  </a:lnTo>
                  <a:cubicBezTo>
                    <a:pt x="53340" y="95250"/>
                    <a:pt x="0" y="144780"/>
                    <a:pt x="0" y="209550"/>
                  </a:cubicBezTo>
                  <a:cubicBezTo>
                    <a:pt x="0" y="220028"/>
                    <a:pt x="8573" y="228600"/>
                    <a:pt x="19050" y="228600"/>
                  </a:cubicBezTo>
                  <a:cubicBezTo>
                    <a:pt x="29528" y="228600"/>
                    <a:pt x="38100" y="220028"/>
                    <a:pt x="38100" y="209550"/>
                  </a:cubicBezTo>
                  <a:cubicBezTo>
                    <a:pt x="38100" y="179070"/>
                    <a:pt x="54293" y="157163"/>
                    <a:pt x="76200" y="144780"/>
                  </a:cubicBezTo>
                  <a:lnTo>
                    <a:pt x="76200" y="277178"/>
                  </a:lnTo>
                  <a:cubicBezTo>
                    <a:pt x="76200" y="277178"/>
                    <a:pt x="76200" y="278130"/>
                    <a:pt x="76200" y="278130"/>
                  </a:cubicBezTo>
                  <a:cubicBezTo>
                    <a:pt x="76200" y="278130"/>
                    <a:pt x="76200" y="279083"/>
                    <a:pt x="76200" y="279083"/>
                  </a:cubicBezTo>
                  <a:lnTo>
                    <a:pt x="76200" y="438150"/>
                  </a:lnTo>
                  <a:cubicBezTo>
                    <a:pt x="76200" y="448628"/>
                    <a:pt x="84773" y="457200"/>
                    <a:pt x="95250" y="457200"/>
                  </a:cubicBezTo>
                  <a:cubicBezTo>
                    <a:pt x="105728" y="457200"/>
                    <a:pt x="114300" y="448628"/>
                    <a:pt x="114300" y="438150"/>
                  </a:cubicBezTo>
                  <a:lnTo>
                    <a:pt x="114300" y="295275"/>
                  </a:lnTo>
                  <a:lnTo>
                    <a:pt x="133350" y="295275"/>
                  </a:lnTo>
                  <a:lnTo>
                    <a:pt x="133350" y="438150"/>
                  </a:lnTo>
                  <a:cubicBezTo>
                    <a:pt x="133350" y="448628"/>
                    <a:pt x="141923" y="457200"/>
                    <a:pt x="152400" y="457200"/>
                  </a:cubicBezTo>
                  <a:cubicBezTo>
                    <a:pt x="162878" y="457200"/>
                    <a:pt x="171450" y="448628"/>
                    <a:pt x="171450" y="438150"/>
                  </a:cubicBezTo>
                  <a:lnTo>
                    <a:pt x="171450" y="279083"/>
                  </a:lnTo>
                  <a:cubicBezTo>
                    <a:pt x="171450" y="279083"/>
                    <a:pt x="171450" y="278130"/>
                    <a:pt x="171450" y="278130"/>
                  </a:cubicBezTo>
                  <a:cubicBezTo>
                    <a:pt x="171450" y="278130"/>
                    <a:pt x="171450" y="277178"/>
                    <a:pt x="171450" y="277178"/>
                  </a:cubicBezTo>
                  <a:lnTo>
                    <a:pt x="171450" y="133350"/>
                  </a:lnTo>
                  <a:lnTo>
                    <a:pt x="209550" y="133350"/>
                  </a:lnTo>
                  <a:lnTo>
                    <a:pt x="209550" y="200025"/>
                  </a:lnTo>
                  <a:cubicBezTo>
                    <a:pt x="209550" y="210503"/>
                    <a:pt x="218123" y="219075"/>
                    <a:pt x="228600" y="219075"/>
                  </a:cubicBezTo>
                  <a:lnTo>
                    <a:pt x="438150" y="219075"/>
                  </a:lnTo>
                  <a:cubicBezTo>
                    <a:pt x="448628" y="219075"/>
                    <a:pt x="457200" y="210503"/>
                    <a:pt x="457200" y="200025"/>
                  </a:cubicBezTo>
                  <a:lnTo>
                    <a:pt x="457200" y="19050"/>
                  </a:lnTo>
                  <a:cubicBezTo>
                    <a:pt x="457200" y="8573"/>
                    <a:pt x="448628" y="0"/>
                    <a:pt x="438150" y="0"/>
                  </a:cubicBezTo>
                  <a:close/>
                  <a:moveTo>
                    <a:pt x="285750" y="95250"/>
                  </a:moveTo>
                  <a:lnTo>
                    <a:pt x="247650" y="95250"/>
                  </a:lnTo>
                  <a:lnTo>
                    <a:pt x="247650" y="38100"/>
                  </a:lnTo>
                  <a:lnTo>
                    <a:pt x="419100" y="38100"/>
                  </a:lnTo>
                  <a:lnTo>
                    <a:pt x="419100" y="180975"/>
                  </a:lnTo>
                  <a:lnTo>
                    <a:pt x="247650" y="180975"/>
                  </a:lnTo>
                  <a:lnTo>
                    <a:pt x="247650" y="133350"/>
                  </a:lnTo>
                  <a:lnTo>
                    <a:pt x="285750" y="133350"/>
                  </a:lnTo>
                  <a:cubicBezTo>
                    <a:pt x="296228" y="133350"/>
                    <a:pt x="304800" y="124778"/>
                    <a:pt x="304800" y="114300"/>
                  </a:cubicBezTo>
                  <a:cubicBezTo>
                    <a:pt x="304800" y="103823"/>
                    <a:pt x="296228" y="95250"/>
                    <a:pt x="285750"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8" name="Picture 7" descr="Text&#10;&#10;Description automatically generated with low confidence">
            <a:extLst>
              <a:ext uri="{FF2B5EF4-FFF2-40B4-BE49-F238E27FC236}">
                <a16:creationId xmlns:a16="http://schemas.microsoft.com/office/drawing/2014/main" id="{A5123930-3685-477B-8413-64A4414960AC}"/>
              </a:ext>
            </a:extLst>
          </p:cNvPr>
          <p:cNvPicPr>
            <a:picLocks noChangeAspect="1"/>
          </p:cNvPicPr>
          <p:nvPr/>
        </p:nvPicPr>
        <p:blipFill>
          <a:blip r:embed="rId3"/>
          <a:stretch>
            <a:fillRect/>
          </a:stretch>
        </p:blipFill>
        <p:spPr>
          <a:xfrm>
            <a:off x="8364158" y="4687022"/>
            <a:ext cx="802599" cy="456478"/>
          </a:xfrm>
          <a:prstGeom prst="rect">
            <a:avLst/>
          </a:prstGeom>
        </p:spPr>
      </p:pic>
    </p:spTree>
    <p:extLst>
      <p:ext uri="{BB962C8B-B14F-4D97-AF65-F5344CB8AC3E}">
        <p14:creationId xmlns:p14="http://schemas.microsoft.com/office/powerpoint/2010/main" val="1045776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5"/>
          <p:cNvSpPr txBox="1">
            <a:spLocks noGrp="1"/>
          </p:cNvSpPr>
          <p:nvPr>
            <p:ph type="title"/>
          </p:nvPr>
        </p:nvSpPr>
        <p:spPr>
          <a:xfrm>
            <a:off x="614975" y="899100"/>
            <a:ext cx="3613200" cy="1228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600"/>
              <a:t>Hello!</a:t>
            </a:r>
            <a:endParaRPr sz="9600"/>
          </a:p>
        </p:txBody>
      </p:sp>
      <p:sp>
        <p:nvSpPr>
          <p:cNvPr id="177" name="Google Shape;177;p15"/>
          <p:cNvSpPr txBox="1">
            <a:spLocks noGrp="1"/>
          </p:cNvSpPr>
          <p:nvPr>
            <p:ph type="body" idx="1"/>
          </p:nvPr>
        </p:nvSpPr>
        <p:spPr>
          <a:xfrm>
            <a:off x="614974" y="2182650"/>
            <a:ext cx="3957025" cy="257975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solidFill>
                  <a:schemeClr val="accent3"/>
                </a:solidFill>
                <a:latin typeface="Barlow"/>
                <a:ea typeface="Barlow"/>
                <a:cs typeface="Barlow"/>
                <a:sym typeface="Barlow"/>
              </a:rPr>
              <a:t>I am Suraj Raj</a:t>
            </a:r>
            <a:endParaRPr lang="en-US" b="1" dirty="0"/>
          </a:p>
        </p:txBody>
      </p:sp>
      <p:sp>
        <p:nvSpPr>
          <p:cNvPr id="178" name="Google Shape;178;p15"/>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179" name="Google Shape;179;p15"/>
          <p:cNvPicPr preferRelativeResize="0"/>
          <p:nvPr/>
        </p:nvPicPr>
        <p:blipFill rotWithShape="1">
          <a:blip r:embed="rId3">
            <a:alphaModFix/>
          </a:blip>
          <a:srcRect t="1388" b="23139"/>
          <a:stretch/>
        </p:blipFill>
        <p:spPr>
          <a:xfrm>
            <a:off x="4866750" y="680025"/>
            <a:ext cx="3351300" cy="3793800"/>
          </a:xfrm>
          <a:prstGeom prst="rect">
            <a:avLst/>
          </a:prstGeom>
          <a:noFill/>
          <a:ln>
            <a:noFill/>
          </a:ln>
        </p:spPr>
      </p:pic>
      <p:pic>
        <p:nvPicPr>
          <p:cNvPr id="6" name="Picture 5" descr="Text&#10;&#10;Description automatically generated with low confidence">
            <a:extLst>
              <a:ext uri="{FF2B5EF4-FFF2-40B4-BE49-F238E27FC236}">
                <a16:creationId xmlns:a16="http://schemas.microsoft.com/office/drawing/2014/main" id="{1A0D4CDD-8C75-466E-8B2C-199961A81BCA}"/>
              </a:ext>
            </a:extLst>
          </p:cNvPr>
          <p:cNvPicPr>
            <a:picLocks noChangeAspect="1"/>
          </p:cNvPicPr>
          <p:nvPr/>
        </p:nvPicPr>
        <p:blipFill>
          <a:blip r:embed="rId4"/>
          <a:stretch>
            <a:fillRect/>
          </a:stretch>
        </p:blipFill>
        <p:spPr>
          <a:xfrm>
            <a:off x="8364158" y="4687022"/>
            <a:ext cx="802599" cy="456478"/>
          </a:xfrm>
          <a:prstGeom prst="rect">
            <a:avLst/>
          </a:prstGeom>
        </p:spPr>
      </p:pic>
    </p:spTree>
    <p:extLst>
      <p:ext uri="{BB962C8B-B14F-4D97-AF65-F5344CB8AC3E}">
        <p14:creationId xmlns:p14="http://schemas.microsoft.com/office/powerpoint/2010/main" val="1602779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76200" lvl="0" algn="l" rtl="0">
              <a:spcBef>
                <a:spcPts val="600"/>
              </a:spcBef>
              <a:spcAft>
                <a:spcPts val="0"/>
              </a:spcAft>
              <a:buSzPts val="2400"/>
            </a:pPr>
            <a:r>
              <a:rPr lang="en-US" dirty="0"/>
              <a:t>References</a:t>
            </a:r>
          </a:p>
        </p:txBody>
      </p:sp>
      <p:sp>
        <p:nvSpPr>
          <p:cNvPr id="202" name="Google Shape;202;p18"/>
          <p:cNvSpPr txBox="1">
            <a:spLocks noGrp="1"/>
          </p:cNvSpPr>
          <p:nvPr>
            <p:ph type="body" idx="1"/>
          </p:nvPr>
        </p:nvSpPr>
        <p:spPr>
          <a:xfrm>
            <a:off x="614975" y="1310850"/>
            <a:ext cx="6757800" cy="3775500"/>
          </a:xfrm>
          <a:prstGeom prst="rect">
            <a:avLst/>
          </a:prstGeom>
        </p:spPr>
        <p:txBody>
          <a:bodyPr spcFirstLastPara="1" wrap="square" lIns="0" tIns="0" rIns="0" bIns="0" anchor="t" anchorCtr="0">
            <a:noAutofit/>
          </a:bodyPr>
          <a:lstStyle/>
          <a:p>
            <a:r>
              <a:rPr lang="en-US" sz="1200" dirty="0">
                <a:hlinkClick r:id="rId3">
                  <a:extLst>
                    <a:ext uri="{A12FA001-AC4F-418D-AE19-62706E023703}">
                      <ahyp:hlinkClr xmlns:ahyp="http://schemas.microsoft.com/office/drawing/2018/hyperlinkcolor" val="tx"/>
                    </a:ext>
                  </a:extLst>
                </a:hlinkClick>
              </a:rPr>
              <a:t>https://archive.ics.uci.edu/ml/datasets/thyroid+disease</a:t>
            </a:r>
            <a:endParaRPr lang="en-US" sz="1200" dirty="0"/>
          </a:p>
          <a:p>
            <a:pPr marL="457200" lvl="0" indent="-381000" algn="l" rtl="0">
              <a:spcBef>
                <a:spcPts val="600"/>
              </a:spcBef>
              <a:spcAft>
                <a:spcPts val="0"/>
              </a:spcAft>
              <a:buSzPts val="2400"/>
              <a:buChar char="▸"/>
            </a:pPr>
            <a:r>
              <a:rPr lang="en-US" sz="1200" dirty="0">
                <a:hlinkClick r:id="rId4"/>
              </a:rPr>
              <a:t>https://scikit-learn.org/stable/</a:t>
            </a:r>
            <a:endParaRPr lang="en-US" sz="1200" dirty="0"/>
          </a:p>
          <a:p>
            <a:pPr marL="457200" lvl="0" indent="-381000" algn="l" rtl="0">
              <a:spcBef>
                <a:spcPts val="600"/>
              </a:spcBef>
              <a:spcAft>
                <a:spcPts val="0"/>
              </a:spcAft>
              <a:buSzPts val="2400"/>
              <a:buChar char="▸"/>
            </a:pPr>
            <a:r>
              <a:rPr lang="en-US" sz="1200" dirty="0">
                <a:hlinkClick r:id="rId5"/>
              </a:rPr>
              <a:t>Medium-</a:t>
            </a:r>
            <a:r>
              <a:rPr lang="en-US" sz="1200" dirty="0" err="1">
                <a:hlinkClick r:id="rId5"/>
              </a:rPr>
              <a:t>MultiAlgo</a:t>
            </a:r>
            <a:endParaRPr lang="en-US" sz="1200" dirty="0"/>
          </a:p>
          <a:p>
            <a:pPr marL="457200" lvl="0" indent="-381000" algn="l" rtl="0">
              <a:spcBef>
                <a:spcPts val="600"/>
              </a:spcBef>
              <a:spcAft>
                <a:spcPts val="0"/>
              </a:spcAft>
              <a:buSzPts val="2400"/>
              <a:buChar char="▸"/>
            </a:pPr>
            <a:endParaRPr lang="en-US" sz="1200"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grpSp>
        <p:nvGrpSpPr>
          <p:cNvPr id="11" name="Google Shape;309;p25">
            <a:extLst>
              <a:ext uri="{FF2B5EF4-FFF2-40B4-BE49-F238E27FC236}">
                <a16:creationId xmlns:a16="http://schemas.microsoft.com/office/drawing/2014/main" id="{C12AFA0D-31D9-4AA5-99DA-6C103FE268A3}"/>
              </a:ext>
            </a:extLst>
          </p:cNvPr>
          <p:cNvGrpSpPr/>
          <p:nvPr/>
        </p:nvGrpSpPr>
        <p:grpSpPr>
          <a:xfrm>
            <a:off x="8407098" y="302691"/>
            <a:ext cx="419938" cy="419938"/>
            <a:chOff x="6908501" y="2969995"/>
            <a:chExt cx="457200" cy="457200"/>
          </a:xfrm>
        </p:grpSpPr>
        <p:sp>
          <p:nvSpPr>
            <p:cNvPr id="12" name="Google Shape;310;p25">
              <a:extLst>
                <a:ext uri="{FF2B5EF4-FFF2-40B4-BE49-F238E27FC236}">
                  <a16:creationId xmlns:a16="http://schemas.microsoft.com/office/drawing/2014/main" id="{0BB79691-3177-433B-AD00-3F2F1C274635}"/>
                </a:ext>
              </a:extLst>
            </p:cNvPr>
            <p:cNvSpPr/>
            <p:nvPr/>
          </p:nvSpPr>
          <p:spPr>
            <a:xfrm>
              <a:off x="6994226" y="2969995"/>
              <a:ext cx="76200" cy="76200"/>
            </a:xfrm>
            <a:custGeom>
              <a:avLst/>
              <a:gdLst/>
              <a:ahLst/>
              <a:cxnLst/>
              <a:rect l="l" t="t" r="r" b="b"/>
              <a:pathLst>
                <a:path w="76200" h="76200" extrusionOk="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11;p25">
              <a:extLst>
                <a:ext uri="{FF2B5EF4-FFF2-40B4-BE49-F238E27FC236}">
                  <a16:creationId xmlns:a16="http://schemas.microsoft.com/office/drawing/2014/main" id="{C0C48665-EE8E-4A34-A1F3-DB8DE82DB88D}"/>
                </a:ext>
              </a:extLst>
            </p:cNvPr>
            <p:cNvSpPr/>
            <p:nvPr/>
          </p:nvSpPr>
          <p:spPr>
            <a:xfrm>
              <a:off x="6908501" y="2969995"/>
              <a:ext cx="457200" cy="457200"/>
            </a:xfrm>
            <a:custGeom>
              <a:avLst/>
              <a:gdLst/>
              <a:ahLst/>
              <a:cxnLst/>
              <a:rect l="l" t="t" r="r" b="b"/>
              <a:pathLst>
                <a:path w="457200" h="457200" extrusionOk="0">
                  <a:moveTo>
                    <a:pt x="438150" y="0"/>
                  </a:moveTo>
                  <a:lnTo>
                    <a:pt x="228600" y="0"/>
                  </a:lnTo>
                  <a:cubicBezTo>
                    <a:pt x="218123" y="0"/>
                    <a:pt x="209550" y="8573"/>
                    <a:pt x="209550" y="19050"/>
                  </a:cubicBezTo>
                  <a:lnTo>
                    <a:pt x="209550" y="95250"/>
                  </a:lnTo>
                  <a:lnTo>
                    <a:pt x="123825" y="95250"/>
                  </a:lnTo>
                  <a:cubicBezTo>
                    <a:pt x="53340" y="95250"/>
                    <a:pt x="0" y="144780"/>
                    <a:pt x="0" y="209550"/>
                  </a:cubicBezTo>
                  <a:cubicBezTo>
                    <a:pt x="0" y="220028"/>
                    <a:pt x="8573" y="228600"/>
                    <a:pt x="19050" y="228600"/>
                  </a:cubicBezTo>
                  <a:cubicBezTo>
                    <a:pt x="29528" y="228600"/>
                    <a:pt x="38100" y="220028"/>
                    <a:pt x="38100" y="209550"/>
                  </a:cubicBezTo>
                  <a:cubicBezTo>
                    <a:pt x="38100" y="179070"/>
                    <a:pt x="54293" y="157163"/>
                    <a:pt x="76200" y="144780"/>
                  </a:cubicBezTo>
                  <a:lnTo>
                    <a:pt x="76200" y="277178"/>
                  </a:lnTo>
                  <a:cubicBezTo>
                    <a:pt x="76200" y="277178"/>
                    <a:pt x="76200" y="278130"/>
                    <a:pt x="76200" y="278130"/>
                  </a:cubicBezTo>
                  <a:cubicBezTo>
                    <a:pt x="76200" y="278130"/>
                    <a:pt x="76200" y="279083"/>
                    <a:pt x="76200" y="279083"/>
                  </a:cubicBezTo>
                  <a:lnTo>
                    <a:pt x="76200" y="438150"/>
                  </a:lnTo>
                  <a:cubicBezTo>
                    <a:pt x="76200" y="448628"/>
                    <a:pt x="84773" y="457200"/>
                    <a:pt x="95250" y="457200"/>
                  </a:cubicBezTo>
                  <a:cubicBezTo>
                    <a:pt x="105728" y="457200"/>
                    <a:pt x="114300" y="448628"/>
                    <a:pt x="114300" y="438150"/>
                  </a:cubicBezTo>
                  <a:lnTo>
                    <a:pt x="114300" y="295275"/>
                  </a:lnTo>
                  <a:lnTo>
                    <a:pt x="133350" y="295275"/>
                  </a:lnTo>
                  <a:lnTo>
                    <a:pt x="133350" y="438150"/>
                  </a:lnTo>
                  <a:cubicBezTo>
                    <a:pt x="133350" y="448628"/>
                    <a:pt x="141923" y="457200"/>
                    <a:pt x="152400" y="457200"/>
                  </a:cubicBezTo>
                  <a:cubicBezTo>
                    <a:pt x="162878" y="457200"/>
                    <a:pt x="171450" y="448628"/>
                    <a:pt x="171450" y="438150"/>
                  </a:cubicBezTo>
                  <a:lnTo>
                    <a:pt x="171450" y="279083"/>
                  </a:lnTo>
                  <a:cubicBezTo>
                    <a:pt x="171450" y="279083"/>
                    <a:pt x="171450" y="278130"/>
                    <a:pt x="171450" y="278130"/>
                  </a:cubicBezTo>
                  <a:cubicBezTo>
                    <a:pt x="171450" y="278130"/>
                    <a:pt x="171450" y="277178"/>
                    <a:pt x="171450" y="277178"/>
                  </a:cubicBezTo>
                  <a:lnTo>
                    <a:pt x="171450" y="133350"/>
                  </a:lnTo>
                  <a:lnTo>
                    <a:pt x="209550" y="133350"/>
                  </a:lnTo>
                  <a:lnTo>
                    <a:pt x="209550" y="200025"/>
                  </a:lnTo>
                  <a:cubicBezTo>
                    <a:pt x="209550" y="210503"/>
                    <a:pt x="218123" y="219075"/>
                    <a:pt x="228600" y="219075"/>
                  </a:cubicBezTo>
                  <a:lnTo>
                    <a:pt x="438150" y="219075"/>
                  </a:lnTo>
                  <a:cubicBezTo>
                    <a:pt x="448628" y="219075"/>
                    <a:pt x="457200" y="210503"/>
                    <a:pt x="457200" y="200025"/>
                  </a:cubicBezTo>
                  <a:lnTo>
                    <a:pt x="457200" y="19050"/>
                  </a:lnTo>
                  <a:cubicBezTo>
                    <a:pt x="457200" y="8573"/>
                    <a:pt x="448628" y="0"/>
                    <a:pt x="438150" y="0"/>
                  </a:cubicBezTo>
                  <a:close/>
                  <a:moveTo>
                    <a:pt x="285750" y="95250"/>
                  </a:moveTo>
                  <a:lnTo>
                    <a:pt x="247650" y="95250"/>
                  </a:lnTo>
                  <a:lnTo>
                    <a:pt x="247650" y="38100"/>
                  </a:lnTo>
                  <a:lnTo>
                    <a:pt x="419100" y="38100"/>
                  </a:lnTo>
                  <a:lnTo>
                    <a:pt x="419100" y="180975"/>
                  </a:lnTo>
                  <a:lnTo>
                    <a:pt x="247650" y="180975"/>
                  </a:lnTo>
                  <a:lnTo>
                    <a:pt x="247650" y="133350"/>
                  </a:lnTo>
                  <a:lnTo>
                    <a:pt x="285750" y="133350"/>
                  </a:lnTo>
                  <a:cubicBezTo>
                    <a:pt x="296228" y="133350"/>
                    <a:pt x="304800" y="124778"/>
                    <a:pt x="304800" y="114300"/>
                  </a:cubicBezTo>
                  <a:cubicBezTo>
                    <a:pt x="304800" y="103823"/>
                    <a:pt x="296228" y="95250"/>
                    <a:pt x="285750"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8" name="Picture 7" descr="Text&#10;&#10;Description automatically generated with low confidence">
            <a:extLst>
              <a:ext uri="{FF2B5EF4-FFF2-40B4-BE49-F238E27FC236}">
                <a16:creationId xmlns:a16="http://schemas.microsoft.com/office/drawing/2014/main" id="{A491223B-9F03-4C65-8B68-826F2119016F}"/>
              </a:ext>
            </a:extLst>
          </p:cNvPr>
          <p:cNvPicPr>
            <a:picLocks noChangeAspect="1"/>
          </p:cNvPicPr>
          <p:nvPr/>
        </p:nvPicPr>
        <p:blipFill>
          <a:blip r:embed="rId6"/>
          <a:stretch>
            <a:fillRect/>
          </a:stretch>
        </p:blipFill>
        <p:spPr>
          <a:xfrm>
            <a:off x="8364158" y="4687022"/>
            <a:ext cx="802599" cy="456478"/>
          </a:xfrm>
          <a:prstGeom prst="rect">
            <a:avLst/>
          </a:prstGeom>
        </p:spPr>
      </p:pic>
    </p:spTree>
    <p:extLst>
      <p:ext uri="{BB962C8B-B14F-4D97-AF65-F5344CB8AC3E}">
        <p14:creationId xmlns:p14="http://schemas.microsoft.com/office/powerpoint/2010/main" val="3191811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7"/>
          <p:cNvSpPr txBox="1">
            <a:spLocks noGrp="1"/>
          </p:cNvSpPr>
          <p:nvPr>
            <p:ph type="body" idx="1"/>
          </p:nvPr>
        </p:nvSpPr>
        <p:spPr>
          <a:xfrm>
            <a:off x="1843088" y="1993106"/>
            <a:ext cx="2857500" cy="771526"/>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4000" b="1" dirty="0"/>
              <a:t>THANK YOU</a:t>
            </a:r>
            <a:endParaRPr sz="4000" b="1" dirty="0"/>
          </a:p>
        </p:txBody>
      </p:sp>
      <p:sp>
        <p:nvSpPr>
          <p:cNvPr id="192" name="Google Shape;192;p17"/>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grpSp>
        <p:nvGrpSpPr>
          <p:cNvPr id="193" name="Google Shape;193;p17"/>
          <p:cNvGrpSpPr/>
          <p:nvPr/>
        </p:nvGrpSpPr>
        <p:grpSpPr>
          <a:xfrm>
            <a:off x="7440879" y="1838644"/>
            <a:ext cx="859079" cy="859079"/>
            <a:chOff x="3277794" y="2969995"/>
            <a:chExt cx="457200" cy="457200"/>
          </a:xfrm>
        </p:grpSpPr>
        <p:sp>
          <p:nvSpPr>
            <p:cNvPr id="194" name="Google Shape;194;p17"/>
            <p:cNvSpPr/>
            <p:nvPr/>
          </p:nvSpPr>
          <p:spPr>
            <a:xfrm>
              <a:off x="3277794" y="2969995"/>
              <a:ext cx="457200" cy="171450"/>
            </a:xfrm>
            <a:custGeom>
              <a:avLst/>
              <a:gdLst/>
              <a:ahLst/>
              <a:cxnLst/>
              <a:rect l="l" t="t" r="r" b="b"/>
              <a:pathLst>
                <a:path w="457200" h="171450" extrusionOk="0">
                  <a:moveTo>
                    <a:pt x="19050" y="104775"/>
                  </a:moveTo>
                  <a:lnTo>
                    <a:pt x="40005" y="104775"/>
                  </a:lnTo>
                  <a:cubicBezTo>
                    <a:pt x="48578" y="142875"/>
                    <a:pt x="82868" y="171450"/>
                    <a:pt x="123825" y="171450"/>
                  </a:cubicBezTo>
                  <a:cubicBezTo>
                    <a:pt x="164783" y="171450"/>
                    <a:pt x="199073" y="142875"/>
                    <a:pt x="207645" y="104775"/>
                  </a:cubicBezTo>
                  <a:lnTo>
                    <a:pt x="250508" y="104775"/>
                  </a:lnTo>
                  <a:cubicBezTo>
                    <a:pt x="259080" y="142875"/>
                    <a:pt x="293370" y="171450"/>
                    <a:pt x="334328" y="171450"/>
                  </a:cubicBezTo>
                  <a:cubicBezTo>
                    <a:pt x="375285" y="171450"/>
                    <a:pt x="409575" y="142875"/>
                    <a:pt x="418148" y="104775"/>
                  </a:cubicBezTo>
                  <a:lnTo>
                    <a:pt x="438150" y="104775"/>
                  </a:lnTo>
                  <a:cubicBezTo>
                    <a:pt x="448628" y="104775"/>
                    <a:pt x="457200" y="96203"/>
                    <a:pt x="457200" y="85725"/>
                  </a:cubicBezTo>
                  <a:cubicBezTo>
                    <a:pt x="457200" y="75248"/>
                    <a:pt x="448628" y="66675"/>
                    <a:pt x="438150" y="66675"/>
                  </a:cubicBezTo>
                  <a:lnTo>
                    <a:pt x="417195" y="66675"/>
                  </a:lnTo>
                  <a:cubicBezTo>
                    <a:pt x="408623" y="28575"/>
                    <a:pt x="374333" y="0"/>
                    <a:pt x="333375" y="0"/>
                  </a:cubicBezTo>
                  <a:cubicBezTo>
                    <a:pt x="292418" y="0"/>
                    <a:pt x="258128" y="28575"/>
                    <a:pt x="249555" y="66675"/>
                  </a:cubicBezTo>
                  <a:lnTo>
                    <a:pt x="206693" y="66675"/>
                  </a:lnTo>
                  <a:cubicBezTo>
                    <a:pt x="198120" y="28575"/>
                    <a:pt x="163830" y="0"/>
                    <a:pt x="122873" y="0"/>
                  </a:cubicBezTo>
                  <a:cubicBezTo>
                    <a:pt x="81915" y="0"/>
                    <a:pt x="48578" y="28575"/>
                    <a:pt x="40005" y="66675"/>
                  </a:cubicBezTo>
                  <a:lnTo>
                    <a:pt x="19050" y="66675"/>
                  </a:lnTo>
                  <a:cubicBezTo>
                    <a:pt x="8573" y="66675"/>
                    <a:pt x="0" y="75248"/>
                    <a:pt x="0" y="85725"/>
                  </a:cubicBezTo>
                  <a:cubicBezTo>
                    <a:pt x="0" y="96203"/>
                    <a:pt x="8573" y="104775"/>
                    <a:pt x="19050" y="104775"/>
                  </a:cubicBezTo>
                  <a:close/>
                  <a:moveTo>
                    <a:pt x="289560" y="66675"/>
                  </a:moveTo>
                  <a:cubicBezTo>
                    <a:pt x="297180" y="49530"/>
                    <a:pt x="314325" y="38100"/>
                    <a:pt x="333375" y="38100"/>
                  </a:cubicBezTo>
                  <a:cubicBezTo>
                    <a:pt x="352425" y="38100"/>
                    <a:pt x="369570" y="49530"/>
                    <a:pt x="377190" y="66675"/>
                  </a:cubicBezTo>
                  <a:cubicBezTo>
                    <a:pt x="379095" y="72390"/>
                    <a:pt x="381000" y="79058"/>
                    <a:pt x="381000" y="85725"/>
                  </a:cubicBezTo>
                  <a:cubicBezTo>
                    <a:pt x="381000" y="92393"/>
                    <a:pt x="379095" y="99060"/>
                    <a:pt x="377190" y="104775"/>
                  </a:cubicBezTo>
                  <a:cubicBezTo>
                    <a:pt x="369570" y="121920"/>
                    <a:pt x="353378" y="133350"/>
                    <a:pt x="333375" y="133350"/>
                  </a:cubicBezTo>
                  <a:cubicBezTo>
                    <a:pt x="313373" y="133350"/>
                    <a:pt x="297180" y="121920"/>
                    <a:pt x="289560" y="104775"/>
                  </a:cubicBezTo>
                  <a:cubicBezTo>
                    <a:pt x="287655" y="99060"/>
                    <a:pt x="285750" y="92393"/>
                    <a:pt x="285750" y="85725"/>
                  </a:cubicBezTo>
                  <a:cubicBezTo>
                    <a:pt x="285750" y="79058"/>
                    <a:pt x="287655" y="72390"/>
                    <a:pt x="289560" y="66675"/>
                  </a:cubicBezTo>
                  <a:close/>
                  <a:moveTo>
                    <a:pt x="80010" y="66675"/>
                  </a:moveTo>
                  <a:cubicBezTo>
                    <a:pt x="87630" y="49530"/>
                    <a:pt x="104775" y="38100"/>
                    <a:pt x="123825" y="38100"/>
                  </a:cubicBezTo>
                  <a:cubicBezTo>
                    <a:pt x="142875" y="38100"/>
                    <a:pt x="160020" y="49530"/>
                    <a:pt x="167640" y="66675"/>
                  </a:cubicBezTo>
                  <a:cubicBezTo>
                    <a:pt x="169545" y="72390"/>
                    <a:pt x="171450" y="79058"/>
                    <a:pt x="171450" y="85725"/>
                  </a:cubicBezTo>
                  <a:cubicBezTo>
                    <a:pt x="171450" y="92393"/>
                    <a:pt x="169545" y="99060"/>
                    <a:pt x="167640" y="104775"/>
                  </a:cubicBezTo>
                  <a:cubicBezTo>
                    <a:pt x="160020" y="121920"/>
                    <a:pt x="143828" y="133350"/>
                    <a:pt x="123825" y="133350"/>
                  </a:cubicBezTo>
                  <a:cubicBezTo>
                    <a:pt x="103823" y="133350"/>
                    <a:pt x="87630" y="121920"/>
                    <a:pt x="80010" y="104775"/>
                  </a:cubicBezTo>
                  <a:cubicBezTo>
                    <a:pt x="78105" y="99060"/>
                    <a:pt x="76200" y="92393"/>
                    <a:pt x="76200" y="85725"/>
                  </a:cubicBezTo>
                  <a:cubicBezTo>
                    <a:pt x="76200" y="79058"/>
                    <a:pt x="78105" y="72390"/>
                    <a:pt x="80010" y="66675"/>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7"/>
            <p:cNvSpPr/>
            <p:nvPr/>
          </p:nvSpPr>
          <p:spPr>
            <a:xfrm>
              <a:off x="3430194" y="3189070"/>
              <a:ext cx="304800" cy="238125"/>
            </a:xfrm>
            <a:custGeom>
              <a:avLst/>
              <a:gdLst/>
              <a:ahLst/>
              <a:cxnLst/>
              <a:rect l="l" t="t" r="r" b="b"/>
              <a:pathLst>
                <a:path w="304800" h="238125" extrusionOk="0">
                  <a:moveTo>
                    <a:pt x="295275" y="0"/>
                  </a:moveTo>
                  <a:lnTo>
                    <a:pt x="9525" y="0"/>
                  </a:lnTo>
                  <a:cubicBezTo>
                    <a:pt x="4763" y="0"/>
                    <a:pt x="0" y="4763"/>
                    <a:pt x="0" y="9525"/>
                  </a:cubicBezTo>
                  <a:lnTo>
                    <a:pt x="0" y="47625"/>
                  </a:lnTo>
                  <a:lnTo>
                    <a:pt x="142875" y="47625"/>
                  </a:lnTo>
                  <a:cubicBezTo>
                    <a:pt x="159068" y="47625"/>
                    <a:pt x="171450" y="60007"/>
                    <a:pt x="171450" y="76200"/>
                  </a:cubicBezTo>
                  <a:lnTo>
                    <a:pt x="171450" y="238125"/>
                  </a:lnTo>
                  <a:lnTo>
                    <a:pt x="304800" y="238125"/>
                  </a:lnTo>
                  <a:lnTo>
                    <a:pt x="304800" y="9525"/>
                  </a:lnTo>
                  <a:cubicBezTo>
                    <a:pt x="304800" y="4763"/>
                    <a:pt x="300038" y="0"/>
                    <a:pt x="295275" y="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7"/>
            <p:cNvSpPr/>
            <p:nvPr/>
          </p:nvSpPr>
          <p:spPr>
            <a:xfrm>
              <a:off x="3277794" y="3255745"/>
              <a:ext cx="304800" cy="171450"/>
            </a:xfrm>
            <a:custGeom>
              <a:avLst/>
              <a:gdLst/>
              <a:ahLst/>
              <a:cxnLst/>
              <a:rect l="l" t="t" r="r" b="b"/>
              <a:pathLst>
                <a:path w="304800" h="171450" extrusionOk="0">
                  <a:moveTo>
                    <a:pt x="285750" y="0"/>
                  </a:moveTo>
                  <a:lnTo>
                    <a:pt x="19050" y="0"/>
                  </a:lnTo>
                  <a:cubicBezTo>
                    <a:pt x="8573" y="0"/>
                    <a:pt x="0" y="8572"/>
                    <a:pt x="0" y="19050"/>
                  </a:cubicBezTo>
                  <a:lnTo>
                    <a:pt x="0" y="170498"/>
                  </a:lnTo>
                  <a:cubicBezTo>
                    <a:pt x="0" y="170498"/>
                    <a:pt x="0" y="170498"/>
                    <a:pt x="953" y="171450"/>
                  </a:cubicBezTo>
                  <a:lnTo>
                    <a:pt x="304800" y="171450"/>
                  </a:lnTo>
                  <a:lnTo>
                    <a:pt x="304800" y="171450"/>
                  </a:lnTo>
                  <a:lnTo>
                    <a:pt x="304800" y="19050"/>
                  </a:lnTo>
                  <a:cubicBezTo>
                    <a:pt x="304800" y="8572"/>
                    <a:pt x="296228" y="0"/>
                    <a:pt x="285750" y="0"/>
                  </a:cubicBezTo>
                  <a:close/>
                  <a:moveTo>
                    <a:pt x="242888" y="142875"/>
                  </a:moveTo>
                  <a:lnTo>
                    <a:pt x="61913" y="142875"/>
                  </a:lnTo>
                  <a:cubicBezTo>
                    <a:pt x="54293" y="142875"/>
                    <a:pt x="47625" y="136208"/>
                    <a:pt x="47625" y="128588"/>
                  </a:cubicBezTo>
                  <a:cubicBezTo>
                    <a:pt x="47625" y="120968"/>
                    <a:pt x="54293" y="114300"/>
                    <a:pt x="61913" y="114300"/>
                  </a:cubicBezTo>
                  <a:lnTo>
                    <a:pt x="242888" y="114300"/>
                  </a:lnTo>
                  <a:cubicBezTo>
                    <a:pt x="250508" y="114300"/>
                    <a:pt x="257175" y="120968"/>
                    <a:pt x="257175" y="128588"/>
                  </a:cubicBezTo>
                  <a:cubicBezTo>
                    <a:pt x="257175" y="136208"/>
                    <a:pt x="250508" y="142875"/>
                    <a:pt x="242888" y="142875"/>
                  </a:cubicBezTo>
                  <a:close/>
                  <a:moveTo>
                    <a:pt x="242888" y="85725"/>
                  </a:moveTo>
                  <a:lnTo>
                    <a:pt x="61913" y="85725"/>
                  </a:lnTo>
                  <a:cubicBezTo>
                    <a:pt x="54293" y="85725"/>
                    <a:pt x="47625" y="79057"/>
                    <a:pt x="47625" y="71438"/>
                  </a:cubicBezTo>
                  <a:cubicBezTo>
                    <a:pt x="47625" y="63818"/>
                    <a:pt x="54293" y="57150"/>
                    <a:pt x="61913" y="57150"/>
                  </a:cubicBezTo>
                  <a:lnTo>
                    <a:pt x="242888" y="57150"/>
                  </a:lnTo>
                  <a:cubicBezTo>
                    <a:pt x="250508" y="57150"/>
                    <a:pt x="257175" y="63818"/>
                    <a:pt x="257175" y="71438"/>
                  </a:cubicBezTo>
                  <a:cubicBezTo>
                    <a:pt x="257175" y="79057"/>
                    <a:pt x="250508" y="85725"/>
                    <a:pt x="242888" y="85725"/>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8" name="Picture 7" descr="Text&#10;&#10;Description automatically generated with low confidence">
            <a:extLst>
              <a:ext uri="{FF2B5EF4-FFF2-40B4-BE49-F238E27FC236}">
                <a16:creationId xmlns:a16="http://schemas.microsoft.com/office/drawing/2014/main" id="{2B1ECC9F-12B6-4BFD-B873-0095E57C9E1C}"/>
              </a:ext>
            </a:extLst>
          </p:cNvPr>
          <p:cNvPicPr>
            <a:picLocks noChangeAspect="1"/>
          </p:cNvPicPr>
          <p:nvPr/>
        </p:nvPicPr>
        <p:blipFill>
          <a:blip r:embed="rId3"/>
          <a:stretch>
            <a:fillRect/>
          </a:stretch>
        </p:blipFill>
        <p:spPr>
          <a:xfrm>
            <a:off x="8364158" y="4687022"/>
            <a:ext cx="802599" cy="456478"/>
          </a:xfrm>
          <a:prstGeom prst="rect">
            <a:avLst/>
          </a:prstGeom>
        </p:spPr>
      </p:pic>
    </p:spTree>
    <p:extLst>
      <p:ext uri="{BB962C8B-B14F-4D97-AF65-F5344CB8AC3E}">
        <p14:creationId xmlns:p14="http://schemas.microsoft.com/office/powerpoint/2010/main" val="3052758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Agenda</a:t>
            </a:r>
            <a:endParaRPr dirty="0"/>
          </a:p>
        </p:txBody>
      </p:sp>
      <p:sp>
        <p:nvSpPr>
          <p:cNvPr id="202" name="Google Shape;202;p18"/>
          <p:cNvSpPr txBox="1">
            <a:spLocks noGrp="1"/>
          </p:cNvSpPr>
          <p:nvPr>
            <p:ph type="body" idx="1"/>
          </p:nvPr>
        </p:nvSpPr>
        <p:spPr>
          <a:xfrm>
            <a:off x="614975" y="1310850"/>
            <a:ext cx="6757800" cy="3646913"/>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2000" dirty="0"/>
              <a:t>About Project</a:t>
            </a:r>
          </a:p>
          <a:p>
            <a:r>
              <a:rPr lang="en-US" sz="2000" dirty="0"/>
              <a:t>What are we trying to achieve?</a:t>
            </a:r>
          </a:p>
          <a:p>
            <a:pPr marL="457200" lvl="0" indent="-381000" algn="l" rtl="0">
              <a:spcBef>
                <a:spcPts val="600"/>
              </a:spcBef>
              <a:spcAft>
                <a:spcPts val="0"/>
              </a:spcAft>
              <a:buSzPts val="2400"/>
              <a:buChar char="▸"/>
            </a:pPr>
            <a:r>
              <a:rPr lang="en-US" sz="2000" dirty="0"/>
              <a:t>Column Correlation</a:t>
            </a:r>
          </a:p>
          <a:p>
            <a:pPr marL="457200" lvl="0" indent="-381000" algn="l" rtl="0">
              <a:spcBef>
                <a:spcPts val="600"/>
              </a:spcBef>
              <a:spcAft>
                <a:spcPts val="0"/>
              </a:spcAft>
              <a:buSzPts val="2400"/>
              <a:buChar char="▸"/>
            </a:pPr>
            <a:r>
              <a:rPr lang="en-US" sz="2000" dirty="0"/>
              <a:t>Architecture</a:t>
            </a:r>
          </a:p>
          <a:p>
            <a:r>
              <a:rPr lang="en-US" sz="2000" dirty="0"/>
              <a:t>Tools &amp; Technologies</a:t>
            </a:r>
          </a:p>
          <a:p>
            <a:pPr marL="457200" lvl="0" indent="-381000" algn="l" rtl="0">
              <a:spcBef>
                <a:spcPts val="600"/>
              </a:spcBef>
              <a:spcAft>
                <a:spcPts val="0"/>
              </a:spcAft>
              <a:buSzPts val="2400"/>
              <a:buChar char="▸"/>
            </a:pPr>
            <a:r>
              <a:rPr lang="en-US" sz="2000" dirty="0"/>
              <a:t>Machine Learning algorithms used</a:t>
            </a:r>
          </a:p>
          <a:p>
            <a:pPr marL="457200" lvl="0" indent="-381000" algn="l" rtl="0">
              <a:spcBef>
                <a:spcPts val="600"/>
              </a:spcBef>
              <a:spcAft>
                <a:spcPts val="0"/>
              </a:spcAft>
              <a:buSzPts val="2400"/>
              <a:buChar char="▸"/>
            </a:pPr>
            <a:r>
              <a:rPr lang="en-US" sz="2000" dirty="0"/>
              <a:t>Final Product</a:t>
            </a:r>
          </a:p>
          <a:p>
            <a:pPr marL="457200" lvl="0" indent="-381000" algn="l" rtl="0">
              <a:spcBef>
                <a:spcPts val="600"/>
              </a:spcBef>
              <a:spcAft>
                <a:spcPts val="0"/>
              </a:spcAft>
              <a:buSzPts val="2400"/>
              <a:buChar char="▸"/>
            </a:pPr>
            <a:r>
              <a:rPr lang="en-US" sz="2000" dirty="0"/>
              <a:t>Future Improvements</a:t>
            </a:r>
          </a:p>
          <a:p>
            <a:pPr marL="457200" lvl="0" indent="-381000" algn="l" rtl="0">
              <a:spcBef>
                <a:spcPts val="600"/>
              </a:spcBef>
              <a:spcAft>
                <a:spcPts val="0"/>
              </a:spcAft>
              <a:buSzPts val="2400"/>
              <a:buChar char="▸"/>
            </a:pPr>
            <a:r>
              <a:rPr lang="en-US" sz="2000" dirty="0"/>
              <a:t>References</a:t>
            </a:r>
            <a:endParaRPr sz="2000"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11" name="Google Shape;309;p25">
            <a:extLst>
              <a:ext uri="{FF2B5EF4-FFF2-40B4-BE49-F238E27FC236}">
                <a16:creationId xmlns:a16="http://schemas.microsoft.com/office/drawing/2014/main" id="{C12AFA0D-31D9-4AA5-99DA-6C103FE268A3}"/>
              </a:ext>
            </a:extLst>
          </p:cNvPr>
          <p:cNvGrpSpPr/>
          <p:nvPr/>
        </p:nvGrpSpPr>
        <p:grpSpPr>
          <a:xfrm>
            <a:off x="8407098" y="302691"/>
            <a:ext cx="419938" cy="419938"/>
            <a:chOff x="6908501" y="2969995"/>
            <a:chExt cx="457200" cy="457200"/>
          </a:xfrm>
        </p:grpSpPr>
        <p:sp>
          <p:nvSpPr>
            <p:cNvPr id="12" name="Google Shape;310;p25">
              <a:extLst>
                <a:ext uri="{FF2B5EF4-FFF2-40B4-BE49-F238E27FC236}">
                  <a16:creationId xmlns:a16="http://schemas.microsoft.com/office/drawing/2014/main" id="{0BB79691-3177-433B-AD00-3F2F1C274635}"/>
                </a:ext>
              </a:extLst>
            </p:cNvPr>
            <p:cNvSpPr/>
            <p:nvPr/>
          </p:nvSpPr>
          <p:spPr>
            <a:xfrm>
              <a:off x="6994226" y="2969995"/>
              <a:ext cx="76200" cy="76200"/>
            </a:xfrm>
            <a:custGeom>
              <a:avLst/>
              <a:gdLst/>
              <a:ahLst/>
              <a:cxnLst/>
              <a:rect l="l" t="t" r="r" b="b"/>
              <a:pathLst>
                <a:path w="76200" h="76200" extrusionOk="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11;p25">
              <a:extLst>
                <a:ext uri="{FF2B5EF4-FFF2-40B4-BE49-F238E27FC236}">
                  <a16:creationId xmlns:a16="http://schemas.microsoft.com/office/drawing/2014/main" id="{C0C48665-EE8E-4A34-A1F3-DB8DE82DB88D}"/>
                </a:ext>
              </a:extLst>
            </p:cNvPr>
            <p:cNvSpPr/>
            <p:nvPr/>
          </p:nvSpPr>
          <p:spPr>
            <a:xfrm>
              <a:off x="6908501" y="2969995"/>
              <a:ext cx="457200" cy="457200"/>
            </a:xfrm>
            <a:custGeom>
              <a:avLst/>
              <a:gdLst/>
              <a:ahLst/>
              <a:cxnLst/>
              <a:rect l="l" t="t" r="r" b="b"/>
              <a:pathLst>
                <a:path w="457200" h="457200" extrusionOk="0">
                  <a:moveTo>
                    <a:pt x="438150" y="0"/>
                  </a:moveTo>
                  <a:lnTo>
                    <a:pt x="228600" y="0"/>
                  </a:lnTo>
                  <a:cubicBezTo>
                    <a:pt x="218123" y="0"/>
                    <a:pt x="209550" y="8573"/>
                    <a:pt x="209550" y="19050"/>
                  </a:cubicBezTo>
                  <a:lnTo>
                    <a:pt x="209550" y="95250"/>
                  </a:lnTo>
                  <a:lnTo>
                    <a:pt x="123825" y="95250"/>
                  </a:lnTo>
                  <a:cubicBezTo>
                    <a:pt x="53340" y="95250"/>
                    <a:pt x="0" y="144780"/>
                    <a:pt x="0" y="209550"/>
                  </a:cubicBezTo>
                  <a:cubicBezTo>
                    <a:pt x="0" y="220028"/>
                    <a:pt x="8573" y="228600"/>
                    <a:pt x="19050" y="228600"/>
                  </a:cubicBezTo>
                  <a:cubicBezTo>
                    <a:pt x="29528" y="228600"/>
                    <a:pt x="38100" y="220028"/>
                    <a:pt x="38100" y="209550"/>
                  </a:cubicBezTo>
                  <a:cubicBezTo>
                    <a:pt x="38100" y="179070"/>
                    <a:pt x="54293" y="157163"/>
                    <a:pt x="76200" y="144780"/>
                  </a:cubicBezTo>
                  <a:lnTo>
                    <a:pt x="76200" y="277178"/>
                  </a:lnTo>
                  <a:cubicBezTo>
                    <a:pt x="76200" y="277178"/>
                    <a:pt x="76200" y="278130"/>
                    <a:pt x="76200" y="278130"/>
                  </a:cubicBezTo>
                  <a:cubicBezTo>
                    <a:pt x="76200" y="278130"/>
                    <a:pt x="76200" y="279083"/>
                    <a:pt x="76200" y="279083"/>
                  </a:cubicBezTo>
                  <a:lnTo>
                    <a:pt x="76200" y="438150"/>
                  </a:lnTo>
                  <a:cubicBezTo>
                    <a:pt x="76200" y="448628"/>
                    <a:pt x="84773" y="457200"/>
                    <a:pt x="95250" y="457200"/>
                  </a:cubicBezTo>
                  <a:cubicBezTo>
                    <a:pt x="105728" y="457200"/>
                    <a:pt x="114300" y="448628"/>
                    <a:pt x="114300" y="438150"/>
                  </a:cubicBezTo>
                  <a:lnTo>
                    <a:pt x="114300" y="295275"/>
                  </a:lnTo>
                  <a:lnTo>
                    <a:pt x="133350" y="295275"/>
                  </a:lnTo>
                  <a:lnTo>
                    <a:pt x="133350" y="438150"/>
                  </a:lnTo>
                  <a:cubicBezTo>
                    <a:pt x="133350" y="448628"/>
                    <a:pt x="141923" y="457200"/>
                    <a:pt x="152400" y="457200"/>
                  </a:cubicBezTo>
                  <a:cubicBezTo>
                    <a:pt x="162878" y="457200"/>
                    <a:pt x="171450" y="448628"/>
                    <a:pt x="171450" y="438150"/>
                  </a:cubicBezTo>
                  <a:lnTo>
                    <a:pt x="171450" y="279083"/>
                  </a:lnTo>
                  <a:cubicBezTo>
                    <a:pt x="171450" y="279083"/>
                    <a:pt x="171450" y="278130"/>
                    <a:pt x="171450" y="278130"/>
                  </a:cubicBezTo>
                  <a:cubicBezTo>
                    <a:pt x="171450" y="278130"/>
                    <a:pt x="171450" y="277178"/>
                    <a:pt x="171450" y="277178"/>
                  </a:cubicBezTo>
                  <a:lnTo>
                    <a:pt x="171450" y="133350"/>
                  </a:lnTo>
                  <a:lnTo>
                    <a:pt x="209550" y="133350"/>
                  </a:lnTo>
                  <a:lnTo>
                    <a:pt x="209550" y="200025"/>
                  </a:lnTo>
                  <a:cubicBezTo>
                    <a:pt x="209550" y="210503"/>
                    <a:pt x="218123" y="219075"/>
                    <a:pt x="228600" y="219075"/>
                  </a:cubicBezTo>
                  <a:lnTo>
                    <a:pt x="438150" y="219075"/>
                  </a:lnTo>
                  <a:cubicBezTo>
                    <a:pt x="448628" y="219075"/>
                    <a:pt x="457200" y="210503"/>
                    <a:pt x="457200" y="200025"/>
                  </a:cubicBezTo>
                  <a:lnTo>
                    <a:pt x="457200" y="19050"/>
                  </a:lnTo>
                  <a:cubicBezTo>
                    <a:pt x="457200" y="8573"/>
                    <a:pt x="448628" y="0"/>
                    <a:pt x="438150" y="0"/>
                  </a:cubicBezTo>
                  <a:close/>
                  <a:moveTo>
                    <a:pt x="285750" y="95250"/>
                  </a:moveTo>
                  <a:lnTo>
                    <a:pt x="247650" y="95250"/>
                  </a:lnTo>
                  <a:lnTo>
                    <a:pt x="247650" y="38100"/>
                  </a:lnTo>
                  <a:lnTo>
                    <a:pt x="419100" y="38100"/>
                  </a:lnTo>
                  <a:lnTo>
                    <a:pt x="419100" y="180975"/>
                  </a:lnTo>
                  <a:lnTo>
                    <a:pt x="247650" y="180975"/>
                  </a:lnTo>
                  <a:lnTo>
                    <a:pt x="247650" y="133350"/>
                  </a:lnTo>
                  <a:lnTo>
                    <a:pt x="285750" y="133350"/>
                  </a:lnTo>
                  <a:cubicBezTo>
                    <a:pt x="296228" y="133350"/>
                    <a:pt x="304800" y="124778"/>
                    <a:pt x="304800" y="114300"/>
                  </a:cubicBezTo>
                  <a:cubicBezTo>
                    <a:pt x="304800" y="103823"/>
                    <a:pt x="296228" y="95250"/>
                    <a:pt x="285750"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4" name="Picture 13" descr="Text&#10;&#10;Description automatically generated with low confidence">
            <a:extLst>
              <a:ext uri="{FF2B5EF4-FFF2-40B4-BE49-F238E27FC236}">
                <a16:creationId xmlns:a16="http://schemas.microsoft.com/office/drawing/2014/main" id="{3D215481-10A1-4758-8D3F-E124C6E33FFA}"/>
              </a:ext>
            </a:extLst>
          </p:cNvPr>
          <p:cNvPicPr>
            <a:picLocks noChangeAspect="1"/>
          </p:cNvPicPr>
          <p:nvPr/>
        </p:nvPicPr>
        <p:blipFill>
          <a:blip r:embed="rId3"/>
          <a:stretch>
            <a:fillRect/>
          </a:stretch>
        </p:blipFill>
        <p:spPr>
          <a:xfrm>
            <a:off x="8364158" y="4687022"/>
            <a:ext cx="802599" cy="456478"/>
          </a:xfrm>
          <a:prstGeom prst="rect">
            <a:avLst/>
          </a:prstGeom>
        </p:spPr>
      </p:pic>
    </p:spTree>
    <p:extLst>
      <p:ext uri="{BB962C8B-B14F-4D97-AF65-F5344CB8AC3E}">
        <p14:creationId xmlns:p14="http://schemas.microsoft.com/office/powerpoint/2010/main" val="37953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About Project</a:t>
            </a:r>
          </a:p>
        </p:txBody>
      </p:sp>
      <p:sp>
        <p:nvSpPr>
          <p:cNvPr id="202" name="Google Shape;202;p18"/>
          <p:cNvSpPr txBox="1">
            <a:spLocks noGrp="1"/>
          </p:cNvSpPr>
          <p:nvPr>
            <p:ph type="body" idx="1"/>
          </p:nvPr>
        </p:nvSpPr>
        <p:spPr>
          <a:xfrm>
            <a:off x="614975" y="1310850"/>
            <a:ext cx="6757800" cy="3220925"/>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dirty="0"/>
              <a:t>Thyroid Detection with Machine Learning.</a:t>
            </a:r>
          </a:p>
          <a:p>
            <a:pPr lvl="1">
              <a:spcBef>
                <a:spcPts val="600"/>
              </a:spcBef>
              <a:buChar char="▸"/>
            </a:pPr>
            <a:r>
              <a:rPr lang="en-US" sz="1200" dirty="0"/>
              <a:t>There are multiple blood tests a person must undergo for the detection of Thyroid and from the combination of all these test results, doctor can judge whether a person has thyroid or not.</a:t>
            </a:r>
          </a:p>
          <a:p>
            <a:pPr marL="457200" lvl="0" indent="-381000" algn="l" rtl="0">
              <a:spcBef>
                <a:spcPts val="600"/>
              </a:spcBef>
              <a:spcAft>
                <a:spcPts val="0"/>
              </a:spcAft>
              <a:buSzPts val="2400"/>
              <a:buChar char="▸"/>
            </a:pPr>
            <a:r>
              <a:rPr lang="en-US" dirty="0"/>
              <a:t>Initial understanding</a:t>
            </a:r>
          </a:p>
          <a:p>
            <a:pPr lvl="1">
              <a:spcBef>
                <a:spcPts val="600"/>
              </a:spcBef>
              <a:buFont typeface="Barlow Light"/>
              <a:buChar char="▸"/>
            </a:pPr>
            <a:r>
              <a:rPr lang="en-US" sz="1200" dirty="0"/>
              <a:t>Read multiple papers published. We have seen that in the papers already published, they have used multiple algorithms, but they have not achieved the accuracy greater than 96%. Also, there is no mechanism that anyone can use their research publicly.</a:t>
            </a:r>
          </a:p>
          <a:p>
            <a:pPr marL="457200" lvl="0" indent="-381000" algn="l" rtl="0">
              <a:spcBef>
                <a:spcPts val="600"/>
              </a:spcBef>
              <a:spcAft>
                <a:spcPts val="0"/>
              </a:spcAft>
              <a:buSzPts val="2400"/>
              <a:buChar char="▸"/>
            </a:pPr>
            <a:r>
              <a:rPr lang="en-US" dirty="0"/>
              <a:t>Dataset used</a:t>
            </a:r>
          </a:p>
          <a:p>
            <a:pPr lvl="1">
              <a:spcBef>
                <a:spcPts val="600"/>
              </a:spcBef>
              <a:buFont typeface="Barlow Light"/>
              <a:buChar char="▸"/>
            </a:pPr>
            <a:r>
              <a:rPr lang="en-US" sz="1200" dirty="0"/>
              <a:t>UCI ML Repository(Link provided in the end)</a:t>
            </a:r>
          </a:p>
          <a:p>
            <a:pPr marL="457200" lvl="0" indent="-381000" algn="l" rtl="0">
              <a:spcBef>
                <a:spcPts val="600"/>
              </a:spcBef>
              <a:spcAft>
                <a:spcPts val="0"/>
              </a:spcAft>
              <a:buSzPts val="2400"/>
              <a:buChar char="▸"/>
            </a:pPr>
            <a:endParaRPr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11" name="Google Shape;309;p25">
            <a:extLst>
              <a:ext uri="{FF2B5EF4-FFF2-40B4-BE49-F238E27FC236}">
                <a16:creationId xmlns:a16="http://schemas.microsoft.com/office/drawing/2014/main" id="{C12AFA0D-31D9-4AA5-99DA-6C103FE268A3}"/>
              </a:ext>
            </a:extLst>
          </p:cNvPr>
          <p:cNvGrpSpPr/>
          <p:nvPr/>
        </p:nvGrpSpPr>
        <p:grpSpPr>
          <a:xfrm>
            <a:off x="8407098" y="302691"/>
            <a:ext cx="419938" cy="419938"/>
            <a:chOff x="6908501" y="2969995"/>
            <a:chExt cx="457200" cy="457200"/>
          </a:xfrm>
        </p:grpSpPr>
        <p:sp>
          <p:nvSpPr>
            <p:cNvPr id="12" name="Google Shape;310;p25">
              <a:extLst>
                <a:ext uri="{FF2B5EF4-FFF2-40B4-BE49-F238E27FC236}">
                  <a16:creationId xmlns:a16="http://schemas.microsoft.com/office/drawing/2014/main" id="{0BB79691-3177-433B-AD00-3F2F1C274635}"/>
                </a:ext>
              </a:extLst>
            </p:cNvPr>
            <p:cNvSpPr/>
            <p:nvPr/>
          </p:nvSpPr>
          <p:spPr>
            <a:xfrm>
              <a:off x="6994226" y="2969995"/>
              <a:ext cx="76200" cy="76200"/>
            </a:xfrm>
            <a:custGeom>
              <a:avLst/>
              <a:gdLst/>
              <a:ahLst/>
              <a:cxnLst/>
              <a:rect l="l" t="t" r="r" b="b"/>
              <a:pathLst>
                <a:path w="76200" h="76200" extrusionOk="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11;p25">
              <a:extLst>
                <a:ext uri="{FF2B5EF4-FFF2-40B4-BE49-F238E27FC236}">
                  <a16:creationId xmlns:a16="http://schemas.microsoft.com/office/drawing/2014/main" id="{C0C48665-EE8E-4A34-A1F3-DB8DE82DB88D}"/>
                </a:ext>
              </a:extLst>
            </p:cNvPr>
            <p:cNvSpPr/>
            <p:nvPr/>
          </p:nvSpPr>
          <p:spPr>
            <a:xfrm>
              <a:off x="6908501" y="2969995"/>
              <a:ext cx="457200" cy="457200"/>
            </a:xfrm>
            <a:custGeom>
              <a:avLst/>
              <a:gdLst/>
              <a:ahLst/>
              <a:cxnLst/>
              <a:rect l="l" t="t" r="r" b="b"/>
              <a:pathLst>
                <a:path w="457200" h="457200" extrusionOk="0">
                  <a:moveTo>
                    <a:pt x="438150" y="0"/>
                  </a:moveTo>
                  <a:lnTo>
                    <a:pt x="228600" y="0"/>
                  </a:lnTo>
                  <a:cubicBezTo>
                    <a:pt x="218123" y="0"/>
                    <a:pt x="209550" y="8573"/>
                    <a:pt x="209550" y="19050"/>
                  </a:cubicBezTo>
                  <a:lnTo>
                    <a:pt x="209550" y="95250"/>
                  </a:lnTo>
                  <a:lnTo>
                    <a:pt x="123825" y="95250"/>
                  </a:lnTo>
                  <a:cubicBezTo>
                    <a:pt x="53340" y="95250"/>
                    <a:pt x="0" y="144780"/>
                    <a:pt x="0" y="209550"/>
                  </a:cubicBezTo>
                  <a:cubicBezTo>
                    <a:pt x="0" y="220028"/>
                    <a:pt x="8573" y="228600"/>
                    <a:pt x="19050" y="228600"/>
                  </a:cubicBezTo>
                  <a:cubicBezTo>
                    <a:pt x="29528" y="228600"/>
                    <a:pt x="38100" y="220028"/>
                    <a:pt x="38100" y="209550"/>
                  </a:cubicBezTo>
                  <a:cubicBezTo>
                    <a:pt x="38100" y="179070"/>
                    <a:pt x="54293" y="157163"/>
                    <a:pt x="76200" y="144780"/>
                  </a:cubicBezTo>
                  <a:lnTo>
                    <a:pt x="76200" y="277178"/>
                  </a:lnTo>
                  <a:cubicBezTo>
                    <a:pt x="76200" y="277178"/>
                    <a:pt x="76200" y="278130"/>
                    <a:pt x="76200" y="278130"/>
                  </a:cubicBezTo>
                  <a:cubicBezTo>
                    <a:pt x="76200" y="278130"/>
                    <a:pt x="76200" y="279083"/>
                    <a:pt x="76200" y="279083"/>
                  </a:cubicBezTo>
                  <a:lnTo>
                    <a:pt x="76200" y="438150"/>
                  </a:lnTo>
                  <a:cubicBezTo>
                    <a:pt x="76200" y="448628"/>
                    <a:pt x="84773" y="457200"/>
                    <a:pt x="95250" y="457200"/>
                  </a:cubicBezTo>
                  <a:cubicBezTo>
                    <a:pt x="105728" y="457200"/>
                    <a:pt x="114300" y="448628"/>
                    <a:pt x="114300" y="438150"/>
                  </a:cubicBezTo>
                  <a:lnTo>
                    <a:pt x="114300" y="295275"/>
                  </a:lnTo>
                  <a:lnTo>
                    <a:pt x="133350" y="295275"/>
                  </a:lnTo>
                  <a:lnTo>
                    <a:pt x="133350" y="438150"/>
                  </a:lnTo>
                  <a:cubicBezTo>
                    <a:pt x="133350" y="448628"/>
                    <a:pt x="141923" y="457200"/>
                    <a:pt x="152400" y="457200"/>
                  </a:cubicBezTo>
                  <a:cubicBezTo>
                    <a:pt x="162878" y="457200"/>
                    <a:pt x="171450" y="448628"/>
                    <a:pt x="171450" y="438150"/>
                  </a:cubicBezTo>
                  <a:lnTo>
                    <a:pt x="171450" y="279083"/>
                  </a:lnTo>
                  <a:cubicBezTo>
                    <a:pt x="171450" y="279083"/>
                    <a:pt x="171450" y="278130"/>
                    <a:pt x="171450" y="278130"/>
                  </a:cubicBezTo>
                  <a:cubicBezTo>
                    <a:pt x="171450" y="278130"/>
                    <a:pt x="171450" y="277178"/>
                    <a:pt x="171450" y="277178"/>
                  </a:cubicBezTo>
                  <a:lnTo>
                    <a:pt x="171450" y="133350"/>
                  </a:lnTo>
                  <a:lnTo>
                    <a:pt x="209550" y="133350"/>
                  </a:lnTo>
                  <a:lnTo>
                    <a:pt x="209550" y="200025"/>
                  </a:lnTo>
                  <a:cubicBezTo>
                    <a:pt x="209550" y="210503"/>
                    <a:pt x="218123" y="219075"/>
                    <a:pt x="228600" y="219075"/>
                  </a:cubicBezTo>
                  <a:lnTo>
                    <a:pt x="438150" y="219075"/>
                  </a:lnTo>
                  <a:cubicBezTo>
                    <a:pt x="448628" y="219075"/>
                    <a:pt x="457200" y="210503"/>
                    <a:pt x="457200" y="200025"/>
                  </a:cubicBezTo>
                  <a:lnTo>
                    <a:pt x="457200" y="19050"/>
                  </a:lnTo>
                  <a:cubicBezTo>
                    <a:pt x="457200" y="8573"/>
                    <a:pt x="448628" y="0"/>
                    <a:pt x="438150" y="0"/>
                  </a:cubicBezTo>
                  <a:close/>
                  <a:moveTo>
                    <a:pt x="285750" y="95250"/>
                  </a:moveTo>
                  <a:lnTo>
                    <a:pt x="247650" y="95250"/>
                  </a:lnTo>
                  <a:lnTo>
                    <a:pt x="247650" y="38100"/>
                  </a:lnTo>
                  <a:lnTo>
                    <a:pt x="419100" y="38100"/>
                  </a:lnTo>
                  <a:lnTo>
                    <a:pt x="419100" y="180975"/>
                  </a:lnTo>
                  <a:lnTo>
                    <a:pt x="247650" y="180975"/>
                  </a:lnTo>
                  <a:lnTo>
                    <a:pt x="247650" y="133350"/>
                  </a:lnTo>
                  <a:lnTo>
                    <a:pt x="285750" y="133350"/>
                  </a:lnTo>
                  <a:cubicBezTo>
                    <a:pt x="296228" y="133350"/>
                    <a:pt x="304800" y="124778"/>
                    <a:pt x="304800" y="114300"/>
                  </a:cubicBezTo>
                  <a:cubicBezTo>
                    <a:pt x="304800" y="103823"/>
                    <a:pt x="296228" y="95250"/>
                    <a:pt x="285750"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8" name="Picture 7" descr="Text&#10;&#10;Description automatically generated with low confidence">
            <a:extLst>
              <a:ext uri="{FF2B5EF4-FFF2-40B4-BE49-F238E27FC236}">
                <a16:creationId xmlns:a16="http://schemas.microsoft.com/office/drawing/2014/main" id="{378F1C94-EB5C-4EB9-B85C-6220FDAA4BE5}"/>
              </a:ext>
            </a:extLst>
          </p:cNvPr>
          <p:cNvPicPr>
            <a:picLocks noChangeAspect="1"/>
          </p:cNvPicPr>
          <p:nvPr/>
        </p:nvPicPr>
        <p:blipFill>
          <a:blip r:embed="rId3"/>
          <a:stretch>
            <a:fillRect/>
          </a:stretch>
        </p:blipFill>
        <p:spPr>
          <a:xfrm>
            <a:off x="8364158" y="4687022"/>
            <a:ext cx="802599" cy="456478"/>
          </a:xfrm>
          <a:prstGeom prst="rect">
            <a:avLst/>
          </a:prstGeom>
        </p:spPr>
      </p:pic>
    </p:spTree>
    <p:extLst>
      <p:ext uri="{BB962C8B-B14F-4D97-AF65-F5344CB8AC3E}">
        <p14:creationId xmlns:p14="http://schemas.microsoft.com/office/powerpoint/2010/main" val="334288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About Project(Dataset)</a:t>
            </a:r>
            <a:endParaRPr dirty="0"/>
          </a:p>
        </p:txBody>
      </p:sp>
      <p:sp>
        <p:nvSpPr>
          <p:cNvPr id="202" name="Google Shape;202;p18"/>
          <p:cNvSpPr txBox="1">
            <a:spLocks noGrp="1"/>
          </p:cNvSpPr>
          <p:nvPr>
            <p:ph type="body" idx="1"/>
          </p:nvPr>
        </p:nvSpPr>
        <p:spPr>
          <a:xfrm>
            <a:off x="614975" y="1310850"/>
            <a:ext cx="6757800" cy="37755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dirty="0"/>
              <a:t>Main features from dataset that we have used:</a:t>
            </a:r>
          </a:p>
          <a:p>
            <a:pPr lvl="1">
              <a:spcBef>
                <a:spcPts val="600"/>
              </a:spcBef>
              <a:buFont typeface="Barlow Light"/>
              <a:buChar char="▸"/>
            </a:pPr>
            <a:r>
              <a:rPr lang="en-US" sz="1200" dirty="0"/>
              <a:t>Thyroid Stimulating Hormone (TSH)</a:t>
            </a:r>
          </a:p>
          <a:p>
            <a:pPr lvl="1">
              <a:spcBef>
                <a:spcPts val="600"/>
              </a:spcBef>
              <a:buFont typeface="Barlow Light"/>
              <a:buChar char="▸"/>
            </a:pPr>
            <a:r>
              <a:rPr lang="en-US" sz="1200" dirty="0"/>
              <a:t>Thyroxine (TT4)</a:t>
            </a:r>
          </a:p>
          <a:p>
            <a:pPr lvl="1">
              <a:spcBef>
                <a:spcPts val="600"/>
              </a:spcBef>
              <a:buFont typeface="Barlow Light"/>
              <a:buChar char="▸"/>
            </a:pPr>
            <a:r>
              <a:rPr lang="en-US" sz="1200" dirty="0"/>
              <a:t>Triiodothyronine (T3)</a:t>
            </a:r>
          </a:p>
          <a:p>
            <a:pPr lvl="1">
              <a:spcBef>
                <a:spcPts val="600"/>
              </a:spcBef>
              <a:buFont typeface="Barlow Light"/>
              <a:buChar char="▸"/>
            </a:pPr>
            <a:r>
              <a:rPr lang="en-US" sz="1200" dirty="0"/>
              <a:t>Free T4 Index  (FTI)</a:t>
            </a:r>
          </a:p>
          <a:p>
            <a:pPr lvl="1">
              <a:spcBef>
                <a:spcPts val="600"/>
              </a:spcBef>
              <a:buFont typeface="Barlow Light"/>
              <a:buChar char="▸"/>
            </a:pPr>
            <a:r>
              <a:rPr lang="en-US" sz="1200" dirty="0"/>
              <a:t>Thyroxine Utilization Rates (T4U)</a:t>
            </a:r>
          </a:p>
          <a:p>
            <a:pPr marL="457200" lvl="0" indent="-381000" algn="l" rtl="0">
              <a:spcBef>
                <a:spcPts val="600"/>
              </a:spcBef>
              <a:spcAft>
                <a:spcPts val="0"/>
              </a:spcAft>
              <a:buSzPts val="2400"/>
              <a:buChar char="▸"/>
            </a:pPr>
            <a:r>
              <a:rPr lang="en-US" dirty="0"/>
              <a:t>Target Variable</a:t>
            </a:r>
          </a:p>
          <a:p>
            <a:pPr lvl="1">
              <a:spcBef>
                <a:spcPts val="600"/>
              </a:spcBef>
              <a:buChar char="▸"/>
            </a:pPr>
            <a:r>
              <a:rPr lang="en-US" sz="1200" dirty="0"/>
              <a:t>Thyroid Positive, or</a:t>
            </a:r>
          </a:p>
          <a:p>
            <a:pPr lvl="1">
              <a:spcBef>
                <a:spcPts val="600"/>
              </a:spcBef>
              <a:buChar char="▸"/>
            </a:pPr>
            <a:r>
              <a:rPr lang="en-US" sz="1200" dirty="0"/>
              <a:t>Thyroid Negative</a:t>
            </a:r>
          </a:p>
          <a:p>
            <a:pPr marL="533400" lvl="1" indent="0">
              <a:spcBef>
                <a:spcPts val="600"/>
              </a:spcBef>
              <a:buNone/>
            </a:pPr>
            <a:r>
              <a:rPr lang="en-US" sz="1200" dirty="0"/>
              <a:t>These are the blood test results those are having highest correlation with the target variable. We can include the gender feature here but the difference in the accuracy is very negligible, so we have removed that.</a:t>
            </a:r>
          </a:p>
          <a:p>
            <a:pPr marL="533400" lvl="1" indent="0">
              <a:spcBef>
                <a:spcPts val="600"/>
              </a:spcBef>
              <a:buNone/>
            </a:pPr>
            <a:r>
              <a:rPr lang="en-US" sz="1200" dirty="0"/>
              <a:t>There are around 3000 records on which this algorithm is trained and tested.</a:t>
            </a:r>
          </a:p>
          <a:p>
            <a:pPr lvl="1">
              <a:spcBef>
                <a:spcPts val="600"/>
              </a:spcBef>
              <a:buFont typeface="Barlow Light"/>
              <a:buChar char="▸"/>
            </a:pPr>
            <a:endParaRPr lang="en-US" sz="1200"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11" name="Google Shape;309;p25">
            <a:extLst>
              <a:ext uri="{FF2B5EF4-FFF2-40B4-BE49-F238E27FC236}">
                <a16:creationId xmlns:a16="http://schemas.microsoft.com/office/drawing/2014/main" id="{C12AFA0D-31D9-4AA5-99DA-6C103FE268A3}"/>
              </a:ext>
            </a:extLst>
          </p:cNvPr>
          <p:cNvGrpSpPr/>
          <p:nvPr/>
        </p:nvGrpSpPr>
        <p:grpSpPr>
          <a:xfrm>
            <a:off x="8407098" y="302691"/>
            <a:ext cx="419938" cy="419938"/>
            <a:chOff x="6908501" y="2969995"/>
            <a:chExt cx="457200" cy="457200"/>
          </a:xfrm>
        </p:grpSpPr>
        <p:sp>
          <p:nvSpPr>
            <p:cNvPr id="12" name="Google Shape;310;p25">
              <a:extLst>
                <a:ext uri="{FF2B5EF4-FFF2-40B4-BE49-F238E27FC236}">
                  <a16:creationId xmlns:a16="http://schemas.microsoft.com/office/drawing/2014/main" id="{0BB79691-3177-433B-AD00-3F2F1C274635}"/>
                </a:ext>
              </a:extLst>
            </p:cNvPr>
            <p:cNvSpPr/>
            <p:nvPr/>
          </p:nvSpPr>
          <p:spPr>
            <a:xfrm>
              <a:off x="6994226" y="2969995"/>
              <a:ext cx="76200" cy="76200"/>
            </a:xfrm>
            <a:custGeom>
              <a:avLst/>
              <a:gdLst/>
              <a:ahLst/>
              <a:cxnLst/>
              <a:rect l="l" t="t" r="r" b="b"/>
              <a:pathLst>
                <a:path w="76200" h="76200" extrusionOk="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11;p25">
              <a:extLst>
                <a:ext uri="{FF2B5EF4-FFF2-40B4-BE49-F238E27FC236}">
                  <a16:creationId xmlns:a16="http://schemas.microsoft.com/office/drawing/2014/main" id="{C0C48665-EE8E-4A34-A1F3-DB8DE82DB88D}"/>
                </a:ext>
              </a:extLst>
            </p:cNvPr>
            <p:cNvSpPr/>
            <p:nvPr/>
          </p:nvSpPr>
          <p:spPr>
            <a:xfrm>
              <a:off x="6908501" y="2969995"/>
              <a:ext cx="457200" cy="457200"/>
            </a:xfrm>
            <a:custGeom>
              <a:avLst/>
              <a:gdLst/>
              <a:ahLst/>
              <a:cxnLst/>
              <a:rect l="l" t="t" r="r" b="b"/>
              <a:pathLst>
                <a:path w="457200" h="457200" extrusionOk="0">
                  <a:moveTo>
                    <a:pt x="438150" y="0"/>
                  </a:moveTo>
                  <a:lnTo>
                    <a:pt x="228600" y="0"/>
                  </a:lnTo>
                  <a:cubicBezTo>
                    <a:pt x="218123" y="0"/>
                    <a:pt x="209550" y="8573"/>
                    <a:pt x="209550" y="19050"/>
                  </a:cubicBezTo>
                  <a:lnTo>
                    <a:pt x="209550" y="95250"/>
                  </a:lnTo>
                  <a:lnTo>
                    <a:pt x="123825" y="95250"/>
                  </a:lnTo>
                  <a:cubicBezTo>
                    <a:pt x="53340" y="95250"/>
                    <a:pt x="0" y="144780"/>
                    <a:pt x="0" y="209550"/>
                  </a:cubicBezTo>
                  <a:cubicBezTo>
                    <a:pt x="0" y="220028"/>
                    <a:pt x="8573" y="228600"/>
                    <a:pt x="19050" y="228600"/>
                  </a:cubicBezTo>
                  <a:cubicBezTo>
                    <a:pt x="29528" y="228600"/>
                    <a:pt x="38100" y="220028"/>
                    <a:pt x="38100" y="209550"/>
                  </a:cubicBezTo>
                  <a:cubicBezTo>
                    <a:pt x="38100" y="179070"/>
                    <a:pt x="54293" y="157163"/>
                    <a:pt x="76200" y="144780"/>
                  </a:cubicBezTo>
                  <a:lnTo>
                    <a:pt x="76200" y="277178"/>
                  </a:lnTo>
                  <a:cubicBezTo>
                    <a:pt x="76200" y="277178"/>
                    <a:pt x="76200" y="278130"/>
                    <a:pt x="76200" y="278130"/>
                  </a:cubicBezTo>
                  <a:cubicBezTo>
                    <a:pt x="76200" y="278130"/>
                    <a:pt x="76200" y="279083"/>
                    <a:pt x="76200" y="279083"/>
                  </a:cubicBezTo>
                  <a:lnTo>
                    <a:pt x="76200" y="438150"/>
                  </a:lnTo>
                  <a:cubicBezTo>
                    <a:pt x="76200" y="448628"/>
                    <a:pt x="84773" y="457200"/>
                    <a:pt x="95250" y="457200"/>
                  </a:cubicBezTo>
                  <a:cubicBezTo>
                    <a:pt x="105728" y="457200"/>
                    <a:pt x="114300" y="448628"/>
                    <a:pt x="114300" y="438150"/>
                  </a:cubicBezTo>
                  <a:lnTo>
                    <a:pt x="114300" y="295275"/>
                  </a:lnTo>
                  <a:lnTo>
                    <a:pt x="133350" y="295275"/>
                  </a:lnTo>
                  <a:lnTo>
                    <a:pt x="133350" y="438150"/>
                  </a:lnTo>
                  <a:cubicBezTo>
                    <a:pt x="133350" y="448628"/>
                    <a:pt x="141923" y="457200"/>
                    <a:pt x="152400" y="457200"/>
                  </a:cubicBezTo>
                  <a:cubicBezTo>
                    <a:pt x="162878" y="457200"/>
                    <a:pt x="171450" y="448628"/>
                    <a:pt x="171450" y="438150"/>
                  </a:cubicBezTo>
                  <a:lnTo>
                    <a:pt x="171450" y="279083"/>
                  </a:lnTo>
                  <a:cubicBezTo>
                    <a:pt x="171450" y="279083"/>
                    <a:pt x="171450" y="278130"/>
                    <a:pt x="171450" y="278130"/>
                  </a:cubicBezTo>
                  <a:cubicBezTo>
                    <a:pt x="171450" y="278130"/>
                    <a:pt x="171450" y="277178"/>
                    <a:pt x="171450" y="277178"/>
                  </a:cubicBezTo>
                  <a:lnTo>
                    <a:pt x="171450" y="133350"/>
                  </a:lnTo>
                  <a:lnTo>
                    <a:pt x="209550" y="133350"/>
                  </a:lnTo>
                  <a:lnTo>
                    <a:pt x="209550" y="200025"/>
                  </a:lnTo>
                  <a:cubicBezTo>
                    <a:pt x="209550" y="210503"/>
                    <a:pt x="218123" y="219075"/>
                    <a:pt x="228600" y="219075"/>
                  </a:cubicBezTo>
                  <a:lnTo>
                    <a:pt x="438150" y="219075"/>
                  </a:lnTo>
                  <a:cubicBezTo>
                    <a:pt x="448628" y="219075"/>
                    <a:pt x="457200" y="210503"/>
                    <a:pt x="457200" y="200025"/>
                  </a:cubicBezTo>
                  <a:lnTo>
                    <a:pt x="457200" y="19050"/>
                  </a:lnTo>
                  <a:cubicBezTo>
                    <a:pt x="457200" y="8573"/>
                    <a:pt x="448628" y="0"/>
                    <a:pt x="438150" y="0"/>
                  </a:cubicBezTo>
                  <a:close/>
                  <a:moveTo>
                    <a:pt x="285750" y="95250"/>
                  </a:moveTo>
                  <a:lnTo>
                    <a:pt x="247650" y="95250"/>
                  </a:lnTo>
                  <a:lnTo>
                    <a:pt x="247650" y="38100"/>
                  </a:lnTo>
                  <a:lnTo>
                    <a:pt x="419100" y="38100"/>
                  </a:lnTo>
                  <a:lnTo>
                    <a:pt x="419100" y="180975"/>
                  </a:lnTo>
                  <a:lnTo>
                    <a:pt x="247650" y="180975"/>
                  </a:lnTo>
                  <a:lnTo>
                    <a:pt x="247650" y="133350"/>
                  </a:lnTo>
                  <a:lnTo>
                    <a:pt x="285750" y="133350"/>
                  </a:lnTo>
                  <a:cubicBezTo>
                    <a:pt x="296228" y="133350"/>
                    <a:pt x="304800" y="124778"/>
                    <a:pt x="304800" y="114300"/>
                  </a:cubicBezTo>
                  <a:cubicBezTo>
                    <a:pt x="304800" y="103823"/>
                    <a:pt x="296228" y="95250"/>
                    <a:pt x="285750"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9" name="Picture 8" descr="Text&#10;&#10;Description automatically generated with low confidence">
            <a:extLst>
              <a:ext uri="{FF2B5EF4-FFF2-40B4-BE49-F238E27FC236}">
                <a16:creationId xmlns:a16="http://schemas.microsoft.com/office/drawing/2014/main" id="{18A6DDFC-CB5D-4977-9E38-36F650D4794A}"/>
              </a:ext>
            </a:extLst>
          </p:cNvPr>
          <p:cNvPicPr>
            <a:picLocks noChangeAspect="1"/>
          </p:cNvPicPr>
          <p:nvPr/>
        </p:nvPicPr>
        <p:blipFill>
          <a:blip r:embed="rId3"/>
          <a:stretch>
            <a:fillRect/>
          </a:stretch>
        </p:blipFill>
        <p:spPr>
          <a:xfrm>
            <a:off x="8364158" y="4687022"/>
            <a:ext cx="802599" cy="456478"/>
          </a:xfrm>
          <a:prstGeom prst="rect">
            <a:avLst/>
          </a:prstGeom>
        </p:spPr>
      </p:pic>
    </p:spTree>
    <p:extLst>
      <p:ext uri="{BB962C8B-B14F-4D97-AF65-F5344CB8AC3E}">
        <p14:creationId xmlns:p14="http://schemas.microsoft.com/office/powerpoint/2010/main" val="2499531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76200" lvl="0" algn="l" rtl="0">
              <a:spcBef>
                <a:spcPts val="600"/>
              </a:spcBef>
              <a:spcAft>
                <a:spcPts val="0"/>
              </a:spcAft>
              <a:buSzPts val="2400"/>
            </a:pPr>
            <a:r>
              <a:rPr lang="en-US" dirty="0"/>
              <a:t>What are we trying to achieve?</a:t>
            </a:r>
          </a:p>
        </p:txBody>
      </p:sp>
      <p:sp>
        <p:nvSpPr>
          <p:cNvPr id="202" name="Google Shape;202;p18"/>
          <p:cNvSpPr txBox="1">
            <a:spLocks noGrp="1"/>
          </p:cNvSpPr>
          <p:nvPr>
            <p:ph type="body" idx="1"/>
          </p:nvPr>
        </p:nvSpPr>
        <p:spPr>
          <a:xfrm>
            <a:off x="614975" y="1310850"/>
            <a:ext cx="6757800" cy="37755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dirty="0"/>
              <a:t>Accuracy of greater than 96%.</a:t>
            </a:r>
          </a:p>
          <a:p>
            <a:r>
              <a:rPr lang="en-US" dirty="0"/>
              <a:t>A web portal where anyone can come and check the thyroid result by just putting details of blood tests.</a:t>
            </a:r>
          </a:p>
          <a:p>
            <a:r>
              <a:rPr lang="en-US" dirty="0"/>
              <a:t>Learning the use of technology in healthcare.</a:t>
            </a:r>
          </a:p>
          <a:p>
            <a:pPr lvl="1">
              <a:spcBef>
                <a:spcPts val="600"/>
              </a:spcBef>
              <a:buFont typeface="Barlow Light"/>
              <a:buChar char="▸"/>
            </a:pPr>
            <a:endParaRPr lang="en-US" sz="1200"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1" name="Google Shape;309;p25">
            <a:extLst>
              <a:ext uri="{FF2B5EF4-FFF2-40B4-BE49-F238E27FC236}">
                <a16:creationId xmlns:a16="http://schemas.microsoft.com/office/drawing/2014/main" id="{C12AFA0D-31D9-4AA5-99DA-6C103FE268A3}"/>
              </a:ext>
            </a:extLst>
          </p:cNvPr>
          <p:cNvGrpSpPr/>
          <p:nvPr/>
        </p:nvGrpSpPr>
        <p:grpSpPr>
          <a:xfrm>
            <a:off x="8407098" y="302691"/>
            <a:ext cx="419938" cy="419938"/>
            <a:chOff x="6908501" y="2969995"/>
            <a:chExt cx="457200" cy="457200"/>
          </a:xfrm>
        </p:grpSpPr>
        <p:sp>
          <p:nvSpPr>
            <p:cNvPr id="12" name="Google Shape;310;p25">
              <a:extLst>
                <a:ext uri="{FF2B5EF4-FFF2-40B4-BE49-F238E27FC236}">
                  <a16:creationId xmlns:a16="http://schemas.microsoft.com/office/drawing/2014/main" id="{0BB79691-3177-433B-AD00-3F2F1C274635}"/>
                </a:ext>
              </a:extLst>
            </p:cNvPr>
            <p:cNvSpPr/>
            <p:nvPr/>
          </p:nvSpPr>
          <p:spPr>
            <a:xfrm>
              <a:off x="6994226" y="2969995"/>
              <a:ext cx="76200" cy="76200"/>
            </a:xfrm>
            <a:custGeom>
              <a:avLst/>
              <a:gdLst/>
              <a:ahLst/>
              <a:cxnLst/>
              <a:rect l="l" t="t" r="r" b="b"/>
              <a:pathLst>
                <a:path w="76200" h="76200" extrusionOk="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11;p25">
              <a:extLst>
                <a:ext uri="{FF2B5EF4-FFF2-40B4-BE49-F238E27FC236}">
                  <a16:creationId xmlns:a16="http://schemas.microsoft.com/office/drawing/2014/main" id="{C0C48665-EE8E-4A34-A1F3-DB8DE82DB88D}"/>
                </a:ext>
              </a:extLst>
            </p:cNvPr>
            <p:cNvSpPr/>
            <p:nvPr/>
          </p:nvSpPr>
          <p:spPr>
            <a:xfrm>
              <a:off x="6908501" y="2969995"/>
              <a:ext cx="457200" cy="457200"/>
            </a:xfrm>
            <a:custGeom>
              <a:avLst/>
              <a:gdLst/>
              <a:ahLst/>
              <a:cxnLst/>
              <a:rect l="l" t="t" r="r" b="b"/>
              <a:pathLst>
                <a:path w="457200" h="457200" extrusionOk="0">
                  <a:moveTo>
                    <a:pt x="438150" y="0"/>
                  </a:moveTo>
                  <a:lnTo>
                    <a:pt x="228600" y="0"/>
                  </a:lnTo>
                  <a:cubicBezTo>
                    <a:pt x="218123" y="0"/>
                    <a:pt x="209550" y="8573"/>
                    <a:pt x="209550" y="19050"/>
                  </a:cubicBezTo>
                  <a:lnTo>
                    <a:pt x="209550" y="95250"/>
                  </a:lnTo>
                  <a:lnTo>
                    <a:pt x="123825" y="95250"/>
                  </a:lnTo>
                  <a:cubicBezTo>
                    <a:pt x="53340" y="95250"/>
                    <a:pt x="0" y="144780"/>
                    <a:pt x="0" y="209550"/>
                  </a:cubicBezTo>
                  <a:cubicBezTo>
                    <a:pt x="0" y="220028"/>
                    <a:pt x="8573" y="228600"/>
                    <a:pt x="19050" y="228600"/>
                  </a:cubicBezTo>
                  <a:cubicBezTo>
                    <a:pt x="29528" y="228600"/>
                    <a:pt x="38100" y="220028"/>
                    <a:pt x="38100" y="209550"/>
                  </a:cubicBezTo>
                  <a:cubicBezTo>
                    <a:pt x="38100" y="179070"/>
                    <a:pt x="54293" y="157163"/>
                    <a:pt x="76200" y="144780"/>
                  </a:cubicBezTo>
                  <a:lnTo>
                    <a:pt x="76200" y="277178"/>
                  </a:lnTo>
                  <a:cubicBezTo>
                    <a:pt x="76200" y="277178"/>
                    <a:pt x="76200" y="278130"/>
                    <a:pt x="76200" y="278130"/>
                  </a:cubicBezTo>
                  <a:cubicBezTo>
                    <a:pt x="76200" y="278130"/>
                    <a:pt x="76200" y="279083"/>
                    <a:pt x="76200" y="279083"/>
                  </a:cubicBezTo>
                  <a:lnTo>
                    <a:pt x="76200" y="438150"/>
                  </a:lnTo>
                  <a:cubicBezTo>
                    <a:pt x="76200" y="448628"/>
                    <a:pt x="84773" y="457200"/>
                    <a:pt x="95250" y="457200"/>
                  </a:cubicBezTo>
                  <a:cubicBezTo>
                    <a:pt x="105728" y="457200"/>
                    <a:pt x="114300" y="448628"/>
                    <a:pt x="114300" y="438150"/>
                  </a:cubicBezTo>
                  <a:lnTo>
                    <a:pt x="114300" y="295275"/>
                  </a:lnTo>
                  <a:lnTo>
                    <a:pt x="133350" y="295275"/>
                  </a:lnTo>
                  <a:lnTo>
                    <a:pt x="133350" y="438150"/>
                  </a:lnTo>
                  <a:cubicBezTo>
                    <a:pt x="133350" y="448628"/>
                    <a:pt x="141923" y="457200"/>
                    <a:pt x="152400" y="457200"/>
                  </a:cubicBezTo>
                  <a:cubicBezTo>
                    <a:pt x="162878" y="457200"/>
                    <a:pt x="171450" y="448628"/>
                    <a:pt x="171450" y="438150"/>
                  </a:cubicBezTo>
                  <a:lnTo>
                    <a:pt x="171450" y="279083"/>
                  </a:lnTo>
                  <a:cubicBezTo>
                    <a:pt x="171450" y="279083"/>
                    <a:pt x="171450" y="278130"/>
                    <a:pt x="171450" y="278130"/>
                  </a:cubicBezTo>
                  <a:cubicBezTo>
                    <a:pt x="171450" y="278130"/>
                    <a:pt x="171450" y="277178"/>
                    <a:pt x="171450" y="277178"/>
                  </a:cubicBezTo>
                  <a:lnTo>
                    <a:pt x="171450" y="133350"/>
                  </a:lnTo>
                  <a:lnTo>
                    <a:pt x="209550" y="133350"/>
                  </a:lnTo>
                  <a:lnTo>
                    <a:pt x="209550" y="200025"/>
                  </a:lnTo>
                  <a:cubicBezTo>
                    <a:pt x="209550" y="210503"/>
                    <a:pt x="218123" y="219075"/>
                    <a:pt x="228600" y="219075"/>
                  </a:cubicBezTo>
                  <a:lnTo>
                    <a:pt x="438150" y="219075"/>
                  </a:lnTo>
                  <a:cubicBezTo>
                    <a:pt x="448628" y="219075"/>
                    <a:pt x="457200" y="210503"/>
                    <a:pt x="457200" y="200025"/>
                  </a:cubicBezTo>
                  <a:lnTo>
                    <a:pt x="457200" y="19050"/>
                  </a:lnTo>
                  <a:cubicBezTo>
                    <a:pt x="457200" y="8573"/>
                    <a:pt x="448628" y="0"/>
                    <a:pt x="438150" y="0"/>
                  </a:cubicBezTo>
                  <a:close/>
                  <a:moveTo>
                    <a:pt x="285750" y="95250"/>
                  </a:moveTo>
                  <a:lnTo>
                    <a:pt x="247650" y="95250"/>
                  </a:lnTo>
                  <a:lnTo>
                    <a:pt x="247650" y="38100"/>
                  </a:lnTo>
                  <a:lnTo>
                    <a:pt x="419100" y="38100"/>
                  </a:lnTo>
                  <a:lnTo>
                    <a:pt x="419100" y="180975"/>
                  </a:lnTo>
                  <a:lnTo>
                    <a:pt x="247650" y="180975"/>
                  </a:lnTo>
                  <a:lnTo>
                    <a:pt x="247650" y="133350"/>
                  </a:lnTo>
                  <a:lnTo>
                    <a:pt x="285750" y="133350"/>
                  </a:lnTo>
                  <a:cubicBezTo>
                    <a:pt x="296228" y="133350"/>
                    <a:pt x="304800" y="124778"/>
                    <a:pt x="304800" y="114300"/>
                  </a:cubicBezTo>
                  <a:cubicBezTo>
                    <a:pt x="304800" y="103823"/>
                    <a:pt x="296228" y="95250"/>
                    <a:pt x="285750"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8" name="Picture 7" descr="Text&#10;&#10;Description automatically generated with low confidence">
            <a:extLst>
              <a:ext uri="{FF2B5EF4-FFF2-40B4-BE49-F238E27FC236}">
                <a16:creationId xmlns:a16="http://schemas.microsoft.com/office/drawing/2014/main" id="{EFA36925-EC55-46FD-A32C-13723AD3076E}"/>
              </a:ext>
            </a:extLst>
          </p:cNvPr>
          <p:cNvPicPr>
            <a:picLocks noChangeAspect="1"/>
          </p:cNvPicPr>
          <p:nvPr/>
        </p:nvPicPr>
        <p:blipFill>
          <a:blip r:embed="rId3"/>
          <a:stretch>
            <a:fillRect/>
          </a:stretch>
        </p:blipFill>
        <p:spPr>
          <a:xfrm>
            <a:off x="8364158" y="4687022"/>
            <a:ext cx="802599" cy="456478"/>
          </a:xfrm>
          <a:prstGeom prst="rect">
            <a:avLst/>
          </a:prstGeom>
        </p:spPr>
      </p:pic>
    </p:spTree>
    <p:extLst>
      <p:ext uri="{BB962C8B-B14F-4D97-AF65-F5344CB8AC3E}">
        <p14:creationId xmlns:p14="http://schemas.microsoft.com/office/powerpoint/2010/main" val="3093819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Architecture</a:t>
            </a:r>
            <a:endParaRPr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11" name="Google Shape;309;p25">
            <a:extLst>
              <a:ext uri="{FF2B5EF4-FFF2-40B4-BE49-F238E27FC236}">
                <a16:creationId xmlns:a16="http://schemas.microsoft.com/office/drawing/2014/main" id="{C12AFA0D-31D9-4AA5-99DA-6C103FE268A3}"/>
              </a:ext>
            </a:extLst>
          </p:cNvPr>
          <p:cNvGrpSpPr/>
          <p:nvPr/>
        </p:nvGrpSpPr>
        <p:grpSpPr>
          <a:xfrm>
            <a:off x="8407098" y="302691"/>
            <a:ext cx="419938" cy="419938"/>
            <a:chOff x="6908501" y="2969995"/>
            <a:chExt cx="457200" cy="457200"/>
          </a:xfrm>
        </p:grpSpPr>
        <p:sp>
          <p:nvSpPr>
            <p:cNvPr id="12" name="Google Shape;310;p25">
              <a:extLst>
                <a:ext uri="{FF2B5EF4-FFF2-40B4-BE49-F238E27FC236}">
                  <a16:creationId xmlns:a16="http://schemas.microsoft.com/office/drawing/2014/main" id="{0BB79691-3177-433B-AD00-3F2F1C274635}"/>
                </a:ext>
              </a:extLst>
            </p:cNvPr>
            <p:cNvSpPr/>
            <p:nvPr/>
          </p:nvSpPr>
          <p:spPr>
            <a:xfrm>
              <a:off x="6994226" y="2969995"/>
              <a:ext cx="76200" cy="76200"/>
            </a:xfrm>
            <a:custGeom>
              <a:avLst/>
              <a:gdLst/>
              <a:ahLst/>
              <a:cxnLst/>
              <a:rect l="l" t="t" r="r" b="b"/>
              <a:pathLst>
                <a:path w="76200" h="76200" extrusionOk="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11;p25">
              <a:extLst>
                <a:ext uri="{FF2B5EF4-FFF2-40B4-BE49-F238E27FC236}">
                  <a16:creationId xmlns:a16="http://schemas.microsoft.com/office/drawing/2014/main" id="{C0C48665-EE8E-4A34-A1F3-DB8DE82DB88D}"/>
                </a:ext>
              </a:extLst>
            </p:cNvPr>
            <p:cNvSpPr/>
            <p:nvPr/>
          </p:nvSpPr>
          <p:spPr>
            <a:xfrm>
              <a:off x="6908501" y="2969995"/>
              <a:ext cx="457200" cy="457200"/>
            </a:xfrm>
            <a:custGeom>
              <a:avLst/>
              <a:gdLst/>
              <a:ahLst/>
              <a:cxnLst/>
              <a:rect l="l" t="t" r="r" b="b"/>
              <a:pathLst>
                <a:path w="457200" h="457200" extrusionOk="0">
                  <a:moveTo>
                    <a:pt x="438150" y="0"/>
                  </a:moveTo>
                  <a:lnTo>
                    <a:pt x="228600" y="0"/>
                  </a:lnTo>
                  <a:cubicBezTo>
                    <a:pt x="218123" y="0"/>
                    <a:pt x="209550" y="8573"/>
                    <a:pt x="209550" y="19050"/>
                  </a:cubicBezTo>
                  <a:lnTo>
                    <a:pt x="209550" y="95250"/>
                  </a:lnTo>
                  <a:lnTo>
                    <a:pt x="123825" y="95250"/>
                  </a:lnTo>
                  <a:cubicBezTo>
                    <a:pt x="53340" y="95250"/>
                    <a:pt x="0" y="144780"/>
                    <a:pt x="0" y="209550"/>
                  </a:cubicBezTo>
                  <a:cubicBezTo>
                    <a:pt x="0" y="220028"/>
                    <a:pt x="8573" y="228600"/>
                    <a:pt x="19050" y="228600"/>
                  </a:cubicBezTo>
                  <a:cubicBezTo>
                    <a:pt x="29528" y="228600"/>
                    <a:pt x="38100" y="220028"/>
                    <a:pt x="38100" y="209550"/>
                  </a:cubicBezTo>
                  <a:cubicBezTo>
                    <a:pt x="38100" y="179070"/>
                    <a:pt x="54293" y="157163"/>
                    <a:pt x="76200" y="144780"/>
                  </a:cubicBezTo>
                  <a:lnTo>
                    <a:pt x="76200" y="277178"/>
                  </a:lnTo>
                  <a:cubicBezTo>
                    <a:pt x="76200" y="277178"/>
                    <a:pt x="76200" y="278130"/>
                    <a:pt x="76200" y="278130"/>
                  </a:cubicBezTo>
                  <a:cubicBezTo>
                    <a:pt x="76200" y="278130"/>
                    <a:pt x="76200" y="279083"/>
                    <a:pt x="76200" y="279083"/>
                  </a:cubicBezTo>
                  <a:lnTo>
                    <a:pt x="76200" y="438150"/>
                  </a:lnTo>
                  <a:cubicBezTo>
                    <a:pt x="76200" y="448628"/>
                    <a:pt x="84773" y="457200"/>
                    <a:pt x="95250" y="457200"/>
                  </a:cubicBezTo>
                  <a:cubicBezTo>
                    <a:pt x="105728" y="457200"/>
                    <a:pt x="114300" y="448628"/>
                    <a:pt x="114300" y="438150"/>
                  </a:cubicBezTo>
                  <a:lnTo>
                    <a:pt x="114300" y="295275"/>
                  </a:lnTo>
                  <a:lnTo>
                    <a:pt x="133350" y="295275"/>
                  </a:lnTo>
                  <a:lnTo>
                    <a:pt x="133350" y="438150"/>
                  </a:lnTo>
                  <a:cubicBezTo>
                    <a:pt x="133350" y="448628"/>
                    <a:pt x="141923" y="457200"/>
                    <a:pt x="152400" y="457200"/>
                  </a:cubicBezTo>
                  <a:cubicBezTo>
                    <a:pt x="162878" y="457200"/>
                    <a:pt x="171450" y="448628"/>
                    <a:pt x="171450" y="438150"/>
                  </a:cubicBezTo>
                  <a:lnTo>
                    <a:pt x="171450" y="279083"/>
                  </a:lnTo>
                  <a:cubicBezTo>
                    <a:pt x="171450" y="279083"/>
                    <a:pt x="171450" y="278130"/>
                    <a:pt x="171450" y="278130"/>
                  </a:cubicBezTo>
                  <a:cubicBezTo>
                    <a:pt x="171450" y="278130"/>
                    <a:pt x="171450" y="277178"/>
                    <a:pt x="171450" y="277178"/>
                  </a:cubicBezTo>
                  <a:lnTo>
                    <a:pt x="171450" y="133350"/>
                  </a:lnTo>
                  <a:lnTo>
                    <a:pt x="209550" y="133350"/>
                  </a:lnTo>
                  <a:lnTo>
                    <a:pt x="209550" y="200025"/>
                  </a:lnTo>
                  <a:cubicBezTo>
                    <a:pt x="209550" y="210503"/>
                    <a:pt x="218123" y="219075"/>
                    <a:pt x="228600" y="219075"/>
                  </a:cubicBezTo>
                  <a:lnTo>
                    <a:pt x="438150" y="219075"/>
                  </a:lnTo>
                  <a:cubicBezTo>
                    <a:pt x="448628" y="219075"/>
                    <a:pt x="457200" y="210503"/>
                    <a:pt x="457200" y="200025"/>
                  </a:cubicBezTo>
                  <a:lnTo>
                    <a:pt x="457200" y="19050"/>
                  </a:lnTo>
                  <a:cubicBezTo>
                    <a:pt x="457200" y="8573"/>
                    <a:pt x="448628" y="0"/>
                    <a:pt x="438150" y="0"/>
                  </a:cubicBezTo>
                  <a:close/>
                  <a:moveTo>
                    <a:pt x="285750" y="95250"/>
                  </a:moveTo>
                  <a:lnTo>
                    <a:pt x="247650" y="95250"/>
                  </a:lnTo>
                  <a:lnTo>
                    <a:pt x="247650" y="38100"/>
                  </a:lnTo>
                  <a:lnTo>
                    <a:pt x="419100" y="38100"/>
                  </a:lnTo>
                  <a:lnTo>
                    <a:pt x="419100" y="180975"/>
                  </a:lnTo>
                  <a:lnTo>
                    <a:pt x="247650" y="180975"/>
                  </a:lnTo>
                  <a:lnTo>
                    <a:pt x="247650" y="133350"/>
                  </a:lnTo>
                  <a:lnTo>
                    <a:pt x="285750" y="133350"/>
                  </a:lnTo>
                  <a:cubicBezTo>
                    <a:pt x="296228" y="133350"/>
                    <a:pt x="304800" y="124778"/>
                    <a:pt x="304800" y="114300"/>
                  </a:cubicBezTo>
                  <a:cubicBezTo>
                    <a:pt x="304800" y="103823"/>
                    <a:pt x="296228" y="95250"/>
                    <a:pt x="285750"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9" name="Picture 8" descr="Text&#10;&#10;Description automatically generated with low confidence">
            <a:extLst>
              <a:ext uri="{FF2B5EF4-FFF2-40B4-BE49-F238E27FC236}">
                <a16:creationId xmlns:a16="http://schemas.microsoft.com/office/drawing/2014/main" id="{18A6DDFC-CB5D-4977-9E38-36F650D4794A}"/>
              </a:ext>
            </a:extLst>
          </p:cNvPr>
          <p:cNvPicPr>
            <a:picLocks noChangeAspect="1"/>
          </p:cNvPicPr>
          <p:nvPr/>
        </p:nvPicPr>
        <p:blipFill>
          <a:blip r:embed="rId3"/>
          <a:stretch>
            <a:fillRect/>
          </a:stretch>
        </p:blipFill>
        <p:spPr>
          <a:xfrm>
            <a:off x="8357014" y="4687022"/>
            <a:ext cx="802599" cy="456478"/>
          </a:xfrm>
          <a:prstGeom prst="rect">
            <a:avLst/>
          </a:prstGeom>
        </p:spPr>
      </p:pic>
      <p:pic>
        <p:nvPicPr>
          <p:cNvPr id="3" name="Picture 2" descr="Graphical user interface, application&#10;&#10;Description automatically generated with medium confidence">
            <a:extLst>
              <a:ext uri="{FF2B5EF4-FFF2-40B4-BE49-F238E27FC236}">
                <a16:creationId xmlns:a16="http://schemas.microsoft.com/office/drawing/2014/main" id="{15381092-6DFA-4135-A227-CDBB1F1EBA22}"/>
              </a:ext>
            </a:extLst>
          </p:cNvPr>
          <p:cNvPicPr>
            <a:picLocks noChangeAspect="1"/>
          </p:cNvPicPr>
          <p:nvPr/>
        </p:nvPicPr>
        <p:blipFill>
          <a:blip r:embed="rId4"/>
          <a:stretch>
            <a:fillRect/>
          </a:stretch>
        </p:blipFill>
        <p:spPr>
          <a:xfrm>
            <a:off x="71437" y="1400175"/>
            <a:ext cx="8936831" cy="3286847"/>
          </a:xfrm>
          <a:prstGeom prst="rect">
            <a:avLst/>
          </a:prstGeom>
        </p:spPr>
      </p:pic>
    </p:spTree>
    <p:extLst>
      <p:ext uri="{BB962C8B-B14F-4D97-AF65-F5344CB8AC3E}">
        <p14:creationId xmlns:p14="http://schemas.microsoft.com/office/powerpoint/2010/main" val="3307323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41"/>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About Project(Timelines)</a:t>
            </a:r>
            <a:endParaRPr dirty="0"/>
          </a:p>
        </p:txBody>
      </p:sp>
      <p:sp>
        <p:nvSpPr>
          <p:cNvPr id="611" name="Google Shape;611;p41"/>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graphicFrame>
        <p:nvGraphicFramePr>
          <p:cNvPr id="612" name="Google Shape;612;p41"/>
          <p:cNvGraphicFramePr/>
          <p:nvPr>
            <p:extLst>
              <p:ext uri="{D42A27DB-BD31-4B8C-83A1-F6EECF244321}">
                <p14:modId xmlns:p14="http://schemas.microsoft.com/office/powerpoint/2010/main" val="157740693"/>
              </p:ext>
            </p:extLst>
          </p:nvPr>
        </p:nvGraphicFramePr>
        <p:xfrm>
          <a:off x="392525" y="1310731"/>
          <a:ext cx="7211387" cy="3106350"/>
        </p:xfrm>
        <a:graphic>
          <a:graphicData uri="http://schemas.openxmlformats.org/drawingml/2006/table">
            <a:tbl>
              <a:tblPr>
                <a:noFill/>
                <a:tableStyleId>{9AEA8867-561A-43F1-AA35-FFD2E45D988E}</a:tableStyleId>
              </a:tblPr>
              <a:tblGrid>
                <a:gridCol w="1247483">
                  <a:extLst>
                    <a:ext uri="{9D8B030D-6E8A-4147-A177-3AD203B41FA5}">
                      <a16:colId xmlns:a16="http://schemas.microsoft.com/office/drawing/2014/main" val="20000"/>
                    </a:ext>
                  </a:extLst>
                </a:gridCol>
                <a:gridCol w="428333">
                  <a:extLst>
                    <a:ext uri="{9D8B030D-6E8A-4147-A177-3AD203B41FA5}">
                      <a16:colId xmlns:a16="http://schemas.microsoft.com/office/drawing/2014/main" val="20001"/>
                    </a:ext>
                  </a:extLst>
                </a:gridCol>
                <a:gridCol w="428333">
                  <a:extLst>
                    <a:ext uri="{9D8B030D-6E8A-4147-A177-3AD203B41FA5}">
                      <a16:colId xmlns:a16="http://schemas.microsoft.com/office/drawing/2014/main" val="20002"/>
                    </a:ext>
                  </a:extLst>
                </a:gridCol>
                <a:gridCol w="428333">
                  <a:extLst>
                    <a:ext uri="{9D8B030D-6E8A-4147-A177-3AD203B41FA5}">
                      <a16:colId xmlns:a16="http://schemas.microsoft.com/office/drawing/2014/main" val="20003"/>
                    </a:ext>
                  </a:extLst>
                </a:gridCol>
                <a:gridCol w="428333">
                  <a:extLst>
                    <a:ext uri="{9D8B030D-6E8A-4147-A177-3AD203B41FA5}">
                      <a16:colId xmlns:a16="http://schemas.microsoft.com/office/drawing/2014/main" val="20004"/>
                    </a:ext>
                  </a:extLst>
                </a:gridCol>
                <a:gridCol w="395575">
                  <a:extLst>
                    <a:ext uri="{9D8B030D-6E8A-4147-A177-3AD203B41FA5}">
                      <a16:colId xmlns:a16="http://schemas.microsoft.com/office/drawing/2014/main" val="20005"/>
                    </a:ext>
                  </a:extLst>
                </a:gridCol>
                <a:gridCol w="428333">
                  <a:extLst>
                    <a:ext uri="{9D8B030D-6E8A-4147-A177-3AD203B41FA5}">
                      <a16:colId xmlns:a16="http://schemas.microsoft.com/office/drawing/2014/main" val="20006"/>
                    </a:ext>
                  </a:extLst>
                </a:gridCol>
                <a:gridCol w="428333">
                  <a:extLst>
                    <a:ext uri="{9D8B030D-6E8A-4147-A177-3AD203B41FA5}">
                      <a16:colId xmlns:a16="http://schemas.microsoft.com/office/drawing/2014/main" val="20007"/>
                    </a:ext>
                  </a:extLst>
                </a:gridCol>
                <a:gridCol w="428333">
                  <a:extLst>
                    <a:ext uri="{9D8B030D-6E8A-4147-A177-3AD203B41FA5}">
                      <a16:colId xmlns:a16="http://schemas.microsoft.com/office/drawing/2014/main" val="20008"/>
                    </a:ext>
                  </a:extLst>
                </a:gridCol>
                <a:gridCol w="434430">
                  <a:extLst>
                    <a:ext uri="{9D8B030D-6E8A-4147-A177-3AD203B41FA5}">
                      <a16:colId xmlns:a16="http://schemas.microsoft.com/office/drawing/2014/main" val="20009"/>
                    </a:ext>
                  </a:extLst>
                </a:gridCol>
                <a:gridCol w="422236">
                  <a:extLst>
                    <a:ext uri="{9D8B030D-6E8A-4147-A177-3AD203B41FA5}">
                      <a16:colId xmlns:a16="http://schemas.microsoft.com/office/drawing/2014/main" val="20010"/>
                    </a:ext>
                  </a:extLst>
                </a:gridCol>
                <a:gridCol w="428333">
                  <a:extLst>
                    <a:ext uri="{9D8B030D-6E8A-4147-A177-3AD203B41FA5}">
                      <a16:colId xmlns:a16="http://schemas.microsoft.com/office/drawing/2014/main" val="20011"/>
                    </a:ext>
                  </a:extLst>
                </a:gridCol>
                <a:gridCol w="428333">
                  <a:extLst>
                    <a:ext uri="{9D8B030D-6E8A-4147-A177-3AD203B41FA5}">
                      <a16:colId xmlns:a16="http://schemas.microsoft.com/office/drawing/2014/main" val="20012"/>
                    </a:ext>
                  </a:extLst>
                </a:gridCol>
                <a:gridCol w="428333">
                  <a:extLst>
                    <a:ext uri="{9D8B030D-6E8A-4147-A177-3AD203B41FA5}">
                      <a16:colId xmlns:a16="http://schemas.microsoft.com/office/drawing/2014/main" val="20013"/>
                    </a:ext>
                  </a:extLst>
                </a:gridCol>
                <a:gridCol w="428333">
                  <a:extLst>
                    <a:ext uri="{9D8B030D-6E8A-4147-A177-3AD203B41FA5}">
                      <a16:colId xmlns:a16="http://schemas.microsoft.com/office/drawing/2014/main" val="20014"/>
                    </a:ext>
                  </a:extLst>
                </a:gridCol>
              </a:tblGrid>
              <a:tr h="345150">
                <a:tc>
                  <a:txBody>
                    <a:bodyPr/>
                    <a:lstStyle/>
                    <a:p>
                      <a:pPr marL="0" lvl="0" indent="0" algn="l" rtl="0">
                        <a:spcBef>
                          <a:spcPts val="0"/>
                        </a:spcBef>
                        <a:spcAft>
                          <a:spcPts val="0"/>
                        </a:spcAft>
                        <a:buNone/>
                      </a:pPr>
                      <a:endParaRPr sz="800">
                        <a:solidFill>
                          <a:schemeClr val="dk2"/>
                        </a:solidFill>
                        <a:latin typeface="Barlow"/>
                        <a:ea typeface="Barlow"/>
                        <a:cs typeface="Barlow"/>
                        <a:sym typeface="Barlow"/>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Wk1</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Wk2</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Wk3</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Wk4</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Wk5</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Wk6</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Wk7</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Wk8</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Wk9</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Wk10</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Wk11</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Wk12</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Wk13</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Wk14</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45150">
                <a:tc>
                  <a:txBody>
                    <a:bodyPr/>
                    <a:lstStyle/>
                    <a:p>
                      <a:pPr marL="0" lvl="0" indent="0" algn="r" rtl="0">
                        <a:spcBef>
                          <a:spcPts val="0"/>
                        </a:spcBef>
                        <a:spcAft>
                          <a:spcPts val="0"/>
                        </a:spcAft>
                        <a:buNone/>
                      </a:pPr>
                      <a:r>
                        <a:rPr lang="en" sz="800" dirty="0">
                          <a:solidFill>
                            <a:schemeClr val="dk2"/>
                          </a:solidFill>
                          <a:latin typeface="Barlow"/>
                          <a:ea typeface="Barlow"/>
                          <a:cs typeface="Barlow"/>
                          <a:sym typeface="Barlow"/>
                        </a:rPr>
                        <a:t>Init</a:t>
                      </a:r>
                      <a:r>
                        <a:rPr lang="en-US" sz="800" dirty="0" err="1">
                          <a:solidFill>
                            <a:schemeClr val="dk2"/>
                          </a:solidFill>
                          <a:latin typeface="Barlow"/>
                          <a:ea typeface="Barlow"/>
                          <a:cs typeface="Barlow"/>
                          <a:sym typeface="Barlow"/>
                        </a:rPr>
                        <a:t>i</a:t>
                      </a:r>
                      <a:r>
                        <a:rPr lang="en" sz="800" dirty="0">
                          <a:solidFill>
                            <a:schemeClr val="dk2"/>
                          </a:solidFill>
                          <a:latin typeface="Barlow"/>
                          <a:ea typeface="Barlow"/>
                          <a:cs typeface="Barlow"/>
                          <a:sym typeface="Barlow"/>
                        </a:rPr>
                        <a:t>al Analysis</a:t>
                      </a:r>
                      <a:endParaRPr sz="800" dirty="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800" dirty="0">
                          <a:solidFill>
                            <a:schemeClr val="lt1"/>
                          </a:solidFill>
                          <a:latin typeface="Barlow"/>
                          <a:ea typeface="Barlow"/>
                          <a:cs typeface="Barlow"/>
                          <a:sym typeface="Barlow"/>
                        </a:rPr>
                        <a:t>◆</a:t>
                      </a:r>
                    </a:p>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75000"/>
                        <a:lumOff val="25000"/>
                      </a:schemeClr>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345150">
                <a:tc>
                  <a:txBody>
                    <a:bodyPr/>
                    <a:lstStyle/>
                    <a:p>
                      <a:pPr marL="0" lvl="0" indent="0" algn="r" rtl="0">
                        <a:spcBef>
                          <a:spcPts val="0"/>
                        </a:spcBef>
                        <a:spcAft>
                          <a:spcPts val="0"/>
                        </a:spcAft>
                        <a:buClr>
                          <a:schemeClr val="dk1"/>
                        </a:buClr>
                        <a:buSzPts val="1100"/>
                        <a:buFont typeface="Arial"/>
                        <a:buNone/>
                      </a:pPr>
                      <a:r>
                        <a:rPr lang="en" sz="800" dirty="0">
                          <a:solidFill>
                            <a:schemeClr val="dk2"/>
                          </a:solidFill>
                          <a:latin typeface="Barlow"/>
                          <a:ea typeface="Barlow"/>
                          <a:cs typeface="Barlow"/>
                          <a:sym typeface="Barlow"/>
                        </a:rPr>
                        <a:t>Dataset finding</a:t>
                      </a:r>
                      <a:endParaRPr sz="800" dirty="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50000"/>
                        <a:lumOff val="50000"/>
                      </a:schemeClr>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50000"/>
                        <a:lumOff val="50000"/>
                      </a:schemeClr>
                    </a:solidFill>
                  </a:tcPr>
                </a:tc>
                <a:tc>
                  <a:txBody>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800" dirty="0">
                          <a:solidFill>
                            <a:schemeClr val="lt1"/>
                          </a:solidFill>
                          <a:latin typeface="Barlow"/>
                          <a:ea typeface="Barlow"/>
                          <a:cs typeface="Barlow"/>
                          <a:sym typeface="Barlow"/>
                        </a:rPr>
                        <a:t>◆</a:t>
                      </a:r>
                    </a:p>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50000"/>
                        <a:lumOff val="50000"/>
                      </a:schemeClr>
                    </a:solidFill>
                  </a:tcPr>
                </a:tc>
                <a:tc>
                  <a:txBody>
                    <a:bodyPr/>
                    <a:lstStyle/>
                    <a:p>
                      <a:pPr marL="0" lvl="0" indent="0" algn="ctr" rtl="0">
                        <a:spcBef>
                          <a:spcPts val="0"/>
                        </a:spcBef>
                        <a:spcAft>
                          <a:spcPts val="0"/>
                        </a:spcAft>
                        <a:buNone/>
                      </a:pPr>
                      <a:endParaRPr sz="800" b="0" i="0" u="none" strike="noStrike" cap="none"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i="0" u="none" strike="noStrike" cap="none" dirty="0">
                        <a:solidFill>
                          <a:schemeClr val="lt1"/>
                        </a:solidFill>
                        <a:highlight>
                          <a:srgbClr val="000080"/>
                        </a:highlight>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45150">
                <a:tc>
                  <a:txBody>
                    <a:bodyPr/>
                    <a:lstStyle/>
                    <a:p>
                      <a:pPr marL="0" lvl="0" indent="0" algn="r" rtl="0">
                        <a:spcBef>
                          <a:spcPts val="0"/>
                        </a:spcBef>
                        <a:spcAft>
                          <a:spcPts val="0"/>
                        </a:spcAft>
                        <a:buClr>
                          <a:schemeClr val="dk1"/>
                        </a:buClr>
                        <a:buSzPts val="1100"/>
                        <a:buFont typeface="Arial"/>
                        <a:buNone/>
                      </a:pPr>
                      <a:r>
                        <a:rPr lang="en" sz="800" dirty="0">
                          <a:solidFill>
                            <a:schemeClr val="dk2"/>
                          </a:solidFill>
                          <a:latin typeface="Barlow"/>
                          <a:ea typeface="Barlow"/>
                          <a:cs typeface="Barlow"/>
                          <a:sym typeface="Barlow"/>
                        </a:rPr>
                        <a:t>Tools/Technologies setup &amp; Data Cleaning</a:t>
                      </a:r>
                      <a:endParaRPr sz="800" dirty="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75000"/>
                        <a:lumOff val="25000"/>
                      </a:schemeClr>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800" dirty="0">
                          <a:solidFill>
                            <a:schemeClr val="lt1"/>
                          </a:solidFill>
                          <a:latin typeface="Barlow"/>
                          <a:ea typeface="Barlow"/>
                          <a:cs typeface="Barlow"/>
                          <a:sym typeface="Barlow"/>
                        </a:rPr>
                        <a:t>◆</a:t>
                      </a:r>
                    </a:p>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75000"/>
                        <a:lumOff val="25000"/>
                      </a:schemeClr>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345150">
                <a:tc>
                  <a:txBody>
                    <a:bodyPr/>
                    <a:lstStyle/>
                    <a:p>
                      <a:pPr marL="0" lvl="0" indent="0" algn="r" rtl="0">
                        <a:spcBef>
                          <a:spcPts val="0"/>
                        </a:spcBef>
                        <a:spcAft>
                          <a:spcPts val="0"/>
                        </a:spcAft>
                        <a:buClr>
                          <a:schemeClr val="dk1"/>
                        </a:buClr>
                        <a:buSzPts val="1100"/>
                        <a:buFont typeface="Arial"/>
                        <a:buNone/>
                      </a:pPr>
                      <a:r>
                        <a:rPr lang="en-US" sz="800" dirty="0">
                          <a:solidFill>
                            <a:schemeClr val="dk2"/>
                          </a:solidFill>
                          <a:latin typeface="Barlow"/>
                          <a:ea typeface="Barlow"/>
                          <a:cs typeface="Barlow"/>
                          <a:sym typeface="Barlow"/>
                        </a:rPr>
                        <a:t>Exploratory Data Analysis</a:t>
                      </a:r>
                      <a:endParaRPr sz="800" dirty="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50000"/>
                        <a:lumOff val="50000"/>
                      </a:schemeClr>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800" dirty="0">
                          <a:solidFill>
                            <a:schemeClr val="lt1"/>
                          </a:solidFill>
                          <a:latin typeface="Barlow"/>
                          <a:ea typeface="Barlow"/>
                          <a:cs typeface="Barlow"/>
                          <a:sym typeface="Barlow"/>
                        </a:rPr>
                        <a:t>◆</a:t>
                      </a:r>
                    </a:p>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50000"/>
                        <a:lumOff val="50000"/>
                      </a:schemeClr>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20000"/>
                        <a:lumOff val="80000"/>
                      </a:schemeClr>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20000"/>
                        <a:lumOff val="80000"/>
                      </a:schemeClr>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20000"/>
                        <a:lumOff val="80000"/>
                      </a:schemeClr>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345150">
                <a:tc>
                  <a:txBody>
                    <a:bodyPr/>
                    <a:lstStyle/>
                    <a:p>
                      <a:pPr marL="0" lvl="0" indent="0" algn="r" rtl="0">
                        <a:spcBef>
                          <a:spcPts val="0"/>
                        </a:spcBef>
                        <a:spcAft>
                          <a:spcPts val="0"/>
                        </a:spcAft>
                        <a:buClr>
                          <a:schemeClr val="dk1"/>
                        </a:buClr>
                        <a:buSzPts val="1100"/>
                        <a:buFont typeface="Arial"/>
                        <a:buNone/>
                      </a:pPr>
                      <a:r>
                        <a:rPr lang="en-US" sz="800" dirty="0">
                          <a:solidFill>
                            <a:schemeClr val="dk2"/>
                          </a:solidFill>
                          <a:latin typeface="Barlow"/>
                          <a:ea typeface="Barlow"/>
                          <a:cs typeface="Barlow"/>
                          <a:sym typeface="Barlow"/>
                        </a:rPr>
                        <a:t>Data Visualization</a:t>
                      </a:r>
                      <a:endParaRPr sz="800" dirty="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75000"/>
                        <a:lumOff val="25000"/>
                      </a:schemeClr>
                    </a:solidFill>
                  </a:tcPr>
                </a:tc>
                <a:tc>
                  <a:txBody>
                    <a:bodyPr/>
                    <a:lstStyle/>
                    <a:p>
                      <a:pPr marL="0" lvl="0" indent="0" algn="ctr" rtl="0">
                        <a:spcBef>
                          <a:spcPts val="0"/>
                        </a:spcBef>
                        <a:spcAft>
                          <a:spcPts val="0"/>
                        </a:spcAft>
                        <a:buNone/>
                      </a:pPr>
                      <a:r>
                        <a:rPr lang="en" sz="800" dirty="0">
                          <a:solidFill>
                            <a:schemeClr val="lt1"/>
                          </a:solidFill>
                          <a:latin typeface="Barlow"/>
                          <a:ea typeface="Barlow"/>
                          <a:cs typeface="Barlow"/>
                          <a:sym typeface="Barlow"/>
                        </a:rPr>
                        <a:t>◆</a:t>
                      </a: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75000"/>
                        <a:lumOff val="25000"/>
                      </a:schemeClr>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345150">
                <a:tc>
                  <a:txBody>
                    <a:bodyPr/>
                    <a:lstStyle/>
                    <a:p>
                      <a:pPr marL="0" lvl="0" indent="0" algn="r" rtl="0">
                        <a:spcBef>
                          <a:spcPts val="0"/>
                        </a:spcBef>
                        <a:spcAft>
                          <a:spcPts val="0"/>
                        </a:spcAft>
                        <a:buClr>
                          <a:schemeClr val="dk1"/>
                        </a:buClr>
                        <a:buSzPts val="1100"/>
                        <a:buFont typeface="Arial"/>
                        <a:buNone/>
                      </a:pPr>
                      <a:r>
                        <a:rPr lang="en" sz="800" dirty="0">
                          <a:solidFill>
                            <a:schemeClr val="dk2"/>
                          </a:solidFill>
                          <a:latin typeface="Barlow"/>
                          <a:ea typeface="Barlow"/>
                          <a:cs typeface="Barlow"/>
                          <a:sym typeface="Barlow"/>
                        </a:rPr>
                        <a:t>Machine Leaning Model Building</a:t>
                      </a:r>
                      <a:endParaRPr sz="800" dirty="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50000"/>
                        <a:lumOff val="50000"/>
                      </a:schemeClr>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50000"/>
                        <a:lumOff val="50000"/>
                      </a:schemeClr>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50000"/>
                        <a:lumOff val="50000"/>
                      </a:schemeClr>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800" dirty="0">
                          <a:solidFill>
                            <a:schemeClr val="lt1"/>
                          </a:solidFill>
                          <a:latin typeface="Barlow"/>
                          <a:ea typeface="Barlow"/>
                          <a:cs typeface="Barlow"/>
                          <a:sym typeface="Barlow"/>
                        </a:rPr>
                        <a:t>◆</a:t>
                      </a:r>
                    </a:p>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50000"/>
                        <a:lumOff val="50000"/>
                      </a:schemeClr>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extLst>
                  <a:ext uri="{0D108BD9-81ED-4DB2-BD59-A6C34878D82A}">
                    <a16:rowId xmlns:a16="http://schemas.microsoft.com/office/drawing/2014/main" val="10007"/>
                  </a:ext>
                </a:extLst>
              </a:tr>
              <a:tr h="345150">
                <a:tc>
                  <a:txBody>
                    <a:bodyPr/>
                    <a:lstStyle/>
                    <a:p>
                      <a:pPr marL="0" lvl="0" indent="0" algn="r" rtl="0">
                        <a:spcBef>
                          <a:spcPts val="0"/>
                        </a:spcBef>
                        <a:spcAft>
                          <a:spcPts val="0"/>
                        </a:spcAft>
                        <a:buClr>
                          <a:schemeClr val="dk1"/>
                        </a:buClr>
                        <a:buSzPts val="1100"/>
                        <a:buFont typeface="Arial"/>
                        <a:buNone/>
                      </a:pPr>
                      <a:r>
                        <a:rPr lang="en" sz="800" dirty="0">
                          <a:solidFill>
                            <a:schemeClr val="dk2"/>
                          </a:solidFill>
                          <a:latin typeface="Barlow"/>
                          <a:ea typeface="Barlow"/>
                          <a:cs typeface="Barlow"/>
                          <a:sym typeface="Barlow"/>
                        </a:rPr>
                        <a:t>User Interface</a:t>
                      </a:r>
                      <a:endParaRPr sz="800" dirty="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75000"/>
                        <a:lumOff val="25000"/>
                      </a:schemeClr>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75000"/>
                        <a:lumOff val="25000"/>
                      </a:schemeClr>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800" dirty="0">
                          <a:solidFill>
                            <a:schemeClr val="lt1"/>
                          </a:solidFill>
                          <a:latin typeface="Barlow"/>
                          <a:ea typeface="Barlow"/>
                          <a:cs typeface="Barlow"/>
                          <a:sym typeface="Barlow"/>
                        </a:rPr>
                        <a:t>◆</a:t>
                      </a:r>
                    </a:p>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75000"/>
                        <a:lumOff val="25000"/>
                      </a:schemeClr>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extLst>
                  <a:ext uri="{0D108BD9-81ED-4DB2-BD59-A6C34878D82A}">
                    <a16:rowId xmlns:a16="http://schemas.microsoft.com/office/drawing/2014/main" val="10008"/>
                  </a:ext>
                </a:extLst>
              </a:tr>
              <a:tr h="345150">
                <a:tc>
                  <a:txBody>
                    <a:bodyPr/>
                    <a:lstStyle/>
                    <a:p>
                      <a:pPr marL="0" lvl="0" indent="0" algn="r" rtl="0">
                        <a:spcBef>
                          <a:spcPts val="0"/>
                        </a:spcBef>
                        <a:spcAft>
                          <a:spcPts val="0"/>
                        </a:spcAft>
                        <a:buClr>
                          <a:schemeClr val="dk1"/>
                        </a:buClr>
                        <a:buSzPts val="1100"/>
                        <a:buFont typeface="Arial"/>
                        <a:buNone/>
                      </a:pPr>
                      <a:r>
                        <a:rPr lang="en" sz="800" dirty="0">
                          <a:solidFill>
                            <a:schemeClr val="dk2"/>
                          </a:solidFill>
                          <a:latin typeface="Barlow"/>
                          <a:ea typeface="Barlow"/>
                          <a:cs typeface="Barlow"/>
                          <a:sym typeface="Barlow"/>
                        </a:rPr>
                        <a:t>Testing</a:t>
                      </a:r>
                      <a:endParaRPr sz="800" dirty="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1">
                        <a:lumMod val="50000"/>
                        <a:lumOff val="50000"/>
                      </a:schemeClr>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1">
                        <a:lumMod val="50000"/>
                        <a:lumOff val="50000"/>
                      </a:schemeClr>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1">
                        <a:lumMod val="50000"/>
                        <a:lumOff val="50000"/>
                      </a:schemeClr>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1">
                        <a:lumMod val="50000"/>
                        <a:lumOff val="50000"/>
                      </a:schemeClr>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800" dirty="0">
                          <a:solidFill>
                            <a:schemeClr val="lt1"/>
                          </a:solidFill>
                          <a:latin typeface="Barlow"/>
                          <a:ea typeface="Barlow"/>
                          <a:cs typeface="Barlow"/>
                          <a:sym typeface="Barlow"/>
                        </a:rPr>
                        <a:t>◆</a:t>
                      </a:r>
                    </a:p>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1">
                        <a:lumMod val="50000"/>
                        <a:lumOff val="50000"/>
                      </a:schemeClr>
                    </a:solidFill>
                  </a:tcPr>
                </a:tc>
                <a:extLst>
                  <a:ext uri="{0D108BD9-81ED-4DB2-BD59-A6C34878D82A}">
                    <a16:rowId xmlns:a16="http://schemas.microsoft.com/office/drawing/2014/main" val="10009"/>
                  </a:ext>
                </a:extLst>
              </a:tr>
            </a:tbl>
          </a:graphicData>
        </a:graphic>
      </p:graphicFrame>
      <p:sp>
        <p:nvSpPr>
          <p:cNvPr id="6" name="TextBox 5">
            <a:extLst>
              <a:ext uri="{FF2B5EF4-FFF2-40B4-BE49-F238E27FC236}">
                <a16:creationId xmlns:a16="http://schemas.microsoft.com/office/drawing/2014/main" id="{D6DE1D7F-615B-4853-9B65-A9842FDF77A9}"/>
              </a:ext>
            </a:extLst>
          </p:cNvPr>
          <p:cNvSpPr txBox="1"/>
          <p:nvPr/>
        </p:nvSpPr>
        <p:spPr>
          <a:xfrm>
            <a:off x="4957762" y="4752150"/>
            <a:ext cx="4572000" cy="261610"/>
          </a:xfrm>
          <a:prstGeom prst="rect">
            <a:avLst/>
          </a:prstGeom>
          <a:noFill/>
        </p:spPr>
        <p:txBody>
          <a:bodyPr wrap="square">
            <a:spAutoFit/>
          </a:bodyPr>
          <a:lstStyle/>
          <a:p>
            <a:pPr lvl="1">
              <a:spcBef>
                <a:spcPts val="600"/>
              </a:spcBef>
            </a:pPr>
            <a:r>
              <a:rPr lang="en-US" sz="1050" i="1" dirty="0"/>
              <a:t>*Note:- Timelines are tentative</a:t>
            </a:r>
            <a:endParaRPr lang="en-US" sz="1400" i="1" dirty="0"/>
          </a:p>
        </p:txBody>
      </p:sp>
      <p:pic>
        <p:nvPicPr>
          <p:cNvPr id="7" name="Picture 6" descr="Text&#10;&#10;Description automatically generated with low confidence">
            <a:extLst>
              <a:ext uri="{FF2B5EF4-FFF2-40B4-BE49-F238E27FC236}">
                <a16:creationId xmlns:a16="http://schemas.microsoft.com/office/drawing/2014/main" id="{AFD81493-10B6-45A5-A7A5-DC34B3CB86BD}"/>
              </a:ext>
            </a:extLst>
          </p:cNvPr>
          <p:cNvPicPr>
            <a:picLocks noChangeAspect="1"/>
          </p:cNvPicPr>
          <p:nvPr/>
        </p:nvPicPr>
        <p:blipFill>
          <a:blip r:embed="rId3"/>
          <a:stretch>
            <a:fillRect/>
          </a:stretch>
        </p:blipFill>
        <p:spPr>
          <a:xfrm>
            <a:off x="8364158" y="4687022"/>
            <a:ext cx="802599" cy="456478"/>
          </a:xfrm>
          <a:prstGeom prst="rect">
            <a:avLst/>
          </a:prstGeom>
        </p:spPr>
      </p:pic>
    </p:spTree>
    <p:extLst>
      <p:ext uri="{BB962C8B-B14F-4D97-AF65-F5344CB8AC3E}">
        <p14:creationId xmlns:p14="http://schemas.microsoft.com/office/powerpoint/2010/main" val="2567948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76200" lvl="0" algn="l" rtl="0">
              <a:spcBef>
                <a:spcPts val="600"/>
              </a:spcBef>
              <a:spcAft>
                <a:spcPts val="0"/>
              </a:spcAft>
              <a:buSzPts val="2400"/>
            </a:pPr>
            <a:r>
              <a:rPr lang="en-US" dirty="0"/>
              <a:t>Tools and Technologies used.</a:t>
            </a:r>
          </a:p>
        </p:txBody>
      </p:sp>
      <p:sp>
        <p:nvSpPr>
          <p:cNvPr id="202" name="Google Shape;202;p18"/>
          <p:cNvSpPr txBox="1">
            <a:spLocks noGrp="1"/>
          </p:cNvSpPr>
          <p:nvPr>
            <p:ph type="body" idx="1"/>
          </p:nvPr>
        </p:nvSpPr>
        <p:spPr>
          <a:xfrm>
            <a:off x="614975" y="1310850"/>
            <a:ext cx="5250043" cy="3654056"/>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dirty="0"/>
              <a:t>Python </a:t>
            </a:r>
          </a:p>
          <a:p>
            <a:pPr marL="457200" lvl="0" indent="-381000" algn="l" rtl="0">
              <a:spcBef>
                <a:spcPts val="600"/>
              </a:spcBef>
              <a:spcAft>
                <a:spcPts val="0"/>
              </a:spcAft>
              <a:buSzPts val="2400"/>
              <a:buChar char="▸"/>
            </a:pPr>
            <a:r>
              <a:rPr lang="en-US" dirty="0" err="1"/>
              <a:t>Jupyter</a:t>
            </a:r>
            <a:r>
              <a:rPr lang="en-US" dirty="0"/>
              <a:t> Notebooks</a:t>
            </a:r>
          </a:p>
          <a:p>
            <a:r>
              <a:rPr lang="en-US" dirty="0" err="1"/>
              <a:t>Pycharm</a:t>
            </a:r>
            <a:r>
              <a:rPr lang="en-US" dirty="0"/>
              <a:t> &amp; Flask for User Interface</a:t>
            </a:r>
          </a:p>
          <a:p>
            <a:pPr marL="457200" lvl="0" indent="-381000" algn="l" rtl="0">
              <a:spcBef>
                <a:spcPts val="600"/>
              </a:spcBef>
              <a:spcAft>
                <a:spcPts val="0"/>
              </a:spcAft>
              <a:buSzPts val="2400"/>
              <a:buChar char="▸"/>
            </a:pPr>
            <a:r>
              <a:rPr lang="en-US" dirty="0"/>
              <a:t>Jira Board</a:t>
            </a:r>
          </a:p>
          <a:p>
            <a:pPr marL="457200" lvl="0" indent="-381000" algn="l" rtl="0">
              <a:spcBef>
                <a:spcPts val="600"/>
              </a:spcBef>
              <a:spcAft>
                <a:spcPts val="0"/>
              </a:spcAft>
              <a:buSzPts val="2400"/>
              <a:buChar char="▸"/>
            </a:pPr>
            <a:r>
              <a:rPr lang="en-US" dirty="0"/>
              <a:t>Git &amp; </a:t>
            </a:r>
            <a:r>
              <a:rPr lang="en-US" dirty="0" err="1"/>
              <a:t>Github</a:t>
            </a:r>
            <a:endParaRPr lang="en-US" dirty="0"/>
          </a:p>
          <a:p>
            <a:pPr marL="457200" lvl="0" indent="-381000" algn="l" rtl="0">
              <a:spcBef>
                <a:spcPts val="600"/>
              </a:spcBef>
              <a:spcAft>
                <a:spcPts val="0"/>
              </a:spcAft>
              <a:buSzPts val="2400"/>
              <a:buChar char="▸"/>
            </a:pPr>
            <a:r>
              <a:rPr lang="en-US" dirty="0"/>
              <a:t>Scikit-learn for ML models</a:t>
            </a:r>
          </a:p>
          <a:p>
            <a:pPr marL="457200" lvl="0" indent="-381000" algn="l" rtl="0">
              <a:spcBef>
                <a:spcPts val="600"/>
              </a:spcBef>
              <a:spcAft>
                <a:spcPts val="0"/>
              </a:spcAft>
              <a:buSzPts val="2400"/>
              <a:buChar char="▸"/>
            </a:pPr>
            <a:r>
              <a:rPr lang="en-US" dirty="0"/>
              <a:t>MS Office</a:t>
            </a:r>
          </a:p>
          <a:p>
            <a:pPr marL="457200" lvl="0" indent="-381000" algn="l" rtl="0">
              <a:spcBef>
                <a:spcPts val="600"/>
              </a:spcBef>
              <a:spcAft>
                <a:spcPts val="0"/>
              </a:spcAft>
              <a:buSzPts val="2400"/>
              <a:buChar char="▸"/>
            </a:pPr>
            <a:endParaRPr lang="en-US" dirty="0"/>
          </a:p>
          <a:p>
            <a:pPr marL="457200" lvl="0" indent="-381000" algn="l" rtl="0">
              <a:spcBef>
                <a:spcPts val="600"/>
              </a:spcBef>
              <a:spcAft>
                <a:spcPts val="0"/>
              </a:spcAft>
              <a:buSzPts val="2400"/>
              <a:buChar char="▸"/>
            </a:pPr>
            <a:endParaRPr lang="en-US" dirty="0"/>
          </a:p>
          <a:p>
            <a:pPr lvl="1">
              <a:spcBef>
                <a:spcPts val="600"/>
              </a:spcBef>
              <a:buFont typeface="Barlow Light"/>
              <a:buChar char="▸"/>
            </a:pPr>
            <a:endParaRPr lang="en-US" sz="1200"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11" name="Google Shape;309;p25">
            <a:extLst>
              <a:ext uri="{FF2B5EF4-FFF2-40B4-BE49-F238E27FC236}">
                <a16:creationId xmlns:a16="http://schemas.microsoft.com/office/drawing/2014/main" id="{C12AFA0D-31D9-4AA5-99DA-6C103FE268A3}"/>
              </a:ext>
            </a:extLst>
          </p:cNvPr>
          <p:cNvGrpSpPr/>
          <p:nvPr/>
        </p:nvGrpSpPr>
        <p:grpSpPr>
          <a:xfrm>
            <a:off x="8407098" y="302691"/>
            <a:ext cx="419938" cy="419938"/>
            <a:chOff x="6908501" y="2969995"/>
            <a:chExt cx="457200" cy="457200"/>
          </a:xfrm>
        </p:grpSpPr>
        <p:sp>
          <p:nvSpPr>
            <p:cNvPr id="12" name="Google Shape;310;p25">
              <a:extLst>
                <a:ext uri="{FF2B5EF4-FFF2-40B4-BE49-F238E27FC236}">
                  <a16:creationId xmlns:a16="http://schemas.microsoft.com/office/drawing/2014/main" id="{0BB79691-3177-433B-AD00-3F2F1C274635}"/>
                </a:ext>
              </a:extLst>
            </p:cNvPr>
            <p:cNvSpPr/>
            <p:nvPr/>
          </p:nvSpPr>
          <p:spPr>
            <a:xfrm>
              <a:off x="6994226" y="2969995"/>
              <a:ext cx="76200" cy="76200"/>
            </a:xfrm>
            <a:custGeom>
              <a:avLst/>
              <a:gdLst/>
              <a:ahLst/>
              <a:cxnLst/>
              <a:rect l="l" t="t" r="r" b="b"/>
              <a:pathLst>
                <a:path w="76200" h="76200" extrusionOk="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11;p25">
              <a:extLst>
                <a:ext uri="{FF2B5EF4-FFF2-40B4-BE49-F238E27FC236}">
                  <a16:creationId xmlns:a16="http://schemas.microsoft.com/office/drawing/2014/main" id="{C0C48665-EE8E-4A34-A1F3-DB8DE82DB88D}"/>
                </a:ext>
              </a:extLst>
            </p:cNvPr>
            <p:cNvSpPr/>
            <p:nvPr/>
          </p:nvSpPr>
          <p:spPr>
            <a:xfrm>
              <a:off x="6908501" y="2969995"/>
              <a:ext cx="457200" cy="457200"/>
            </a:xfrm>
            <a:custGeom>
              <a:avLst/>
              <a:gdLst/>
              <a:ahLst/>
              <a:cxnLst/>
              <a:rect l="l" t="t" r="r" b="b"/>
              <a:pathLst>
                <a:path w="457200" h="457200" extrusionOk="0">
                  <a:moveTo>
                    <a:pt x="438150" y="0"/>
                  </a:moveTo>
                  <a:lnTo>
                    <a:pt x="228600" y="0"/>
                  </a:lnTo>
                  <a:cubicBezTo>
                    <a:pt x="218123" y="0"/>
                    <a:pt x="209550" y="8573"/>
                    <a:pt x="209550" y="19050"/>
                  </a:cubicBezTo>
                  <a:lnTo>
                    <a:pt x="209550" y="95250"/>
                  </a:lnTo>
                  <a:lnTo>
                    <a:pt x="123825" y="95250"/>
                  </a:lnTo>
                  <a:cubicBezTo>
                    <a:pt x="53340" y="95250"/>
                    <a:pt x="0" y="144780"/>
                    <a:pt x="0" y="209550"/>
                  </a:cubicBezTo>
                  <a:cubicBezTo>
                    <a:pt x="0" y="220028"/>
                    <a:pt x="8573" y="228600"/>
                    <a:pt x="19050" y="228600"/>
                  </a:cubicBezTo>
                  <a:cubicBezTo>
                    <a:pt x="29528" y="228600"/>
                    <a:pt x="38100" y="220028"/>
                    <a:pt x="38100" y="209550"/>
                  </a:cubicBezTo>
                  <a:cubicBezTo>
                    <a:pt x="38100" y="179070"/>
                    <a:pt x="54293" y="157163"/>
                    <a:pt x="76200" y="144780"/>
                  </a:cubicBezTo>
                  <a:lnTo>
                    <a:pt x="76200" y="277178"/>
                  </a:lnTo>
                  <a:cubicBezTo>
                    <a:pt x="76200" y="277178"/>
                    <a:pt x="76200" y="278130"/>
                    <a:pt x="76200" y="278130"/>
                  </a:cubicBezTo>
                  <a:cubicBezTo>
                    <a:pt x="76200" y="278130"/>
                    <a:pt x="76200" y="279083"/>
                    <a:pt x="76200" y="279083"/>
                  </a:cubicBezTo>
                  <a:lnTo>
                    <a:pt x="76200" y="438150"/>
                  </a:lnTo>
                  <a:cubicBezTo>
                    <a:pt x="76200" y="448628"/>
                    <a:pt x="84773" y="457200"/>
                    <a:pt x="95250" y="457200"/>
                  </a:cubicBezTo>
                  <a:cubicBezTo>
                    <a:pt x="105728" y="457200"/>
                    <a:pt x="114300" y="448628"/>
                    <a:pt x="114300" y="438150"/>
                  </a:cubicBezTo>
                  <a:lnTo>
                    <a:pt x="114300" y="295275"/>
                  </a:lnTo>
                  <a:lnTo>
                    <a:pt x="133350" y="295275"/>
                  </a:lnTo>
                  <a:lnTo>
                    <a:pt x="133350" y="438150"/>
                  </a:lnTo>
                  <a:cubicBezTo>
                    <a:pt x="133350" y="448628"/>
                    <a:pt x="141923" y="457200"/>
                    <a:pt x="152400" y="457200"/>
                  </a:cubicBezTo>
                  <a:cubicBezTo>
                    <a:pt x="162878" y="457200"/>
                    <a:pt x="171450" y="448628"/>
                    <a:pt x="171450" y="438150"/>
                  </a:cubicBezTo>
                  <a:lnTo>
                    <a:pt x="171450" y="279083"/>
                  </a:lnTo>
                  <a:cubicBezTo>
                    <a:pt x="171450" y="279083"/>
                    <a:pt x="171450" y="278130"/>
                    <a:pt x="171450" y="278130"/>
                  </a:cubicBezTo>
                  <a:cubicBezTo>
                    <a:pt x="171450" y="278130"/>
                    <a:pt x="171450" y="277178"/>
                    <a:pt x="171450" y="277178"/>
                  </a:cubicBezTo>
                  <a:lnTo>
                    <a:pt x="171450" y="133350"/>
                  </a:lnTo>
                  <a:lnTo>
                    <a:pt x="209550" y="133350"/>
                  </a:lnTo>
                  <a:lnTo>
                    <a:pt x="209550" y="200025"/>
                  </a:lnTo>
                  <a:cubicBezTo>
                    <a:pt x="209550" y="210503"/>
                    <a:pt x="218123" y="219075"/>
                    <a:pt x="228600" y="219075"/>
                  </a:cubicBezTo>
                  <a:lnTo>
                    <a:pt x="438150" y="219075"/>
                  </a:lnTo>
                  <a:cubicBezTo>
                    <a:pt x="448628" y="219075"/>
                    <a:pt x="457200" y="210503"/>
                    <a:pt x="457200" y="200025"/>
                  </a:cubicBezTo>
                  <a:lnTo>
                    <a:pt x="457200" y="19050"/>
                  </a:lnTo>
                  <a:cubicBezTo>
                    <a:pt x="457200" y="8573"/>
                    <a:pt x="448628" y="0"/>
                    <a:pt x="438150" y="0"/>
                  </a:cubicBezTo>
                  <a:close/>
                  <a:moveTo>
                    <a:pt x="285750" y="95250"/>
                  </a:moveTo>
                  <a:lnTo>
                    <a:pt x="247650" y="95250"/>
                  </a:lnTo>
                  <a:lnTo>
                    <a:pt x="247650" y="38100"/>
                  </a:lnTo>
                  <a:lnTo>
                    <a:pt x="419100" y="38100"/>
                  </a:lnTo>
                  <a:lnTo>
                    <a:pt x="419100" y="180975"/>
                  </a:lnTo>
                  <a:lnTo>
                    <a:pt x="247650" y="180975"/>
                  </a:lnTo>
                  <a:lnTo>
                    <a:pt x="247650" y="133350"/>
                  </a:lnTo>
                  <a:lnTo>
                    <a:pt x="285750" y="133350"/>
                  </a:lnTo>
                  <a:cubicBezTo>
                    <a:pt x="296228" y="133350"/>
                    <a:pt x="304800" y="124778"/>
                    <a:pt x="304800" y="114300"/>
                  </a:cubicBezTo>
                  <a:cubicBezTo>
                    <a:pt x="304800" y="103823"/>
                    <a:pt x="296228" y="95250"/>
                    <a:pt x="285750"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descr="Logo, company name&#10;&#10;Description automatically generated">
            <a:extLst>
              <a:ext uri="{FF2B5EF4-FFF2-40B4-BE49-F238E27FC236}">
                <a16:creationId xmlns:a16="http://schemas.microsoft.com/office/drawing/2014/main" id="{45EFC3B8-115F-4467-BAF7-C93B30D41731}"/>
              </a:ext>
            </a:extLst>
          </p:cNvPr>
          <p:cNvPicPr>
            <a:picLocks noChangeAspect="1"/>
          </p:cNvPicPr>
          <p:nvPr/>
        </p:nvPicPr>
        <p:blipFill>
          <a:blip r:embed="rId3"/>
          <a:stretch>
            <a:fillRect/>
          </a:stretch>
        </p:blipFill>
        <p:spPr>
          <a:xfrm>
            <a:off x="7171503" y="1310850"/>
            <a:ext cx="718433" cy="832784"/>
          </a:xfrm>
          <a:prstGeom prst="rect">
            <a:avLst/>
          </a:prstGeom>
        </p:spPr>
      </p:pic>
      <p:pic>
        <p:nvPicPr>
          <p:cNvPr id="5" name="Picture 4" descr="Logo, company name&#10;&#10;Description automatically generated">
            <a:extLst>
              <a:ext uri="{FF2B5EF4-FFF2-40B4-BE49-F238E27FC236}">
                <a16:creationId xmlns:a16="http://schemas.microsoft.com/office/drawing/2014/main" id="{09BE6486-5B7F-48AD-818F-E2D317998CD5}"/>
              </a:ext>
            </a:extLst>
          </p:cNvPr>
          <p:cNvPicPr>
            <a:picLocks noChangeAspect="1"/>
          </p:cNvPicPr>
          <p:nvPr/>
        </p:nvPicPr>
        <p:blipFill>
          <a:blip r:embed="rId4"/>
          <a:stretch>
            <a:fillRect/>
          </a:stretch>
        </p:blipFill>
        <p:spPr>
          <a:xfrm>
            <a:off x="6020413" y="2230350"/>
            <a:ext cx="1479779" cy="621507"/>
          </a:xfrm>
          <a:prstGeom prst="rect">
            <a:avLst/>
          </a:prstGeom>
        </p:spPr>
      </p:pic>
      <p:pic>
        <p:nvPicPr>
          <p:cNvPr id="7" name="Picture 6" descr="Logo&#10;&#10;Description automatically generated">
            <a:extLst>
              <a:ext uri="{FF2B5EF4-FFF2-40B4-BE49-F238E27FC236}">
                <a16:creationId xmlns:a16="http://schemas.microsoft.com/office/drawing/2014/main" id="{90F9A830-48EE-473F-AA90-93C8116AF175}"/>
              </a:ext>
            </a:extLst>
          </p:cNvPr>
          <p:cNvPicPr>
            <a:picLocks noChangeAspect="1"/>
          </p:cNvPicPr>
          <p:nvPr/>
        </p:nvPicPr>
        <p:blipFill>
          <a:blip r:embed="rId5"/>
          <a:stretch>
            <a:fillRect/>
          </a:stretch>
        </p:blipFill>
        <p:spPr>
          <a:xfrm>
            <a:off x="5786438" y="1349119"/>
            <a:ext cx="1352549" cy="842962"/>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E4ECC87A-9C15-4ADE-81E6-BD03D6FC3D88}"/>
              </a:ext>
            </a:extLst>
          </p:cNvPr>
          <p:cNvPicPr>
            <a:picLocks noChangeAspect="1"/>
          </p:cNvPicPr>
          <p:nvPr/>
        </p:nvPicPr>
        <p:blipFill>
          <a:blip r:embed="rId6"/>
          <a:stretch>
            <a:fillRect/>
          </a:stretch>
        </p:blipFill>
        <p:spPr>
          <a:xfrm>
            <a:off x="6309218" y="3359204"/>
            <a:ext cx="1884664" cy="631459"/>
          </a:xfrm>
          <a:prstGeom prst="rect">
            <a:avLst/>
          </a:prstGeom>
        </p:spPr>
      </p:pic>
      <p:pic>
        <p:nvPicPr>
          <p:cNvPr id="14" name="Picture 13" descr="A picture containing text, clipart&#10;&#10;Description automatically generated">
            <a:extLst>
              <a:ext uri="{FF2B5EF4-FFF2-40B4-BE49-F238E27FC236}">
                <a16:creationId xmlns:a16="http://schemas.microsoft.com/office/drawing/2014/main" id="{CA5ABCE4-6D76-446B-ADC8-6E2FE2C2FC91}"/>
              </a:ext>
            </a:extLst>
          </p:cNvPr>
          <p:cNvPicPr>
            <a:picLocks noChangeAspect="1"/>
          </p:cNvPicPr>
          <p:nvPr/>
        </p:nvPicPr>
        <p:blipFill>
          <a:blip r:embed="rId7"/>
          <a:stretch>
            <a:fillRect/>
          </a:stretch>
        </p:blipFill>
        <p:spPr>
          <a:xfrm>
            <a:off x="7355229" y="2192081"/>
            <a:ext cx="1677305" cy="943484"/>
          </a:xfrm>
          <a:prstGeom prst="rect">
            <a:avLst/>
          </a:prstGeom>
        </p:spPr>
      </p:pic>
      <p:pic>
        <p:nvPicPr>
          <p:cNvPr id="16" name="Picture 15" descr="A picture containing text, clipart&#10;&#10;Description automatically generated">
            <a:extLst>
              <a:ext uri="{FF2B5EF4-FFF2-40B4-BE49-F238E27FC236}">
                <a16:creationId xmlns:a16="http://schemas.microsoft.com/office/drawing/2014/main" id="{F5404C63-81BC-4B30-85C4-9FBA8554F008}"/>
              </a:ext>
            </a:extLst>
          </p:cNvPr>
          <p:cNvPicPr>
            <a:picLocks noChangeAspect="1"/>
          </p:cNvPicPr>
          <p:nvPr/>
        </p:nvPicPr>
        <p:blipFill>
          <a:blip r:embed="rId8"/>
          <a:stretch>
            <a:fillRect/>
          </a:stretch>
        </p:blipFill>
        <p:spPr>
          <a:xfrm>
            <a:off x="5587287" y="4135047"/>
            <a:ext cx="1750850" cy="775116"/>
          </a:xfrm>
          <a:prstGeom prst="rect">
            <a:avLst/>
          </a:prstGeom>
        </p:spPr>
      </p:pic>
      <p:pic>
        <p:nvPicPr>
          <p:cNvPr id="18" name="Picture 17" descr="Logo&#10;&#10;Description automatically generated">
            <a:extLst>
              <a:ext uri="{FF2B5EF4-FFF2-40B4-BE49-F238E27FC236}">
                <a16:creationId xmlns:a16="http://schemas.microsoft.com/office/drawing/2014/main" id="{98D5487E-A60C-4992-9001-5DDC08BDBE4B}"/>
              </a:ext>
            </a:extLst>
          </p:cNvPr>
          <p:cNvPicPr>
            <a:picLocks noChangeAspect="1"/>
          </p:cNvPicPr>
          <p:nvPr/>
        </p:nvPicPr>
        <p:blipFill>
          <a:blip r:embed="rId9"/>
          <a:stretch>
            <a:fillRect/>
          </a:stretch>
        </p:blipFill>
        <p:spPr>
          <a:xfrm>
            <a:off x="7543644" y="4062312"/>
            <a:ext cx="1300473" cy="700088"/>
          </a:xfrm>
          <a:prstGeom prst="rect">
            <a:avLst/>
          </a:prstGeom>
        </p:spPr>
      </p:pic>
      <p:pic>
        <p:nvPicPr>
          <p:cNvPr id="22" name="Picture 21" descr="Text&#10;&#10;Description automatically generated with low confidence">
            <a:extLst>
              <a:ext uri="{FF2B5EF4-FFF2-40B4-BE49-F238E27FC236}">
                <a16:creationId xmlns:a16="http://schemas.microsoft.com/office/drawing/2014/main" id="{FF09DF42-1331-44B0-96AA-148C54903080}"/>
              </a:ext>
            </a:extLst>
          </p:cNvPr>
          <p:cNvPicPr>
            <a:picLocks noChangeAspect="1"/>
          </p:cNvPicPr>
          <p:nvPr/>
        </p:nvPicPr>
        <p:blipFill>
          <a:blip r:embed="rId10"/>
          <a:stretch>
            <a:fillRect/>
          </a:stretch>
        </p:blipFill>
        <p:spPr>
          <a:xfrm>
            <a:off x="8407098" y="4711444"/>
            <a:ext cx="759659" cy="432056"/>
          </a:xfrm>
          <a:prstGeom prst="rect">
            <a:avLst/>
          </a:prstGeom>
        </p:spPr>
      </p:pic>
    </p:spTree>
    <p:extLst>
      <p:ext uri="{BB962C8B-B14F-4D97-AF65-F5344CB8AC3E}">
        <p14:creationId xmlns:p14="http://schemas.microsoft.com/office/powerpoint/2010/main" val="2261363353"/>
      </p:ext>
    </p:extLst>
  </p:cSld>
  <p:clrMapOvr>
    <a:masterClrMapping/>
  </p:clrMapOvr>
</p:sld>
</file>

<file path=ppt/theme/theme1.xml><?xml version="1.0" encoding="utf-8"?>
<a:theme xmlns:a="http://schemas.openxmlformats.org/drawingml/2006/main" name="Caius template">
  <a:themeElements>
    <a:clrScheme name="Custom 347">
      <a:dk1>
        <a:srgbClr val="001F46"/>
      </a:dk1>
      <a:lt1>
        <a:srgbClr val="FFFFFF"/>
      </a:lt1>
      <a:dk2>
        <a:srgbClr val="748394"/>
      </a:dk2>
      <a:lt2>
        <a:srgbClr val="F0F3F7"/>
      </a:lt2>
      <a:accent1>
        <a:srgbClr val="4397EE"/>
      </a:accent1>
      <a:accent2>
        <a:srgbClr val="2170CC"/>
      </a:accent2>
      <a:accent3>
        <a:srgbClr val="154C8A"/>
      </a:accent3>
      <a:accent4>
        <a:srgbClr val="A9D039"/>
      </a:accent4>
      <a:accent5>
        <a:srgbClr val="14B9CA"/>
      </a:accent5>
      <a:accent6>
        <a:srgbClr val="DDE3EB"/>
      </a:accent6>
      <a:hlink>
        <a:srgbClr val="2170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3698</TotalTime>
  <Words>493</Words>
  <Application>Microsoft Office PowerPoint</Application>
  <PresentationFormat>On-screen Show (16:9)</PresentationFormat>
  <Paragraphs>121</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Barlow SemiBold</vt:lpstr>
      <vt:lpstr>Arial</vt:lpstr>
      <vt:lpstr>Barlow Light</vt:lpstr>
      <vt:lpstr>Barlow</vt:lpstr>
      <vt:lpstr>Calibri</vt:lpstr>
      <vt:lpstr>Caius template</vt:lpstr>
      <vt:lpstr>Thyroid Detection with Machine Learning</vt:lpstr>
      <vt:lpstr>Hello!</vt:lpstr>
      <vt:lpstr>Agenda</vt:lpstr>
      <vt:lpstr>About Project</vt:lpstr>
      <vt:lpstr>About Project(Dataset)</vt:lpstr>
      <vt:lpstr>What are we trying to achieve?</vt:lpstr>
      <vt:lpstr>Architecture</vt:lpstr>
      <vt:lpstr>About Project(Timelines)</vt:lpstr>
      <vt:lpstr>Tools and Technologies used.</vt:lpstr>
      <vt:lpstr>Tools and Technologies used</vt:lpstr>
      <vt:lpstr>EDA (Distribution)</vt:lpstr>
      <vt:lpstr>EDA (Distribution)</vt:lpstr>
      <vt:lpstr>EDA (Distribution of Target)</vt:lpstr>
      <vt:lpstr>Correlation Matrix</vt:lpstr>
      <vt:lpstr>Machine Learning Algorithms used</vt:lpstr>
      <vt:lpstr>Final Product(Landing Page)</vt:lpstr>
      <vt:lpstr>Final Product(Thyroid +ve)</vt:lpstr>
      <vt:lpstr>Final Product(Thyroid -ve)</vt:lpstr>
      <vt:lpstr>Future Improvements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Thyroid Detection with Machine Learning</dc:title>
  <cp:lastModifiedBy>Suraj Raj Suraj Raj</cp:lastModifiedBy>
  <cp:revision>76</cp:revision>
  <dcterms:modified xsi:type="dcterms:W3CDTF">2022-02-19T05:53:12Z</dcterms:modified>
</cp:coreProperties>
</file>