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Nunito"/>
      <p:regular r:id="rId36"/>
      <p:bold r:id="rId37"/>
      <p:italic r:id="rId38"/>
      <p:boldItalic r:id="rId39"/>
    </p:embeddedFont>
    <p:embeddedFont>
      <p:font typeface="PT Sans Narrow"/>
      <p:regular r:id="rId40"/>
      <p:bold r:id="rId41"/>
    </p:embeddedFont>
    <p:embeddedFont>
      <p:font typeface="EB Garamond"/>
      <p:regular r:id="rId42"/>
      <p:bold r:id="rId43"/>
      <p:italic r:id="rId44"/>
      <p:boldItalic r:id="rId45"/>
    </p:embeddedFont>
    <p:embeddedFont>
      <p:font typeface="Open Sans SemiBold"/>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FEDA60-2EED-4460-A923-68599D998841}">
  <a:tblStyle styleId="{A5FEDA60-2EED-4460-A923-68599D9988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42" Type="http://schemas.openxmlformats.org/officeDocument/2006/relationships/font" Target="fonts/EBGaramond-regular.fntdata"/><Relationship Id="rId41" Type="http://schemas.openxmlformats.org/officeDocument/2006/relationships/font" Target="fonts/PTSansNarrow-bold.fntdata"/><Relationship Id="rId44" Type="http://schemas.openxmlformats.org/officeDocument/2006/relationships/font" Target="fonts/EBGaramond-italic.fntdata"/><Relationship Id="rId43" Type="http://schemas.openxmlformats.org/officeDocument/2006/relationships/font" Target="fonts/EBGaramond-bold.fntdata"/><Relationship Id="rId46" Type="http://schemas.openxmlformats.org/officeDocument/2006/relationships/font" Target="fonts/OpenSansSemiBold-regular.fntdata"/><Relationship Id="rId45" Type="http://schemas.openxmlformats.org/officeDocument/2006/relationships/font" Target="fonts/EBGaramon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SemiBold-italic.fntdata"/><Relationship Id="rId47" Type="http://schemas.openxmlformats.org/officeDocument/2006/relationships/font" Target="fonts/OpenSansSemiBold-bold.fntdata"/><Relationship Id="rId49" Type="http://schemas.openxmlformats.org/officeDocument/2006/relationships/font" Target="fonts/OpenSans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Nunito-bold.fntdata"/><Relationship Id="rId36" Type="http://schemas.openxmlformats.org/officeDocument/2006/relationships/font" Target="fonts/Nunito-regular.fntdata"/><Relationship Id="rId39" Type="http://schemas.openxmlformats.org/officeDocument/2006/relationships/font" Target="fonts/Nunito-boldItalic.fntdata"/><Relationship Id="rId38" Type="http://schemas.openxmlformats.org/officeDocument/2006/relationships/font" Target="fonts/Nuni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2375a805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62375a805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2375a8058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2375a8058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8f1dcdd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8f1dcd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8f1dcdd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b8f1dcdd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b8f1dcdd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b8f1dcdd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b8f1dcdd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b8f1dcdd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8f1dcdd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8f1dcdd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8f1dcdd8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8f1dcdd8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8f1dcdd8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8f1dcdd8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8f1dcdd8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8f1dcdd8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0d507de83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0d507de83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b8f1dcdd8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b8f1dcdd8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0bfe6e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80bfe6e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0bfe6e3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0bfe6e3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b8f1dcdd8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b8f1dcdd8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60d507de8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60d507de8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62375a805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62375a805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0d507de8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0d507de8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0d507de83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0d507de83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2375a805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2375a805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2375a805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2375a805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2375a805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2375a805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2375a805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2375a805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2375a805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2375a805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simplilearn.com/tutorials/excel-tutorial/regression-analysis"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703775" y="3015225"/>
            <a:ext cx="5910300" cy="1256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GB" sz="1800">
                <a:solidFill>
                  <a:srgbClr val="660000"/>
                </a:solidFill>
              </a:rPr>
              <a:t>V. Bharadwaj       -   (112015160)</a:t>
            </a:r>
            <a:endParaRPr b="1" sz="1800">
              <a:solidFill>
                <a:srgbClr val="660000"/>
              </a:solidFill>
            </a:endParaRPr>
          </a:p>
          <a:p>
            <a:pPr indent="0" lvl="0" marL="0" rtl="0" algn="ctr">
              <a:spcBef>
                <a:spcPts val="0"/>
              </a:spcBef>
              <a:spcAft>
                <a:spcPts val="0"/>
              </a:spcAft>
              <a:buNone/>
            </a:pPr>
            <a:r>
              <a:rPr b="1" lang="en-GB" sz="1800">
                <a:solidFill>
                  <a:srgbClr val="660000"/>
                </a:solidFill>
              </a:rPr>
              <a:t>G.Manoj Reddy  -    (112015054)</a:t>
            </a:r>
            <a:endParaRPr b="1" sz="1800">
              <a:solidFill>
                <a:srgbClr val="660000"/>
              </a:solidFill>
            </a:endParaRPr>
          </a:p>
          <a:p>
            <a:pPr indent="0" lvl="0" marL="0" rtl="0" algn="ctr">
              <a:spcBef>
                <a:spcPts val="0"/>
              </a:spcBef>
              <a:spcAft>
                <a:spcPts val="0"/>
              </a:spcAft>
              <a:buNone/>
            </a:pPr>
            <a:r>
              <a:rPr b="1" lang="en-GB" sz="1800">
                <a:solidFill>
                  <a:srgbClr val="660000"/>
                </a:solidFill>
              </a:rPr>
              <a:t>R.Suraj Rao          -    (112015108)</a:t>
            </a:r>
            <a:endParaRPr b="1" sz="1800">
              <a:solidFill>
                <a:srgbClr val="660000"/>
              </a:solidFill>
            </a:endParaRPr>
          </a:p>
          <a:p>
            <a:pPr indent="0" lvl="0" marL="0" rtl="0" algn="ctr">
              <a:spcBef>
                <a:spcPts val="0"/>
              </a:spcBef>
              <a:spcAft>
                <a:spcPts val="0"/>
              </a:spcAft>
              <a:buNone/>
            </a:pPr>
            <a:r>
              <a:rPr b="1" lang="en-GB" sz="1800">
                <a:solidFill>
                  <a:srgbClr val="660000"/>
                </a:solidFill>
              </a:rPr>
              <a:t>U.Vinod Kumar   -   (112015158)</a:t>
            </a:r>
            <a:endParaRPr b="1" sz="1800">
              <a:solidFill>
                <a:srgbClr val="660000"/>
              </a:solidFill>
            </a:endParaRPr>
          </a:p>
          <a:p>
            <a:pPr indent="0" lvl="0" marL="0" rtl="0" algn="ctr">
              <a:spcBef>
                <a:spcPts val="0"/>
              </a:spcBef>
              <a:spcAft>
                <a:spcPts val="0"/>
              </a:spcAft>
              <a:buNone/>
            </a:pPr>
            <a:r>
              <a:rPr b="1" lang="en-GB" sz="1800">
                <a:solidFill>
                  <a:srgbClr val="7F6000"/>
                </a:solidFill>
                <a:latin typeface="Arial"/>
                <a:ea typeface="Arial"/>
                <a:cs typeface="Arial"/>
                <a:sym typeface="Arial"/>
              </a:rPr>
              <a:t>                        </a:t>
            </a:r>
            <a:endParaRPr>
              <a:solidFill>
                <a:srgbClr val="7F6000"/>
              </a:solidFill>
            </a:endParaRPr>
          </a:p>
        </p:txBody>
      </p:sp>
      <p:pic>
        <p:nvPicPr>
          <p:cNvPr id="129" name="Google Shape;129;p13"/>
          <p:cNvPicPr preferRelativeResize="0"/>
          <p:nvPr/>
        </p:nvPicPr>
        <p:blipFill>
          <a:blip r:embed="rId3">
            <a:alphaModFix/>
          </a:blip>
          <a:stretch>
            <a:fillRect/>
          </a:stretch>
        </p:blipFill>
        <p:spPr>
          <a:xfrm>
            <a:off x="63013" y="360800"/>
            <a:ext cx="1578900" cy="1054075"/>
          </a:xfrm>
          <a:prstGeom prst="rect">
            <a:avLst/>
          </a:prstGeom>
          <a:noFill/>
          <a:ln>
            <a:noFill/>
          </a:ln>
        </p:spPr>
      </p:pic>
      <p:sp>
        <p:nvSpPr>
          <p:cNvPr id="130" name="Google Shape;130;p13"/>
          <p:cNvSpPr txBox="1"/>
          <p:nvPr/>
        </p:nvSpPr>
        <p:spPr>
          <a:xfrm>
            <a:off x="1531850" y="652175"/>
            <a:ext cx="74295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300">
                <a:solidFill>
                  <a:schemeClr val="accent1"/>
                </a:solidFill>
                <a:latin typeface="EB Garamond"/>
                <a:ea typeface="EB Garamond"/>
                <a:cs typeface="EB Garamond"/>
                <a:sym typeface="EB Garamond"/>
              </a:rPr>
              <a:t>Indian Institute of Information Technology Pune</a:t>
            </a:r>
            <a:endParaRPr b="1" sz="2300">
              <a:solidFill>
                <a:schemeClr val="accent1"/>
              </a:solidFill>
              <a:latin typeface="EB Garamond"/>
              <a:ea typeface="EB Garamond"/>
              <a:cs typeface="EB Garamond"/>
              <a:sym typeface="EB Garamond"/>
            </a:endParaRPr>
          </a:p>
          <a:p>
            <a:pPr indent="0" lvl="0" marL="0" rtl="0" algn="ctr">
              <a:spcBef>
                <a:spcPts val="0"/>
              </a:spcBef>
              <a:spcAft>
                <a:spcPts val="0"/>
              </a:spcAft>
              <a:buNone/>
            </a:pPr>
            <a:r>
              <a:rPr b="1" lang="en-GB" sz="2300">
                <a:solidFill>
                  <a:schemeClr val="accent1"/>
                </a:solidFill>
                <a:latin typeface="EB Garamond"/>
                <a:ea typeface="EB Garamond"/>
                <a:cs typeface="EB Garamond"/>
                <a:sym typeface="EB Garamond"/>
              </a:rPr>
              <a:t>Department of Computer Science Engineering 2022-2023</a:t>
            </a:r>
            <a:endParaRPr>
              <a:latin typeface="EB Garamond"/>
              <a:ea typeface="EB Garamond"/>
              <a:cs typeface="EB Garamond"/>
              <a:sym typeface="EB Garamond"/>
            </a:endParaRPr>
          </a:p>
        </p:txBody>
      </p:sp>
      <p:sp>
        <p:nvSpPr>
          <p:cNvPr id="131" name="Google Shape;131;p13"/>
          <p:cNvSpPr txBox="1"/>
          <p:nvPr/>
        </p:nvSpPr>
        <p:spPr>
          <a:xfrm>
            <a:off x="712475" y="1561400"/>
            <a:ext cx="7822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200">
                <a:solidFill>
                  <a:schemeClr val="dk2"/>
                </a:solidFill>
                <a:latin typeface="EB Garamond"/>
                <a:ea typeface="EB Garamond"/>
                <a:cs typeface="EB Garamond"/>
                <a:sym typeface="EB Garamond"/>
              </a:rPr>
              <a:t> Project on</a:t>
            </a:r>
            <a:endParaRPr b="1" sz="2200">
              <a:solidFill>
                <a:schemeClr val="dk2"/>
              </a:solidFill>
              <a:latin typeface="EB Garamond"/>
              <a:ea typeface="EB Garamond"/>
              <a:cs typeface="EB Garamond"/>
              <a:sym typeface="EB Garamond"/>
            </a:endParaRPr>
          </a:p>
          <a:p>
            <a:pPr indent="0" lvl="0" marL="0" rtl="0" algn="ctr">
              <a:spcBef>
                <a:spcPts val="0"/>
              </a:spcBef>
              <a:spcAft>
                <a:spcPts val="0"/>
              </a:spcAft>
              <a:buNone/>
            </a:pPr>
            <a:r>
              <a:rPr b="1" lang="en-GB" sz="2200">
                <a:solidFill>
                  <a:schemeClr val="dk2"/>
                </a:solidFill>
                <a:latin typeface="EB Garamond"/>
                <a:ea typeface="EB Garamond"/>
                <a:cs typeface="EB Garamond"/>
                <a:sym typeface="EB Garamond"/>
              </a:rPr>
              <a:t>“Smart Farming Crop Yield Prediction using Machine Learning”</a:t>
            </a:r>
            <a:endParaRPr>
              <a:latin typeface="EB Garamond"/>
              <a:ea typeface="EB Garamond"/>
              <a:cs typeface="EB Garamond"/>
              <a:sym typeface="EB Garamond"/>
            </a:endParaRPr>
          </a:p>
        </p:txBody>
      </p:sp>
      <p:sp>
        <p:nvSpPr>
          <p:cNvPr id="132" name="Google Shape;132;p13"/>
          <p:cNvSpPr txBox="1"/>
          <p:nvPr/>
        </p:nvSpPr>
        <p:spPr>
          <a:xfrm>
            <a:off x="2035975" y="4271975"/>
            <a:ext cx="51222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900">
                <a:solidFill>
                  <a:schemeClr val="dk2"/>
                </a:solidFill>
              </a:rPr>
              <a:t>Project Supervisor</a:t>
            </a:r>
            <a:r>
              <a:rPr b="1" lang="en-GB" sz="1900">
                <a:solidFill>
                  <a:schemeClr val="dk2"/>
                </a:solidFill>
              </a:rPr>
              <a:t> - Prof. Ritu Tiwari</a:t>
            </a:r>
            <a:endParaRPr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204550" y="172125"/>
            <a:ext cx="8520600" cy="51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36131"/>
              <a:buNone/>
            </a:pPr>
            <a:r>
              <a:rPr lang="en-GB" sz="2740"/>
              <a:t>Random Forest Regression</a:t>
            </a:r>
            <a:endParaRPr sz="2440"/>
          </a:p>
        </p:txBody>
      </p:sp>
      <p:sp>
        <p:nvSpPr>
          <p:cNvPr id="203" name="Google Shape;203;p22"/>
          <p:cNvSpPr txBox="1"/>
          <p:nvPr>
            <p:ph idx="1" type="body"/>
          </p:nvPr>
        </p:nvSpPr>
        <p:spPr>
          <a:xfrm>
            <a:off x="286000" y="755050"/>
            <a:ext cx="8520600" cy="42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86"/>
              <a:t>Random forest regression is an ensemble machine learning technique.</a:t>
            </a:r>
            <a:r>
              <a:rPr lang="en-GB" sz="4102"/>
              <a:t> </a:t>
            </a:r>
            <a:endParaRPr sz="4102"/>
          </a:p>
          <a:p>
            <a:pPr indent="-336302" lvl="0" marL="457200" rtl="0" algn="l">
              <a:spcBef>
                <a:spcPts val="1200"/>
              </a:spcBef>
              <a:spcAft>
                <a:spcPts val="0"/>
              </a:spcAft>
              <a:buSzPts val="1696"/>
              <a:buChar char="❖"/>
            </a:pPr>
            <a:r>
              <a:rPr lang="en-GB" sz="1696"/>
              <a:t>A random forest is a meta estimator that fits a </a:t>
            </a:r>
            <a:endParaRPr sz="1696"/>
          </a:p>
          <a:p>
            <a:pPr indent="0" lvl="0" marL="0" rtl="0" algn="l">
              <a:spcBef>
                <a:spcPts val="1200"/>
              </a:spcBef>
              <a:spcAft>
                <a:spcPts val="0"/>
              </a:spcAft>
              <a:buNone/>
            </a:pPr>
            <a:r>
              <a:rPr lang="en-GB" sz="1696"/>
              <a:t>number of classifying decision trees on various </a:t>
            </a:r>
            <a:endParaRPr sz="1696"/>
          </a:p>
          <a:p>
            <a:pPr indent="0" lvl="0" marL="0" rtl="0" algn="l">
              <a:spcBef>
                <a:spcPts val="1200"/>
              </a:spcBef>
              <a:spcAft>
                <a:spcPts val="0"/>
              </a:spcAft>
              <a:buNone/>
            </a:pPr>
            <a:r>
              <a:rPr lang="en-GB" sz="1696"/>
              <a:t>sub-samples of the dataset</a:t>
            </a:r>
            <a:r>
              <a:rPr lang="en-GB" sz="1696"/>
              <a:t> </a:t>
            </a:r>
            <a:r>
              <a:rPr lang="en-GB" sz="1696"/>
              <a:t>and uses averaging </a:t>
            </a:r>
            <a:endParaRPr sz="1696"/>
          </a:p>
          <a:p>
            <a:pPr indent="0" lvl="0" marL="0" rtl="0" algn="l">
              <a:spcBef>
                <a:spcPts val="1200"/>
              </a:spcBef>
              <a:spcAft>
                <a:spcPts val="0"/>
              </a:spcAft>
              <a:buNone/>
            </a:pPr>
            <a:r>
              <a:rPr lang="en-GB" sz="1696"/>
              <a:t>to improve the predictive accuracy and control </a:t>
            </a:r>
            <a:endParaRPr sz="1696"/>
          </a:p>
          <a:p>
            <a:pPr indent="0" lvl="0" marL="0" rtl="0" algn="l">
              <a:spcBef>
                <a:spcPts val="1200"/>
              </a:spcBef>
              <a:spcAft>
                <a:spcPts val="0"/>
              </a:spcAft>
              <a:buNone/>
            </a:pPr>
            <a:r>
              <a:rPr lang="en-GB" sz="1696"/>
              <a:t>over-fitting.</a:t>
            </a:r>
            <a:endParaRPr sz="1746"/>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4" name="Google Shape;204;p22"/>
          <p:cNvPicPr preferRelativeResize="0"/>
          <p:nvPr/>
        </p:nvPicPr>
        <p:blipFill>
          <a:blip r:embed="rId3">
            <a:alphaModFix/>
          </a:blip>
          <a:stretch>
            <a:fillRect/>
          </a:stretch>
        </p:blipFill>
        <p:spPr>
          <a:xfrm>
            <a:off x="4685175" y="2010275"/>
            <a:ext cx="4121426" cy="282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311700" y="206400"/>
            <a:ext cx="8520600" cy="5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Support Vector Regression</a:t>
            </a:r>
            <a:endParaRPr/>
          </a:p>
        </p:txBody>
      </p:sp>
      <p:sp>
        <p:nvSpPr>
          <p:cNvPr id="210" name="Google Shape;210;p23"/>
          <p:cNvSpPr txBox="1"/>
          <p:nvPr>
            <p:ph idx="1" type="body"/>
          </p:nvPr>
        </p:nvSpPr>
        <p:spPr>
          <a:xfrm>
            <a:off x="311700" y="766475"/>
            <a:ext cx="8520600" cy="4092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021"/>
              <a:t>Support Vector Regression(SVR) uses the Support Vector Machine(SVM) algorithm to predict a continuous variable.Support Vector Regression tries to fit the best line within a predefined or threshold error value.</a:t>
            </a:r>
            <a:endParaRPr sz="2021"/>
          </a:p>
          <a:p>
            <a:pPr indent="0" lvl="0" marL="0" rtl="0" algn="l">
              <a:spcBef>
                <a:spcPts val="1200"/>
              </a:spcBef>
              <a:spcAft>
                <a:spcPts val="0"/>
              </a:spcAft>
              <a:buNone/>
            </a:pPr>
            <a:r>
              <a:t/>
            </a:r>
            <a:endParaRPr sz="2422"/>
          </a:p>
          <a:p>
            <a:pPr indent="-310134" lvl="0" marL="457200" rtl="0" algn="l">
              <a:spcBef>
                <a:spcPts val="1200"/>
              </a:spcBef>
              <a:spcAft>
                <a:spcPts val="0"/>
              </a:spcAft>
              <a:buSzPct val="100000"/>
              <a:buChar char="❖"/>
            </a:pPr>
            <a:r>
              <a:rPr lang="en-GB" sz="1834"/>
              <a:t>Support Vector Machines are supervised learning models with </a:t>
            </a:r>
            <a:endParaRPr sz="1834"/>
          </a:p>
          <a:p>
            <a:pPr indent="0" lvl="0" marL="0" rtl="0" algn="l">
              <a:spcBef>
                <a:spcPts val="1200"/>
              </a:spcBef>
              <a:spcAft>
                <a:spcPts val="0"/>
              </a:spcAft>
              <a:buNone/>
            </a:pPr>
            <a:r>
              <a:rPr lang="en-GB" sz="1834"/>
              <a:t>associated learning algorithms that analyze data used for classification</a:t>
            </a:r>
            <a:endParaRPr sz="1834"/>
          </a:p>
          <a:p>
            <a:pPr indent="0" lvl="0" marL="0" rtl="0" algn="l">
              <a:spcBef>
                <a:spcPts val="1200"/>
              </a:spcBef>
              <a:spcAft>
                <a:spcPts val="0"/>
              </a:spcAft>
              <a:buNone/>
            </a:pPr>
            <a:r>
              <a:rPr lang="en-GB" sz="1834"/>
              <a:t> and regression analysis. </a:t>
            </a:r>
            <a:endParaRPr sz="1834"/>
          </a:p>
          <a:p>
            <a:pPr indent="-310134" lvl="0" marL="457200" rtl="0" algn="l">
              <a:spcBef>
                <a:spcPts val="1200"/>
              </a:spcBef>
              <a:spcAft>
                <a:spcPts val="0"/>
              </a:spcAft>
              <a:buSzPct val="100000"/>
              <a:buChar char="❖"/>
            </a:pPr>
            <a:r>
              <a:rPr lang="en-GB" sz="1834"/>
              <a:t>In Support Vector Regression, the straight line that is required to </a:t>
            </a:r>
            <a:endParaRPr sz="1834"/>
          </a:p>
          <a:p>
            <a:pPr indent="0" lvl="0" marL="0" rtl="0" algn="l">
              <a:spcBef>
                <a:spcPts val="1200"/>
              </a:spcBef>
              <a:spcAft>
                <a:spcPts val="0"/>
              </a:spcAft>
              <a:buNone/>
            </a:pPr>
            <a:r>
              <a:rPr lang="en-GB" sz="1834"/>
              <a:t>fit the data is referred to as hyperplane.</a:t>
            </a:r>
            <a:endParaRPr sz="1834"/>
          </a:p>
          <a:p>
            <a:pPr indent="-310134" lvl="0" marL="457200" rtl="0" algn="l">
              <a:spcBef>
                <a:spcPts val="1200"/>
              </a:spcBef>
              <a:spcAft>
                <a:spcPts val="0"/>
              </a:spcAft>
              <a:buSzPct val="100000"/>
              <a:buChar char="❖"/>
            </a:pPr>
            <a:r>
              <a:rPr lang="en-GB" sz="1834"/>
              <a:t>This algorithm acknowledges the presence of non-linearity in the data </a:t>
            </a:r>
            <a:endParaRPr sz="1834"/>
          </a:p>
          <a:p>
            <a:pPr indent="0" lvl="0" marL="0" rtl="0" algn="l">
              <a:spcBef>
                <a:spcPts val="1200"/>
              </a:spcBef>
              <a:spcAft>
                <a:spcPts val="0"/>
              </a:spcAft>
              <a:buNone/>
            </a:pPr>
            <a:r>
              <a:rPr lang="en-GB" sz="1834"/>
              <a:t>and provides a proficient prediction model</a:t>
            </a:r>
            <a:r>
              <a:rPr lang="en-GB" sz="2120"/>
              <a:t>.</a:t>
            </a:r>
            <a:endParaRPr sz="212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pic>
        <p:nvPicPr>
          <p:cNvPr id="211" name="Google Shape;211;p23"/>
          <p:cNvPicPr preferRelativeResize="0"/>
          <p:nvPr/>
        </p:nvPicPr>
        <p:blipFill>
          <a:blip r:embed="rId3">
            <a:alphaModFix/>
          </a:blip>
          <a:stretch>
            <a:fillRect/>
          </a:stretch>
        </p:blipFill>
        <p:spPr>
          <a:xfrm>
            <a:off x="5738100" y="1365825"/>
            <a:ext cx="3405900" cy="3492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nvSpPr>
        <p:spPr>
          <a:xfrm>
            <a:off x="2796775" y="278625"/>
            <a:ext cx="2850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700">
                <a:solidFill>
                  <a:schemeClr val="lt1"/>
                </a:solidFill>
                <a:latin typeface="Nunito"/>
                <a:ea typeface="Nunito"/>
                <a:cs typeface="Nunito"/>
                <a:sym typeface="Nunito"/>
              </a:rPr>
              <a:t>XGBoost</a:t>
            </a:r>
            <a:endParaRPr sz="2700">
              <a:solidFill>
                <a:schemeClr val="lt1"/>
              </a:solidFill>
              <a:latin typeface="Nunito"/>
              <a:ea typeface="Nunito"/>
              <a:cs typeface="Nunito"/>
              <a:sym typeface="Nunito"/>
            </a:endParaRPr>
          </a:p>
        </p:txBody>
      </p:sp>
      <p:sp>
        <p:nvSpPr>
          <p:cNvPr id="217" name="Google Shape;217;p24"/>
          <p:cNvSpPr txBox="1"/>
          <p:nvPr/>
        </p:nvSpPr>
        <p:spPr>
          <a:xfrm>
            <a:off x="546500" y="1360875"/>
            <a:ext cx="81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8" name="Google Shape;218;p24"/>
          <p:cNvPicPr preferRelativeResize="0"/>
          <p:nvPr/>
        </p:nvPicPr>
        <p:blipFill>
          <a:blip r:embed="rId3">
            <a:alphaModFix/>
          </a:blip>
          <a:stretch>
            <a:fillRect/>
          </a:stretch>
        </p:blipFill>
        <p:spPr>
          <a:xfrm>
            <a:off x="717925" y="1007275"/>
            <a:ext cx="7522375" cy="3864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idx="1" type="body"/>
          </p:nvPr>
        </p:nvSpPr>
        <p:spPr>
          <a:xfrm>
            <a:off x="182175" y="289325"/>
            <a:ext cx="8583300" cy="44664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273239"/>
              </a:buClr>
              <a:buSzPts val="1700"/>
              <a:buChar char="❖"/>
            </a:pPr>
            <a:r>
              <a:rPr lang="en-GB" sz="1800">
                <a:solidFill>
                  <a:srgbClr val="273239"/>
                </a:solidFill>
                <a:highlight>
                  <a:srgbClr val="FFFFFF"/>
                </a:highlight>
              </a:rPr>
              <a:t>XGBoost is an implementation of Gradient Boosted decision trees. In this algorithm, decision trees are created in sequential form.</a:t>
            </a:r>
            <a:r>
              <a:rPr lang="en-GB" sz="1700">
                <a:solidFill>
                  <a:srgbClr val="273239"/>
                </a:solidFill>
                <a:highlight>
                  <a:srgbClr val="FFFFFF"/>
                </a:highlight>
              </a:rPr>
              <a:t> </a:t>
            </a:r>
            <a:endParaRPr sz="1700">
              <a:solidFill>
                <a:srgbClr val="273239"/>
              </a:solidFill>
              <a:highlight>
                <a:srgbClr val="FFFFFF"/>
              </a:highlight>
            </a:endParaRPr>
          </a:p>
          <a:p>
            <a:pPr indent="-336550" lvl="0" marL="457200" rtl="0" algn="l">
              <a:lnSpc>
                <a:spcPct val="100000"/>
              </a:lnSpc>
              <a:spcBef>
                <a:spcPts val="0"/>
              </a:spcBef>
              <a:spcAft>
                <a:spcPts val="0"/>
              </a:spcAft>
              <a:buClr>
                <a:srgbClr val="273239"/>
              </a:buClr>
              <a:buSzPts val="1700"/>
              <a:buChar char="❖"/>
            </a:pPr>
            <a:r>
              <a:rPr lang="en-GB" sz="1800">
                <a:solidFill>
                  <a:srgbClr val="273239"/>
                </a:solidFill>
                <a:highlight>
                  <a:srgbClr val="FFFFFF"/>
                </a:highlight>
              </a:rPr>
              <a:t>Weights play an important role in XGBoost. Weights are assigned to all the independent variables which are then fed into the decision tree which predicts results. The weight of variables predicted wrong by</a:t>
            </a:r>
            <a:r>
              <a:rPr lang="en-GB" sz="1800">
                <a:solidFill>
                  <a:srgbClr val="273239"/>
                </a:solidFill>
                <a:highlight>
                  <a:srgbClr val="FFFFFF"/>
                </a:highlight>
              </a:rPr>
              <a:t> </a:t>
            </a:r>
            <a:r>
              <a:rPr lang="en-GB" sz="1800">
                <a:solidFill>
                  <a:srgbClr val="273239"/>
                </a:solidFill>
                <a:highlight>
                  <a:srgbClr val="FFFFFF"/>
                </a:highlight>
              </a:rPr>
              <a:t>the tree is increased and these variables are then fed to the second decision tree. </a:t>
            </a:r>
            <a:endParaRPr sz="1800">
              <a:solidFill>
                <a:srgbClr val="273239"/>
              </a:solidFill>
              <a:highlight>
                <a:srgbClr val="FFFFFF"/>
              </a:highlight>
            </a:endParaRPr>
          </a:p>
          <a:p>
            <a:pPr indent="0" lvl="0" marL="457200" rtl="0" algn="l">
              <a:lnSpc>
                <a:spcPct val="100000"/>
              </a:lnSpc>
              <a:spcBef>
                <a:spcPts val="800"/>
              </a:spcBef>
              <a:spcAft>
                <a:spcPts val="0"/>
              </a:spcAft>
              <a:buNone/>
            </a:pPr>
            <a:r>
              <a:t/>
            </a:r>
            <a:endParaRPr sz="1800">
              <a:solidFill>
                <a:srgbClr val="273239"/>
              </a:solidFill>
              <a:highlight>
                <a:srgbClr val="FFFFFF"/>
              </a:highlight>
            </a:endParaRPr>
          </a:p>
          <a:p>
            <a:pPr indent="-336550" lvl="0" marL="457200" rtl="0" algn="l">
              <a:lnSpc>
                <a:spcPct val="100000"/>
              </a:lnSpc>
              <a:spcBef>
                <a:spcPts val="800"/>
              </a:spcBef>
              <a:spcAft>
                <a:spcPts val="0"/>
              </a:spcAft>
              <a:buClr>
                <a:srgbClr val="273239"/>
              </a:buClr>
              <a:buSzPts val="1700"/>
              <a:buChar char="❖"/>
            </a:pPr>
            <a:r>
              <a:rPr lang="en-GB" sz="1700">
                <a:solidFill>
                  <a:srgbClr val="273239"/>
                </a:solidFill>
                <a:highlight>
                  <a:srgbClr val="FFFFFF"/>
                </a:highlight>
              </a:rPr>
              <a:t>These individual classifiers/predictors </a:t>
            </a:r>
            <a:endParaRPr sz="1700">
              <a:solidFill>
                <a:srgbClr val="273239"/>
              </a:solidFill>
              <a:highlight>
                <a:srgbClr val="FFFFFF"/>
              </a:highlight>
            </a:endParaRPr>
          </a:p>
          <a:p>
            <a:pPr indent="0" lvl="0" marL="457200" rtl="0" algn="l">
              <a:lnSpc>
                <a:spcPct val="100000"/>
              </a:lnSpc>
              <a:spcBef>
                <a:spcPts val="800"/>
              </a:spcBef>
              <a:spcAft>
                <a:spcPts val="0"/>
              </a:spcAft>
              <a:buNone/>
            </a:pPr>
            <a:r>
              <a:rPr lang="en-GB" sz="1700">
                <a:solidFill>
                  <a:srgbClr val="273239"/>
                </a:solidFill>
                <a:highlight>
                  <a:srgbClr val="FFFFFF"/>
                </a:highlight>
              </a:rPr>
              <a:t>then ensemble to give a strong and </a:t>
            </a:r>
            <a:endParaRPr sz="1700">
              <a:solidFill>
                <a:srgbClr val="273239"/>
              </a:solidFill>
              <a:highlight>
                <a:srgbClr val="FFFFFF"/>
              </a:highlight>
            </a:endParaRPr>
          </a:p>
          <a:p>
            <a:pPr indent="0" lvl="0" marL="457200" rtl="0" algn="l">
              <a:lnSpc>
                <a:spcPct val="100000"/>
              </a:lnSpc>
              <a:spcBef>
                <a:spcPts val="800"/>
              </a:spcBef>
              <a:spcAft>
                <a:spcPts val="0"/>
              </a:spcAft>
              <a:buNone/>
            </a:pPr>
            <a:r>
              <a:rPr lang="en-GB" sz="1700">
                <a:solidFill>
                  <a:srgbClr val="273239"/>
                </a:solidFill>
                <a:highlight>
                  <a:srgbClr val="FFFFFF"/>
                </a:highlight>
              </a:rPr>
              <a:t>more precise model. It can work on </a:t>
            </a:r>
            <a:endParaRPr sz="1700">
              <a:solidFill>
                <a:srgbClr val="273239"/>
              </a:solidFill>
              <a:highlight>
                <a:srgbClr val="FFFFFF"/>
              </a:highlight>
            </a:endParaRPr>
          </a:p>
          <a:p>
            <a:pPr indent="0" lvl="0" marL="457200" rtl="0" algn="l">
              <a:lnSpc>
                <a:spcPct val="100000"/>
              </a:lnSpc>
              <a:spcBef>
                <a:spcPts val="800"/>
              </a:spcBef>
              <a:spcAft>
                <a:spcPts val="0"/>
              </a:spcAft>
              <a:buNone/>
            </a:pPr>
            <a:r>
              <a:rPr lang="en-GB" sz="1700">
                <a:solidFill>
                  <a:srgbClr val="273239"/>
                </a:solidFill>
                <a:highlight>
                  <a:srgbClr val="FFFFFF"/>
                </a:highlight>
              </a:rPr>
              <a:t>regression, classification, ranking, </a:t>
            </a:r>
            <a:endParaRPr sz="1700">
              <a:solidFill>
                <a:srgbClr val="273239"/>
              </a:solidFill>
              <a:highlight>
                <a:srgbClr val="FFFFFF"/>
              </a:highlight>
            </a:endParaRPr>
          </a:p>
          <a:p>
            <a:pPr indent="0" lvl="0" marL="457200" rtl="0" algn="l">
              <a:lnSpc>
                <a:spcPct val="100000"/>
              </a:lnSpc>
              <a:spcBef>
                <a:spcPts val="800"/>
              </a:spcBef>
              <a:spcAft>
                <a:spcPts val="0"/>
              </a:spcAft>
              <a:buNone/>
            </a:pPr>
            <a:r>
              <a:rPr lang="en-GB" sz="1700">
                <a:solidFill>
                  <a:srgbClr val="273239"/>
                </a:solidFill>
                <a:highlight>
                  <a:srgbClr val="FFFFFF"/>
                </a:highlight>
              </a:rPr>
              <a:t>and user-defined prediction problems.</a:t>
            </a:r>
            <a:endParaRPr sz="1700">
              <a:solidFill>
                <a:srgbClr val="273239"/>
              </a:solidFill>
              <a:highlight>
                <a:srgbClr val="FFFFFF"/>
              </a:highlight>
            </a:endParaRPr>
          </a:p>
          <a:p>
            <a:pPr indent="0" lvl="0" marL="0" rtl="0" algn="l">
              <a:spcBef>
                <a:spcPts val="800"/>
              </a:spcBef>
              <a:spcAft>
                <a:spcPts val="1200"/>
              </a:spcAft>
              <a:buNone/>
            </a:pPr>
            <a:r>
              <a:t/>
            </a:r>
            <a:endParaRPr/>
          </a:p>
        </p:txBody>
      </p:sp>
      <p:pic>
        <p:nvPicPr>
          <p:cNvPr id="224" name="Google Shape;224;p25"/>
          <p:cNvPicPr preferRelativeResize="0"/>
          <p:nvPr/>
        </p:nvPicPr>
        <p:blipFill>
          <a:blip r:embed="rId3">
            <a:alphaModFix/>
          </a:blip>
          <a:stretch>
            <a:fillRect/>
          </a:stretch>
        </p:blipFill>
        <p:spPr>
          <a:xfrm>
            <a:off x="4207025" y="2078825"/>
            <a:ext cx="4558450" cy="267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819150" y="1384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t>Artificial Neural Networks</a:t>
            </a:r>
            <a:endParaRPr sz="2700"/>
          </a:p>
        </p:txBody>
      </p:sp>
      <p:sp>
        <p:nvSpPr>
          <p:cNvPr id="230" name="Google Shape;230;p26"/>
          <p:cNvSpPr txBox="1"/>
          <p:nvPr>
            <p:ph idx="1" type="body"/>
          </p:nvPr>
        </p:nvSpPr>
        <p:spPr>
          <a:xfrm>
            <a:off x="439325" y="951550"/>
            <a:ext cx="8444100" cy="396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333333"/>
              </a:buClr>
              <a:buSzPts val="1700"/>
              <a:buFont typeface="Roboto"/>
              <a:buChar char="❖"/>
            </a:pPr>
            <a:r>
              <a:rPr lang="en-GB" sz="1700">
                <a:solidFill>
                  <a:srgbClr val="333333"/>
                </a:solidFill>
                <a:highlight>
                  <a:srgbClr val="FFFFFF"/>
                </a:highlight>
                <a:latin typeface="Roboto"/>
                <a:ea typeface="Roboto"/>
                <a:cs typeface="Roboto"/>
                <a:sym typeface="Roboto"/>
              </a:rPr>
              <a:t>Artificial Neural Network can be best represented as a weighted directed graph, where the artificial neurons form the nodes.</a:t>
            </a:r>
            <a:endParaRPr sz="1700">
              <a:solidFill>
                <a:srgbClr val="333333"/>
              </a:solidFill>
              <a:highlight>
                <a:srgbClr val="FFFFFF"/>
              </a:highlight>
              <a:latin typeface="Roboto"/>
              <a:ea typeface="Roboto"/>
              <a:cs typeface="Roboto"/>
              <a:sym typeface="Roboto"/>
            </a:endParaRPr>
          </a:p>
          <a:p>
            <a:pPr indent="-336550" lvl="0" marL="457200" rtl="0" algn="l">
              <a:spcBef>
                <a:spcPts val="0"/>
              </a:spcBef>
              <a:spcAft>
                <a:spcPts val="0"/>
              </a:spcAft>
              <a:buClr>
                <a:srgbClr val="333333"/>
              </a:buClr>
              <a:buSzPts val="1700"/>
              <a:buFont typeface="Roboto"/>
              <a:buChar char="❖"/>
            </a:pPr>
            <a:r>
              <a:rPr lang="en-GB" sz="1700">
                <a:solidFill>
                  <a:srgbClr val="333333"/>
                </a:solidFill>
                <a:highlight>
                  <a:srgbClr val="FFFFFF"/>
                </a:highlight>
                <a:latin typeface="Roboto"/>
                <a:ea typeface="Roboto"/>
                <a:cs typeface="Roboto"/>
                <a:sym typeface="Roboto"/>
              </a:rPr>
              <a:t>Artificial Neural Network primarily consists of three layers: Input layer, Hidden layer , Output layer</a:t>
            </a:r>
            <a:endParaRPr sz="1700">
              <a:solidFill>
                <a:srgbClr val="333333"/>
              </a:solidFill>
              <a:highlight>
                <a:srgbClr val="FFFFFF"/>
              </a:highlight>
              <a:latin typeface="Roboto"/>
              <a:ea typeface="Roboto"/>
              <a:cs typeface="Roboto"/>
              <a:sym typeface="Roboto"/>
            </a:endParaRPr>
          </a:p>
          <a:p>
            <a:pPr indent="-336550" lvl="0" marL="457200" rtl="0" algn="l">
              <a:spcBef>
                <a:spcPts val="0"/>
              </a:spcBef>
              <a:spcAft>
                <a:spcPts val="0"/>
              </a:spcAft>
              <a:buClr>
                <a:srgbClr val="333333"/>
              </a:buClr>
              <a:buSzPts val="1700"/>
              <a:buFont typeface="Roboto"/>
              <a:buChar char="❖"/>
            </a:pPr>
            <a:r>
              <a:rPr lang="en-GB" sz="1700">
                <a:solidFill>
                  <a:srgbClr val="333333"/>
                </a:solidFill>
                <a:highlight>
                  <a:srgbClr val="FFFFFF"/>
                </a:highlight>
                <a:latin typeface="Roboto"/>
                <a:ea typeface="Roboto"/>
                <a:cs typeface="Roboto"/>
                <a:sym typeface="Roboto"/>
              </a:rPr>
              <a:t>The artificial neural network takes input and computes the weighted sum of the inputs and includes a bias. This computation is represented in the form of a transfer function. It determines weighted total is passed as an input to an activation function to produce the output. </a:t>
            </a:r>
            <a:endParaRPr sz="1700">
              <a:solidFill>
                <a:srgbClr val="333333"/>
              </a:solidFill>
              <a:highlight>
                <a:srgbClr val="FFFFFF"/>
              </a:highlight>
              <a:latin typeface="Roboto"/>
              <a:ea typeface="Roboto"/>
              <a:cs typeface="Roboto"/>
              <a:sym typeface="Roboto"/>
            </a:endParaRPr>
          </a:p>
          <a:p>
            <a:pPr indent="-329685" lvl="0" marL="457200" rtl="0" algn="l">
              <a:spcBef>
                <a:spcPts val="0"/>
              </a:spcBef>
              <a:spcAft>
                <a:spcPts val="0"/>
              </a:spcAft>
              <a:buClr>
                <a:srgbClr val="333333"/>
              </a:buClr>
              <a:buSzPts val="1592"/>
              <a:buFont typeface="Roboto"/>
              <a:buChar char="❖"/>
            </a:pPr>
            <a:r>
              <a:rPr lang="en-GB" sz="1591">
                <a:solidFill>
                  <a:srgbClr val="333333"/>
                </a:solidFill>
                <a:highlight>
                  <a:srgbClr val="FFFFFF"/>
                </a:highlight>
                <a:latin typeface="Roboto"/>
                <a:ea typeface="Roboto"/>
                <a:cs typeface="Roboto"/>
                <a:sym typeface="Roboto"/>
              </a:rPr>
              <a:t>Activation functions choose whether a node should fire or not. Only those who are fired make it to the output layer. There are distinctive activation functions available that can be applied upon the sort of task we are performing.</a:t>
            </a:r>
            <a:endParaRPr sz="1591">
              <a:solidFill>
                <a:srgbClr val="333333"/>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idx="1" type="body"/>
          </p:nvPr>
        </p:nvSpPr>
        <p:spPr>
          <a:xfrm>
            <a:off x="225025" y="257175"/>
            <a:ext cx="8658000" cy="4554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222222"/>
              </a:buClr>
              <a:buSzPts val="1700"/>
              <a:buFont typeface="Calibri"/>
              <a:buAutoNum type="arabicPeriod"/>
            </a:pPr>
            <a:r>
              <a:rPr lang="en-GB" sz="1700">
                <a:solidFill>
                  <a:srgbClr val="222222"/>
                </a:solidFill>
                <a:highlight>
                  <a:srgbClr val="FFFFFF"/>
                </a:highlight>
              </a:rPr>
              <a:t>Inputs X, arrive through the preconnected path</a:t>
            </a:r>
            <a:endParaRPr sz="1700">
              <a:solidFill>
                <a:srgbClr val="222222"/>
              </a:solidFill>
              <a:highlight>
                <a:srgbClr val="FFFFFF"/>
              </a:highlight>
            </a:endParaRPr>
          </a:p>
          <a:p>
            <a:pPr indent="-336550" lvl="0" marL="457200" rtl="0" algn="l">
              <a:lnSpc>
                <a:spcPct val="100000"/>
              </a:lnSpc>
              <a:spcBef>
                <a:spcPts val="0"/>
              </a:spcBef>
              <a:spcAft>
                <a:spcPts val="0"/>
              </a:spcAft>
              <a:buClr>
                <a:srgbClr val="222222"/>
              </a:buClr>
              <a:buSzPts val="1700"/>
              <a:buFont typeface="Calibri"/>
              <a:buAutoNum type="arabicPeriod"/>
            </a:pPr>
            <a:r>
              <a:rPr lang="en-GB" sz="1700">
                <a:solidFill>
                  <a:srgbClr val="222222"/>
                </a:solidFill>
                <a:highlight>
                  <a:srgbClr val="FFFFFF"/>
                </a:highlight>
              </a:rPr>
              <a:t>Input is modeled using real weights W. The weights are usually randomly selected.</a:t>
            </a:r>
            <a:endParaRPr sz="1700">
              <a:solidFill>
                <a:srgbClr val="222222"/>
              </a:solidFill>
              <a:highlight>
                <a:srgbClr val="FFFFFF"/>
              </a:highlight>
            </a:endParaRPr>
          </a:p>
          <a:p>
            <a:pPr indent="-336550" lvl="0" marL="457200" rtl="0" algn="l">
              <a:lnSpc>
                <a:spcPct val="100000"/>
              </a:lnSpc>
              <a:spcBef>
                <a:spcPts val="0"/>
              </a:spcBef>
              <a:spcAft>
                <a:spcPts val="0"/>
              </a:spcAft>
              <a:buClr>
                <a:srgbClr val="222222"/>
              </a:buClr>
              <a:buSzPts val="1700"/>
              <a:buFont typeface="Calibri"/>
              <a:buAutoNum type="arabicPeriod"/>
            </a:pPr>
            <a:r>
              <a:rPr lang="en-GB" sz="1700">
                <a:solidFill>
                  <a:srgbClr val="222222"/>
                </a:solidFill>
                <a:highlight>
                  <a:srgbClr val="FFFFFF"/>
                </a:highlight>
              </a:rPr>
              <a:t>Calculate the output for every neuron from the input layer, to the hidden layers, to the output layer.</a:t>
            </a:r>
            <a:endParaRPr sz="1700">
              <a:solidFill>
                <a:srgbClr val="222222"/>
              </a:solidFill>
              <a:highlight>
                <a:srgbClr val="FFFFFF"/>
              </a:highlight>
            </a:endParaRPr>
          </a:p>
          <a:p>
            <a:pPr indent="-336550" lvl="0" marL="457200" rtl="0" algn="l">
              <a:lnSpc>
                <a:spcPct val="100000"/>
              </a:lnSpc>
              <a:spcBef>
                <a:spcPts val="0"/>
              </a:spcBef>
              <a:spcAft>
                <a:spcPts val="0"/>
              </a:spcAft>
              <a:buClr>
                <a:srgbClr val="222222"/>
              </a:buClr>
              <a:buSzPts val="1700"/>
              <a:buFont typeface="Calibri"/>
              <a:buAutoNum type="arabicPeriod"/>
            </a:pPr>
            <a:r>
              <a:rPr lang="en-GB" sz="1700">
                <a:solidFill>
                  <a:srgbClr val="222222"/>
                </a:solidFill>
                <a:highlight>
                  <a:srgbClr val="FFFFFF"/>
                </a:highlight>
              </a:rPr>
              <a:t>Calculate the error in the outputs</a:t>
            </a:r>
            <a:endParaRPr sz="1700">
              <a:solidFill>
                <a:srgbClr val="222222"/>
              </a:solidFill>
              <a:highlight>
                <a:srgbClr val="FFFFFF"/>
              </a:highlight>
            </a:endParaRPr>
          </a:p>
          <a:p>
            <a:pPr indent="0" lvl="0" marL="0" rtl="0" algn="l">
              <a:lnSpc>
                <a:spcPct val="100000"/>
              </a:lnSpc>
              <a:spcBef>
                <a:spcPts val="525"/>
              </a:spcBef>
              <a:spcAft>
                <a:spcPts val="0"/>
              </a:spcAft>
              <a:buNone/>
            </a:pPr>
            <a:r>
              <a:rPr lang="en-GB" sz="1700">
                <a:solidFill>
                  <a:srgbClr val="222222"/>
                </a:solidFill>
                <a:highlight>
                  <a:srgbClr val="FFFFFF"/>
                </a:highlight>
              </a:rPr>
              <a:t>                   Error(B) = Actual Output – Desired Output</a:t>
            </a:r>
            <a:endParaRPr sz="1700">
              <a:solidFill>
                <a:srgbClr val="222222"/>
              </a:solidFill>
              <a:highlight>
                <a:srgbClr val="FFFFFF"/>
              </a:highlight>
            </a:endParaRPr>
          </a:p>
          <a:p>
            <a:pPr indent="-336550" lvl="0" marL="457200" rtl="0" algn="l">
              <a:lnSpc>
                <a:spcPct val="100000"/>
              </a:lnSpc>
              <a:spcBef>
                <a:spcPts val="525"/>
              </a:spcBef>
              <a:spcAft>
                <a:spcPts val="0"/>
              </a:spcAft>
              <a:buClr>
                <a:srgbClr val="222222"/>
              </a:buClr>
              <a:buSzPts val="1700"/>
              <a:buFont typeface="Calibri"/>
              <a:buAutoNum type="arabicPeriod" startAt="5"/>
            </a:pPr>
            <a:r>
              <a:rPr lang="en-GB" sz="1700">
                <a:solidFill>
                  <a:srgbClr val="222222"/>
                </a:solidFill>
                <a:highlight>
                  <a:srgbClr val="FFFFFF"/>
                </a:highlight>
              </a:rPr>
              <a:t>Travel back from the output layer to the hidden layer to adjust the weights such that the error is decreased.</a:t>
            </a:r>
            <a:endParaRPr sz="1700">
              <a:solidFill>
                <a:srgbClr val="222222"/>
              </a:solidFill>
              <a:highlight>
                <a:srgbClr val="FFFFFF"/>
              </a:highlight>
            </a:endParaRPr>
          </a:p>
          <a:p>
            <a:pPr indent="0" lvl="0" marL="0" rtl="0" algn="l">
              <a:spcBef>
                <a:spcPts val="0"/>
              </a:spcBef>
              <a:spcAft>
                <a:spcPts val="1200"/>
              </a:spcAft>
              <a:buNone/>
            </a:pPr>
            <a:r>
              <a:t/>
            </a:r>
            <a:endParaRPr sz="1800"/>
          </a:p>
        </p:txBody>
      </p:sp>
      <p:pic>
        <p:nvPicPr>
          <p:cNvPr id="236" name="Google Shape;236;p27"/>
          <p:cNvPicPr preferRelativeResize="0"/>
          <p:nvPr/>
        </p:nvPicPr>
        <p:blipFill>
          <a:blip r:embed="rId3">
            <a:alphaModFix/>
          </a:blip>
          <a:stretch>
            <a:fillRect/>
          </a:stretch>
        </p:blipFill>
        <p:spPr>
          <a:xfrm>
            <a:off x="4425550" y="2400325"/>
            <a:ext cx="4457475" cy="2486025"/>
          </a:xfrm>
          <a:prstGeom prst="rect">
            <a:avLst/>
          </a:prstGeom>
          <a:noFill/>
          <a:ln>
            <a:noFill/>
          </a:ln>
        </p:spPr>
      </p:pic>
      <p:pic>
        <p:nvPicPr>
          <p:cNvPr id="237" name="Google Shape;237;p27"/>
          <p:cNvPicPr preferRelativeResize="0"/>
          <p:nvPr/>
        </p:nvPicPr>
        <p:blipFill>
          <a:blip r:embed="rId4">
            <a:alphaModFix/>
          </a:blip>
          <a:stretch>
            <a:fillRect/>
          </a:stretch>
        </p:blipFill>
        <p:spPr>
          <a:xfrm>
            <a:off x="532225" y="2705050"/>
            <a:ext cx="3239699" cy="2106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19150" y="1169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t>Results and Discussion</a:t>
            </a:r>
            <a:endParaRPr sz="2700"/>
          </a:p>
        </p:txBody>
      </p:sp>
      <p:sp>
        <p:nvSpPr>
          <p:cNvPr id="243" name="Google Shape;243;p28"/>
          <p:cNvSpPr txBox="1"/>
          <p:nvPr>
            <p:ph idx="1" type="body"/>
          </p:nvPr>
        </p:nvSpPr>
        <p:spPr>
          <a:xfrm>
            <a:off x="535775" y="653650"/>
            <a:ext cx="8144100" cy="4211400"/>
          </a:xfrm>
          <a:prstGeom prst="rect">
            <a:avLst/>
          </a:prstGeom>
        </p:spPr>
        <p:txBody>
          <a:bodyPr anchorCtr="0" anchor="t" bIns="91425" lIns="91425" spcFirstLastPara="1" rIns="91425" wrap="square" tIns="91425">
            <a:normAutofit fontScale="25000" lnSpcReduction="20000"/>
          </a:bodyPr>
          <a:lstStyle/>
          <a:p>
            <a:pPr indent="-326841" lvl="0" marL="457200" rtl="0" algn="l">
              <a:lnSpc>
                <a:spcPct val="115000"/>
              </a:lnSpc>
              <a:spcBef>
                <a:spcPts val="1200"/>
              </a:spcBef>
              <a:spcAft>
                <a:spcPts val="0"/>
              </a:spcAft>
              <a:buClr>
                <a:srgbClr val="000000"/>
              </a:buClr>
              <a:buSzPct val="100000"/>
              <a:buChar char="❖"/>
            </a:pPr>
            <a:r>
              <a:rPr lang="en-GB" sz="6188">
                <a:solidFill>
                  <a:srgbClr val="000000"/>
                </a:solidFill>
              </a:rPr>
              <a:t>The various machine learning algorithms applied in the project gave different kinds of results with various accuracy scores.</a:t>
            </a:r>
            <a:endParaRPr sz="6188">
              <a:solidFill>
                <a:srgbClr val="000000"/>
              </a:solidFill>
            </a:endParaRPr>
          </a:p>
          <a:p>
            <a:pPr indent="-326841" lvl="0" marL="457200" rtl="0" algn="l">
              <a:lnSpc>
                <a:spcPct val="115000"/>
              </a:lnSpc>
              <a:spcBef>
                <a:spcPts val="0"/>
              </a:spcBef>
              <a:spcAft>
                <a:spcPts val="0"/>
              </a:spcAft>
              <a:buClr>
                <a:srgbClr val="000000"/>
              </a:buClr>
              <a:buSzPct val="100000"/>
              <a:buChar char="❖"/>
            </a:pPr>
            <a:r>
              <a:rPr lang="en-GB" sz="6188">
                <a:solidFill>
                  <a:srgbClr val="000000"/>
                </a:solidFill>
              </a:rPr>
              <a:t>These algorithms have been compared based on their mean squared error(MSE), mean average error(MAE) and R2 score.</a:t>
            </a:r>
            <a:endParaRPr sz="6188">
              <a:solidFill>
                <a:srgbClr val="000000"/>
              </a:solidFill>
            </a:endParaRPr>
          </a:p>
          <a:p>
            <a:pPr indent="-326841" lvl="0" marL="457200" rtl="0" algn="l">
              <a:lnSpc>
                <a:spcPct val="115000"/>
              </a:lnSpc>
              <a:spcBef>
                <a:spcPts val="0"/>
              </a:spcBef>
              <a:spcAft>
                <a:spcPts val="0"/>
              </a:spcAft>
              <a:buSzPct val="100000"/>
              <a:buChar char="❖"/>
            </a:pPr>
            <a:r>
              <a:rPr lang="en-GB" sz="6188">
                <a:highlight>
                  <a:srgbClr val="FFFFFF"/>
                </a:highlight>
              </a:rPr>
              <a:t>The Mean Squared Error measures how close a </a:t>
            </a:r>
            <a:r>
              <a:rPr lang="en-GB" sz="6188">
                <a:highlight>
                  <a:srgbClr val="FFFFFF"/>
                </a:highlight>
                <a:uFill>
                  <a:noFill/>
                </a:uFill>
                <a:hlinkClick r:id="rId3"/>
              </a:rPr>
              <a:t>regression</a:t>
            </a:r>
            <a:r>
              <a:rPr lang="en-GB" sz="6188">
                <a:highlight>
                  <a:srgbClr val="FFFFFF"/>
                </a:highlight>
              </a:rPr>
              <a:t> line is to a set of data points. It is a risk function corresponding to the expected value of the squared error loss.</a:t>
            </a:r>
            <a:endParaRPr sz="6188">
              <a:highlight>
                <a:srgbClr val="FFFFFF"/>
              </a:highlight>
            </a:endParaRPr>
          </a:p>
          <a:p>
            <a:pPr indent="0" lvl="0" marL="0" rtl="0" algn="l">
              <a:lnSpc>
                <a:spcPct val="115000"/>
              </a:lnSpc>
              <a:spcBef>
                <a:spcPts val="1200"/>
              </a:spcBef>
              <a:spcAft>
                <a:spcPts val="0"/>
              </a:spcAft>
              <a:buNone/>
            </a:pPr>
            <a:r>
              <a:t/>
            </a:r>
            <a:endParaRPr sz="2850">
              <a:highlight>
                <a:srgbClr val="FFFFFF"/>
              </a:highlight>
            </a:endParaRPr>
          </a:p>
          <a:p>
            <a:pPr indent="0" lvl="0" marL="0" rtl="0" algn="l">
              <a:lnSpc>
                <a:spcPct val="115000"/>
              </a:lnSpc>
              <a:spcBef>
                <a:spcPts val="1200"/>
              </a:spcBef>
              <a:spcAft>
                <a:spcPts val="0"/>
              </a:spcAft>
              <a:buNone/>
            </a:pPr>
            <a:r>
              <a:t/>
            </a:r>
            <a:endParaRPr sz="6450">
              <a:solidFill>
                <a:srgbClr val="273239"/>
              </a:solidFill>
              <a:highlight>
                <a:srgbClr val="FFFFFF"/>
              </a:highlight>
            </a:endParaRPr>
          </a:p>
          <a:p>
            <a:pPr indent="-330993" lvl="0" marL="457200" rtl="0" algn="l">
              <a:lnSpc>
                <a:spcPct val="115000"/>
              </a:lnSpc>
              <a:spcBef>
                <a:spcPts val="1200"/>
              </a:spcBef>
              <a:spcAft>
                <a:spcPts val="0"/>
              </a:spcAft>
              <a:buSzPct val="100000"/>
              <a:buChar char="❖"/>
            </a:pPr>
            <a:r>
              <a:rPr lang="en-GB" sz="6450">
                <a:solidFill>
                  <a:srgbClr val="273239"/>
                </a:solidFill>
                <a:highlight>
                  <a:srgbClr val="FFFFFF"/>
                </a:highlight>
              </a:rPr>
              <a:t>Mean Absolute Error calculates the average difference between the calculated values and actual values </a:t>
            </a:r>
            <a:r>
              <a:rPr lang="en-GB" sz="6450">
                <a:solidFill>
                  <a:srgbClr val="273239"/>
                </a:solidFill>
              </a:rPr>
              <a:t>               </a:t>
            </a:r>
            <a:endParaRPr sz="6450">
              <a:solidFill>
                <a:srgbClr val="273239"/>
              </a:solidFill>
            </a:endParaRPr>
          </a:p>
          <a:p>
            <a:pPr indent="0" lvl="0" marL="457200" rtl="0" algn="l">
              <a:lnSpc>
                <a:spcPct val="115000"/>
              </a:lnSpc>
              <a:spcBef>
                <a:spcPts val="1200"/>
              </a:spcBef>
              <a:spcAft>
                <a:spcPts val="0"/>
              </a:spcAft>
              <a:buNone/>
            </a:pPr>
            <a:r>
              <a:rPr lang="en-GB" sz="6450">
                <a:solidFill>
                  <a:srgbClr val="273239"/>
                </a:solidFill>
              </a:rPr>
              <a:t>                                               </a:t>
            </a:r>
            <a:r>
              <a:rPr b="1" lang="en-GB" sz="6450">
                <a:solidFill>
                  <a:srgbClr val="273239"/>
                </a:solidFill>
              </a:rPr>
              <a:t>MAE =  (1/n) * ∑|yi – xi|</a:t>
            </a:r>
            <a:endParaRPr b="1" sz="6450">
              <a:solidFill>
                <a:srgbClr val="273239"/>
              </a:solidFill>
              <a:highlight>
                <a:srgbClr val="FFFFFF"/>
              </a:highlight>
            </a:endParaRPr>
          </a:p>
          <a:p>
            <a:pPr indent="-330993" lvl="0" marL="457200" rtl="0" algn="l">
              <a:lnSpc>
                <a:spcPct val="115000"/>
              </a:lnSpc>
              <a:spcBef>
                <a:spcPts val="1200"/>
              </a:spcBef>
              <a:spcAft>
                <a:spcPts val="0"/>
              </a:spcAft>
              <a:buClr>
                <a:srgbClr val="273239"/>
              </a:buClr>
              <a:buSzPct val="100000"/>
              <a:buChar char="❖"/>
            </a:pPr>
            <a:r>
              <a:rPr lang="en-GB" sz="6450">
                <a:solidFill>
                  <a:srgbClr val="273239"/>
                </a:solidFill>
                <a:highlight>
                  <a:srgbClr val="FFFFFF"/>
                </a:highlight>
              </a:rPr>
              <a:t>It is the amount of the variation in the output dependent attribute which is predictable from the input independent variable(s)</a:t>
            </a:r>
            <a:endParaRPr sz="6450">
              <a:solidFill>
                <a:srgbClr val="273239"/>
              </a:solidFill>
              <a:highlight>
                <a:srgbClr val="FFFFFF"/>
              </a:highlight>
            </a:endParaRPr>
          </a:p>
          <a:p>
            <a:pPr indent="0" lvl="0" marL="0" rtl="0" algn="l">
              <a:lnSpc>
                <a:spcPct val="115000"/>
              </a:lnSpc>
              <a:spcBef>
                <a:spcPts val="1200"/>
              </a:spcBef>
              <a:spcAft>
                <a:spcPts val="0"/>
              </a:spcAft>
              <a:buNone/>
            </a:pPr>
            <a:r>
              <a:rPr b="1" lang="en-GB" sz="6450">
                <a:solidFill>
                  <a:srgbClr val="273239"/>
                </a:solidFill>
              </a:rPr>
              <a:t>                                                           R2= 1- SSres / SStot</a:t>
            </a:r>
            <a:endParaRPr sz="6450">
              <a:solidFill>
                <a:srgbClr val="273239"/>
              </a:solidFill>
            </a:endParaRPr>
          </a:p>
          <a:p>
            <a:pPr indent="0" lvl="0" marL="0" rtl="0" algn="l">
              <a:lnSpc>
                <a:spcPct val="115000"/>
              </a:lnSpc>
              <a:spcBef>
                <a:spcPts val="120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GB" sz="1200">
                <a:solidFill>
                  <a:srgbClr val="273239"/>
                </a:solidFill>
                <a:latin typeface="Times New Roman"/>
                <a:ea typeface="Times New Roman"/>
                <a:cs typeface="Times New Roman"/>
                <a:sym typeface="Times New Roman"/>
              </a:rPr>
              <a:t>                                        </a:t>
            </a:r>
            <a:endParaRPr sz="1500">
              <a:solidFill>
                <a:srgbClr val="273239"/>
              </a:solidFill>
            </a:endParaRPr>
          </a:p>
          <a:p>
            <a:pPr indent="0" lvl="0" marL="0" rtl="0" algn="l">
              <a:lnSpc>
                <a:spcPct val="115000"/>
              </a:lnSpc>
              <a:spcBef>
                <a:spcPts val="1200"/>
              </a:spcBef>
              <a:spcAft>
                <a:spcPts val="1200"/>
              </a:spcAft>
              <a:buNone/>
            </a:pPr>
            <a:r>
              <a:t/>
            </a:r>
            <a:endParaRPr sz="1500">
              <a:solidFill>
                <a:srgbClr val="273239"/>
              </a:solidFill>
            </a:endParaRPr>
          </a:p>
        </p:txBody>
      </p:sp>
      <p:pic>
        <p:nvPicPr>
          <p:cNvPr id="244" name="Google Shape;244;p28"/>
          <p:cNvPicPr preferRelativeResize="0"/>
          <p:nvPr/>
        </p:nvPicPr>
        <p:blipFill>
          <a:blip r:embed="rId4">
            <a:alphaModFix/>
          </a:blip>
          <a:stretch>
            <a:fillRect/>
          </a:stretch>
        </p:blipFill>
        <p:spPr>
          <a:xfrm>
            <a:off x="3310150" y="2206938"/>
            <a:ext cx="2075375" cy="568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819150" y="395525"/>
            <a:ext cx="7505700" cy="68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t>Results of </a:t>
            </a:r>
            <a:r>
              <a:rPr lang="en-GB" sz="2700"/>
              <a:t>Random Forest Algorithm </a:t>
            </a:r>
            <a:endParaRPr sz="2700"/>
          </a:p>
        </p:txBody>
      </p:sp>
      <p:pic>
        <p:nvPicPr>
          <p:cNvPr id="250" name="Google Shape;250;p29"/>
          <p:cNvPicPr preferRelativeResize="0"/>
          <p:nvPr/>
        </p:nvPicPr>
        <p:blipFill>
          <a:blip r:embed="rId3">
            <a:alphaModFix/>
          </a:blip>
          <a:stretch>
            <a:fillRect/>
          </a:stretch>
        </p:blipFill>
        <p:spPr>
          <a:xfrm>
            <a:off x="1014200" y="1864525"/>
            <a:ext cx="7366474" cy="2614600"/>
          </a:xfrm>
          <a:prstGeom prst="rect">
            <a:avLst/>
          </a:prstGeom>
          <a:noFill/>
          <a:ln>
            <a:noFill/>
          </a:ln>
        </p:spPr>
      </p:pic>
      <p:sp>
        <p:nvSpPr>
          <p:cNvPr id="251" name="Google Shape;251;p29"/>
          <p:cNvSpPr txBox="1"/>
          <p:nvPr/>
        </p:nvSpPr>
        <p:spPr>
          <a:xfrm>
            <a:off x="632225" y="1250175"/>
            <a:ext cx="61722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rgbClr val="000000"/>
              </a:buClr>
              <a:buSzPts val="1700"/>
              <a:buFont typeface="Calibri"/>
              <a:buChar char="❖"/>
            </a:pPr>
            <a:r>
              <a:rPr lang="en-GB" sz="1700">
                <a:latin typeface="Calibri"/>
                <a:ea typeface="Calibri"/>
                <a:cs typeface="Calibri"/>
                <a:sym typeface="Calibri"/>
              </a:rPr>
              <a:t>The following are the results for the Random Forest Algorithm:</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19150" y="4062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600"/>
              <a:t>Results of </a:t>
            </a:r>
            <a:r>
              <a:rPr lang="en-GB" sz="2600"/>
              <a:t>Support Vector Machine </a:t>
            </a:r>
            <a:endParaRPr sz="2600"/>
          </a:p>
        </p:txBody>
      </p:sp>
      <p:sp>
        <p:nvSpPr>
          <p:cNvPr id="257" name="Google Shape;257;p30"/>
          <p:cNvSpPr txBox="1"/>
          <p:nvPr>
            <p:ph idx="1" type="body"/>
          </p:nvPr>
        </p:nvSpPr>
        <p:spPr>
          <a:xfrm>
            <a:off x="578650" y="1296600"/>
            <a:ext cx="7746300" cy="3142200"/>
          </a:xfrm>
          <a:prstGeom prst="rect">
            <a:avLst/>
          </a:prstGeom>
        </p:spPr>
        <p:txBody>
          <a:bodyPr anchorCtr="0" anchor="t" bIns="91425" lIns="91425" spcFirstLastPara="1" rIns="91425" wrap="square" tIns="91425">
            <a:normAutofit/>
          </a:bodyPr>
          <a:lstStyle/>
          <a:p>
            <a:pPr indent="-336550" lvl="0" marL="457200" rtl="0" algn="l">
              <a:lnSpc>
                <a:spcPct val="115000"/>
              </a:lnSpc>
              <a:spcBef>
                <a:spcPts val="1200"/>
              </a:spcBef>
              <a:spcAft>
                <a:spcPts val="0"/>
              </a:spcAft>
              <a:buClr>
                <a:srgbClr val="000000"/>
              </a:buClr>
              <a:buSzPts val="1700"/>
              <a:buChar char="❖"/>
            </a:pPr>
            <a:r>
              <a:rPr lang="en-GB" sz="1700">
                <a:solidFill>
                  <a:srgbClr val="000000"/>
                </a:solidFill>
              </a:rPr>
              <a:t>The following are the results for the Polynomial Support Vector Machine(SVM) Algorithm:</a:t>
            </a:r>
            <a:endParaRPr sz="1800"/>
          </a:p>
        </p:txBody>
      </p:sp>
      <p:pic>
        <p:nvPicPr>
          <p:cNvPr id="258" name="Google Shape;258;p30"/>
          <p:cNvPicPr preferRelativeResize="0"/>
          <p:nvPr/>
        </p:nvPicPr>
        <p:blipFill>
          <a:blip r:embed="rId3">
            <a:alphaModFix/>
          </a:blip>
          <a:stretch>
            <a:fillRect/>
          </a:stretch>
        </p:blipFill>
        <p:spPr>
          <a:xfrm>
            <a:off x="952500" y="2359825"/>
            <a:ext cx="7239000" cy="163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819150" y="4920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t>Results of </a:t>
            </a:r>
            <a:r>
              <a:rPr lang="en-GB" sz="2700"/>
              <a:t>XGBooster Algorithm</a:t>
            </a:r>
            <a:endParaRPr sz="2700"/>
          </a:p>
        </p:txBody>
      </p:sp>
      <p:sp>
        <p:nvSpPr>
          <p:cNvPr id="264" name="Google Shape;264;p31"/>
          <p:cNvSpPr txBox="1"/>
          <p:nvPr>
            <p:ph idx="1" type="body"/>
          </p:nvPr>
        </p:nvSpPr>
        <p:spPr>
          <a:xfrm>
            <a:off x="439350" y="1532325"/>
            <a:ext cx="7885500" cy="29898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Char char="❖"/>
            </a:pPr>
            <a:r>
              <a:rPr lang="en-GB" sz="1800">
                <a:solidFill>
                  <a:srgbClr val="000000"/>
                </a:solidFill>
                <a:highlight>
                  <a:srgbClr val="FFFFFF"/>
                </a:highlight>
              </a:rPr>
              <a:t>The following are the results for the XGBooster Algorithm:</a:t>
            </a:r>
            <a:endParaRPr sz="1800">
              <a:solidFill>
                <a:srgbClr val="000000"/>
              </a:solidFill>
              <a:highlight>
                <a:srgbClr val="FFFFFF"/>
              </a:highlight>
            </a:endParaRPr>
          </a:p>
          <a:p>
            <a:pPr indent="0" lvl="0" marL="0" rtl="0" algn="l">
              <a:lnSpc>
                <a:spcPct val="115000"/>
              </a:lnSpc>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p:txBody>
      </p:sp>
      <p:pic>
        <p:nvPicPr>
          <p:cNvPr id="265" name="Google Shape;265;p31"/>
          <p:cNvPicPr preferRelativeResize="0"/>
          <p:nvPr/>
        </p:nvPicPr>
        <p:blipFill>
          <a:blip r:embed="rId3">
            <a:alphaModFix/>
          </a:blip>
          <a:stretch>
            <a:fillRect/>
          </a:stretch>
        </p:blipFill>
        <p:spPr>
          <a:xfrm>
            <a:off x="709613" y="2389575"/>
            <a:ext cx="7724776" cy="166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6527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822"/>
              <a:t>Outline</a:t>
            </a:r>
            <a:endParaRPr sz="3822"/>
          </a:p>
        </p:txBody>
      </p:sp>
      <p:sp>
        <p:nvSpPr>
          <p:cNvPr id="138" name="Google Shape;138;p14"/>
          <p:cNvSpPr txBox="1"/>
          <p:nvPr>
            <p:ph idx="1" type="body"/>
          </p:nvPr>
        </p:nvSpPr>
        <p:spPr>
          <a:xfrm>
            <a:off x="819150" y="1714500"/>
            <a:ext cx="7505700" cy="27243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GB" sz="2000"/>
              <a:t>Introduction</a:t>
            </a:r>
            <a:endParaRPr sz="2000"/>
          </a:p>
          <a:p>
            <a:pPr indent="-355600" lvl="0" marL="457200" rtl="0" algn="l">
              <a:spcBef>
                <a:spcPts val="0"/>
              </a:spcBef>
              <a:spcAft>
                <a:spcPts val="0"/>
              </a:spcAft>
              <a:buSzPts val="2000"/>
              <a:buChar char="➢"/>
            </a:pPr>
            <a:r>
              <a:rPr lang="en-GB" sz="2000"/>
              <a:t>Motivation</a:t>
            </a:r>
            <a:endParaRPr sz="2000"/>
          </a:p>
          <a:p>
            <a:pPr indent="-355600" lvl="0" marL="457200" rtl="0" algn="l">
              <a:spcBef>
                <a:spcPts val="0"/>
              </a:spcBef>
              <a:spcAft>
                <a:spcPts val="0"/>
              </a:spcAft>
              <a:buSzPts val="2000"/>
              <a:buChar char="➢"/>
            </a:pPr>
            <a:r>
              <a:rPr lang="en-GB" sz="2000"/>
              <a:t>Objective</a:t>
            </a:r>
            <a:endParaRPr sz="2000"/>
          </a:p>
          <a:p>
            <a:pPr indent="-355600" lvl="0" marL="457200" rtl="0" algn="l">
              <a:spcBef>
                <a:spcPts val="0"/>
              </a:spcBef>
              <a:spcAft>
                <a:spcPts val="0"/>
              </a:spcAft>
              <a:buSzPts val="2000"/>
              <a:buChar char="➢"/>
            </a:pPr>
            <a:r>
              <a:rPr lang="en-GB" sz="2000"/>
              <a:t>Literature Survey</a:t>
            </a:r>
            <a:endParaRPr sz="2000"/>
          </a:p>
          <a:p>
            <a:pPr indent="-355600" lvl="0" marL="457200" rtl="0" algn="l">
              <a:spcBef>
                <a:spcPts val="0"/>
              </a:spcBef>
              <a:spcAft>
                <a:spcPts val="0"/>
              </a:spcAft>
              <a:buSzPts val="2000"/>
              <a:buChar char="➢"/>
            </a:pPr>
            <a:r>
              <a:rPr lang="en-GB" sz="2000"/>
              <a:t>Methodology</a:t>
            </a:r>
            <a:endParaRPr sz="2000"/>
          </a:p>
          <a:p>
            <a:pPr indent="-355600" lvl="0" marL="457200" rtl="0" algn="l">
              <a:spcBef>
                <a:spcPts val="0"/>
              </a:spcBef>
              <a:spcAft>
                <a:spcPts val="0"/>
              </a:spcAft>
              <a:buSzPts val="2000"/>
              <a:buChar char="➢"/>
            </a:pPr>
            <a:r>
              <a:rPr lang="en-GB" sz="2000"/>
              <a:t>Results and Discussion</a:t>
            </a:r>
            <a:endParaRPr sz="2000"/>
          </a:p>
          <a:p>
            <a:pPr indent="-355600" lvl="0" marL="457200" rtl="0" algn="l">
              <a:spcBef>
                <a:spcPts val="0"/>
              </a:spcBef>
              <a:spcAft>
                <a:spcPts val="0"/>
              </a:spcAft>
              <a:buSzPts val="2000"/>
              <a:buChar char="➢"/>
            </a:pPr>
            <a:r>
              <a:rPr lang="en-GB" sz="2000"/>
              <a:t>Conclusion and future scope</a:t>
            </a:r>
            <a:endParaRPr sz="2000"/>
          </a:p>
          <a:p>
            <a:pPr indent="-355600" lvl="0" marL="457200" rtl="0" algn="l">
              <a:spcBef>
                <a:spcPts val="0"/>
              </a:spcBef>
              <a:spcAft>
                <a:spcPts val="0"/>
              </a:spcAft>
              <a:buSzPts val="2000"/>
              <a:buChar char="➢"/>
            </a:pPr>
            <a:r>
              <a:rPr lang="en-GB" sz="2000"/>
              <a:t>References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819150" y="416975"/>
            <a:ext cx="7505700" cy="68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t>Results of Neural Network algorithms</a:t>
            </a:r>
            <a:endParaRPr sz="2700"/>
          </a:p>
        </p:txBody>
      </p:sp>
      <p:sp>
        <p:nvSpPr>
          <p:cNvPr id="271" name="Google Shape;271;p32"/>
          <p:cNvSpPr txBox="1"/>
          <p:nvPr>
            <p:ph idx="1" type="body"/>
          </p:nvPr>
        </p:nvSpPr>
        <p:spPr>
          <a:xfrm>
            <a:off x="482200" y="1103675"/>
            <a:ext cx="8100900" cy="34182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000000"/>
              </a:buClr>
              <a:buSzPts val="1600"/>
              <a:buChar char="❖"/>
            </a:pPr>
            <a:r>
              <a:rPr lang="en-GB" sz="1600">
                <a:solidFill>
                  <a:srgbClr val="000000"/>
                </a:solidFill>
                <a:highlight>
                  <a:srgbClr val="FFFFFF"/>
                </a:highlight>
              </a:rPr>
              <a:t>The following are the results of the Neural Network Algorithm:</a:t>
            </a:r>
            <a:endParaRPr sz="1700"/>
          </a:p>
        </p:txBody>
      </p:sp>
      <p:pic>
        <p:nvPicPr>
          <p:cNvPr id="272" name="Google Shape;272;p32"/>
          <p:cNvPicPr preferRelativeResize="0"/>
          <p:nvPr/>
        </p:nvPicPr>
        <p:blipFill>
          <a:blip r:embed="rId3">
            <a:alphaModFix/>
          </a:blip>
          <a:stretch>
            <a:fillRect/>
          </a:stretch>
        </p:blipFill>
        <p:spPr>
          <a:xfrm>
            <a:off x="645300" y="1720225"/>
            <a:ext cx="3686175" cy="2801650"/>
          </a:xfrm>
          <a:prstGeom prst="rect">
            <a:avLst/>
          </a:prstGeom>
          <a:noFill/>
          <a:ln>
            <a:noFill/>
          </a:ln>
        </p:spPr>
      </p:pic>
      <p:pic>
        <p:nvPicPr>
          <p:cNvPr id="273" name="Google Shape;273;p32"/>
          <p:cNvPicPr preferRelativeResize="0"/>
          <p:nvPr/>
        </p:nvPicPr>
        <p:blipFill>
          <a:blip r:embed="rId4">
            <a:alphaModFix/>
          </a:blip>
          <a:stretch>
            <a:fillRect/>
          </a:stretch>
        </p:blipFill>
        <p:spPr>
          <a:xfrm>
            <a:off x="4572000" y="1720225"/>
            <a:ext cx="3890061" cy="2801650"/>
          </a:xfrm>
          <a:prstGeom prst="rect">
            <a:avLst/>
          </a:prstGeom>
          <a:noFill/>
          <a:ln>
            <a:noFill/>
          </a:ln>
        </p:spPr>
      </p:pic>
      <p:sp>
        <p:nvSpPr>
          <p:cNvPr id="274" name="Google Shape;274;p32"/>
          <p:cNvSpPr txBox="1"/>
          <p:nvPr/>
        </p:nvSpPr>
        <p:spPr>
          <a:xfrm>
            <a:off x="1845825" y="4457600"/>
            <a:ext cx="1754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highlight>
                  <a:srgbClr val="FFFFFF"/>
                </a:highlight>
                <a:latin typeface="Nunito"/>
                <a:ea typeface="Nunito"/>
                <a:cs typeface="Nunito"/>
                <a:sym typeface="Nunito"/>
              </a:rPr>
              <a:t>Mean Absolute Error</a:t>
            </a:r>
            <a:endParaRPr>
              <a:latin typeface="Nunito"/>
              <a:ea typeface="Nunito"/>
              <a:cs typeface="Nunito"/>
              <a:sym typeface="Nunito"/>
            </a:endParaRPr>
          </a:p>
        </p:txBody>
      </p:sp>
      <p:sp>
        <p:nvSpPr>
          <p:cNvPr id="275" name="Google Shape;275;p32"/>
          <p:cNvSpPr txBox="1"/>
          <p:nvPr/>
        </p:nvSpPr>
        <p:spPr>
          <a:xfrm>
            <a:off x="6278525" y="4457600"/>
            <a:ext cx="954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highlight>
                  <a:srgbClr val="FFFFFF"/>
                </a:highlight>
                <a:latin typeface="Nunito"/>
                <a:ea typeface="Nunito"/>
                <a:cs typeface="Nunito"/>
                <a:sym typeface="Nunito"/>
              </a:rPr>
              <a:t>Model loss</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454825" y="266925"/>
            <a:ext cx="1109700" cy="77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100"/>
              <a:t>Code for website</a:t>
            </a:r>
            <a:endParaRPr sz="2100"/>
          </a:p>
        </p:txBody>
      </p:sp>
      <p:pic>
        <p:nvPicPr>
          <p:cNvPr id="281" name="Google Shape;281;p33"/>
          <p:cNvPicPr preferRelativeResize="0"/>
          <p:nvPr/>
        </p:nvPicPr>
        <p:blipFill>
          <a:blip r:embed="rId3">
            <a:alphaModFix/>
          </a:blip>
          <a:stretch>
            <a:fillRect/>
          </a:stretch>
        </p:blipFill>
        <p:spPr>
          <a:xfrm>
            <a:off x="1778825" y="328213"/>
            <a:ext cx="6129300" cy="4487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4"/>
          <p:cNvPicPr preferRelativeResize="0"/>
          <p:nvPr/>
        </p:nvPicPr>
        <p:blipFill>
          <a:blip r:embed="rId3">
            <a:alphaModFix/>
          </a:blip>
          <a:stretch>
            <a:fillRect/>
          </a:stretch>
        </p:blipFill>
        <p:spPr>
          <a:xfrm>
            <a:off x="216725" y="246713"/>
            <a:ext cx="4616025" cy="4650075"/>
          </a:xfrm>
          <a:prstGeom prst="rect">
            <a:avLst/>
          </a:prstGeom>
          <a:noFill/>
          <a:ln>
            <a:noFill/>
          </a:ln>
        </p:spPr>
      </p:pic>
      <p:pic>
        <p:nvPicPr>
          <p:cNvPr id="287" name="Google Shape;287;p34"/>
          <p:cNvPicPr preferRelativeResize="0"/>
          <p:nvPr/>
        </p:nvPicPr>
        <p:blipFill rotWithShape="1">
          <a:blip r:embed="rId4">
            <a:alphaModFix/>
          </a:blip>
          <a:srcRect b="28341" l="8012" r="13506" t="23194"/>
          <a:stretch/>
        </p:blipFill>
        <p:spPr>
          <a:xfrm>
            <a:off x="4961425" y="2098850"/>
            <a:ext cx="4041949" cy="1480151"/>
          </a:xfrm>
          <a:prstGeom prst="rect">
            <a:avLst/>
          </a:prstGeom>
          <a:noFill/>
          <a:ln>
            <a:noFill/>
          </a:ln>
        </p:spPr>
      </p:pic>
      <p:sp>
        <p:nvSpPr>
          <p:cNvPr id="288" name="Google Shape;288;p34"/>
          <p:cNvSpPr txBox="1"/>
          <p:nvPr/>
        </p:nvSpPr>
        <p:spPr>
          <a:xfrm>
            <a:off x="5475675" y="1879050"/>
            <a:ext cx="1907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Calibri"/>
                <a:ea typeface="Calibri"/>
                <a:cs typeface="Calibri"/>
                <a:sym typeface="Calibri"/>
              </a:rPr>
              <a:t>Output:-</a:t>
            </a:r>
            <a:endParaRPr sz="19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89" name="Google Shape;289;p34"/>
          <p:cNvPicPr preferRelativeResize="0"/>
          <p:nvPr/>
        </p:nvPicPr>
        <p:blipFill rotWithShape="1">
          <a:blip r:embed="rId5">
            <a:alphaModFix/>
          </a:blip>
          <a:srcRect b="0" l="10170" r="-10170" t="0"/>
          <a:stretch/>
        </p:blipFill>
        <p:spPr>
          <a:xfrm rot="10800000">
            <a:off x="4414849" y="2571750"/>
            <a:ext cx="842851" cy="39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819150" y="5134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t>Discussion of Results</a:t>
            </a:r>
            <a:endParaRPr sz="2700"/>
          </a:p>
        </p:txBody>
      </p:sp>
      <p:sp>
        <p:nvSpPr>
          <p:cNvPr id="295" name="Google Shape;295;p35"/>
          <p:cNvSpPr txBox="1"/>
          <p:nvPr>
            <p:ph idx="1" type="body"/>
          </p:nvPr>
        </p:nvSpPr>
        <p:spPr>
          <a:xfrm>
            <a:off x="819150" y="1360875"/>
            <a:ext cx="7505700" cy="3078000"/>
          </a:xfrm>
          <a:prstGeom prst="rect">
            <a:avLst/>
          </a:prstGeom>
        </p:spPr>
        <p:txBody>
          <a:bodyPr anchorCtr="0" anchor="t" bIns="91425" lIns="91425" spcFirstLastPara="1" rIns="91425" wrap="square" tIns="91425">
            <a:normAutofit/>
          </a:bodyPr>
          <a:lstStyle/>
          <a:p>
            <a:pPr indent="-336550" lvl="0" marL="457200" rtl="0" algn="just">
              <a:lnSpc>
                <a:spcPct val="100000"/>
              </a:lnSpc>
              <a:spcBef>
                <a:spcPts val="0"/>
              </a:spcBef>
              <a:spcAft>
                <a:spcPts val="0"/>
              </a:spcAft>
              <a:buClr>
                <a:srgbClr val="273239"/>
              </a:buClr>
              <a:buSzPts val="1700"/>
              <a:buChar char="❖"/>
            </a:pPr>
            <a:r>
              <a:rPr lang="en-GB" sz="1700">
                <a:solidFill>
                  <a:srgbClr val="273239"/>
                </a:solidFill>
                <a:highlight>
                  <a:srgbClr val="FFFFFF"/>
                </a:highlight>
              </a:rPr>
              <a:t>From the given values of errors,we can understand that Extreme Gradient Booster(XGBooster) is the algorithm which gives the highest R2 Score.This is because in XGBooster, after the model is trained for a part of the dataset,then the model is tested. After the testing is done,the weights of the misclassified points are increased so the probability of selecting them is increased.In this way,we ensure that the misclassified points get trained more so that the machine learning algorithm can classify those points correctly in future.</a:t>
            </a:r>
            <a:endParaRPr sz="1700">
              <a:solidFill>
                <a:srgbClr val="273239"/>
              </a:solidFill>
              <a:highlight>
                <a:srgbClr val="FFFFFF"/>
              </a:highlight>
            </a:endParaRPr>
          </a:p>
          <a:p>
            <a:pPr indent="-361950" lvl="0" marL="457200" rtl="0" algn="just">
              <a:lnSpc>
                <a:spcPct val="100000"/>
              </a:lnSpc>
              <a:spcBef>
                <a:spcPts val="0"/>
              </a:spcBef>
              <a:spcAft>
                <a:spcPts val="3600"/>
              </a:spcAft>
              <a:buClr>
                <a:srgbClr val="273239"/>
              </a:buClr>
              <a:buSzPts val="2100"/>
              <a:buChar char="❖"/>
            </a:pPr>
            <a:r>
              <a:rPr lang="en-GB" sz="1700">
                <a:solidFill>
                  <a:srgbClr val="273239"/>
                </a:solidFill>
                <a:highlight>
                  <a:srgbClr val="FFFFFF"/>
                </a:highlight>
              </a:rPr>
              <a:t>Because of this regular updation of weights and repeated training, XGBooster algorithm gives the highest accuracy while predicting.</a:t>
            </a:r>
            <a:endParaRPr sz="2100">
              <a:solidFill>
                <a:srgbClr val="273239"/>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359500" y="2950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t>Conclusion and Future Scope</a:t>
            </a:r>
            <a:endParaRPr sz="2700"/>
          </a:p>
        </p:txBody>
      </p:sp>
      <p:sp>
        <p:nvSpPr>
          <p:cNvPr id="301" name="Google Shape;301;p36"/>
          <p:cNvSpPr txBox="1"/>
          <p:nvPr>
            <p:ph idx="1" type="body"/>
          </p:nvPr>
        </p:nvSpPr>
        <p:spPr>
          <a:xfrm>
            <a:off x="407200" y="921550"/>
            <a:ext cx="8425200" cy="3954000"/>
          </a:xfrm>
          <a:prstGeom prst="rect">
            <a:avLst/>
          </a:prstGeom>
        </p:spPr>
        <p:txBody>
          <a:bodyPr anchorCtr="0" anchor="t" bIns="91425" lIns="91425" spcFirstLastPara="1" rIns="91425" wrap="square" tIns="91425">
            <a:normAutofit fontScale="25000" lnSpcReduction="20000"/>
          </a:bodyPr>
          <a:lstStyle/>
          <a:p>
            <a:pPr indent="-336550" lvl="0" marL="457200" rtl="0" algn="l">
              <a:spcBef>
                <a:spcPts val="0"/>
              </a:spcBef>
              <a:spcAft>
                <a:spcPts val="0"/>
              </a:spcAft>
              <a:buSzPct val="100000"/>
              <a:buChar char="❖"/>
            </a:pPr>
            <a:r>
              <a:rPr lang="en-GB" sz="6800"/>
              <a:t>Our</a:t>
            </a:r>
            <a:r>
              <a:rPr lang="en-GB" sz="6800"/>
              <a:t> system helps farmers predict the yield of a given crop and also helps them to decide which crop to grow. The system also provides a list of crops with their productions based on climatic conditions.</a:t>
            </a:r>
            <a:endParaRPr sz="6800"/>
          </a:p>
          <a:p>
            <a:pPr indent="-336550" lvl="0" marL="457200" rtl="0" algn="l">
              <a:spcBef>
                <a:spcPts val="0"/>
              </a:spcBef>
              <a:spcAft>
                <a:spcPts val="0"/>
              </a:spcAft>
              <a:buSzPct val="100000"/>
              <a:buChar char="❖"/>
            </a:pPr>
            <a:r>
              <a:rPr lang="en-GB" sz="6800"/>
              <a:t>One of the most important and novel contributions of the system is to suggest to the user the right time to apply fertilizer, by forecasting the weather for the next 14 days. </a:t>
            </a:r>
            <a:endParaRPr sz="6800"/>
          </a:p>
          <a:p>
            <a:pPr indent="0" lvl="0" marL="457200" rtl="0" algn="l">
              <a:spcBef>
                <a:spcPts val="1200"/>
              </a:spcBef>
              <a:spcAft>
                <a:spcPts val="0"/>
              </a:spcAft>
              <a:buNone/>
            </a:pPr>
            <a:r>
              <a:t/>
            </a:r>
            <a:endParaRPr sz="6800"/>
          </a:p>
          <a:p>
            <a:pPr indent="-336550" lvl="0" marL="457200" rtl="0" algn="l">
              <a:spcBef>
                <a:spcPts val="1200"/>
              </a:spcBef>
              <a:spcAft>
                <a:spcPts val="0"/>
              </a:spcAft>
              <a:buSzPct val="100000"/>
              <a:buChar char="❖"/>
            </a:pPr>
            <a:r>
              <a:rPr lang="en-GB" sz="6800"/>
              <a:t>The Future Work focuses on a fully automated system that will provide a sequence of crops to grow depending on soil and weather conditions and update the datasets from time to time to make accurate predictions.</a:t>
            </a:r>
            <a:endParaRPr sz="6800"/>
          </a:p>
          <a:p>
            <a:pPr indent="-336550" lvl="0" marL="457200" rtl="0" algn="l">
              <a:spcBef>
                <a:spcPts val="0"/>
              </a:spcBef>
              <a:spcAft>
                <a:spcPts val="0"/>
              </a:spcAft>
              <a:buSzPct val="100000"/>
              <a:buChar char="❖"/>
            </a:pPr>
            <a:r>
              <a:rPr lang="en-GB" sz="6800"/>
              <a:t>In the future, this model can be implemented across India by adding data points for all regions. Our system can be integrated with a messaging module so that registered farmers can receive forecast notifications directly to their registered mobile numbers.</a:t>
            </a:r>
            <a:endParaRPr sz="6800"/>
          </a:p>
          <a:p>
            <a:pPr indent="0" lvl="0" marL="0" rtl="0" algn="l">
              <a:spcBef>
                <a:spcPts val="1200"/>
              </a:spcBef>
              <a:spcAft>
                <a:spcPts val="0"/>
              </a:spcAft>
              <a:buNone/>
            </a:pPr>
            <a:r>
              <a:t/>
            </a:r>
            <a:endParaRPr sz="7200">
              <a:latin typeface="Open Sans"/>
              <a:ea typeface="Open Sans"/>
              <a:cs typeface="Open Sans"/>
              <a:sym typeface="Open Sans"/>
            </a:endParaRPr>
          </a:p>
          <a:p>
            <a:pPr indent="0" lvl="0" marL="914400" rtl="0" algn="l">
              <a:spcBef>
                <a:spcPts val="1200"/>
              </a:spcBef>
              <a:spcAft>
                <a:spcPts val="0"/>
              </a:spcAft>
              <a:buNone/>
            </a:pPr>
            <a:r>
              <a:t/>
            </a:r>
            <a:endParaRPr sz="3807"/>
          </a:p>
          <a:p>
            <a:pPr indent="0" lvl="0" marL="457200" rtl="0" algn="l">
              <a:spcBef>
                <a:spcPts val="1200"/>
              </a:spcBef>
              <a:spcAft>
                <a:spcPts val="0"/>
              </a:spcAft>
              <a:buNone/>
            </a:pPr>
            <a:r>
              <a:t/>
            </a:r>
            <a:endParaRPr sz="3800"/>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819150" y="2562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t>References</a:t>
            </a:r>
            <a:endParaRPr sz="2700"/>
          </a:p>
        </p:txBody>
      </p:sp>
      <p:sp>
        <p:nvSpPr>
          <p:cNvPr id="307" name="Google Shape;307;p37"/>
          <p:cNvSpPr txBox="1"/>
          <p:nvPr>
            <p:ph idx="1" type="body"/>
          </p:nvPr>
        </p:nvSpPr>
        <p:spPr>
          <a:xfrm>
            <a:off x="311700" y="707225"/>
            <a:ext cx="8520600" cy="40551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11111"/>
              </a:lnSpc>
              <a:spcBef>
                <a:spcPts val="1800"/>
              </a:spcBef>
              <a:spcAft>
                <a:spcPts val="0"/>
              </a:spcAft>
              <a:buNone/>
            </a:pPr>
            <a:r>
              <a:t/>
            </a:r>
            <a:endParaRPr sz="2000"/>
          </a:p>
          <a:p>
            <a:pPr indent="-306509" lvl="0" marL="457200" rtl="0" algn="l">
              <a:spcBef>
                <a:spcPts val="200"/>
              </a:spcBef>
              <a:spcAft>
                <a:spcPts val="0"/>
              </a:spcAft>
              <a:buClr>
                <a:srgbClr val="666666"/>
              </a:buClr>
              <a:buSzPct val="100000"/>
              <a:buFont typeface="Open Sans SemiBold"/>
              <a:buAutoNum type="arabicPeriod"/>
            </a:pPr>
            <a:r>
              <a:rPr lang="en-GB" sz="4907">
                <a:solidFill>
                  <a:srgbClr val="666666"/>
                </a:solidFill>
                <a:latin typeface="Open Sans SemiBold"/>
                <a:ea typeface="Open Sans SemiBold"/>
                <a:cs typeface="Open Sans SemiBold"/>
                <a:sym typeface="Open Sans SemiBold"/>
              </a:rPr>
              <a:t>Anakha Venugopal, Aparna S, Jinsu Mani, Rima Mathew, Vinu Williams Crop Yield Prediction using Machine Learning Algorithms, 2021 </a:t>
            </a:r>
            <a:endParaRPr sz="4907">
              <a:solidFill>
                <a:srgbClr val="666666"/>
              </a:solidFill>
              <a:latin typeface="Open Sans SemiBold"/>
              <a:ea typeface="Open Sans SemiBold"/>
              <a:cs typeface="Open Sans SemiBold"/>
              <a:sym typeface="Open Sans SemiBold"/>
            </a:endParaRPr>
          </a:p>
          <a:p>
            <a:pPr indent="-306509" lvl="0" marL="457200" rtl="0" algn="l">
              <a:spcBef>
                <a:spcPts val="0"/>
              </a:spcBef>
              <a:spcAft>
                <a:spcPts val="0"/>
              </a:spcAft>
              <a:buClr>
                <a:srgbClr val="666666"/>
              </a:buClr>
              <a:buSzPct val="100000"/>
              <a:buFont typeface="Open Sans SemiBold"/>
              <a:buAutoNum type="arabicPeriod"/>
            </a:pPr>
            <a:r>
              <a:rPr lang="en-GB" sz="4907">
                <a:solidFill>
                  <a:srgbClr val="666666"/>
                </a:solidFill>
                <a:latin typeface="Open Sans SemiBold"/>
                <a:ea typeface="Open Sans SemiBold"/>
                <a:cs typeface="Open Sans SemiBold"/>
                <a:sym typeface="Open Sans SemiBold"/>
              </a:rPr>
              <a:t>Dhivya Elavarasan, P. M. Durairaj Vincent “Crop Yield Prediction Using Deep Reinforcement Learning Model for Sustainable Agrarian Applications”, IEEE Access, 2020.</a:t>
            </a:r>
            <a:endParaRPr sz="4907">
              <a:solidFill>
                <a:srgbClr val="666666"/>
              </a:solidFill>
              <a:latin typeface="Open Sans SemiBold"/>
              <a:ea typeface="Open Sans SemiBold"/>
              <a:cs typeface="Open Sans SemiBold"/>
              <a:sym typeface="Open Sans SemiBold"/>
            </a:endParaRPr>
          </a:p>
          <a:p>
            <a:pPr indent="-306509" lvl="0" marL="457200" rtl="0" algn="l">
              <a:spcBef>
                <a:spcPts val="0"/>
              </a:spcBef>
              <a:spcAft>
                <a:spcPts val="0"/>
              </a:spcAft>
              <a:buClr>
                <a:srgbClr val="666666"/>
              </a:buClr>
              <a:buSzPct val="100000"/>
              <a:buFont typeface="Open Sans SemiBold"/>
              <a:buAutoNum type="arabicPeriod"/>
            </a:pPr>
            <a:r>
              <a:rPr lang="en-GB" sz="4907">
                <a:solidFill>
                  <a:srgbClr val="666666"/>
                </a:solidFill>
                <a:latin typeface="Open Sans SemiBold"/>
                <a:ea typeface="Open Sans SemiBold"/>
                <a:cs typeface="Open Sans SemiBold"/>
                <a:sym typeface="Open Sans SemiBold"/>
              </a:rPr>
              <a:t>Thomas van Klompenburg, Ayalew Kassahun,Cagatay Catal “Crop yield prediction using machine learning: A systematic literature review” Computers and Electronics in Agriculture, Volume 177, October 2020. </a:t>
            </a:r>
            <a:endParaRPr sz="4907">
              <a:solidFill>
                <a:srgbClr val="666666"/>
              </a:solidFill>
              <a:latin typeface="Open Sans SemiBold"/>
              <a:ea typeface="Open Sans SemiBold"/>
              <a:cs typeface="Open Sans SemiBold"/>
              <a:sym typeface="Open Sans SemiBold"/>
            </a:endParaRPr>
          </a:p>
          <a:p>
            <a:pPr indent="-306509" lvl="0" marL="457200" rtl="0" algn="l">
              <a:spcBef>
                <a:spcPts val="0"/>
              </a:spcBef>
              <a:spcAft>
                <a:spcPts val="0"/>
              </a:spcAft>
              <a:buClr>
                <a:srgbClr val="666666"/>
              </a:buClr>
              <a:buSzPct val="100000"/>
              <a:buFont typeface="Open Sans SemiBold"/>
              <a:buAutoNum type="arabicPeriod"/>
            </a:pPr>
            <a:r>
              <a:rPr lang="en-GB" sz="4907">
                <a:solidFill>
                  <a:srgbClr val="666666"/>
                </a:solidFill>
                <a:latin typeface="Open Sans SemiBold"/>
                <a:ea typeface="Open Sans SemiBold"/>
                <a:cs typeface="Open Sans SemiBold"/>
                <a:sym typeface="Open Sans SemiBold"/>
              </a:rPr>
              <a:t>Sangeeta, Shruthi G, “Design And Implementation Of Crop Yield Prediction Model In Agriculture”,2020. </a:t>
            </a:r>
            <a:endParaRPr sz="4907">
              <a:solidFill>
                <a:srgbClr val="666666"/>
              </a:solidFill>
              <a:latin typeface="Open Sans SemiBold"/>
              <a:ea typeface="Open Sans SemiBold"/>
              <a:cs typeface="Open Sans SemiBold"/>
              <a:sym typeface="Open Sans SemiBold"/>
            </a:endParaRPr>
          </a:p>
          <a:p>
            <a:pPr indent="-306509" lvl="0" marL="457200" rtl="0" algn="l">
              <a:spcBef>
                <a:spcPts val="0"/>
              </a:spcBef>
              <a:spcAft>
                <a:spcPts val="0"/>
              </a:spcAft>
              <a:buClr>
                <a:srgbClr val="666666"/>
              </a:buClr>
              <a:buSzPct val="100000"/>
              <a:buFont typeface="Open Sans SemiBold"/>
              <a:buAutoNum type="arabicPeriod"/>
            </a:pPr>
            <a:r>
              <a:rPr lang="en-GB" sz="4907">
                <a:solidFill>
                  <a:srgbClr val="666666"/>
                </a:solidFill>
                <a:latin typeface="Open Sans SemiBold"/>
                <a:ea typeface="Open Sans SemiBold"/>
                <a:cs typeface="Open Sans SemiBold"/>
                <a:sym typeface="Open Sans SemiBold"/>
              </a:rPr>
              <a:t>YongKang Xing, JiaPeng Huang, YongYao Lai “Research and Analysis of the Front-end Frameworks and Libraries in E-Business Development”, Proceedings of the 2019 11th International Conference on Computer and Automation Engineering - ICCAE 2019, 2019.</a:t>
            </a:r>
            <a:endParaRPr sz="4907">
              <a:solidFill>
                <a:srgbClr val="666666"/>
              </a:solidFill>
              <a:latin typeface="Open Sans SemiBold"/>
              <a:ea typeface="Open Sans SemiBold"/>
              <a:cs typeface="Open Sans SemiBold"/>
              <a:sym typeface="Open Sans SemiBold"/>
            </a:endParaRPr>
          </a:p>
          <a:p>
            <a:pPr indent="-306509" lvl="0" marL="457200" rtl="0" algn="l">
              <a:spcBef>
                <a:spcPts val="0"/>
              </a:spcBef>
              <a:spcAft>
                <a:spcPts val="0"/>
              </a:spcAft>
              <a:buClr>
                <a:srgbClr val="666666"/>
              </a:buClr>
              <a:buSzPct val="100000"/>
              <a:buFont typeface="Open Sans SemiBold"/>
              <a:buAutoNum type="arabicPeriod"/>
            </a:pPr>
            <a:r>
              <a:rPr lang="en-GB" sz="4907">
                <a:solidFill>
                  <a:srgbClr val="666666"/>
                </a:solidFill>
                <a:latin typeface="Open Sans SemiBold"/>
                <a:ea typeface="Open Sans SemiBold"/>
                <a:cs typeface="Open Sans SemiBold"/>
                <a:sym typeface="Open Sans SemiBold"/>
              </a:rPr>
              <a:t>Ranjini B Guruprasad, Kumar Saurav, Sukanya Randhawa,”Machine Learning Methodologies for Paddy Yield Estimation in India: A CASE STUDY”, 2019.</a:t>
            </a:r>
            <a:endParaRPr sz="4907">
              <a:solidFill>
                <a:srgbClr val="666666"/>
              </a:solidFill>
              <a:latin typeface="Open Sans SemiBold"/>
              <a:ea typeface="Open Sans SemiBold"/>
              <a:cs typeface="Open Sans SemiBold"/>
              <a:sym typeface="Open Sans SemiBold"/>
            </a:endParaRPr>
          </a:p>
          <a:p>
            <a:pPr indent="-306509" lvl="0" marL="457200" rtl="0" algn="l">
              <a:spcBef>
                <a:spcPts val="0"/>
              </a:spcBef>
              <a:spcAft>
                <a:spcPts val="0"/>
              </a:spcAft>
              <a:buClr>
                <a:srgbClr val="666666"/>
              </a:buClr>
              <a:buSzPct val="100000"/>
              <a:buFont typeface="Open Sans SemiBold"/>
              <a:buAutoNum type="arabicPeriod"/>
            </a:pPr>
            <a:r>
              <a:rPr lang="en-GB" sz="4907">
                <a:solidFill>
                  <a:srgbClr val="666666"/>
                </a:solidFill>
                <a:latin typeface="Open Sans SemiBold"/>
                <a:ea typeface="Open Sans SemiBold"/>
                <a:cs typeface="Open Sans SemiBold"/>
                <a:sym typeface="Open Sans SemiBold"/>
              </a:rPr>
              <a:t>P.Priya, U.Muthaiah &amp; M.Balamurugan Predicting Yield of the Crop Using Machine Learning Algorithm, International Journal of Engineering Sciences &amp; Research Technology (IJESRT), April, 2018.</a:t>
            </a:r>
            <a:endParaRPr sz="4907">
              <a:solidFill>
                <a:srgbClr val="666666"/>
              </a:solidFill>
              <a:latin typeface="Open Sans SemiBold"/>
              <a:ea typeface="Open Sans SemiBold"/>
              <a:cs typeface="Open Sans SemiBold"/>
              <a:sym typeface="Open Sans SemiBold"/>
            </a:endParaRPr>
          </a:p>
          <a:p>
            <a:pPr indent="-306509" lvl="0" marL="457200" rtl="0" algn="l">
              <a:spcBef>
                <a:spcPts val="0"/>
              </a:spcBef>
              <a:spcAft>
                <a:spcPts val="0"/>
              </a:spcAft>
              <a:buClr>
                <a:srgbClr val="666666"/>
              </a:buClr>
              <a:buSzPct val="100000"/>
              <a:buFont typeface="Open Sans SemiBold"/>
              <a:buAutoNum type="arabicPeriod"/>
            </a:pPr>
            <a:r>
              <a:rPr lang="en-GB" sz="4907">
                <a:solidFill>
                  <a:srgbClr val="666666"/>
                </a:solidFill>
                <a:latin typeface="Open Sans SemiBold"/>
                <a:ea typeface="Open Sans SemiBold"/>
                <a:cs typeface="Open Sans SemiBold"/>
                <a:sym typeface="Open Sans SemiBold"/>
              </a:rPr>
              <a:t>S. Pavani, Augusta Sophy Beulet P “Heuristic Prediction of Crop Yield using Machine Learning Technique”, International Journal of Engineering and Advanced Technology (IJEAT) Volume-9, December 2019.</a:t>
            </a:r>
            <a:endParaRPr sz="4907">
              <a:solidFill>
                <a:srgbClr val="666666"/>
              </a:solidFill>
              <a:latin typeface="Open Sans SemiBold"/>
              <a:ea typeface="Open Sans SemiBold"/>
              <a:cs typeface="Open Sans SemiBold"/>
              <a:sym typeface="Open Sans SemiBold"/>
            </a:endParaRPr>
          </a:p>
          <a:p>
            <a:pPr indent="-306509" lvl="0" marL="457200" rtl="0" algn="l">
              <a:spcBef>
                <a:spcPts val="0"/>
              </a:spcBef>
              <a:spcAft>
                <a:spcPts val="0"/>
              </a:spcAft>
              <a:buClr>
                <a:srgbClr val="666666"/>
              </a:buClr>
              <a:buSzPct val="100000"/>
              <a:buFont typeface="Open Sans SemiBold"/>
              <a:buAutoNum type="arabicPeriod"/>
            </a:pPr>
            <a:r>
              <a:rPr lang="en-GB" sz="4907">
                <a:solidFill>
                  <a:srgbClr val="666666"/>
                </a:solidFill>
                <a:latin typeface="Open Sans SemiBold"/>
                <a:ea typeface="Open Sans SemiBold"/>
                <a:cs typeface="Open Sans SemiBold"/>
                <a:sym typeface="Open Sans SemiBold"/>
              </a:rPr>
              <a:t>Sriram Rakshith.K,Dr. Deepak.G, Rajesh M, Sudarshan K S, Vasanth S &amp; Harish Kumar, “A Survey on Crop Prediction using Machine Learning Approach” International Journal for Research in Applied Science &amp; Engineering Technology (IJRASET) Volume 7, Issue IV, Apr 2019 </a:t>
            </a:r>
            <a:endParaRPr sz="4907">
              <a:solidFill>
                <a:srgbClr val="666666"/>
              </a:solidFill>
              <a:latin typeface="Open Sans SemiBold"/>
              <a:ea typeface="Open Sans SemiBold"/>
              <a:cs typeface="Open Sans SemiBold"/>
              <a:sym typeface="Open Sans SemiBold"/>
            </a:endParaRPr>
          </a:p>
          <a:p>
            <a:pPr indent="0" lvl="0" marL="0" rtl="0" algn="l">
              <a:spcBef>
                <a:spcPts val="1200"/>
              </a:spcBef>
              <a:spcAft>
                <a:spcPts val="0"/>
              </a:spcAft>
              <a:buNone/>
            </a:pPr>
            <a:r>
              <a:t/>
            </a:r>
            <a:endParaRPr sz="4507">
              <a:solidFill>
                <a:srgbClr val="666666"/>
              </a:solidFill>
              <a:latin typeface="Open Sans SemiBold"/>
              <a:ea typeface="Open Sans SemiBold"/>
              <a:cs typeface="Open Sans SemiBold"/>
              <a:sym typeface="Open Sans SemiBold"/>
            </a:endParaRPr>
          </a:p>
          <a:p>
            <a:pPr indent="0" lvl="0" marL="457200" rtl="0" algn="l">
              <a:spcBef>
                <a:spcPts val="1200"/>
              </a:spcBef>
              <a:spcAft>
                <a:spcPts val="0"/>
              </a:spcAft>
              <a:buNone/>
            </a:pPr>
            <a:r>
              <a:t/>
            </a:r>
            <a:endParaRPr b="1" sz="1200">
              <a:solidFill>
                <a:srgbClr val="444444"/>
              </a:solidFill>
              <a:latin typeface="Arial"/>
              <a:ea typeface="Arial"/>
              <a:cs typeface="Arial"/>
              <a:sym typeface="Arial"/>
            </a:endParaRPr>
          </a:p>
          <a:p>
            <a:pPr indent="-230187" lvl="0" marL="457200" rtl="0" algn="l">
              <a:spcBef>
                <a:spcPts val="1200"/>
              </a:spcBef>
              <a:spcAft>
                <a:spcPts val="0"/>
              </a:spcAft>
              <a:buClr>
                <a:srgbClr val="B7B7B7"/>
              </a:buClr>
              <a:buSzPct val="100000"/>
              <a:buFont typeface="Arial"/>
              <a:buAutoNum type="arabicPeriod"/>
            </a:pPr>
            <a:r>
              <a:t/>
            </a:r>
            <a:endParaRPr b="1" sz="100">
              <a:solidFill>
                <a:srgbClr val="B7B7B7"/>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4" name="Google Shape;144;p15"/>
          <p:cNvSpPr txBox="1"/>
          <p:nvPr>
            <p:ph idx="1" type="body"/>
          </p:nvPr>
        </p:nvSpPr>
        <p:spPr>
          <a:xfrm>
            <a:off x="819150" y="1498000"/>
            <a:ext cx="7505700" cy="294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50">
                <a:solidFill>
                  <a:srgbClr val="202122"/>
                </a:solidFill>
                <a:highlight>
                  <a:schemeClr val="dk1"/>
                </a:highlight>
              </a:rPr>
              <a:t>Agriculture is the backbone of Indian economy. Farming is a highly difficult and demanding occupation. Due to a variety of causes, farmers in our nation endure great challenges. Lack of knowledge or inaccurate information is the major cause of their suffering. By ensuring that our cultivators receive more sophisticated information about the best crop that can be harvested to ensure maximum yield by taking into account factors like humidity, rainfall, soil nutrition, and precipitation levels in their locality, the agriculture sector in our nation could be significantly strengthened. We can provide farmers the most accurate forecasts and recommendations via the use of contemporary machine learning algorithms, enabling them to generate high-quality yields and enjoy the profits.</a:t>
            </a:r>
            <a:endParaRPr sz="23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Motivation</a:t>
            </a:r>
            <a:endParaRPr/>
          </a:p>
        </p:txBody>
      </p:sp>
      <p:sp>
        <p:nvSpPr>
          <p:cNvPr id="150" name="Google Shape;150;p16"/>
          <p:cNvSpPr txBox="1"/>
          <p:nvPr>
            <p:ph idx="1" type="body"/>
          </p:nvPr>
        </p:nvSpPr>
        <p:spPr>
          <a:xfrm>
            <a:off x="311700" y="1309200"/>
            <a:ext cx="8520600" cy="3302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Farmers may only benefit from the ultimate yield if they harvest the crop that is appropriate for the field's circumstances. This may be achieved by carefully examining the soil and climate data. </a:t>
            </a:r>
            <a:endParaRPr sz="1900"/>
          </a:p>
          <a:p>
            <a:pPr indent="0" lvl="0" marL="457200" rtl="0" algn="l">
              <a:spcBef>
                <a:spcPts val="1200"/>
              </a:spcBef>
              <a:spcAft>
                <a:spcPts val="0"/>
              </a:spcAft>
              <a:buNone/>
            </a:pPr>
            <a:r>
              <a:t/>
            </a:r>
            <a:endParaRPr sz="1900"/>
          </a:p>
          <a:p>
            <a:pPr indent="-349250" lvl="0" marL="457200" rtl="0" algn="l">
              <a:spcBef>
                <a:spcPts val="1200"/>
              </a:spcBef>
              <a:spcAft>
                <a:spcPts val="0"/>
              </a:spcAft>
              <a:buSzPts val="1900"/>
              <a:buChar char="➢"/>
            </a:pPr>
            <a:r>
              <a:rPr lang="en-GB" sz="1900"/>
              <a:t>We require a lot of soil content and nature estimations and predictions. Machine learning and deep learning algorithms may be used to easily make these predictions based on vast datasets.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Objective</a:t>
            </a:r>
            <a:endParaRPr/>
          </a:p>
        </p:txBody>
      </p:sp>
      <p:sp>
        <p:nvSpPr>
          <p:cNvPr id="156" name="Google Shape;156;p17"/>
          <p:cNvSpPr txBox="1"/>
          <p:nvPr>
            <p:ph idx="1" type="body"/>
          </p:nvPr>
        </p:nvSpPr>
        <p:spPr>
          <a:xfrm>
            <a:off x="311700" y="1532300"/>
            <a:ext cx="8520600" cy="302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700"/>
              <a:t>The main objectives of this project are:</a:t>
            </a:r>
            <a:endParaRPr sz="1700"/>
          </a:p>
          <a:p>
            <a:pPr indent="-336550" lvl="0" marL="457200" rtl="0" algn="l">
              <a:spcBef>
                <a:spcPts val="1200"/>
              </a:spcBef>
              <a:spcAft>
                <a:spcPts val="0"/>
              </a:spcAft>
              <a:buSzPts val="1700"/>
              <a:buChar char="➢"/>
            </a:pPr>
            <a:r>
              <a:rPr lang="en-GB" sz="1700"/>
              <a:t>To increase the accuracy of crop yield prediction </a:t>
            </a:r>
            <a:r>
              <a:rPr lang="en-GB" sz="1700"/>
              <a:t>by using different machine learning and deep learning algorithms.</a:t>
            </a:r>
            <a:endParaRPr sz="1700"/>
          </a:p>
          <a:p>
            <a:pPr indent="-336550" lvl="0" marL="457200" rtl="0" algn="l">
              <a:spcBef>
                <a:spcPts val="0"/>
              </a:spcBef>
              <a:spcAft>
                <a:spcPts val="0"/>
              </a:spcAft>
              <a:buSzPts val="1700"/>
              <a:buChar char="➢"/>
            </a:pPr>
            <a:r>
              <a:rPr lang="en-GB" sz="1700"/>
              <a:t>To help farmers to choose a suitable crop to cultivate in order to maximize the yield by predicting the disease with image detection.</a:t>
            </a:r>
            <a:endParaRPr sz="1700"/>
          </a:p>
          <a:p>
            <a:pPr indent="-336550" lvl="0" marL="457200" rtl="0" algn="l">
              <a:spcBef>
                <a:spcPts val="0"/>
              </a:spcBef>
              <a:spcAft>
                <a:spcPts val="0"/>
              </a:spcAft>
              <a:buSzPts val="1700"/>
              <a:buChar char="➢"/>
            </a:pPr>
            <a:r>
              <a:rPr lang="en-GB" sz="1700"/>
              <a:t>Also Recommends Farmers to use right Pesticides for the diseases.</a:t>
            </a:r>
            <a:endParaRPr sz="1700"/>
          </a:p>
          <a:p>
            <a:pPr indent="-311150" lvl="0" marL="457200" rtl="0" algn="l">
              <a:spcBef>
                <a:spcPts val="0"/>
              </a:spcBef>
              <a:spcAft>
                <a:spcPts val="0"/>
              </a:spcAft>
              <a:buSzPts val="1300"/>
              <a:buChar char="➢"/>
            </a:pPr>
            <a:r>
              <a:rPr lang="en-GB" sz="1700"/>
              <a:t>To give farmers a generic idea on how external factors (like temperature,rainfall etc.)can influence their yield.</a:t>
            </a:r>
            <a:endParaRPr sz="15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idx="1" type="body"/>
          </p:nvPr>
        </p:nvSpPr>
        <p:spPr>
          <a:xfrm>
            <a:off x="253575" y="926500"/>
            <a:ext cx="8520600" cy="40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43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graphicFrame>
        <p:nvGraphicFramePr>
          <p:cNvPr id="162" name="Google Shape;162;p18"/>
          <p:cNvGraphicFramePr/>
          <p:nvPr/>
        </p:nvGraphicFramePr>
        <p:xfrm>
          <a:off x="319238" y="703105"/>
          <a:ext cx="3000000" cy="3000000"/>
        </p:xfrm>
        <a:graphic>
          <a:graphicData uri="http://schemas.openxmlformats.org/drawingml/2006/table">
            <a:tbl>
              <a:tblPr>
                <a:noFill/>
                <a:tableStyleId>{A5FEDA60-2EED-4460-A923-68599D998841}</a:tableStyleId>
              </a:tblPr>
              <a:tblGrid>
                <a:gridCol w="2840200"/>
                <a:gridCol w="2840200"/>
                <a:gridCol w="2840225"/>
              </a:tblGrid>
              <a:tr h="394475">
                <a:tc>
                  <a:txBody>
                    <a:bodyPr/>
                    <a:lstStyle/>
                    <a:p>
                      <a:pPr indent="0" lvl="0" marL="0" rtl="0" algn="l">
                        <a:spcBef>
                          <a:spcPts val="0"/>
                        </a:spcBef>
                        <a:spcAft>
                          <a:spcPts val="0"/>
                        </a:spcAft>
                        <a:buNone/>
                      </a:pPr>
                      <a:r>
                        <a:rPr lang="en-GB"/>
                        <a:t>Author </a:t>
                      </a:r>
                      <a:endParaRPr/>
                    </a:p>
                  </a:txBody>
                  <a:tcPr marT="91425" marB="91425" marR="91425" marL="91425"/>
                </a:tc>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Learnings</a:t>
                      </a:r>
                      <a:endParaRPr/>
                    </a:p>
                  </a:txBody>
                  <a:tcPr marT="91425" marB="91425" marR="91425" marL="91425"/>
                </a:tc>
              </a:tr>
              <a:tr h="1352325">
                <a:tc>
                  <a:txBody>
                    <a:bodyPr/>
                    <a:lstStyle/>
                    <a:p>
                      <a:pPr indent="0" lvl="0" marL="0" rtl="0" algn="l">
                        <a:spcBef>
                          <a:spcPts val="0"/>
                        </a:spcBef>
                        <a:spcAft>
                          <a:spcPts val="0"/>
                        </a:spcAft>
                        <a:buNone/>
                      </a:pPr>
                      <a:r>
                        <a:rPr lang="en-GB" sz="1200"/>
                        <a:t>Anakha Venugopal, Aparna S, Jinsu Mani, Rima Mathew, Vinu Williams</a:t>
                      </a:r>
                      <a:endParaRPr/>
                    </a:p>
                  </a:txBody>
                  <a:tcPr marT="91425" marB="91425" marR="91425" marL="91425"/>
                </a:tc>
                <a:tc>
                  <a:txBody>
                    <a:bodyPr/>
                    <a:lstStyle/>
                    <a:p>
                      <a:pPr indent="0" lvl="0" marL="0" rtl="0" algn="l">
                        <a:spcBef>
                          <a:spcPts val="0"/>
                        </a:spcBef>
                        <a:spcAft>
                          <a:spcPts val="0"/>
                        </a:spcAft>
                        <a:buNone/>
                      </a:pPr>
                      <a:r>
                        <a:rPr lang="en-GB" sz="1200"/>
                        <a:t>Crop Yield Prediction using Machine Learning Algorithms,2021</a:t>
                      </a:r>
                      <a:endParaRPr sz="1200"/>
                    </a:p>
                  </a:txBody>
                  <a:tcPr marT="91425" marB="91425" marR="91425" marL="91425"/>
                </a:tc>
                <a:tc>
                  <a:txBody>
                    <a:bodyPr/>
                    <a:lstStyle/>
                    <a:p>
                      <a:pPr indent="0" lvl="0" marL="0" rtl="0" algn="l">
                        <a:spcBef>
                          <a:spcPts val="0"/>
                        </a:spcBef>
                        <a:spcAft>
                          <a:spcPts val="0"/>
                        </a:spcAft>
                        <a:buNone/>
                      </a:pPr>
                      <a:r>
                        <a:rPr lang="en-GB" sz="1200"/>
                        <a:t>This Paper is mainly focused on using machine learning algorithms like Logistic regression, Naive bayes, Random forest.</a:t>
                      </a:r>
                      <a:endParaRPr sz="1200"/>
                    </a:p>
                  </a:txBody>
                  <a:tcPr marT="91425" marB="91425" marR="91425" marL="91425"/>
                </a:tc>
              </a:tr>
              <a:tr h="1244250">
                <a:tc>
                  <a:txBody>
                    <a:bodyPr/>
                    <a:lstStyle/>
                    <a:p>
                      <a:pPr indent="0" lvl="0" marL="0" rtl="0" algn="l">
                        <a:spcBef>
                          <a:spcPts val="0"/>
                        </a:spcBef>
                        <a:spcAft>
                          <a:spcPts val="0"/>
                        </a:spcAft>
                        <a:buNone/>
                      </a:pPr>
                      <a:r>
                        <a:rPr lang="en-GB" sz="1200">
                          <a:solidFill>
                            <a:srgbClr val="202122"/>
                          </a:solidFill>
                          <a:highlight>
                            <a:schemeClr val="dk1"/>
                          </a:highlight>
                        </a:rPr>
                        <a:t>Dhivya Elavarasan, P. M. Durairaj Vincent</a:t>
                      </a:r>
                      <a:endParaRPr>
                        <a:solidFill>
                          <a:srgbClr val="202122"/>
                        </a:solidFill>
                        <a:highlight>
                          <a:schemeClr val="dk1"/>
                        </a:highlight>
                      </a:endParaRPr>
                    </a:p>
                  </a:txBody>
                  <a:tcPr marT="91425" marB="91425" marR="91425" marL="91425"/>
                </a:tc>
                <a:tc>
                  <a:txBody>
                    <a:bodyPr/>
                    <a:lstStyle/>
                    <a:p>
                      <a:pPr indent="0" lvl="0" marL="0" rtl="0" algn="l">
                        <a:spcBef>
                          <a:spcPts val="0"/>
                        </a:spcBef>
                        <a:spcAft>
                          <a:spcPts val="0"/>
                        </a:spcAft>
                        <a:buNone/>
                      </a:pPr>
                      <a:r>
                        <a:rPr lang="en-GB" sz="1200">
                          <a:solidFill>
                            <a:srgbClr val="202122"/>
                          </a:solidFill>
                          <a:highlight>
                            <a:schemeClr val="dk1"/>
                          </a:highlight>
                        </a:rPr>
                        <a:t>“Crop Yield Prediction Using Deep Reinforcement Learning Model for Sustainable Agrarian Applications”, IEEE Access, 2020</a:t>
                      </a:r>
                      <a:endParaRPr>
                        <a:solidFill>
                          <a:srgbClr val="202122"/>
                        </a:solidFill>
                        <a:highlight>
                          <a:schemeClr val="dk1"/>
                        </a:highlight>
                      </a:endParaRPr>
                    </a:p>
                  </a:txBody>
                  <a:tcPr marT="91425" marB="91425" marR="91425" marL="91425"/>
                </a:tc>
                <a:tc>
                  <a:txBody>
                    <a:bodyPr/>
                    <a:lstStyle/>
                    <a:p>
                      <a:pPr indent="0" lvl="0" marL="0" rtl="0" algn="l">
                        <a:spcBef>
                          <a:spcPts val="0"/>
                        </a:spcBef>
                        <a:spcAft>
                          <a:spcPts val="0"/>
                        </a:spcAft>
                        <a:buNone/>
                      </a:pPr>
                      <a:r>
                        <a:rPr lang="en-GB" sz="1200">
                          <a:solidFill>
                            <a:srgbClr val="202122"/>
                          </a:solidFill>
                          <a:highlight>
                            <a:schemeClr val="dk1"/>
                          </a:highlight>
                        </a:rPr>
                        <a:t>Focuses on crop </a:t>
                      </a:r>
                      <a:r>
                        <a:rPr lang="en-GB" sz="1200">
                          <a:solidFill>
                            <a:srgbClr val="202122"/>
                          </a:solidFill>
                          <a:highlight>
                            <a:schemeClr val="dk1"/>
                          </a:highlight>
                        </a:rPr>
                        <a:t>yield</a:t>
                      </a:r>
                      <a:r>
                        <a:rPr lang="en-GB" sz="1200">
                          <a:solidFill>
                            <a:srgbClr val="202122"/>
                          </a:solidFill>
                          <a:highlight>
                            <a:schemeClr val="dk1"/>
                          </a:highlight>
                        </a:rPr>
                        <a:t> prediction using deep reinforcement learning techniques like ANN and RNN</a:t>
                      </a:r>
                      <a:endParaRPr>
                        <a:solidFill>
                          <a:srgbClr val="202122"/>
                        </a:solidFill>
                        <a:highlight>
                          <a:schemeClr val="dk1"/>
                        </a:highlight>
                      </a:endParaRPr>
                    </a:p>
                  </a:txBody>
                  <a:tcPr marT="91425" marB="91425" marR="91425" marL="91425"/>
                </a:tc>
              </a:tr>
              <a:tr h="1244250">
                <a:tc>
                  <a:txBody>
                    <a:bodyPr/>
                    <a:lstStyle/>
                    <a:p>
                      <a:pPr indent="0" lvl="0" marL="0" rtl="0" algn="l">
                        <a:spcBef>
                          <a:spcPts val="0"/>
                        </a:spcBef>
                        <a:spcAft>
                          <a:spcPts val="0"/>
                        </a:spcAft>
                        <a:buNone/>
                      </a:pPr>
                      <a:r>
                        <a:rPr lang="en-GB" sz="1200">
                          <a:solidFill>
                            <a:srgbClr val="202122"/>
                          </a:solidFill>
                          <a:highlight>
                            <a:schemeClr val="dk1"/>
                          </a:highlight>
                        </a:rPr>
                        <a:t>Thomas van Klompenburg, Ayalew Kassahun,Cagatay Catal</a:t>
                      </a:r>
                      <a:endParaRPr>
                        <a:solidFill>
                          <a:srgbClr val="202122"/>
                        </a:solidFill>
                        <a:highlight>
                          <a:schemeClr val="dk1"/>
                        </a:highlight>
                      </a:endParaRPr>
                    </a:p>
                  </a:txBody>
                  <a:tcPr marT="91425" marB="91425" marR="91425" marL="91425"/>
                </a:tc>
                <a:tc>
                  <a:txBody>
                    <a:bodyPr/>
                    <a:lstStyle/>
                    <a:p>
                      <a:pPr indent="0" lvl="0" marL="0" rtl="0" algn="l">
                        <a:spcBef>
                          <a:spcPts val="0"/>
                        </a:spcBef>
                        <a:spcAft>
                          <a:spcPts val="0"/>
                        </a:spcAft>
                        <a:buNone/>
                      </a:pPr>
                      <a:r>
                        <a:rPr lang="en-GB" sz="1200">
                          <a:solidFill>
                            <a:srgbClr val="202122"/>
                          </a:solidFill>
                          <a:highlight>
                            <a:schemeClr val="dk1"/>
                          </a:highlight>
                        </a:rPr>
                        <a:t>“Crop yield prediction using machine learning: A systematic literature review” Computers and Electronics in Agriculture, Volume 177, October 2020</a:t>
                      </a:r>
                      <a:endParaRPr sz="1200">
                        <a:solidFill>
                          <a:srgbClr val="202122"/>
                        </a:solidFill>
                        <a:highlight>
                          <a:schemeClr val="dk1"/>
                        </a:highlight>
                      </a:endParaRPr>
                    </a:p>
                  </a:txBody>
                  <a:tcPr marT="91425" marB="91425" marR="91425" marL="91425"/>
                </a:tc>
                <a:tc>
                  <a:txBody>
                    <a:bodyPr/>
                    <a:lstStyle/>
                    <a:p>
                      <a:pPr indent="0" lvl="0" marL="0" rtl="0" algn="l">
                        <a:spcBef>
                          <a:spcPts val="0"/>
                        </a:spcBef>
                        <a:spcAft>
                          <a:spcPts val="0"/>
                        </a:spcAft>
                        <a:buNone/>
                      </a:pPr>
                      <a:r>
                        <a:rPr lang="en-GB" sz="1200">
                          <a:solidFill>
                            <a:srgbClr val="202122"/>
                          </a:solidFill>
                          <a:highlight>
                            <a:schemeClr val="dk1"/>
                          </a:highlight>
                        </a:rPr>
                        <a:t>This paper is mainly focused on ML algorithms like linear regression,random forest,gradient boosting tree and DL algorithms like CNN , DNN and LSTM.</a:t>
                      </a:r>
                      <a:endParaRPr sz="1200">
                        <a:solidFill>
                          <a:srgbClr val="202122"/>
                        </a:solidFill>
                        <a:highlight>
                          <a:schemeClr val="dk1"/>
                        </a:highlight>
                      </a:endParaRPr>
                    </a:p>
                  </a:txBody>
                  <a:tcPr marT="91425" marB="91425" marR="91425" marL="91425"/>
                </a:tc>
              </a:tr>
            </a:tbl>
          </a:graphicData>
        </a:graphic>
      </p:graphicFrame>
      <p:sp>
        <p:nvSpPr>
          <p:cNvPr id="163" name="Google Shape;163;p18"/>
          <p:cNvSpPr txBox="1"/>
          <p:nvPr/>
        </p:nvSpPr>
        <p:spPr>
          <a:xfrm>
            <a:off x="152850" y="84375"/>
            <a:ext cx="8412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solidFill>
                  <a:schemeClr val="accent1"/>
                </a:solidFill>
                <a:latin typeface="PT Sans Narrow"/>
                <a:ea typeface="PT Sans Narrow"/>
                <a:cs typeface="PT Sans Narrow"/>
                <a:sym typeface="PT Sans Narrow"/>
              </a:rPr>
              <a:t>Literature Survey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107150" y="1266325"/>
            <a:ext cx="8904900" cy="35985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sz="325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graphicFrame>
        <p:nvGraphicFramePr>
          <p:cNvPr id="169" name="Google Shape;169;p19"/>
          <p:cNvGraphicFramePr/>
          <p:nvPr/>
        </p:nvGraphicFramePr>
        <p:xfrm>
          <a:off x="298400" y="244396"/>
          <a:ext cx="3000000" cy="3000000"/>
        </p:xfrm>
        <a:graphic>
          <a:graphicData uri="http://schemas.openxmlformats.org/drawingml/2006/table">
            <a:tbl>
              <a:tblPr>
                <a:noFill/>
                <a:tableStyleId>{A5FEDA60-2EED-4460-A923-68599D998841}</a:tableStyleId>
              </a:tblPr>
              <a:tblGrid>
                <a:gridCol w="2774150"/>
                <a:gridCol w="2879875"/>
                <a:gridCol w="2952025"/>
              </a:tblGrid>
              <a:tr h="545075">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Learnings</a:t>
                      </a:r>
                      <a:endParaRPr/>
                    </a:p>
                  </a:txBody>
                  <a:tcPr marT="91425" marB="91425" marR="91425" marL="91425"/>
                </a:tc>
              </a:tr>
              <a:tr h="1041600">
                <a:tc>
                  <a:txBody>
                    <a:bodyPr/>
                    <a:lstStyle/>
                    <a:p>
                      <a:pPr indent="0" lvl="0" marL="0" rtl="0" algn="l">
                        <a:spcBef>
                          <a:spcPts val="0"/>
                        </a:spcBef>
                        <a:spcAft>
                          <a:spcPts val="0"/>
                        </a:spcAft>
                        <a:buNone/>
                      </a:pPr>
                      <a:r>
                        <a:rPr lang="en-GB" sz="1200"/>
                        <a:t>Sangeeta, Shruthi G</a:t>
                      </a:r>
                      <a:endParaRPr sz="1200"/>
                    </a:p>
                  </a:txBody>
                  <a:tcPr marT="91425" marB="91425" marR="91425" marL="91425"/>
                </a:tc>
                <a:tc>
                  <a:txBody>
                    <a:bodyPr/>
                    <a:lstStyle/>
                    <a:p>
                      <a:pPr indent="0" lvl="0" marL="0" rtl="0" algn="l">
                        <a:spcBef>
                          <a:spcPts val="0"/>
                        </a:spcBef>
                        <a:spcAft>
                          <a:spcPts val="0"/>
                        </a:spcAft>
                        <a:buNone/>
                      </a:pPr>
                      <a:r>
                        <a:rPr lang="en-GB" sz="1200"/>
                        <a:t>“Design And Implementation Of Crop Yield Prediction Model In Agriculture”,2020 </a:t>
                      </a:r>
                      <a:endParaRPr sz="1200"/>
                    </a:p>
                  </a:txBody>
                  <a:tcPr marT="91425" marB="91425" marR="91425" marL="91425"/>
                </a:tc>
                <a:tc>
                  <a:txBody>
                    <a:bodyPr/>
                    <a:lstStyle/>
                    <a:p>
                      <a:pPr indent="0" lvl="0" marL="0" rtl="0" algn="l">
                        <a:spcBef>
                          <a:spcPts val="0"/>
                        </a:spcBef>
                        <a:spcAft>
                          <a:spcPts val="0"/>
                        </a:spcAft>
                        <a:buNone/>
                      </a:pPr>
                      <a:r>
                        <a:rPr lang="en-GB" sz="1200"/>
                        <a:t>This Paper includes Machine learning algorithms like random forest,polynomial regression,decision trees for forecasting crop yield based on climatic parameters</a:t>
                      </a:r>
                      <a:endParaRPr sz="1200"/>
                    </a:p>
                  </a:txBody>
                  <a:tcPr marT="91425" marB="91425" marR="91425" marL="91425"/>
                </a:tc>
              </a:tr>
              <a:tr h="1824125">
                <a:tc>
                  <a:txBody>
                    <a:bodyPr/>
                    <a:lstStyle/>
                    <a:p>
                      <a:pPr indent="0" lvl="0" marL="0" rtl="0" algn="l">
                        <a:spcBef>
                          <a:spcPts val="0"/>
                        </a:spcBef>
                        <a:spcAft>
                          <a:spcPts val="0"/>
                        </a:spcAft>
                        <a:buNone/>
                      </a:pPr>
                      <a:r>
                        <a:rPr lang="en-GB" sz="1200"/>
                        <a:t>YongKang Xing, JiaPeng Huang, YongYao Lai</a:t>
                      </a:r>
                      <a:endParaRPr sz="1200"/>
                    </a:p>
                  </a:txBody>
                  <a:tcPr marT="91425" marB="91425" marR="91425" marL="91425"/>
                </a:tc>
                <a:tc>
                  <a:txBody>
                    <a:bodyPr/>
                    <a:lstStyle/>
                    <a:p>
                      <a:pPr indent="0" lvl="0" marL="0" rtl="0" algn="l">
                        <a:spcBef>
                          <a:spcPts val="0"/>
                        </a:spcBef>
                        <a:spcAft>
                          <a:spcPts val="0"/>
                        </a:spcAft>
                        <a:buNone/>
                      </a:pPr>
                      <a:r>
                        <a:rPr lang="en-GB" sz="1200"/>
                        <a:t>“Research and Analysis of the Front-end Frameworks and Libraries in E-Business Development”, Proceedings of the 2019 11th International Conference on Computer and Automation Engineering - ICCAE 2019, 2019. </a:t>
                      </a:r>
                      <a:endParaRPr sz="1200"/>
                    </a:p>
                  </a:txBody>
                  <a:tcPr marT="91425" marB="91425" marR="91425" marL="91425"/>
                </a:tc>
                <a:tc>
                  <a:txBody>
                    <a:bodyPr/>
                    <a:lstStyle/>
                    <a:p>
                      <a:pPr indent="0" lvl="0" marL="0" rtl="0" algn="l">
                        <a:lnSpc>
                          <a:spcPct val="145606"/>
                        </a:lnSpc>
                        <a:spcBef>
                          <a:spcPts val="0"/>
                        </a:spcBef>
                        <a:spcAft>
                          <a:spcPts val="0"/>
                        </a:spcAft>
                        <a:buNone/>
                      </a:pPr>
                      <a:r>
                        <a:rPr lang="en-GB" sz="1200"/>
                        <a:t>This paper describes three different front-end development frameworks and libraries for developing web applications and also lists potential solutions for developing a web application. Uses React, Angular 2, Vue</a:t>
                      </a:r>
                      <a:endParaRPr sz="1200"/>
                    </a:p>
                    <a:p>
                      <a:pPr indent="0" lvl="0" marL="0" rtl="0" algn="l">
                        <a:spcBef>
                          <a:spcPts val="0"/>
                        </a:spcBef>
                        <a:spcAft>
                          <a:spcPts val="0"/>
                        </a:spcAft>
                        <a:buNone/>
                      </a:pPr>
                      <a:r>
                        <a:t/>
                      </a:r>
                      <a:endParaRPr sz="1200"/>
                    </a:p>
                  </a:txBody>
                  <a:tcPr marT="91425" marB="91425" marR="91425" marL="91425"/>
                </a:tc>
              </a:tr>
              <a:tr h="1107700">
                <a:tc>
                  <a:txBody>
                    <a:bodyPr/>
                    <a:lstStyle/>
                    <a:p>
                      <a:pPr indent="0" lvl="0" marL="0" rtl="0" algn="l">
                        <a:spcBef>
                          <a:spcPts val="0"/>
                        </a:spcBef>
                        <a:spcAft>
                          <a:spcPts val="0"/>
                        </a:spcAft>
                        <a:buNone/>
                      </a:pPr>
                      <a:r>
                        <a:rPr lang="en-GB" sz="1200"/>
                        <a:t>Ranjini B Guruprasad, Kumar Saurav, Sukanya Randhawa</a:t>
                      </a:r>
                      <a:endParaRPr sz="1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1200"/>
                        <a:t>“Machine Learning Methodologies for Paddy Yield Estimation in India: A CASE STUDY”, 2019</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311700" y="160700"/>
            <a:ext cx="8520600" cy="546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a:t>
            </a:r>
            <a:endParaRPr/>
          </a:p>
          <a:p>
            <a:pPr indent="0" lvl="0" marL="0" rtl="0" algn="l">
              <a:spcBef>
                <a:spcPts val="0"/>
              </a:spcBef>
              <a:spcAft>
                <a:spcPts val="0"/>
              </a:spcAft>
              <a:buNone/>
            </a:pPr>
            <a:r>
              <a:t/>
            </a:r>
            <a:endParaRPr/>
          </a:p>
        </p:txBody>
      </p:sp>
      <p:sp>
        <p:nvSpPr>
          <p:cNvPr id="175" name="Google Shape;175;p20"/>
          <p:cNvSpPr txBox="1"/>
          <p:nvPr>
            <p:ph idx="1" type="body"/>
          </p:nvPr>
        </p:nvSpPr>
        <p:spPr>
          <a:xfrm>
            <a:off x="311700" y="664375"/>
            <a:ext cx="8520600" cy="3986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GB"/>
              <a:t>Step1: </a:t>
            </a:r>
            <a:r>
              <a:rPr lang="en-GB"/>
              <a:t>Import datasets- Collect datasets and m</a:t>
            </a:r>
            <a:r>
              <a:rPr lang="en-GB"/>
              <a:t>erge these datasets in a structured form.</a:t>
            </a:r>
            <a:endParaRPr/>
          </a:p>
          <a:p>
            <a:pPr indent="0" lvl="0" marL="457200" rtl="0" algn="l">
              <a:spcBef>
                <a:spcPts val="1200"/>
              </a:spcBef>
              <a:spcAft>
                <a:spcPts val="0"/>
              </a:spcAft>
              <a:buNone/>
            </a:pPr>
            <a:r>
              <a:rPr b="1" lang="en-GB"/>
              <a:t>Step 2:</a:t>
            </a:r>
            <a:r>
              <a:rPr lang="en-GB"/>
              <a:t>Data Preprocessing -It is done to remove inaccurate, incomplete and unreasonable data which res</a:t>
            </a:r>
            <a:r>
              <a:rPr lang="en-GB"/>
              <a:t>ults in increase in</a:t>
            </a:r>
            <a:r>
              <a:rPr lang="en-GB"/>
              <a:t> quality of the data and hence the overall productivity using standard </a:t>
            </a:r>
            <a:r>
              <a:rPr lang="en-GB"/>
              <a:t>preprocessing</a:t>
            </a:r>
            <a:r>
              <a:rPr lang="en-GB"/>
              <a:t> techniques. </a:t>
            </a:r>
            <a:endParaRPr/>
          </a:p>
          <a:p>
            <a:pPr indent="0" lvl="0" marL="457200" rtl="0" algn="l">
              <a:spcBef>
                <a:spcPts val="1200"/>
              </a:spcBef>
              <a:spcAft>
                <a:spcPts val="0"/>
              </a:spcAft>
              <a:buNone/>
            </a:pPr>
            <a:r>
              <a:rPr b="1" lang="en-GB"/>
              <a:t>Step 3:</a:t>
            </a:r>
            <a:r>
              <a:rPr lang="en-GB"/>
              <a:t>Train-Test Splitting- Divide the analysed crop data into training and testing sets and train the model using the training data to predict the crop yield for given inputs.</a:t>
            </a:r>
            <a:endParaRPr/>
          </a:p>
          <a:p>
            <a:pPr indent="0" lvl="0" marL="457200" rtl="0" algn="l">
              <a:spcBef>
                <a:spcPts val="1200"/>
              </a:spcBef>
              <a:spcAft>
                <a:spcPts val="0"/>
              </a:spcAft>
              <a:buNone/>
            </a:pPr>
            <a:r>
              <a:rPr b="1" lang="en-GB"/>
              <a:t>Step 4:</a:t>
            </a:r>
            <a:r>
              <a:rPr lang="en-GB"/>
              <a:t>Feature Extraction- It is the process of reducing the raw data into manageable groups (features) for processing it.  Beginning with an initial set of raw data it builds up derived values (features) which results in an informative and non-redundant data. </a:t>
            </a:r>
            <a:endParaRPr/>
          </a:p>
          <a:p>
            <a:pPr indent="0" lvl="0" marL="457200" rtl="0" algn="l">
              <a:spcBef>
                <a:spcPts val="1200"/>
              </a:spcBef>
              <a:spcAft>
                <a:spcPts val="0"/>
              </a:spcAft>
              <a:buNone/>
            </a:pPr>
            <a:r>
              <a:rPr b="1" lang="en-GB"/>
              <a:t>Step 5:</a:t>
            </a:r>
            <a:r>
              <a:rPr lang="en-GB"/>
              <a:t>Algorithms- Compare results of various algorithms by passing the analysed dataset through them and calculating the error rate and accuracy for each. Choose the machine learning algorithm with the highest accuracy and lowest error rate.</a:t>
            </a:r>
            <a:endParaRPr/>
          </a:p>
          <a:p>
            <a:pPr indent="457200" lvl="0" marL="0" rtl="0" algn="l">
              <a:spcBef>
                <a:spcPts val="1200"/>
              </a:spcBef>
              <a:spcAft>
                <a:spcPts val="1200"/>
              </a:spcAft>
              <a:buNone/>
            </a:pPr>
            <a:r>
              <a:rPr b="1" lang="en-GB"/>
              <a:t>Step 6:</a:t>
            </a:r>
            <a:r>
              <a:rPr lang="en-GB"/>
              <a:t>Testing- Test the implemented system on the testing set to check for accuracy and failures.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flipH="1">
            <a:off x="169675" y="1136225"/>
            <a:ext cx="8984100" cy="331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81" name="Google Shape;181;p21"/>
          <p:cNvSpPr/>
          <p:nvPr/>
        </p:nvSpPr>
        <p:spPr>
          <a:xfrm>
            <a:off x="225050" y="1677800"/>
            <a:ext cx="1808400" cy="68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Collecting Raw Data</a:t>
            </a:r>
            <a:endParaRPr/>
          </a:p>
        </p:txBody>
      </p:sp>
      <p:sp>
        <p:nvSpPr>
          <p:cNvPr id="182" name="Google Shape;182;p21"/>
          <p:cNvSpPr/>
          <p:nvPr/>
        </p:nvSpPr>
        <p:spPr>
          <a:xfrm>
            <a:off x="2451974" y="1677800"/>
            <a:ext cx="1977300" cy="68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Data Preprocessing</a:t>
            </a:r>
            <a:endParaRPr/>
          </a:p>
        </p:txBody>
      </p:sp>
      <p:sp>
        <p:nvSpPr>
          <p:cNvPr id="183" name="Google Shape;183;p21"/>
          <p:cNvSpPr/>
          <p:nvPr/>
        </p:nvSpPr>
        <p:spPr>
          <a:xfrm>
            <a:off x="4804675" y="1677788"/>
            <a:ext cx="1977300" cy="68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Split Into Training and Testing Dataset</a:t>
            </a:r>
            <a:endParaRPr/>
          </a:p>
        </p:txBody>
      </p:sp>
      <p:sp>
        <p:nvSpPr>
          <p:cNvPr id="184" name="Google Shape;184;p21"/>
          <p:cNvSpPr/>
          <p:nvPr/>
        </p:nvSpPr>
        <p:spPr>
          <a:xfrm>
            <a:off x="7098275" y="1677800"/>
            <a:ext cx="1808400" cy="68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Fitting of the Model</a:t>
            </a:r>
            <a:endParaRPr/>
          </a:p>
        </p:txBody>
      </p:sp>
      <p:sp>
        <p:nvSpPr>
          <p:cNvPr id="185" name="Google Shape;185;p21"/>
          <p:cNvSpPr/>
          <p:nvPr/>
        </p:nvSpPr>
        <p:spPr>
          <a:xfrm>
            <a:off x="225050" y="3488650"/>
            <a:ext cx="1977300" cy="68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Accuracy of the Model</a:t>
            </a:r>
            <a:endParaRPr/>
          </a:p>
        </p:txBody>
      </p:sp>
      <p:sp>
        <p:nvSpPr>
          <p:cNvPr id="186" name="Google Shape;186;p21"/>
          <p:cNvSpPr/>
          <p:nvPr/>
        </p:nvSpPr>
        <p:spPr>
          <a:xfrm>
            <a:off x="2497700" y="3488650"/>
            <a:ext cx="1977300" cy="68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Confusion Matrix and Classification Report</a:t>
            </a:r>
            <a:endParaRPr/>
          </a:p>
        </p:txBody>
      </p:sp>
      <p:sp>
        <p:nvSpPr>
          <p:cNvPr id="187" name="Google Shape;187;p21"/>
          <p:cNvSpPr/>
          <p:nvPr/>
        </p:nvSpPr>
        <p:spPr>
          <a:xfrm>
            <a:off x="4758075" y="3488650"/>
            <a:ext cx="1977300" cy="68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Prediction</a:t>
            </a:r>
            <a:endParaRPr/>
          </a:p>
        </p:txBody>
      </p:sp>
      <p:sp>
        <p:nvSpPr>
          <p:cNvPr id="188" name="Google Shape;188;p21"/>
          <p:cNvSpPr/>
          <p:nvPr/>
        </p:nvSpPr>
        <p:spPr>
          <a:xfrm>
            <a:off x="7098275" y="3488650"/>
            <a:ext cx="1735800" cy="68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Score over Training       Model</a:t>
            </a:r>
            <a:endParaRPr/>
          </a:p>
        </p:txBody>
      </p:sp>
      <p:sp>
        <p:nvSpPr>
          <p:cNvPr id="189" name="Google Shape;189;p21"/>
          <p:cNvSpPr/>
          <p:nvPr/>
        </p:nvSpPr>
        <p:spPr>
          <a:xfrm>
            <a:off x="4470425" y="1854950"/>
            <a:ext cx="329400" cy="2856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2"/>
              </a:solidFill>
            </a:endParaRPr>
          </a:p>
        </p:txBody>
      </p:sp>
      <p:sp>
        <p:nvSpPr>
          <p:cNvPr id="190" name="Google Shape;190;p21"/>
          <p:cNvSpPr/>
          <p:nvPr/>
        </p:nvSpPr>
        <p:spPr>
          <a:xfrm>
            <a:off x="6803029" y="1854950"/>
            <a:ext cx="274200" cy="331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2"/>
              </a:solidFill>
            </a:endParaRPr>
          </a:p>
        </p:txBody>
      </p:sp>
      <p:sp>
        <p:nvSpPr>
          <p:cNvPr id="191" name="Google Shape;191;p21"/>
          <p:cNvSpPr/>
          <p:nvPr/>
        </p:nvSpPr>
        <p:spPr>
          <a:xfrm>
            <a:off x="2185275" y="3688750"/>
            <a:ext cx="274200" cy="2856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4494161" y="3716350"/>
            <a:ext cx="274200" cy="2304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6735375" y="3716350"/>
            <a:ext cx="329400" cy="2304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7870000" y="2467875"/>
            <a:ext cx="274200" cy="8601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txBox="1"/>
          <p:nvPr/>
        </p:nvSpPr>
        <p:spPr>
          <a:xfrm>
            <a:off x="523050" y="305125"/>
            <a:ext cx="776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800">
                <a:latin typeface="Open Sans"/>
                <a:ea typeface="Open Sans"/>
                <a:cs typeface="Open Sans"/>
                <a:sym typeface="Open Sans"/>
              </a:rPr>
              <a:t>Visual Representation of Methodology</a:t>
            </a:r>
            <a:endParaRPr b="1" sz="2800">
              <a:latin typeface="Open Sans"/>
              <a:ea typeface="Open Sans"/>
              <a:cs typeface="Open Sans"/>
              <a:sym typeface="Open Sans"/>
            </a:endParaRPr>
          </a:p>
        </p:txBody>
      </p:sp>
      <p:sp>
        <p:nvSpPr>
          <p:cNvPr id="196" name="Google Shape;196;p21"/>
          <p:cNvSpPr txBox="1"/>
          <p:nvPr/>
        </p:nvSpPr>
        <p:spPr>
          <a:xfrm>
            <a:off x="3988400" y="566650"/>
            <a:ext cx="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97" name="Google Shape;197;p21"/>
          <p:cNvSpPr/>
          <p:nvPr/>
        </p:nvSpPr>
        <p:spPr>
          <a:xfrm>
            <a:off x="2078013" y="1877900"/>
            <a:ext cx="329400" cy="2856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