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0"/>
  </p:notesMasterIdLst>
  <p:sldIdLst>
    <p:sldId id="256" r:id="rId2"/>
    <p:sldId id="274" r:id="rId3"/>
    <p:sldId id="27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Gill Sans MT" panose="020B0502020104020203" pitchFamily="34" charset="0"/>
      <p:regular r:id="rId21"/>
      <p:bold r:id="rId22"/>
      <p:italic r:id="rId23"/>
      <p:boldItalic r:id="rId24"/>
    </p:embeddedFont>
    <p:embeddedFont>
      <p:font typeface="Maven Pro" panose="020B0604020202020204" charset="0"/>
      <p:regular r:id="rId25"/>
      <p:bold r:id="rId26"/>
    </p:embeddedFont>
    <p:embeddedFont>
      <p:font typeface="Nunito" pitchFamily="2" charset="0"/>
      <p:regular r:id="rId27"/>
      <p:bold r:id="rId28"/>
      <p:italic r:id="rId29"/>
      <p:boldItalic r:id="rId30"/>
    </p:embeddedFont>
    <p:embeddedFont>
      <p:font typeface="Roboto" panose="02000000000000000000" pitchFamily="2" charset="0"/>
      <p:regular r:id="rId31"/>
      <p:bold r:id="rId32"/>
      <p:italic r:id="rId33"/>
      <p:boldItalic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jxOyACy+461YsqV/aZHkY0Ar9P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C9DBE3-35C1-4A89-B547-FBAF5EF306DE}">
  <a:tblStyle styleId="{88C9DBE3-35C1-4A89-B547-FBAF5EF306D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125c27050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125c27050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125c27050e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2125c27050e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125c27050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125c27050e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2125c27050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2125c27050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125c27050e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125c27050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0" name="Google Shape;34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2/28/2023</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779482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84652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83513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84"/>
        <p:cNvGrpSpPr/>
        <p:nvPr/>
      </p:nvGrpSpPr>
      <p:grpSpPr>
        <a:xfrm>
          <a:off x="0" y="0"/>
          <a:ext cx="0" cy="0"/>
          <a:chOff x="0" y="0"/>
          <a:chExt cx="0" cy="0"/>
        </a:xfrm>
      </p:grpSpPr>
      <p:sp>
        <p:nvSpPr>
          <p:cNvPr id="88" name="Google Shape;88;g2125c27050e_0_48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g2125c27050e_0_48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g2125c27050e_0_48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1943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112"/>
        <p:cNvGrpSpPr/>
        <p:nvPr/>
      </p:nvGrpSpPr>
      <p:grpSpPr>
        <a:xfrm>
          <a:off x="0" y="0"/>
          <a:ext cx="0" cy="0"/>
          <a:chOff x="0" y="0"/>
          <a:chExt cx="0" cy="0"/>
        </a:xfrm>
      </p:grpSpPr>
      <p:sp>
        <p:nvSpPr>
          <p:cNvPr id="125" name="Google Shape;125;g2125c27050e_0_511"/>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g2125c27050e_0_5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55314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852411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639189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1233191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556158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18344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94079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01529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2/28/2023</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896700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2/28/2023</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8939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ctrTitle"/>
          </p:nvPr>
        </p:nvSpPr>
        <p:spPr>
          <a:xfrm>
            <a:off x="2234287" y="1372012"/>
            <a:ext cx="6335555" cy="1440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600"/>
              <a:buNone/>
            </a:pPr>
            <a:r>
              <a:rPr lang="en" sz="3600" dirty="0"/>
              <a:t>Secure Cloud using Hybrid Cryptography</a:t>
            </a:r>
            <a:endParaRPr sz="3600" dirty="0"/>
          </a:p>
        </p:txBody>
      </p:sp>
      <p:sp>
        <p:nvSpPr>
          <p:cNvPr id="278" name="Google Shape;278;p1"/>
          <p:cNvSpPr txBox="1">
            <a:spLocks noGrp="1"/>
          </p:cNvSpPr>
          <p:nvPr>
            <p:ph type="subTitle" idx="1"/>
          </p:nvPr>
        </p:nvSpPr>
        <p:spPr>
          <a:xfrm>
            <a:off x="469282" y="2939150"/>
            <a:ext cx="2727573" cy="1361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600"/>
              <a:buNone/>
            </a:pPr>
            <a:r>
              <a:rPr lang="en" sz="1200" dirty="0">
                <a:latin typeface="Nunito" pitchFamily="2" charset="0"/>
              </a:rPr>
              <a:t>By :- </a:t>
            </a:r>
            <a:endParaRPr sz="1200" dirty="0">
              <a:latin typeface="Nunito" pitchFamily="2" charset="0"/>
            </a:endParaRPr>
          </a:p>
          <a:p>
            <a:pPr marL="0" lvl="0" indent="0" algn="l" rtl="0">
              <a:lnSpc>
                <a:spcPct val="100000"/>
              </a:lnSpc>
              <a:spcBef>
                <a:spcPts val="0"/>
              </a:spcBef>
              <a:spcAft>
                <a:spcPts val="0"/>
              </a:spcAft>
              <a:buSzPts val="1600"/>
              <a:buNone/>
            </a:pPr>
            <a:r>
              <a:rPr lang="en" sz="1200" dirty="0">
                <a:latin typeface="Nunito" pitchFamily="2" charset="0"/>
              </a:rPr>
              <a:t>G.Manoj Reddy (112015054)</a:t>
            </a:r>
            <a:endParaRPr sz="1200" dirty="0">
              <a:latin typeface="Nunito" pitchFamily="2" charset="0"/>
            </a:endParaRPr>
          </a:p>
          <a:p>
            <a:pPr marL="0" lvl="0" indent="0" algn="l" rtl="0">
              <a:lnSpc>
                <a:spcPct val="100000"/>
              </a:lnSpc>
              <a:spcBef>
                <a:spcPts val="0"/>
              </a:spcBef>
              <a:spcAft>
                <a:spcPts val="0"/>
              </a:spcAft>
              <a:buSzPts val="1600"/>
              <a:buNone/>
            </a:pPr>
            <a:r>
              <a:rPr lang="en" sz="1200" dirty="0">
                <a:latin typeface="Nunito" pitchFamily="2" charset="0"/>
              </a:rPr>
              <a:t>R.Suraj Rao (112015108)</a:t>
            </a:r>
            <a:endParaRPr sz="1200" dirty="0">
              <a:latin typeface="Nunito" pitchFamily="2" charset="0"/>
            </a:endParaRPr>
          </a:p>
          <a:p>
            <a:pPr marL="0" lvl="0" indent="0" algn="l" rtl="0">
              <a:lnSpc>
                <a:spcPct val="100000"/>
              </a:lnSpc>
              <a:spcBef>
                <a:spcPts val="0"/>
              </a:spcBef>
              <a:spcAft>
                <a:spcPts val="0"/>
              </a:spcAft>
              <a:buSzPts val="1600"/>
              <a:buNone/>
            </a:pPr>
            <a:r>
              <a:rPr lang="en" sz="1200" dirty="0">
                <a:latin typeface="Nunito" pitchFamily="2" charset="0"/>
              </a:rPr>
              <a:t>U.Vinod Kumar (112015158)</a:t>
            </a:r>
            <a:endParaRPr sz="1200" dirty="0">
              <a:latin typeface="Nunito" pitchFamily="2" charset="0"/>
            </a:endParaRPr>
          </a:p>
          <a:p>
            <a:pPr marL="0" lvl="0" indent="0" algn="l" rtl="0">
              <a:lnSpc>
                <a:spcPct val="100000"/>
              </a:lnSpc>
              <a:spcBef>
                <a:spcPts val="0"/>
              </a:spcBef>
              <a:spcAft>
                <a:spcPts val="0"/>
              </a:spcAft>
              <a:buSzPts val="1600"/>
              <a:buNone/>
            </a:pPr>
            <a:r>
              <a:rPr lang="en" sz="1200" dirty="0">
                <a:latin typeface="Nunito" pitchFamily="2" charset="0"/>
              </a:rPr>
              <a:t>V.Bharadwaj (112015160)</a:t>
            </a:r>
            <a:endParaRPr sz="1200" dirty="0">
              <a:latin typeface="Nunito" pitchFamily="2" charset="0"/>
            </a:endParaRPr>
          </a:p>
        </p:txBody>
      </p:sp>
      <p:sp>
        <p:nvSpPr>
          <p:cNvPr id="280" name="Google Shape;280;p1"/>
          <p:cNvSpPr txBox="1">
            <a:spLocks noGrp="1"/>
          </p:cNvSpPr>
          <p:nvPr>
            <p:ph type="sldNum" sz="quarter" idx="12"/>
          </p:nvPr>
        </p:nvSpPr>
        <p:spPr>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lt1"/>
                </a:solidFill>
                <a:latin typeface="Nunito"/>
                <a:ea typeface="Nunito"/>
                <a:cs typeface="Nunito"/>
                <a:sym typeface="Nunito"/>
              </a:rPr>
              <a:t>1</a:t>
            </a:fld>
            <a:endParaRPr sz="900">
              <a:solidFill>
                <a:schemeClr val="lt1"/>
              </a:solidFill>
              <a:latin typeface="Nunito"/>
              <a:ea typeface="Nunito"/>
              <a:cs typeface="Nunito"/>
              <a:sym typeface="Nunito"/>
            </a:endParaRPr>
          </a:p>
        </p:txBody>
      </p:sp>
      <p:sp>
        <p:nvSpPr>
          <p:cNvPr id="279" name="Google Shape;279;p1"/>
          <p:cNvSpPr txBox="1"/>
          <p:nvPr/>
        </p:nvSpPr>
        <p:spPr>
          <a:xfrm>
            <a:off x="2778997" y="4085300"/>
            <a:ext cx="3876983"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dirty="0">
                <a:solidFill>
                  <a:srgbClr val="000000"/>
                </a:solidFill>
                <a:latin typeface="Nunito"/>
                <a:ea typeface="Nunito"/>
                <a:cs typeface="Nunito"/>
                <a:sym typeface="Nunito"/>
              </a:rPr>
              <a:t>Mentor : D</a:t>
            </a:r>
            <a:r>
              <a:rPr lang="en" sz="1600" b="1" dirty="0">
                <a:latin typeface="Nunito"/>
                <a:ea typeface="Nunito"/>
                <a:cs typeface="Nunito"/>
                <a:sym typeface="Nunito"/>
              </a:rPr>
              <a:t>r. Mahendra Pratap Yadav</a:t>
            </a:r>
            <a:endParaRPr sz="1600" b="1" i="0" u="none" strike="noStrike" cap="none" dirty="0">
              <a:solidFill>
                <a:srgbClr val="000000"/>
              </a:solidFill>
              <a:latin typeface="Nunito"/>
              <a:ea typeface="Nunito"/>
              <a:cs typeface="Nunito"/>
              <a:sym typeface="Nunito"/>
            </a:endParaRPr>
          </a:p>
        </p:txBody>
      </p:sp>
      <p:sp>
        <p:nvSpPr>
          <p:cNvPr id="281" name="Google Shape;281;p1"/>
          <p:cNvSpPr txBox="1"/>
          <p:nvPr/>
        </p:nvSpPr>
        <p:spPr>
          <a:xfrm>
            <a:off x="1501825" y="252875"/>
            <a:ext cx="73011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rgbClr val="111111"/>
                </a:solidFill>
                <a:latin typeface="Nunito"/>
                <a:ea typeface="Nunito"/>
                <a:cs typeface="Nunito"/>
                <a:sym typeface="Nunito"/>
              </a:rPr>
              <a:t>Indian Institute of Information Technology Pune</a:t>
            </a:r>
            <a:endParaRPr sz="2000" b="1">
              <a:solidFill>
                <a:srgbClr val="111111"/>
              </a:solidFill>
              <a:latin typeface="Nunito"/>
              <a:ea typeface="Nunito"/>
              <a:cs typeface="Nunito"/>
              <a:sym typeface="Nunito"/>
            </a:endParaRPr>
          </a:p>
          <a:p>
            <a:pPr marL="0" lvl="0" indent="0" algn="ctr" rtl="0">
              <a:spcBef>
                <a:spcPts val="0"/>
              </a:spcBef>
              <a:spcAft>
                <a:spcPts val="0"/>
              </a:spcAft>
              <a:buNone/>
            </a:pPr>
            <a:r>
              <a:rPr lang="en" sz="2000" b="1">
                <a:solidFill>
                  <a:srgbClr val="111111"/>
                </a:solidFill>
                <a:latin typeface="Nunito"/>
                <a:ea typeface="Nunito"/>
                <a:cs typeface="Nunito"/>
                <a:sym typeface="Nunito"/>
              </a:rPr>
              <a:t>Department of Computer Science Engineering 2022-2023</a:t>
            </a:r>
            <a:endParaRPr sz="1100">
              <a:solidFill>
                <a:srgbClr val="111111"/>
              </a:solidFill>
              <a:latin typeface="Nunito"/>
              <a:ea typeface="Nunito"/>
              <a:cs typeface="Nunito"/>
              <a:sym typeface="Nunito"/>
            </a:endParaRPr>
          </a:p>
        </p:txBody>
      </p:sp>
      <p:pic>
        <p:nvPicPr>
          <p:cNvPr id="282" name="Google Shape;282;p1"/>
          <p:cNvPicPr preferRelativeResize="0"/>
          <p:nvPr/>
        </p:nvPicPr>
        <p:blipFill>
          <a:blip r:embed="rId3">
            <a:alphaModFix/>
          </a:blip>
          <a:stretch>
            <a:fillRect/>
          </a:stretch>
        </p:blipFill>
        <p:spPr>
          <a:xfrm>
            <a:off x="-12" y="126038"/>
            <a:ext cx="1578900" cy="1054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9"/>
          <p:cNvSpPr txBox="1">
            <a:spLocks noGrp="1"/>
          </p:cNvSpPr>
          <p:nvPr>
            <p:ph type="title"/>
          </p:nvPr>
        </p:nvSpPr>
        <p:spPr>
          <a:xfrm>
            <a:off x="1303800" y="538500"/>
            <a:ext cx="7030500" cy="770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3800"/>
              <a:t>Methodology</a:t>
            </a:r>
            <a:endParaRPr sz="3800"/>
          </a:p>
        </p:txBody>
      </p:sp>
      <p:sp>
        <p:nvSpPr>
          <p:cNvPr id="343" name="Google Shape;343;p9"/>
          <p:cNvSpPr txBox="1">
            <a:spLocks noGrp="1"/>
          </p:cNvSpPr>
          <p:nvPr>
            <p:ph type="body" idx="1"/>
          </p:nvPr>
        </p:nvSpPr>
        <p:spPr>
          <a:xfrm>
            <a:off x="1303800" y="1346225"/>
            <a:ext cx="7579500" cy="318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500" dirty="0"/>
              <a:t>We have a thought of doing hybrid model which is a mixture of AES and RSA key algorithm,which can be achieved by following methodology:</a:t>
            </a:r>
            <a:endParaRPr sz="1500" dirty="0"/>
          </a:p>
          <a:p>
            <a:pPr marL="457200" lvl="0" indent="-323850" algn="l" rtl="0">
              <a:lnSpc>
                <a:spcPct val="115000"/>
              </a:lnSpc>
              <a:spcBef>
                <a:spcPts val="1200"/>
              </a:spcBef>
              <a:spcAft>
                <a:spcPts val="0"/>
              </a:spcAft>
              <a:buSzPts val="1500"/>
              <a:buAutoNum type="arabicPeriod"/>
            </a:pPr>
            <a:r>
              <a:rPr lang="en" sz="1500" dirty="0"/>
              <a:t>Select the file from local system which user want to encrypt or decrypt.</a:t>
            </a:r>
            <a:endParaRPr sz="1500" dirty="0"/>
          </a:p>
          <a:p>
            <a:pPr marL="457200" lvl="0" indent="-323850" algn="l" rtl="0">
              <a:lnSpc>
                <a:spcPct val="115000"/>
              </a:lnSpc>
              <a:spcBef>
                <a:spcPts val="0"/>
              </a:spcBef>
              <a:spcAft>
                <a:spcPts val="0"/>
              </a:spcAft>
              <a:buSzPts val="1500"/>
              <a:buAutoNum type="arabicPeriod"/>
            </a:pPr>
            <a:r>
              <a:rPr lang="en" sz="1500" dirty="0"/>
              <a:t>If the user wishes to encrypt the file to ensure security, he would hit the encryption tab.</a:t>
            </a:r>
            <a:endParaRPr sz="1500" dirty="0"/>
          </a:p>
          <a:p>
            <a:pPr marL="457200" lvl="0" indent="-323850" algn="l" rtl="0">
              <a:lnSpc>
                <a:spcPct val="115000"/>
              </a:lnSpc>
              <a:spcBef>
                <a:spcPts val="0"/>
              </a:spcBef>
              <a:spcAft>
                <a:spcPts val="0"/>
              </a:spcAft>
              <a:buSzPts val="1500"/>
              <a:buAutoNum type="arabicPeriod"/>
            </a:pPr>
            <a:r>
              <a:rPr lang="en" sz="1500" dirty="0"/>
              <a:t>And if he wishes to decrypt the file,then he would hit the decryption tab.</a:t>
            </a:r>
            <a:endParaRPr sz="1500" dirty="0"/>
          </a:p>
          <a:p>
            <a:pPr marL="457200" lvl="0" indent="-323850" algn="l" rtl="0">
              <a:lnSpc>
                <a:spcPct val="115000"/>
              </a:lnSpc>
              <a:spcBef>
                <a:spcPts val="0"/>
              </a:spcBef>
              <a:spcAft>
                <a:spcPts val="0"/>
              </a:spcAft>
              <a:buSzPts val="1500"/>
              <a:buAutoNum type="arabicPeriod"/>
            </a:pPr>
            <a:r>
              <a:rPr lang="en" sz="1500" dirty="0"/>
              <a:t>AES algorithm is used which allows the user to store and access their data securely in the local system by encrypting the data and decrypting the data after downloading.</a:t>
            </a:r>
            <a:endParaRPr sz="1500" dirty="0"/>
          </a:p>
          <a:p>
            <a:pPr marL="457200" lvl="0" indent="-323850" algn="l" rtl="0">
              <a:lnSpc>
                <a:spcPct val="115000"/>
              </a:lnSpc>
              <a:spcBef>
                <a:spcPts val="0"/>
              </a:spcBef>
              <a:spcAft>
                <a:spcPts val="0"/>
              </a:spcAft>
              <a:buSzPts val="1500"/>
              <a:buAutoNum type="arabicPeriod"/>
            </a:pPr>
            <a:r>
              <a:rPr lang="en" sz="1500" dirty="0"/>
              <a:t>The keys for this AES algorithm is then secured using a different algorithm called RSA and then the key for this algorithm is provided to the user as private key</a:t>
            </a:r>
            <a:endParaRPr sz="1500" dirty="0"/>
          </a:p>
        </p:txBody>
      </p:sp>
      <p:sp>
        <p:nvSpPr>
          <p:cNvPr id="344" name="Google Shape;344;p9"/>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10</a:t>
            </a:fld>
            <a:endParaRPr sz="90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10"/>
          <p:cNvSpPr/>
          <p:nvPr/>
        </p:nvSpPr>
        <p:spPr>
          <a:xfrm>
            <a:off x="654850" y="2461275"/>
            <a:ext cx="783600" cy="38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plaintext</a:t>
            </a:r>
            <a:endParaRPr sz="1200" b="0" i="0" u="none" strike="noStrike" cap="none">
              <a:solidFill>
                <a:srgbClr val="000000"/>
              </a:solidFill>
              <a:latin typeface="Arial"/>
              <a:ea typeface="Arial"/>
              <a:cs typeface="Arial"/>
              <a:sym typeface="Arial"/>
            </a:endParaRPr>
          </a:p>
        </p:txBody>
      </p:sp>
      <p:cxnSp>
        <p:nvCxnSpPr>
          <p:cNvPr id="350" name="Google Shape;350;p10"/>
          <p:cNvCxnSpPr>
            <a:stCxn id="349" idx="3"/>
            <a:endCxn id="351" idx="2"/>
          </p:cNvCxnSpPr>
          <p:nvPr/>
        </p:nvCxnSpPr>
        <p:spPr>
          <a:xfrm>
            <a:off x="1438450" y="2652075"/>
            <a:ext cx="558000" cy="0"/>
          </a:xfrm>
          <a:prstGeom prst="straightConnector1">
            <a:avLst/>
          </a:prstGeom>
          <a:noFill/>
          <a:ln w="9525" cap="flat" cmpd="sng">
            <a:solidFill>
              <a:schemeClr val="dk2"/>
            </a:solidFill>
            <a:prstDash val="solid"/>
            <a:round/>
            <a:headEnd type="none" w="sm" len="sm"/>
            <a:tailEnd type="triangle" w="med" len="med"/>
          </a:ln>
        </p:spPr>
      </p:cxnSp>
      <p:sp>
        <p:nvSpPr>
          <p:cNvPr id="351" name="Google Shape;351;p10"/>
          <p:cNvSpPr/>
          <p:nvPr/>
        </p:nvSpPr>
        <p:spPr>
          <a:xfrm>
            <a:off x="1996300" y="2343675"/>
            <a:ext cx="1157700" cy="616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AES Encryption process</a:t>
            </a:r>
            <a:endParaRPr sz="1000" b="0" i="0" u="none" strike="noStrike" cap="none">
              <a:solidFill>
                <a:srgbClr val="000000"/>
              </a:solidFill>
              <a:latin typeface="Arial"/>
              <a:ea typeface="Arial"/>
              <a:cs typeface="Arial"/>
              <a:sym typeface="Arial"/>
            </a:endParaRPr>
          </a:p>
        </p:txBody>
      </p:sp>
      <p:cxnSp>
        <p:nvCxnSpPr>
          <p:cNvPr id="352" name="Google Shape;352;p10"/>
          <p:cNvCxnSpPr/>
          <p:nvPr/>
        </p:nvCxnSpPr>
        <p:spPr>
          <a:xfrm>
            <a:off x="2966900" y="1233525"/>
            <a:ext cx="712800" cy="9900"/>
          </a:xfrm>
          <a:prstGeom prst="straightConnector1">
            <a:avLst/>
          </a:prstGeom>
          <a:noFill/>
          <a:ln w="9525" cap="flat" cmpd="sng">
            <a:solidFill>
              <a:schemeClr val="dk2"/>
            </a:solidFill>
            <a:prstDash val="solid"/>
            <a:round/>
            <a:headEnd type="none" w="sm" len="sm"/>
            <a:tailEnd type="triangle" w="med" len="med"/>
          </a:ln>
        </p:spPr>
      </p:cxnSp>
      <p:sp>
        <p:nvSpPr>
          <p:cNvPr id="353" name="Google Shape;353;p10"/>
          <p:cNvSpPr/>
          <p:nvPr/>
        </p:nvSpPr>
        <p:spPr>
          <a:xfrm>
            <a:off x="2183300" y="1082775"/>
            <a:ext cx="783600" cy="30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AES key</a:t>
            </a:r>
            <a:endParaRPr sz="1200" b="0" i="0" u="none" strike="noStrike" cap="none">
              <a:solidFill>
                <a:srgbClr val="000000"/>
              </a:solidFill>
              <a:latin typeface="Arial"/>
              <a:ea typeface="Arial"/>
              <a:cs typeface="Arial"/>
              <a:sym typeface="Arial"/>
            </a:endParaRPr>
          </a:p>
        </p:txBody>
      </p:sp>
      <p:cxnSp>
        <p:nvCxnSpPr>
          <p:cNvPr id="354" name="Google Shape;354;p10"/>
          <p:cNvCxnSpPr/>
          <p:nvPr/>
        </p:nvCxnSpPr>
        <p:spPr>
          <a:xfrm flipH="1">
            <a:off x="2580400" y="693075"/>
            <a:ext cx="3300" cy="465900"/>
          </a:xfrm>
          <a:prstGeom prst="straightConnector1">
            <a:avLst/>
          </a:prstGeom>
          <a:noFill/>
          <a:ln w="9525" cap="flat" cmpd="sng">
            <a:solidFill>
              <a:schemeClr val="dk2"/>
            </a:solidFill>
            <a:prstDash val="solid"/>
            <a:round/>
            <a:headEnd type="none" w="sm" len="sm"/>
            <a:tailEnd type="triangle" w="med" len="med"/>
          </a:ln>
        </p:spPr>
      </p:cxnSp>
      <p:cxnSp>
        <p:nvCxnSpPr>
          <p:cNvPr id="355" name="Google Shape;355;p10"/>
          <p:cNvCxnSpPr>
            <a:stCxn id="353" idx="2"/>
            <a:endCxn id="351" idx="0"/>
          </p:cNvCxnSpPr>
          <p:nvPr/>
        </p:nvCxnSpPr>
        <p:spPr>
          <a:xfrm>
            <a:off x="2575100" y="1384275"/>
            <a:ext cx="0" cy="959400"/>
          </a:xfrm>
          <a:prstGeom prst="straightConnector1">
            <a:avLst/>
          </a:prstGeom>
          <a:noFill/>
          <a:ln w="9525" cap="flat" cmpd="sng">
            <a:solidFill>
              <a:schemeClr val="dk2"/>
            </a:solidFill>
            <a:prstDash val="solid"/>
            <a:round/>
            <a:headEnd type="none" w="sm" len="sm"/>
            <a:tailEnd type="triangle" w="med" len="med"/>
          </a:ln>
        </p:spPr>
      </p:cxnSp>
      <p:sp>
        <p:nvSpPr>
          <p:cNvPr id="356" name="Google Shape;356;p10"/>
          <p:cNvSpPr/>
          <p:nvPr/>
        </p:nvSpPr>
        <p:spPr>
          <a:xfrm>
            <a:off x="1996250" y="76275"/>
            <a:ext cx="1157700" cy="616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AES secret key generation</a:t>
            </a:r>
            <a:endParaRPr sz="1000" b="0" i="0" u="none" strike="noStrike" cap="none">
              <a:solidFill>
                <a:srgbClr val="000000"/>
              </a:solidFill>
              <a:latin typeface="Arial"/>
              <a:ea typeface="Arial"/>
              <a:cs typeface="Arial"/>
              <a:sym typeface="Arial"/>
            </a:endParaRPr>
          </a:p>
        </p:txBody>
      </p:sp>
      <p:sp>
        <p:nvSpPr>
          <p:cNvPr id="357" name="Google Shape;357;p10"/>
          <p:cNvSpPr/>
          <p:nvPr/>
        </p:nvSpPr>
        <p:spPr>
          <a:xfrm>
            <a:off x="3679700" y="925125"/>
            <a:ext cx="1157700" cy="616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RSA Encryption process</a:t>
            </a:r>
            <a:endParaRPr sz="1000" b="0" i="0" u="none" strike="noStrike" cap="none">
              <a:solidFill>
                <a:srgbClr val="000000"/>
              </a:solidFill>
              <a:latin typeface="Arial"/>
              <a:ea typeface="Arial"/>
              <a:cs typeface="Arial"/>
              <a:sym typeface="Arial"/>
            </a:endParaRPr>
          </a:p>
        </p:txBody>
      </p:sp>
      <p:sp>
        <p:nvSpPr>
          <p:cNvPr id="358" name="Google Shape;358;p10"/>
          <p:cNvSpPr/>
          <p:nvPr/>
        </p:nvSpPr>
        <p:spPr>
          <a:xfrm>
            <a:off x="5249750" y="114375"/>
            <a:ext cx="1157700" cy="5406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RSA Keys generation</a:t>
            </a:r>
            <a:endParaRPr sz="1000" b="0" i="0" u="none" strike="noStrike" cap="none">
              <a:solidFill>
                <a:srgbClr val="000000"/>
              </a:solidFill>
              <a:latin typeface="Arial"/>
              <a:ea typeface="Arial"/>
              <a:cs typeface="Arial"/>
              <a:sym typeface="Arial"/>
            </a:endParaRPr>
          </a:p>
        </p:txBody>
      </p:sp>
      <p:sp>
        <p:nvSpPr>
          <p:cNvPr id="359" name="Google Shape;359;p10"/>
          <p:cNvSpPr/>
          <p:nvPr/>
        </p:nvSpPr>
        <p:spPr>
          <a:xfrm>
            <a:off x="5436800" y="1082763"/>
            <a:ext cx="783600" cy="30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RSA key</a:t>
            </a:r>
            <a:endParaRPr sz="1200" b="0" i="0" u="none" strike="noStrike" cap="none">
              <a:solidFill>
                <a:srgbClr val="000000"/>
              </a:solidFill>
              <a:latin typeface="Arial"/>
              <a:ea typeface="Arial"/>
              <a:cs typeface="Arial"/>
              <a:sym typeface="Arial"/>
            </a:endParaRPr>
          </a:p>
        </p:txBody>
      </p:sp>
      <p:cxnSp>
        <p:nvCxnSpPr>
          <p:cNvPr id="360" name="Google Shape;360;p10"/>
          <p:cNvCxnSpPr>
            <a:stCxn id="358" idx="4"/>
            <a:endCxn id="359" idx="0"/>
          </p:cNvCxnSpPr>
          <p:nvPr/>
        </p:nvCxnSpPr>
        <p:spPr>
          <a:xfrm>
            <a:off x="5828600" y="654975"/>
            <a:ext cx="0" cy="427800"/>
          </a:xfrm>
          <a:prstGeom prst="straightConnector1">
            <a:avLst/>
          </a:prstGeom>
          <a:noFill/>
          <a:ln w="9525" cap="flat" cmpd="sng">
            <a:solidFill>
              <a:schemeClr val="dk2"/>
            </a:solidFill>
            <a:prstDash val="solid"/>
            <a:round/>
            <a:headEnd type="none" w="sm" len="sm"/>
            <a:tailEnd type="triangle" w="med" len="med"/>
          </a:ln>
        </p:spPr>
      </p:cxnSp>
      <p:cxnSp>
        <p:nvCxnSpPr>
          <p:cNvPr id="361" name="Google Shape;361;p10"/>
          <p:cNvCxnSpPr/>
          <p:nvPr/>
        </p:nvCxnSpPr>
        <p:spPr>
          <a:xfrm flipH="1">
            <a:off x="4837400" y="1235013"/>
            <a:ext cx="599400" cy="6900"/>
          </a:xfrm>
          <a:prstGeom prst="straightConnector1">
            <a:avLst/>
          </a:prstGeom>
          <a:noFill/>
          <a:ln w="9525" cap="flat" cmpd="sng">
            <a:solidFill>
              <a:schemeClr val="dk2"/>
            </a:solidFill>
            <a:prstDash val="solid"/>
            <a:round/>
            <a:headEnd type="none" w="sm" len="sm"/>
            <a:tailEnd type="triangle" w="med" len="med"/>
          </a:ln>
        </p:spPr>
      </p:cxnSp>
      <p:cxnSp>
        <p:nvCxnSpPr>
          <p:cNvPr id="362" name="Google Shape;362;p10"/>
          <p:cNvCxnSpPr>
            <a:endCxn id="363" idx="0"/>
          </p:cNvCxnSpPr>
          <p:nvPr/>
        </p:nvCxnSpPr>
        <p:spPr>
          <a:xfrm>
            <a:off x="4255850" y="1541975"/>
            <a:ext cx="2700" cy="859200"/>
          </a:xfrm>
          <a:prstGeom prst="straightConnector1">
            <a:avLst/>
          </a:prstGeom>
          <a:noFill/>
          <a:ln w="9525" cap="flat" cmpd="sng">
            <a:solidFill>
              <a:schemeClr val="dk2"/>
            </a:solidFill>
            <a:prstDash val="solid"/>
            <a:round/>
            <a:headEnd type="none" w="sm" len="sm"/>
            <a:tailEnd type="triangle" w="med" len="med"/>
          </a:ln>
        </p:spPr>
      </p:cxnSp>
      <p:sp>
        <p:nvSpPr>
          <p:cNvPr id="363" name="Google Shape;363;p10"/>
          <p:cNvSpPr/>
          <p:nvPr/>
        </p:nvSpPr>
        <p:spPr>
          <a:xfrm>
            <a:off x="3866750" y="2401175"/>
            <a:ext cx="783600" cy="30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Encrypted AES key</a:t>
            </a:r>
            <a:endParaRPr sz="1000" b="0" i="0" u="none" strike="noStrike" cap="none">
              <a:solidFill>
                <a:srgbClr val="000000"/>
              </a:solidFill>
              <a:latin typeface="Arial"/>
              <a:ea typeface="Arial"/>
              <a:cs typeface="Arial"/>
              <a:sym typeface="Arial"/>
            </a:endParaRPr>
          </a:p>
        </p:txBody>
      </p:sp>
      <p:cxnSp>
        <p:nvCxnSpPr>
          <p:cNvPr id="364" name="Google Shape;364;p10"/>
          <p:cNvCxnSpPr>
            <a:stCxn id="351" idx="4"/>
          </p:cNvCxnSpPr>
          <p:nvPr/>
        </p:nvCxnSpPr>
        <p:spPr>
          <a:xfrm>
            <a:off x="2575150" y="2960475"/>
            <a:ext cx="13800" cy="696300"/>
          </a:xfrm>
          <a:prstGeom prst="straightConnector1">
            <a:avLst/>
          </a:prstGeom>
          <a:noFill/>
          <a:ln w="9525" cap="flat" cmpd="sng">
            <a:solidFill>
              <a:schemeClr val="dk2"/>
            </a:solidFill>
            <a:prstDash val="solid"/>
            <a:round/>
            <a:headEnd type="none" w="sm" len="sm"/>
            <a:tailEnd type="triangle" w="med" len="med"/>
          </a:ln>
        </p:spPr>
      </p:cxnSp>
      <p:sp>
        <p:nvSpPr>
          <p:cNvPr id="365" name="Google Shape;365;p10"/>
          <p:cNvSpPr/>
          <p:nvPr/>
        </p:nvSpPr>
        <p:spPr>
          <a:xfrm>
            <a:off x="2190250" y="3656775"/>
            <a:ext cx="783600" cy="38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Cipher Text </a:t>
            </a:r>
            <a:endParaRPr sz="1200" b="0" i="0" u="none" strike="noStrike" cap="none">
              <a:solidFill>
                <a:srgbClr val="000000"/>
              </a:solidFill>
              <a:latin typeface="Arial"/>
              <a:ea typeface="Arial"/>
              <a:cs typeface="Arial"/>
              <a:sym typeface="Arial"/>
            </a:endParaRPr>
          </a:p>
        </p:txBody>
      </p:sp>
      <p:sp>
        <p:nvSpPr>
          <p:cNvPr id="366" name="Google Shape;366;p10"/>
          <p:cNvSpPr/>
          <p:nvPr/>
        </p:nvSpPr>
        <p:spPr>
          <a:xfrm>
            <a:off x="6757650" y="930075"/>
            <a:ext cx="1157700" cy="616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RSA Decryption process</a:t>
            </a:r>
            <a:endParaRPr sz="1000" b="0" i="0" u="none" strike="noStrike" cap="none">
              <a:solidFill>
                <a:srgbClr val="000000"/>
              </a:solidFill>
              <a:latin typeface="Arial"/>
              <a:ea typeface="Arial"/>
              <a:cs typeface="Arial"/>
              <a:sym typeface="Arial"/>
            </a:endParaRPr>
          </a:p>
        </p:txBody>
      </p:sp>
      <p:cxnSp>
        <p:nvCxnSpPr>
          <p:cNvPr id="367" name="Google Shape;367;p10"/>
          <p:cNvCxnSpPr/>
          <p:nvPr/>
        </p:nvCxnSpPr>
        <p:spPr>
          <a:xfrm rot="10800000" flipH="1">
            <a:off x="6220350" y="1223313"/>
            <a:ext cx="537300" cy="10200"/>
          </a:xfrm>
          <a:prstGeom prst="straightConnector1">
            <a:avLst/>
          </a:prstGeom>
          <a:noFill/>
          <a:ln w="9525" cap="flat" cmpd="sng">
            <a:solidFill>
              <a:schemeClr val="dk2"/>
            </a:solidFill>
            <a:prstDash val="solid"/>
            <a:round/>
            <a:headEnd type="none" w="sm" len="sm"/>
            <a:tailEnd type="triangle" w="med" len="med"/>
          </a:ln>
        </p:spPr>
      </p:cxnSp>
      <p:sp>
        <p:nvSpPr>
          <p:cNvPr id="368" name="Google Shape;368;p10"/>
          <p:cNvSpPr/>
          <p:nvPr/>
        </p:nvSpPr>
        <p:spPr>
          <a:xfrm>
            <a:off x="6966400" y="3656775"/>
            <a:ext cx="783600" cy="38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plaintext</a:t>
            </a:r>
            <a:endParaRPr sz="1200" b="0" i="0" u="none" strike="noStrike" cap="none">
              <a:solidFill>
                <a:srgbClr val="000000"/>
              </a:solidFill>
              <a:latin typeface="Arial"/>
              <a:ea typeface="Arial"/>
              <a:cs typeface="Arial"/>
              <a:sym typeface="Arial"/>
            </a:endParaRPr>
          </a:p>
        </p:txBody>
      </p:sp>
      <p:sp>
        <p:nvSpPr>
          <p:cNvPr id="369" name="Google Shape;369;p10"/>
          <p:cNvSpPr/>
          <p:nvPr/>
        </p:nvSpPr>
        <p:spPr>
          <a:xfrm>
            <a:off x="8360400" y="2832250"/>
            <a:ext cx="783600" cy="38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Cipher Text </a:t>
            </a:r>
            <a:endParaRPr sz="1200" b="0" i="0" u="none" strike="noStrike" cap="none">
              <a:solidFill>
                <a:srgbClr val="000000"/>
              </a:solidFill>
              <a:latin typeface="Arial"/>
              <a:ea typeface="Arial"/>
              <a:cs typeface="Arial"/>
              <a:sym typeface="Arial"/>
            </a:endParaRPr>
          </a:p>
        </p:txBody>
      </p:sp>
      <p:sp>
        <p:nvSpPr>
          <p:cNvPr id="370" name="Google Shape;370;p10"/>
          <p:cNvSpPr/>
          <p:nvPr/>
        </p:nvSpPr>
        <p:spPr>
          <a:xfrm>
            <a:off x="6779350" y="2714650"/>
            <a:ext cx="1157700" cy="6168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AES Decryption process</a:t>
            </a:r>
            <a:endParaRPr sz="1000" b="0" i="0" u="none" strike="noStrike" cap="none">
              <a:solidFill>
                <a:srgbClr val="000000"/>
              </a:solidFill>
              <a:latin typeface="Arial"/>
              <a:ea typeface="Arial"/>
              <a:cs typeface="Arial"/>
              <a:sym typeface="Arial"/>
            </a:endParaRPr>
          </a:p>
        </p:txBody>
      </p:sp>
      <p:cxnSp>
        <p:nvCxnSpPr>
          <p:cNvPr id="371" name="Google Shape;371;p10"/>
          <p:cNvCxnSpPr>
            <a:stCxn id="369" idx="1"/>
            <a:endCxn id="370" idx="6"/>
          </p:cNvCxnSpPr>
          <p:nvPr/>
        </p:nvCxnSpPr>
        <p:spPr>
          <a:xfrm rot="10800000">
            <a:off x="7937100" y="3023050"/>
            <a:ext cx="423300" cy="0"/>
          </a:xfrm>
          <a:prstGeom prst="straightConnector1">
            <a:avLst/>
          </a:prstGeom>
          <a:noFill/>
          <a:ln w="9525" cap="flat" cmpd="sng">
            <a:solidFill>
              <a:schemeClr val="dk2"/>
            </a:solidFill>
            <a:prstDash val="solid"/>
            <a:round/>
            <a:headEnd type="none" w="sm" len="sm"/>
            <a:tailEnd type="triangle" w="med" len="med"/>
          </a:ln>
        </p:spPr>
      </p:cxnSp>
      <p:cxnSp>
        <p:nvCxnSpPr>
          <p:cNvPr id="372" name="Google Shape;372;p10"/>
          <p:cNvCxnSpPr>
            <a:stCxn id="370" idx="4"/>
            <a:endCxn id="368" idx="0"/>
          </p:cNvCxnSpPr>
          <p:nvPr/>
        </p:nvCxnSpPr>
        <p:spPr>
          <a:xfrm>
            <a:off x="7358200" y="3331450"/>
            <a:ext cx="0" cy="325200"/>
          </a:xfrm>
          <a:prstGeom prst="straightConnector1">
            <a:avLst/>
          </a:prstGeom>
          <a:noFill/>
          <a:ln w="9525" cap="flat" cmpd="sng">
            <a:solidFill>
              <a:schemeClr val="dk2"/>
            </a:solidFill>
            <a:prstDash val="solid"/>
            <a:round/>
            <a:headEnd type="none" w="sm" len="sm"/>
            <a:tailEnd type="triangle" w="med" len="med"/>
          </a:ln>
        </p:spPr>
      </p:cxnSp>
      <p:sp>
        <p:nvSpPr>
          <p:cNvPr id="373" name="Google Shape;373;p10"/>
          <p:cNvSpPr/>
          <p:nvPr/>
        </p:nvSpPr>
        <p:spPr>
          <a:xfrm>
            <a:off x="8349400" y="1082775"/>
            <a:ext cx="783600" cy="30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Encrypted AES key</a:t>
            </a:r>
            <a:endParaRPr sz="1000" b="0" i="0" u="none" strike="noStrike" cap="none">
              <a:solidFill>
                <a:srgbClr val="000000"/>
              </a:solidFill>
              <a:latin typeface="Arial"/>
              <a:ea typeface="Arial"/>
              <a:cs typeface="Arial"/>
              <a:sym typeface="Arial"/>
            </a:endParaRPr>
          </a:p>
        </p:txBody>
      </p:sp>
      <p:cxnSp>
        <p:nvCxnSpPr>
          <p:cNvPr id="374" name="Google Shape;374;p10"/>
          <p:cNvCxnSpPr>
            <a:stCxn id="373" idx="1"/>
            <a:endCxn id="366" idx="6"/>
          </p:cNvCxnSpPr>
          <p:nvPr/>
        </p:nvCxnSpPr>
        <p:spPr>
          <a:xfrm flipH="1">
            <a:off x="7915300" y="1233525"/>
            <a:ext cx="434100" cy="5100"/>
          </a:xfrm>
          <a:prstGeom prst="straightConnector1">
            <a:avLst/>
          </a:prstGeom>
          <a:noFill/>
          <a:ln w="9525" cap="flat" cmpd="sng">
            <a:solidFill>
              <a:schemeClr val="dk2"/>
            </a:solidFill>
            <a:prstDash val="solid"/>
            <a:round/>
            <a:headEnd type="none" w="sm" len="sm"/>
            <a:tailEnd type="triangle" w="med" len="med"/>
          </a:ln>
        </p:spPr>
      </p:cxnSp>
      <p:cxnSp>
        <p:nvCxnSpPr>
          <p:cNvPr id="375" name="Google Shape;375;p10"/>
          <p:cNvCxnSpPr>
            <a:stCxn id="366" idx="4"/>
          </p:cNvCxnSpPr>
          <p:nvPr/>
        </p:nvCxnSpPr>
        <p:spPr>
          <a:xfrm flipH="1">
            <a:off x="7328700" y="1546875"/>
            <a:ext cx="7800" cy="599100"/>
          </a:xfrm>
          <a:prstGeom prst="straightConnector1">
            <a:avLst/>
          </a:prstGeom>
          <a:noFill/>
          <a:ln w="9525" cap="flat" cmpd="sng">
            <a:solidFill>
              <a:schemeClr val="dk2"/>
            </a:solidFill>
            <a:prstDash val="solid"/>
            <a:round/>
            <a:headEnd type="none" w="sm" len="sm"/>
            <a:tailEnd type="triangle" w="med" len="med"/>
          </a:ln>
        </p:spPr>
      </p:cxnSp>
      <p:sp>
        <p:nvSpPr>
          <p:cNvPr id="376" name="Google Shape;376;p10"/>
          <p:cNvSpPr/>
          <p:nvPr/>
        </p:nvSpPr>
        <p:spPr>
          <a:xfrm>
            <a:off x="6966400" y="2087825"/>
            <a:ext cx="783600" cy="30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Decrypted AES key</a:t>
            </a:r>
            <a:endParaRPr sz="1000" b="0" i="0" u="none" strike="noStrike" cap="none">
              <a:solidFill>
                <a:srgbClr val="000000"/>
              </a:solidFill>
              <a:latin typeface="Arial"/>
              <a:ea typeface="Arial"/>
              <a:cs typeface="Arial"/>
              <a:sym typeface="Arial"/>
            </a:endParaRPr>
          </a:p>
        </p:txBody>
      </p:sp>
      <p:cxnSp>
        <p:nvCxnSpPr>
          <p:cNvPr id="377" name="Google Shape;377;p10"/>
          <p:cNvCxnSpPr>
            <a:stCxn id="376" idx="2"/>
            <a:endCxn id="370" idx="0"/>
          </p:cNvCxnSpPr>
          <p:nvPr/>
        </p:nvCxnSpPr>
        <p:spPr>
          <a:xfrm>
            <a:off x="7358200" y="2389325"/>
            <a:ext cx="0" cy="325200"/>
          </a:xfrm>
          <a:prstGeom prst="straightConnector1">
            <a:avLst/>
          </a:prstGeom>
          <a:noFill/>
          <a:ln w="9525" cap="flat" cmpd="sng">
            <a:solidFill>
              <a:schemeClr val="dk2"/>
            </a:solidFill>
            <a:prstDash val="solid"/>
            <a:round/>
            <a:headEnd type="none" w="sm" len="sm"/>
            <a:tailEnd type="triangle" w="med" len="med"/>
          </a:ln>
        </p:spPr>
      </p:cxnSp>
      <p:sp>
        <p:nvSpPr>
          <p:cNvPr id="378" name="Google Shape;378;p10"/>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11</a:t>
            </a:fld>
            <a:endParaRPr sz="900">
              <a:solidFill>
                <a:schemeClr val="dk2"/>
              </a:solidFill>
              <a:latin typeface="Nunito"/>
              <a:ea typeface="Nunito"/>
              <a:cs typeface="Nunito"/>
              <a:sym typeface="Nunito"/>
            </a:endParaRPr>
          </a:p>
        </p:txBody>
      </p:sp>
      <p:sp>
        <p:nvSpPr>
          <p:cNvPr id="379" name="Google Shape;379;p10"/>
          <p:cNvSpPr txBox="1"/>
          <p:nvPr/>
        </p:nvSpPr>
        <p:spPr>
          <a:xfrm>
            <a:off x="2588950" y="4273575"/>
            <a:ext cx="43776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Nunito"/>
                <a:ea typeface="Nunito"/>
                <a:cs typeface="Nunito"/>
                <a:sym typeface="Nunito"/>
              </a:rPr>
              <a:t>Flow Chart of the hybrid cryptographic model</a:t>
            </a:r>
            <a:endParaRPr sz="1400" b="0" i="0" u="none" strike="noStrike" cap="none" dirty="0">
              <a:solidFill>
                <a:srgbClr val="000000"/>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2125c27050e_0_16"/>
          <p:cNvSpPr txBox="1">
            <a:spLocks noGrp="1"/>
          </p:cNvSpPr>
          <p:nvPr>
            <p:ph type="title"/>
          </p:nvPr>
        </p:nvSpPr>
        <p:spPr>
          <a:xfrm>
            <a:off x="1303800" y="577150"/>
            <a:ext cx="7030500" cy="6186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en" sz="2600"/>
              <a:t>Algorithms Used</a:t>
            </a:r>
            <a:endParaRPr sz="4200"/>
          </a:p>
        </p:txBody>
      </p:sp>
      <p:sp>
        <p:nvSpPr>
          <p:cNvPr id="385" name="Google Shape;385;g2125c27050e_0_16"/>
          <p:cNvSpPr txBox="1">
            <a:spLocks noGrp="1"/>
          </p:cNvSpPr>
          <p:nvPr>
            <p:ph type="body" idx="1"/>
          </p:nvPr>
        </p:nvSpPr>
        <p:spPr>
          <a:xfrm>
            <a:off x="1303800" y="1345875"/>
            <a:ext cx="7030500" cy="3185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2700" b="1" dirty="0">
                <a:latin typeface="Maven Pro"/>
                <a:ea typeface="Maven Pro"/>
                <a:cs typeface="Maven Pro"/>
                <a:sym typeface="Maven Pro"/>
              </a:rPr>
              <a:t>AES:-</a:t>
            </a:r>
            <a:endParaRPr sz="2700" b="1" dirty="0">
              <a:latin typeface="Maven Pro"/>
              <a:ea typeface="Maven Pro"/>
              <a:cs typeface="Maven Pro"/>
              <a:sym typeface="Maven Pro"/>
            </a:endParaRPr>
          </a:p>
          <a:p>
            <a:pPr marL="0" lvl="0" indent="0" algn="l" rtl="0">
              <a:spcBef>
                <a:spcPts val="1200"/>
              </a:spcBef>
              <a:spcAft>
                <a:spcPts val="0"/>
              </a:spcAft>
              <a:buNone/>
            </a:pPr>
            <a:endParaRPr sz="1200" b="1" dirty="0">
              <a:solidFill>
                <a:srgbClr val="5F6368"/>
              </a:solidFill>
              <a:latin typeface="Roboto"/>
              <a:ea typeface="Roboto"/>
              <a:cs typeface="Roboto"/>
              <a:sym typeface="Roboto"/>
            </a:endParaRPr>
          </a:p>
          <a:p>
            <a:pPr marL="457200" lvl="0" indent="-322580" algn="l" rtl="0">
              <a:spcBef>
                <a:spcPts val="1200"/>
              </a:spcBef>
              <a:spcAft>
                <a:spcPts val="0"/>
              </a:spcAft>
              <a:buSzPct val="100000"/>
              <a:buChar char="●"/>
            </a:pPr>
            <a:r>
              <a:rPr lang="en" sz="1600" dirty="0"/>
              <a:t>The Advanced Encryption Standard (AES) also known as 'Rijndael' is a symmetric-key block cipher algorithm.</a:t>
            </a:r>
          </a:p>
          <a:p>
            <a:pPr marL="457200" lvl="0" indent="-322580" algn="l" rtl="0">
              <a:spcBef>
                <a:spcPts val="1200"/>
              </a:spcBef>
              <a:spcAft>
                <a:spcPts val="0"/>
              </a:spcAft>
              <a:buSzPct val="100000"/>
              <a:buChar char="●"/>
            </a:pPr>
            <a:r>
              <a:rPr lang="en" sz="1600" dirty="0"/>
              <a:t>It takes plaintext in blocks of sizes 128, 192 and 256 bits, respectively.</a:t>
            </a:r>
          </a:p>
          <a:p>
            <a:pPr marL="134620" lvl="0" indent="0" algn="l" rtl="0">
              <a:spcBef>
                <a:spcPts val="1200"/>
              </a:spcBef>
              <a:spcAft>
                <a:spcPts val="0"/>
              </a:spcAft>
              <a:buSzPct val="100000"/>
              <a:buNone/>
            </a:pPr>
            <a:endParaRPr sz="1600" dirty="0"/>
          </a:p>
          <a:p>
            <a:pPr marL="457200" lvl="0" indent="-322580" algn="l" rtl="0">
              <a:spcBef>
                <a:spcPts val="0"/>
              </a:spcBef>
              <a:spcAft>
                <a:spcPts val="0"/>
              </a:spcAft>
              <a:buSzPct val="100000"/>
              <a:buChar char="●"/>
            </a:pPr>
            <a:r>
              <a:rPr lang="en" sz="1600" dirty="0"/>
              <a:t>The AES algorithm has maximum block size of 256 bits whereas Key size is unlimited. The AES design is based on a substitution- permutation network (SPN) and does not use the Data Encryption Standard (DES) Feistel network, thus making it stronger and faster than Triple-DES.</a:t>
            </a:r>
            <a:endParaRPr sz="1600" dirty="0"/>
          </a:p>
          <a:p>
            <a:pPr marL="0" lvl="0" indent="0" algn="l" rtl="0">
              <a:spcBef>
                <a:spcPts val="1200"/>
              </a:spcBef>
              <a:spcAft>
                <a:spcPts val="1200"/>
              </a:spcAft>
              <a:buNone/>
            </a:pPr>
            <a:endParaRPr dirty="0"/>
          </a:p>
        </p:txBody>
      </p:sp>
      <p:sp>
        <p:nvSpPr>
          <p:cNvPr id="386" name="Google Shape;386;g2125c27050e_0_16"/>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12</a:t>
            </a:fld>
            <a:endParaRPr sz="900">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g2125c27050e_0_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RSA</a:t>
            </a:r>
            <a:endParaRPr/>
          </a:p>
        </p:txBody>
      </p:sp>
      <p:sp>
        <p:nvSpPr>
          <p:cNvPr id="392" name="Google Shape;392;g2125c27050e_0_23"/>
          <p:cNvSpPr txBox="1">
            <a:spLocks noGrp="1"/>
          </p:cNvSpPr>
          <p:nvPr>
            <p:ph type="body" idx="1"/>
          </p:nvPr>
        </p:nvSpPr>
        <p:spPr>
          <a:xfrm>
            <a:off x="1303800" y="1206575"/>
            <a:ext cx="7030500" cy="3325200"/>
          </a:xfrm>
          <a:prstGeom prst="rect">
            <a:avLst/>
          </a:prstGeom>
        </p:spPr>
        <p:txBody>
          <a:bodyPr spcFirstLastPara="1" wrap="square" lIns="91425" tIns="91425" rIns="91425" bIns="91425" anchor="t" anchorCtr="0">
            <a:noAutofit/>
          </a:bodyPr>
          <a:lstStyle/>
          <a:p>
            <a:pPr marL="457200" lvl="0" indent="-324365" algn="l" rtl="0">
              <a:spcBef>
                <a:spcPts val="0"/>
              </a:spcBef>
              <a:spcAft>
                <a:spcPts val="0"/>
              </a:spcAft>
              <a:buSzPts val="1508"/>
              <a:buChar char="●"/>
            </a:pPr>
            <a:r>
              <a:rPr lang="en" sz="1508"/>
              <a:t>RSA algorithm is an asymmetric cryptography algorithm. Asymmetric actually means that it works on two different keys i.e. Public Key and Private Key.</a:t>
            </a:r>
            <a:endParaRPr sz="1508"/>
          </a:p>
          <a:p>
            <a:pPr marL="457200" lvl="0" indent="-324365" algn="l" rtl="0">
              <a:spcBef>
                <a:spcPts val="0"/>
              </a:spcBef>
              <a:spcAft>
                <a:spcPts val="0"/>
              </a:spcAft>
              <a:buSzPts val="1508"/>
              <a:buChar char="●"/>
            </a:pPr>
            <a:r>
              <a:rPr lang="en" sz="1508"/>
              <a:t>As the name describes that the Public Key is given to everyone, and the Private key is kept private.</a:t>
            </a:r>
            <a:endParaRPr sz="1508"/>
          </a:p>
          <a:p>
            <a:pPr marL="457200" lvl="0" indent="-324365" algn="l" rtl="0">
              <a:spcBef>
                <a:spcPts val="0"/>
              </a:spcBef>
              <a:spcAft>
                <a:spcPts val="0"/>
              </a:spcAft>
              <a:buSzPts val="1508"/>
              <a:buChar char="●"/>
            </a:pPr>
            <a:r>
              <a:rPr lang="en" sz="1508"/>
              <a:t>The idea of RSA is based on the fact that it is difficult to factorize a large integer. </a:t>
            </a:r>
            <a:endParaRPr sz="1508"/>
          </a:p>
          <a:p>
            <a:pPr marL="457200" lvl="0" indent="-324365" algn="l" rtl="0">
              <a:spcBef>
                <a:spcPts val="0"/>
              </a:spcBef>
              <a:spcAft>
                <a:spcPts val="0"/>
              </a:spcAft>
              <a:buSzPts val="1508"/>
              <a:buChar char="●"/>
            </a:pPr>
            <a:r>
              <a:rPr lang="en" sz="1508"/>
              <a:t>The public key consists of two numbers where one number is a multiplication of two large prime numbers. And private key is also derived from the same two prime numbers.</a:t>
            </a:r>
            <a:endParaRPr sz="1508"/>
          </a:p>
          <a:p>
            <a:pPr marL="457200" lvl="0" indent="-324365" algn="l" rtl="0">
              <a:spcBef>
                <a:spcPts val="0"/>
              </a:spcBef>
              <a:spcAft>
                <a:spcPts val="0"/>
              </a:spcAft>
              <a:buSzPts val="1508"/>
              <a:buChar char="●"/>
            </a:pPr>
            <a:r>
              <a:rPr lang="en" sz="1508"/>
              <a:t>Therefore, encryption strength totally lies on the key size and if we double or triple the key size, the strength of encryption increases exponentially. RSA keys can be typically 1024 or 2048 bits long.</a:t>
            </a:r>
            <a:endParaRPr sz="1400"/>
          </a:p>
        </p:txBody>
      </p:sp>
      <p:sp>
        <p:nvSpPr>
          <p:cNvPr id="393" name="Google Shape;393;g2125c27050e_0_23"/>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13</a:t>
            </a:fld>
            <a:endParaRPr sz="900">
              <a:solidFill>
                <a:schemeClr val="dk2"/>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2125c27050e_0_2"/>
          <p:cNvSpPr txBox="1">
            <a:spLocks noGrp="1"/>
          </p:cNvSpPr>
          <p:nvPr>
            <p:ph type="title"/>
          </p:nvPr>
        </p:nvSpPr>
        <p:spPr>
          <a:xfrm>
            <a:off x="1303800" y="759300"/>
            <a:ext cx="5406300" cy="479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Design and Implementation Plan</a:t>
            </a:r>
            <a:endParaRPr/>
          </a:p>
          <a:p>
            <a:pPr marL="0" lvl="0" indent="0" algn="l" rtl="0">
              <a:spcBef>
                <a:spcPts val="0"/>
              </a:spcBef>
              <a:spcAft>
                <a:spcPts val="0"/>
              </a:spcAft>
              <a:buNone/>
            </a:pPr>
            <a:endParaRPr/>
          </a:p>
        </p:txBody>
      </p:sp>
      <p:sp>
        <p:nvSpPr>
          <p:cNvPr id="399" name="Google Shape;399;g2125c27050e_0_2"/>
          <p:cNvSpPr txBox="1">
            <a:spLocks noGrp="1"/>
          </p:cNvSpPr>
          <p:nvPr>
            <p:ph type="body" idx="1"/>
          </p:nvPr>
        </p:nvSpPr>
        <p:spPr>
          <a:xfrm>
            <a:off x="1303800" y="1292425"/>
            <a:ext cx="7030500" cy="32928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a:p>
          <a:p>
            <a:pPr marL="0" lvl="0" indent="0" algn="l" rtl="0">
              <a:spcBef>
                <a:spcPts val="1200"/>
              </a:spcBef>
              <a:spcAft>
                <a:spcPts val="1200"/>
              </a:spcAft>
              <a:buNone/>
            </a:pPr>
            <a:endParaRPr/>
          </a:p>
        </p:txBody>
      </p:sp>
      <p:sp>
        <p:nvSpPr>
          <p:cNvPr id="400" name="Google Shape;400;g2125c27050e_0_2"/>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14</a:t>
            </a:fld>
            <a:endParaRPr sz="900">
              <a:solidFill>
                <a:schemeClr val="dk2"/>
              </a:solidFill>
              <a:latin typeface="Nunito"/>
              <a:ea typeface="Nunito"/>
              <a:cs typeface="Nunito"/>
              <a:sym typeface="Nunito"/>
            </a:endParaRPr>
          </a:p>
        </p:txBody>
      </p:sp>
      <p:sp>
        <p:nvSpPr>
          <p:cNvPr id="401" name="Google Shape;401;g2125c27050e_0_2"/>
          <p:cNvSpPr txBox="1"/>
          <p:nvPr/>
        </p:nvSpPr>
        <p:spPr>
          <a:xfrm>
            <a:off x="1560475" y="-1646525"/>
            <a:ext cx="207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Nunito"/>
                <a:ea typeface="Nunito"/>
                <a:cs typeface="Nunito"/>
                <a:sym typeface="Nunito"/>
              </a:rPr>
              <a:t>Login using Biometric/Credentials</a:t>
            </a:r>
            <a:endParaRPr>
              <a:latin typeface="Nunito"/>
              <a:ea typeface="Nunito"/>
              <a:cs typeface="Nunito"/>
              <a:sym typeface="Nunito"/>
            </a:endParaRPr>
          </a:p>
        </p:txBody>
      </p:sp>
      <p:sp>
        <p:nvSpPr>
          <p:cNvPr id="402" name="Google Shape;402;g2125c27050e_0_2"/>
          <p:cNvSpPr/>
          <p:nvPr/>
        </p:nvSpPr>
        <p:spPr>
          <a:xfrm>
            <a:off x="1386125" y="1630200"/>
            <a:ext cx="2157600" cy="675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Login using Credentials</a:t>
            </a:r>
            <a:endParaRPr/>
          </a:p>
        </p:txBody>
      </p:sp>
      <p:cxnSp>
        <p:nvCxnSpPr>
          <p:cNvPr id="403" name="Google Shape;403;g2125c27050e_0_2"/>
          <p:cNvCxnSpPr>
            <a:cxnSpLocks/>
            <a:stCxn id="402" idx="3"/>
            <a:endCxn id="404" idx="1"/>
          </p:cNvCxnSpPr>
          <p:nvPr/>
        </p:nvCxnSpPr>
        <p:spPr>
          <a:xfrm flipV="1">
            <a:off x="3543725" y="1967183"/>
            <a:ext cx="457825" cy="817"/>
          </a:xfrm>
          <a:prstGeom prst="straightConnector1">
            <a:avLst/>
          </a:prstGeom>
          <a:noFill/>
          <a:ln w="9525" cap="flat" cmpd="sng">
            <a:solidFill>
              <a:schemeClr val="dk2"/>
            </a:solidFill>
            <a:prstDash val="solid"/>
            <a:round/>
            <a:headEnd type="none" w="med" len="med"/>
            <a:tailEnd type="triangle" w="med" len="med"/>
          </a:ln>
        </p:spPr>
      </p:cxnSp>
      <p:sp>
        <p:nvSpPr>
          <p:cNvPr id="404" name="Google Shape;404;g2125c27050e_0_2"/>
          <p:cNvSpPr/>
          <p:nvPr/>
        </p:nvSpPr>
        <p:spPr>
          <a:xfrm>
            <a:off x="4001550" y="1559443"/>
            <a:ext cx="2070600" cy="81548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User Select the File and Upload it to Cloud</a:t>
            </a:r>
            <a:endParaRPr dirty="0"/>
          </a:p>
        </p:txBody>
      </p:sp>
      <p:cxnSp>
        <p:nvCxnSpPr>
          <p:cNvPr id="405" name="Google Shape;405;g2125c27050e_0_2"/>
          <p:cNvCxnSpPr>
            <a:cxnSpLocks/>
            <a:stCxn id="404" idx="3"/>
          </p:cNvCxnSpPr>
          <p:nvPr/>
        </p:nvCxnSpPr>
        <p:spPr>
          <a:xfrm>
            <a:off x="6072150" y="1967183"/>
            <a:ext cx="370500" cy="817"/>
          </a:xfrm>
          <a:prstGeom prst="straightConnector1">
            <a:avLst/>
          </a:prstGeom>
          <a:noFill/>
          <a:ln w="9525" cap="flat" cmpd="sng">
            <a:solidFill>
              <a:schemeClr val="dk2"/>
            </a:solidFill>
            <a:prstDash val="solid"/>
            <a:round/>
            <a:headEnd type="none" w="med" len="med"/>
            <a:tailEnd type="triangle" w="med" len="med"/>
          </a:ln>
        </p:spPr>
      </p:cxnSp>
      <p:sp>
        <p:nvSpPr>
          <p:cNvPr id="406" name="Google Shape;406;g2125c27050e_0_2"/>
          <p:cNvSpPr/>
          <p:nvPr/>
        </p:nvSpPr>
        <p:spPr>
          <a:xfrm>
            <a:off x="6442625" y="1630200"/>
            <a:ext cx="2070600" cy="675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Encryption using AES/RSA algorithm</a:t>
            </a:r>
            <a:endParaRPr/>
          </a:p>
        </p:txBody>
      </p:sp>
      <p:cxnSp>
        <p:nvCxnSpPr>
          <p:cNvPr id="407" name="Google Shape;407;g2125c27050e_0_2"/>
          <p:cNvCxnSpPr/>
          <p:nvPr/>
        </p:nvCxnSpPr>
        <p:spPr>
          <a:xfrm>
            <a:off x="7481650" y="2288850"/>
            <a:ext cx="6600" cy="943500"/>
          </a:xfrm>
          <a:prstGeom prst="straightConnector1">
            <a:avLst/>
          </a:prstGeom>
          <a:noFill/>
          <a:ln w="9525" cap="flat" cmpd="sng">
            <a:solidFill>
              <a:schemeClr val="dk2"/>
            </a:solidFill>
            <a:prstDash val="solid"/>
            <a:round/>
            <a:headEnd type="none" w="med" len="med"/>
            <a:tailEnd type="triangle" w="med" len="med"/>
          </a:ln>
        </p:spPr>
      </p:cxnSp>
      <p:sp>
        <p:nvSpPr>
          <p:cNvPr id="408" name="Google Shape;408;g2125c27050e_0_2"/>
          <p:cNvSpPr/>
          <p:nvPr/>
        </p:nvSpPr>
        <p:spPr>
          <a:xfrm>
            <a:off x="6529625" y="3232125"/>
            <a:ext cx="2070600" cy="9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Assigning a Public Key for Encryption/Decryption using Cryptography Algorithms</a:t>
            </a:r>
            <a:endParaRPr sz="1200"/>
          </a:p>
        </p:txBody>
      </p:sp>
      <p:cxnSp>
        <p:nvCxnSpPr>
          <p:cNvPr id="409" name="Google Shape;409;g2125c27050e_0_2"/>
          <p:cNvCxnSpPr/>
          <p:nvPr/>
        </p:nvCxnSpPr>
        <p:spPr>
          <a:xfrm rot="10800000">
            <a:off x="6191825" y="3725325"/>
            <a:ext cx="337800" cy="5400"/>
          </a:xfrm>
          <a:prstGeom prst="straightConnector1">
            <a:avLst/>
          </a:prstGeom>
          <a:noFill/>
          <a:ln w="9525" cap="flat" cmpd="sng">
            <a:solidFill>
              <a:schemeClr val="dk2"/>
            </a:solidFill>
            <a:prstDash val="solid"/>
            <a:round/>
            <a:headEnd type="none" w="med" len="med"/>
            <a:tailEnd type="triangle" w="med" len="med"/>
          </a:ln>
        </p:spPr>
      </p:cxnSp>
      <p:sp>
        <p:nvSpPr>
          <p:cNvPr id="410" name="Google Shape;410;g2125c27050e_0_2"/>
          <p:cNvSpPr/>
          <p:nvPr/>
        </p:nvSpPr>
        <p:spPr>
          <a:xfrm>
            <a:off x="4034225" y="3232125"/>
            <a:ext cx="2157600" cy="9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Recombine the files and download</a:t>
            </a:r>
            <a:endParaRPr sz="1200"/>
          </a:p>
        </p:txBody>
      </p:sp>
      <p:sp>
        <p:nvSpPr>
          <p:cNvPr id="411" name="Google Shape;411;g2125c27050e_0_2"/>
          <p:cNvSpPr/>
          <p:nvPr/>
        </p:nvSpPr>
        <p:spPr>
          <a:xfrm>
            <a:off x="1386125" y="3232225"/>
            <a:ext cx="2157600" cy="99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t>User provide credentials/Biometric and are able to access the files</a:t>
            </a:r>
            <a:endParaRPr sz="1200"/>
          </a:p>
        </p:txBody>
      </p:sp>
      <p:cxnSp>
        <p:nvCxnSpPr>
          <p:cNvPr id="412" name="Google Shape;412;g2125c27050e_0_2"/>
          <p:cNvCxnSpPr>
            <a:stCxn id="410" idx="1"/>
            <a:endCxn id="411" idx="3"/>
          </p:cNvCxnSpPr>
          <p:nvPr/>
        </p:nvCxnSpPr>
        <p:spPr>
          <a:xfrm rot="10800000">
            <a:off x="3543725" y="3728025"/>
            <a:ext cx="4905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2125c27050e_0_8"/>
          <p:cNvSpPr txBox="1">
            <a:spLocks noGrp="1"/>
          </p:cNvSpPr>
          <p:nvPr>
            <p:ph type="body" idx="1"/>
          </p:nvPr>
        </p:nvSpPr>
        <p:spPr>
          <a:xfrm>
            <a:off x="1303800" y="531500"/>
            <a:ext cx="7030500" cy="40002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SzPts val="1500"/>
              <a:buChar char="●"/>
            </a:pPr>
            <a:r>
              <a:rPr lang="en" sz="1500" dirty="0"/>
              <a:t>In medical field, the patient information must be confidential and should not be accessible to everyone.</a:t>
            </a:r>
            <a:endParaRPr sz="1500" dirty="0"/>
          </a:p>
          <a:p>
            <a:pPr marL="457200" lvl="0" indent="-323850" algn="l" rtl="0">
              <a:spcBef>
                <a:spcPts val="0"/>
              </a:spcBef>
              <a:spcAft>
                <a:spcPts val="0"/>
              </a:spcAft>
              <a:buSzPts val="1500"/>
              <a:buChar char="●"/>
            </a:pPr>
            <a:r>
              <a:rPr lang="en" sz="1500" dirty="0"/>
              <a:t>Whenever the patient’s personal health records need to be reviewed or updated, a private key is generated which allows primary healthcare providers to access the patient’s medical records.</a:t>
            </a:r>
            <a:endParaRPr sz="1500" dirty="0"/>
          </a:p>
        </p:txBody>
      </p:sp>
      <p:sp>
        <p:nvSpPr>
          <p:cNvPr id="418" name="Google Shape;418;g2125c27050e_0_8"/>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15</a:t>
            </a:fld>
            <a:endParaRPr sz="900">
              <a:solidFill>
                <a:schemeClr val="dk2"/>
              </a:solidFill>
              <a:latin typeface="Nunito"/>
              <a:ea typeface="Nunito"/>
              <a:cs typeface="Nunito"/>
              <a:sym typeface="Nunito"/>
            </a:endParaRPr>
          </a:p>
        </p:txBody>
      </p:sp>
      <p:pic>
        <p:nvPicPr>
          <p:cNvPr id="419" name="Google Shape;419;g2125c27050e_0_8"/>
          <p:cNvPicPr preferRelativeResize="0"/>
          <p:nvPr/>
        </p:nvPicPr>
        <p:blipFill>
          <a:blip r:embed="rId3">
            <a:alphaModFix/>
          </a:blip>
          <a:stretch>
            <a:fillRect/>
          </a:stretch>
        </p:blipFill>
        <p:spPr>
          <a:xfrm>
            <a:off x="2439524" y="2121326"/>
            <a:ext cx="5400676" cy="2812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12"/>
          <p:cNvSpPr txBox="1">
            <a:spLocks noGrp="1"/>
          </p:cNvSpPr>
          <p:nvPr>
            <p:ph type="title"/>
          </p:nvPr>
        </p:nvSpPr>
        <p:spPr>
          <a:xfrm>
            <a:off x="1303800" y="566350"/>
            <a:ext cx="7030500" cy="6273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86419"/>
              <a:buNone/>
            </a:pPr>
            <a:r>
              <a:rPr lang="en" sz="3600"/>
              <a:t>Future scope</a:t>
            </a:r>
            <a:endParaRPr sz="3600"/>
          </a:p>
        </p:txBody>
      </p:sp>
      <p:sp>
        <p:nvSpPr>
          <p:cNvPr id="425" name="Google Shape;425;p12"/>
          <p:cNvSpPr txBox="1">
            <a:spLocks noGrp="1"/>
          </p:cNvSpPr>
          <p:nvPr>
            <p:ph type="body" idx="1"/>
          </p:nvPr>
        </p:nvSpPr>
        <p:spPr>
          <a:xfrm>
            <a:off x="910825" y="1429775"/>
            <a:ext cx="7736700" cy="31017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Char char="➢"/>
            </a:pPr>
            <a:r>
              <a:rPr lang="en" sz="1700"/>
              <a:t>The end result of the proposed system is to securely store and retrieve data on the cloud that is only controlled by the owner of the data. Cloud storage issues of data security are solved using cryptography techniques.</a:t>
            </a:r>
            <a:endParaRPr sz="1700"/>
          </a:p>
          <a:p>
            <a:pPr marL="457200" lvl="0" indent="-336550" algn="l" rtl="0">
              <a:lnSpc>
                <a:spcPct val="115000"/>
              </a:lnSpc>
              <a:spcBef>
                <a:spcPts val="0"/>
              </a:spcBef>
              <a:spcAft>
                <a:spcPts val="0"/>
              </a:spcAft>
              <a:buSzPts val="1700"/>
              <a:buChar char="➢"/>
            </a:pPr>
            <a:r>
              <a:rPr lang="en" sz="1700"/>
              <a:t>With the help of the proposed security mechanism, we are trying to accomplish better data integrity, high security, low delay, authentication, and confidentiality.</a:t>
            </a:r>
            <a:endParaRPr sz="1700"/>
          </a:p>
          <a:p>
            <a:pPr marL="457200" lvl="0" indent="-336550" algn="l" rtl="0">
              <a:lnSpc>
                <a:spcPct val="115000"/>
              </a:lnSpc>
              <a:spcBef>
                <a:spcPts val="0"/>
              </a:spcBef>
              <a:spcAft>
                <a:spcPts val="0"/>
              </a:spcAft>
              <a:buSzPts val="1700"/>
              <a:buChar char="➢"/>
            </a:pPr>
            <a:r>
              <a:rPr lang="en" sz="1700"/>
              <a:t>The first step is to develop the encryption and decryption part of the file.</a:t>
            </a:r>
            <a:endParaRPr sz="1700"/>
          </a:p>
          <a:p>
            <a:pPr marL="457200" lvl="0" indent="-336550" algn="l" rtl="0">
              <a:lnSpc>
                <a:spcPct val="115000"/>
              </a:lnSpc>
              <a:spcBef>
                <a:spcPts val="0"/>
              </a:spcBef>
              <a:spcAft>
                <a:spcPts val="0"/>
              </a:spcAft>
              <a:buSzPts val="1700"/>
              <a:buChar char="➢"/>
            </a:pPr>
            <a:r>
              <a:rPr lang="en" sz="1700"/>
              <a:t>In the next step we will focus on developing an user friendly interface which includes login and authentication where the owner can have various options that can be prompted on the file.</a:t>
            </a:r>
            <a:endParaRPr sz="1700"/>
          </a:p>
          <a:p>
            <a:pPr marL="457200" lvl="0" indent="0" algn="l" rtl="0">
              <a:lnSpc>
                <a:spcPct val="115000"/>
              </a:lnSpc>
              <a:spcBef>
                <a:spcPts val="1200"/>
              </a:spcBef>
              <a:spcAft>
                <a:spcPts val="0"/>
              </a:spcAft>
              <a:buSzPts val="1300"/>
              <a:buNone/>
            </a:pPr>
            <a:endParaRPr sz="1700"/>
          </a:p>
          <a:p>
            <a:pPr marL="0" lvl="0" indent="0" algn="l" rtl="0">
              <a:lnSpc>
                <a:spcPct val="115000"/>
              </a:lnSpc>
              <a:spcBef>
                <a:spcPts val="1200"/>
              </a:spcBef>
              <a:spcAft>
                <a:spcPts val="1200"/>
              </a:spcAft>
              <a:buSzPts val="1300"/>
              <a:buNone/>
            </a:pPr>
            <a:endParaRPr sz="1600"/>
          </a:p>
        </p:txBody>
      </p:sp>
      <p:sp>
        <p:nvSpPr>
          <p:cNvPr id="426" name="Google Shape;426;p12"/>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16</a:t>
            </a:fld>
            <a:endParaRPr sz="900">
              <a:solidFill>
                <a:schemeClr val="dk2"/>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13"/>
          <p:cNvSpPr txBox="1">
            <a:spLocks noGrp="1"/>
          </p:cNvSpPr>
          <p:nvPr>
            <p:ph type="title"/>
          </p:nvPr>
        </p:nvSpPr>
        <p:spPr>
          <a:xfrm>
            <a:off x="541020" y="102875"/>
            <a:ext cx="7229655" cy="5466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96551"/>
              <a:buNone/>
            </a:pPr>
            <a:r>
              <a:rPr lang="en" sz="2900" dirty="0"/>
              <a:t>References</a:t>
            </a:r>
            <a:endParaRPr sz="2900" dirty="0"/>
          </a:p>
        </p:txBody>
      </p:sp>
      <p:sp>
        <p:nvSpPr>
          <p:cNvPr id="432" name="Google Shape;432;p13"/>
          <p:cNvSpPr txBox="1">
            <a:spLocks noGrp="1"/>
          </p:cNvSpPr>
          <p:nvPr>
            <p:ph type="body" idx="1"/>
          </p:nvPr>
        </p:nvSpPr>
        <p:spPr>
          <a:xfrm>
            <a:off x="541020" y="574350"/>
            <a:ext cx="8149405" cy="436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400" dirty="0"/>
              <a:t>[1]</a:t>
            </a:r>
            <a:r>
              <a:rPr lang="en" sz="1400" dirty="0">
                <a:solidFill>
                  <a:srgbClr val="222222"/>
                </a:solidFill>
                <a:latin typeface="Arial"/>
                <a:ea typeface="Arial"/>
                <a:cs typeface="Arial"/>
                <a:sym typeface="Arial"/>
              </a:rPr>
              <a:t>Uttam Kumar,Jay Prakash., 2020, July. Secure File Storage on Cloud Using Hybrid Cryptography. In </a:t>
            </a:r>
            <a:r>
              <a:rPr lang="en" sz="1400" i="1" dirty="0">
                <a:solidFill>
                  <a:srgbClr val="222222"/>
                </a:solidFill>
                <a:latin typeface="Arial"/>
                <a:ea typeface="Arial"/>
                <a:cs typeface="Arial"/>
                <a:sym typeface="Arial"/>
              </a:rPr>
              <a:t>2020 International journal of creative research and thoughts(IJCRT)(ISSN 2320-2882)</a:t>
            </a:r>
            <a:endParaRPr sz="1400" dirty="0"/>
          </a:p>
          <a:p>
            <a:pPr marL="0" lvl="0" indent="0" algn="l" rtl="0">
              <a:lnSpc>
                <a:spcPct val="115000"/>
              </a:lnSpc>
              <a:spcBef>
                <a:spcPts val="0"/>
              </a:spcBef>
              <a:spcAft>
                <a:spcPts val="0"/>
              </a:spcAft>
              <a:buSzPts val="1300"/>
              <a:buNone/>
            </a:pPr>
            <a:r>
              <a:rPr lang="en" sz="1400" dirty="0"/>
              <a:t>[2]</a:t>
            </a:r>
            <a:r>
              <a:rPr lang="en" sz="1400" dirty="0">
                <a:solidFill>
                  <a:srgbClr val="222222"/>
                </a:solidFill>
                <a:latin typeface="Arial"/>
                <a:ea typeface="Arial"/>
                <a:cs typeface="Arial"/>
                <a:sym typeface="Arial"/>
              </a:rPr>
              <a:t>Kumar, S., Karnani, G., Gaur, M.S. and Mishra, A., 2021, April. Cloud security using hybrid cryptography algorithms. In </a:t>
            </a:r>
            <a:r>
              <a:rPr lang="en" sz="1400" i="1" dirty="0">
                <a:solidFill>
                  <a:srgbClr val="222222"/>
                </a:solidFill>
                <a:latin typeface="Arial"/>
                <a:ea typeface="Arial"/>
                <a:cs typeface="Arial"/>
                <a:sym typeface="Arial"/>
              </a:rPr>
              <a:t>2021 2nd International conference on intelligent engineering and management (ICIEM)</a:t>
            </a:r>
            <a:r>
              <a:rPr lang="en" sz="1400" dirty="0">
                <a:solidFill>
                  <a:srgbClr val="222222"/>
                </a:solidFill>
                <a:latin typeface="Arial"/>
                <a:ea typeface="Arial"/>
                <a:cs typeface="Arial"/>
                <a:sym typeface="Arial"/>
              </a:rPr>
              <a:t> (pp. 599-604). IEEE.</a:t>
            </a:r>
            <a:endParaRPr sz="1400" dirty="0"/>
          </a:p>
          <a:p>
            <a:pPr marL="0" lvl="0" indent="0" algn="l" rtl="0">
              <a:lnSpc>
                <a:spcPct val="115000"/>
              </a:lnSpc>
              <a:spcBef>
                <a:spcPts val="1200"/>
              </a:spcBef>
              <a:spcAft>
                <a:spcPts val="0"/>
              </a:spcAft>
              <a:buSzPts val="1300"/>
              <a:buNone/>
            </a:pPr>
            <a:r>
              <a:rPr lang="en" sz="1400" dirty="0"/>
              <a:t>[3]</a:t>
            </a:r>
            <a:r>
              <a:rPr lang="en" sz="1400" dirty="0">
                <a:solidFill>
                  <a:srgbClr val="222222"/>
                </a:solidFill>
                <a:latin typeface="Arial"/>
                <a:ea typeface="Arial"/>
                <a:cs typeface="Arial"/>
                <a:sym typeface="Arial"/>
              </a:rPr>
              <a:t>Orobosade, A., Aderonke, T., Boniface, A. and Gabriel, A.J., 2020. Cloud application security using hybrid encryption. </a:t>
            </a:r>
            <a:endParaRPr sz="1400" dirty="0">
              <a:solidFill>
                <a:srgbClr val="222222"/>
              </a:solidFill>
              <a:latin typeface="Arial"/>
              <a:ea typeface="Arial"/>
              <a:cs typeface="Arial"/>
              <a:sym typeface="Arial"/>
            </a:endParaRPr>
          </a:p>
          <a:p>
            <a:pPr marL="0" lvl="0" indent="0" algn="l" rtl="0">
              <a:lnSpc>
                <a:spcPct val="115000"/>
              </a:lnSpc>
              <a:spcBef>
                <a:spcPts val="1200"/>
              </a:spcBef>
              <a:spcAft>
                <a:spcPts val="0"/>
              </a:spcAft>
              <a:buSzPts val="1300"/>
              <a:buNone/>
            </a:pPr>
            <a:r>
              <a:rPr lang="en" sz="1400" dirty="0">
                <a:solidFill>
                  <a:srgbClr val="222222"/>
                </a:solidFill>
                <a:latin typeface="Arial"/>
                <a:ea typeface="Arial"/>
                <a:cs typeface="Arial"/>
                <a:sym typeface="Arial"/>
              </a:rPr>
              <a:t>[4]Kanatt, S., Jadhav, A. and Talwar, P., 2020. Review of Secure File Storage on Cloud using Hybrid Cryptography. </a:t>
            </a:r>
            <a:r>
              <a:rPr lang="en" sz="1400" i="1" dirty="0">
                <a:solidFill>
                  <a:srgbClr val="222222"/>
                </a:solidFill>
                <a:latin typeface="Arial"/>
                <a:ea typeface="Arial"/>
                <a:cs typeface="Arial"/>
                <a:sym typeface="Arial"/>
              </a:rPr>
              <a:t>International Journal of Engineering Research &amp; Technology (IJERT)</a:t>
            </a:r>
            <a:r>
              <a:rPr lang="en" sz="1400" dirty="0">
                <a:solidFill>
                  <a:srgbClr val="222222"/>
                </a:solidFill>
                <a:latin typeface="Arial"/>
                <a:ea typeface="Arial"/>
                <a:cs typeface="Arial"/>
                <a:sym typeface="Arial"/>
              </a:rPr>
              <a:t>.</a:t>
            </a:r>
            <a:endParaRPr sz="1400" dirty="0">
              <a:solidFill>
                <a:srgbClr val="222222"/>
              </a:solidFill>
              <a:latin typeface="Arial"/>
              <a:ea typeface="Arial"/>
              <a:cs typeface="Arial"/>
              <a:sym typeface="Arial"/>
            </a:endParaRPr>
          </a:p>
          <a:p>
            <a:pPr marL="0" lvl="0" indent="0" algn="l" rtl="0">
              <a:spcBef>
                <a:spcPts val="0"/>
              </a:spcBef>
              <a:spcAft>
                <a:spcPts val="0"/>
              </a:spcAft>
              <a:buSzPts val="1300"/>
              <a:buNone/>
            </a:pPr>
            <a:r>
              <a:rPr lang="en" sz="1500" dirty="0">
                <a:solidFill>
                  <a:srgbClr val="222222"/>
                </a:solidFill>
                <a:latin typeface="Arial"/>
                <a:ea typeface="Arial"/>
                <a:cs typeface="Arial"/>
                <a:sym typeface="Arial"/>
              </a:rPr>
              <a:t>[5]Aditya SadanandGhadi., 2020. Secure File Storage Using Hybrid Cryptography </a:t>
            </a:r>
            <a:r>
              <a:rPr lang="en" sz="1500" i="1" dirty="0">
                <a:solidFill>
                  <a:srgbClr val="222222"/>
                </a:solidFill>
                <a:latin typeface="Arial"/>
                <a:ea typeface="Arial"/>
                <a:cs typeface="Arial"/>
                <a:sym typeface="Arial"/>
              </a:rPr>
              <a:t>International Journal of Innovation Science &amp; Research Technology (IJERT)</a:t>
            </a:r>
            <a:r>
              <a:rPr lang="en" sz="1500" dirty="0">
                <a:solidFill>
                  <a:srgbClr val="222222"/>
                </a:solidFill>
                <a:latin typeface="Arial"/>
                <a:ea typeface="Arial"/>
                <a:cs typeface="Arial"/>
                <a:sym typeface="Arial"/>
              </a:rPr>
              <a:t>.</a:t>
            </a:r>
            <a:endParaRPr lang="en" dirty="0">
              <a:solidFill>
                <a:srgbClr val="222222"/>
              </a:solidFill>
              <a:latin typeface="Arial"/>
              <a:ea typeface="Arial"/>
              <a:cs typeface="Arial"/>
              <a:sym typeface="Arial"/>
            </a:endParaRPr>
          </a:p>
          <a:p>
            <a:pPr marL="0" lvl="0" indent="0" algn="l" rtl="0">
              <a:spcBef>
                <a:spcPts val="0"/>
              </a:spcBef>
              <a:spcAft>
                <a:spcPts val="0"/>
              </a:spcAft>
              <a:buSzPts val="1300"/>
              <a:buNone/>
            </a:pPr>
            <a:r>
              <a:rPr lang="en" sz="1500" dirty="0">
                <a:solidFill>
                  <a:srgbClr val="222222"/>
                </a:solidFill>
                <a:latin typeface="Arial"/>
                <a:ea typeface="Arial"/>
                <a:cs typeface="Arial"/>
                <a:sym typeface="Arial"/>
              </a:rPr>
              <a:t>[6]B.Swathi, 2 Sri .Dr. Bhaludra Raveendranadh Singh., 2017. Secure File Storage in Cloud Computing Using Hybrid Cryptography Algorithm </a:t>
            </a:r>
            <a:r>
              <a:rPr lang="en" sz="1500" i="1" dirty="0">
                <a:solidFill>
                  <a:srgbClr val="222222"/>
                </a:solidFill>
                <a:latin typeface="Arial"/>
                <a:ea typeface="Arial"/>
                <a:cs typeface="Arial"/>
                <a:sym typeface="Arial"/>
              </a:rPr>
              <a:t>International Journal of Advance Research in Science &amp; Engineering (IJARSE)</a:t>
            </a:r>
            <a:r>
              <a:rPr lang="en" sz="1500" dirty="0">
                <a:solidFill>
                  <a:srgbClr val="222222"/>
                </a:solidFill>
                <a:latin typeface="Arial"/>
                <a:ea typeface="Arial"/>
                <a:cs typeface="Arial"/>
                <a:sym typeface="Arial"/>
              </a:rPr>
              <a:t>.</a:t>
            </a:r>
            <a:endParaRPr sz="1400" dirty="0">
              <a:solidFill>
                <a:srgbClr val="222222"/>
              </a:solidFill>
              <a:latin typeface="Arial"/>
              <a:ea typeface="Arial"/>
              <a:cs typeface="Arial"/>
              <a:sym typeface="Arial"/>
            </a:endParaRPr>
          </a:p>
          <a:p>
            <a:pPr marL="0" lvl="0" indent="0" algn="l" rtl="0">
              <a:lnSpc>
                <a:spcPct val="115000"/>
              </a:lnSpc>
              <a:spcBef>
                <a:spcPts val="1200"/>
              </a:spcBef>
              <a:spcAft>
                <a:spcPts val="1200"/>
              </a:spcAft>
              <a:buSzPts val="1300"/>
              <a:buNone/>
            </a:pPr>
            <a:endParaRPr sz="1600" dirty="0">
              <a:solidFill>
                <a:srgbClr val="222222"/>
              </a:solidFill>
              <a:highlight>
                <a:srgbClr val="FFFFFF"/>
              </a:highlight>
              <a:latin typeface="Arial"/>
              <a:ea typeface="Arial"/>
              <a:cs typeface="Arial"/>
              <a:sym typeface="Arial"/>
            </a:endParaRPr>
          </a:p>
        </p:txBody>
      </p:sp>
      <p:sp>
        <p:nvSpPr>
          <p:cNvPr id="433" name="Google Shape;433;p13"/>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17</a:t>
            </a:fld>
            <a:endParaRPr sz="900">
              <a:solidFill>
                <a:schemeClr val="dk2"/>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01728-B0F5-5141-1970-F9F129E71BCF}"/>
              </a:ext>
            </a:extLst>
          </p:cNvPr>
          <p:cNvSpPr>
            <a:spLocks noGrp="1"/>
          </p:cNvSpPr>
          <p:nvPr>
            <p:ph type="title"/>
          </p:nvPr>
        </p:nvSpPr>
        <p:spPr/>
        <p:txBody>
          <a:bodyPr/>
          <a:lstStyle/>
          <a:p>
            <a:r>
              <a:rPr lang="en-IN" dirty="0"/>
              <a:t>		</a:t>
            </a:r>
            <a:r>
              <a:rPr lang="en-IN" sz="5400" dirty="0">
                <a:latin typeface="Nunito" pitchFamily="2" charset="0"/>
              </a:rPr>
              <a:t>Thank You!</a:t>
            </a:r>
          </a:p>
        </p:txBody>
      </p:sp>
      <p:sp>
        <p:nvSpPr>
          <p:cNvPr id="3" name="Slide Number Placeholder 2">
            <a:extLst>
              <a:ext uri="{FF2B5EF4-FFF2-40B4-BE49-F238E27FC236}">
                <a16:creationId xmlns:a16="http://schemas.microsoft.com/office/drawing/2014/main" id="{FB55E7E6-D4E0-B17A-C898-7CABD7BF7B46}"/>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114776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1E463-10B9-14A7-C1A3-681E2EAA569B}"/>
              </a:ext>
            </a:extLst>
          </p:cNvPr>
          <p:cNvSpPr>
            <a:spLocks noGrp="1"/>
          </p:cNvSpPr>
          <p:nvPr>
            <p:ph type="title"/>
          </p:nvPr>
        </p:nvSpPr>
        <p:spPr/>
        <p:txBody>
          <a:bodyPr/>
          <a:lstStyle/>
          <a:p>
            <a:r>
              <a:rPr lang="en-IN" dirty="0"/>
              <a:t>Outline</a:t>
            </a:r>
          </a:p>
        </p:txBody>
      </p:sp>
      <p:sp>
        <p:nvSpPr>
          <p:cNvPr id="3" name="Text Placeholder 2">
            <a:extLst>
              <a:ext uri="{FF2B5EF4-FFF2-40B4-BE49-F238E27FC236}">
                <a16:creationId xmlns:a16="http://schemas.microsoft.com/office/drawing/2014/main" id="{23BDF444-5AE6-CFD6-5C58-02B7D45A4844}"/>
              </a:ext>
            </a:extLst>
          </p:cNvPr>
          <p:cNvSpPr>
            <a:spLocks noGrp="1"/>
          </p:cNvSpPr>
          <p:nvPr>
            <p:ph type="body" idx="1"/>
          </p:nvPr>
        </p:nvSpPr>
        <p:spPr>
          <a:xfrm>
            <a:off x="1303800" y="1502735"/>
            <a:ext cx="7030500" cy="3028915"/>
          </a:xfrm>
        </p:spPr>
        <p:txBody>
          <a:bodyPr>
            <a:normAutofit lnSpcReduction="10000"/>
          </a:bodyPr>
          <a:lstStyle/>
          <a:p>
            <a:pPr marL="146050" indent="0">
              <a:buNone/>
            </a:pPr>
            <a:endParaRPr lang="en-IN" dirty="0"/>
          </a:p>
          <a:p>
            <a:pPr marL="457200" marR="0" lvl="0" indent="-355600" algn="l" rtl="0">
              <a:lnSpc>
                <a:spcPct val="100000"/>
              </a:lnSpc>
              <a:spcBef>
                <a:spcPts val="0"/>
              </a:spcBef>
              <a:spcAft>
                <a:spcPts val="0"/>
              </a:spcAft>
              <a:buClr>
                <a:srgbClr val="000000"/>
              </a:buClr>
              <a:buSzPts val="2000"/>
              <a:buFont typeface="Nunito"/>
              <a:buChar char="●"/>
            </a:pPr>
            <a:r>
              <a:rPr lang="en-IN" sz="2000" b="0" i="0" u="none" strike="noStrike" cap="none" dirty="0">
                <a:solidFill>
                  <a:srgbClr val="000000"/>
                </a:solidFill>
                <a:latin typeface="Nunito"/>
                <a:ea typeface="Nunito"/>
                <a:cs typeface="Nunito"/>
                <a:sym typeface="Nunito"/>
              </a:rPr>
              <a:t>Introduction</a:t>
            </a:r>
          </a:p>
          <a:p>
            <a:pPr marL="457200" marR="0" lvl="0" indent="-355600" algn="l" rtl="0">
              <a:lnSpc>
                <a:spcPct val="100000"/>
              </a:lnSpc>
              <a:spcBef>
                <a:spcPts val="0"/>
              </a:spcBef>
              <a:spcAft>
                <a:spcPts val="0"/>
              </a:spcAft>
              <a:buClr>
                <a:srgbClr val="000000"/>
              </a:buClr>
              <a:buSzPts val="2000"/>
              <a:buFont typeface="Nunito"/>
              <a:buChar char="●"/>
            </a:pPr>
            <a:r>
              <a:rPr lang="en-IN" sz="2000" b="0" i="0" u="none" strike="noStrike" cap="none" dirty="0">
                <a:solidFill>
                  <a:srgbClr val="000000"/>
                </a:solidFill>
                <a:latin typeface="Nunito"/>
                <a:ea typeface="Nunito"/>
                <a:cs typeface="Nunito"/>
                <a:sym typeface="Nunito"/>
              </a:rPr>
              <a:t>Motivation</a:t>
            </a:r>
          </a:p>
          <a:p>
            <a:pPr marL="457200" marR="0" lvl="0" indent="-355600" algn="l" rtl="0">
              <a:lnSpc>
                <a:spcPct val="100000"/>
              </a:lnSpc>
              <a:spcBef>
                <a:spcPts val="0"/>
              </a:spcBef>
              <a:spcAft>
                <a:spcPts val="0"/>
              </a:spcAft>
              <a:buClr>
                <a:srgbClr val="000000"/>
              </a:buClr>
              <a:buSzPts val="2000"/>
              <a:buFont typeface="Nunito"/>
              <a:buChar char="●"/>
            </a:pPr>
            <a:r>
              <a:rPr lang="en-IN" sz="2000">
                <a:latin typeface="Nunito"/>
                <a:ea typeface="Nunito"/>
                <a:cs typeface="Nunito"/>
                <a:sym typeface="Nunito"/>
              </a:rPr>
              <a:t>Objective</a:t>
            </a:r>
          </a:p>
          <a:p>
            <a:pPr marL="457200" marR="0" lvl="0" indent="-355600" algn="l" rtl="0">
              <a:lnSpc>
                <a:spcPct val="100000"/>
              </a:lnSpc>
              <a:spcBef>
                <a:spcPts val="0"/>
              </a:spcBef>
              <a:spcAft>
                <a:spcPts val="0"/>
              </a:spcAft>
              <a:buClr>
                <a:srgbClr val="000000"/>
              </a:buClr>
              <a:buSzPts val="2000"/>
              <a:buFont typeface="Nunito"/>
              <a:buChar char="●"/>
            </a:pPr>
            <a:r>
              <a:rPr lang="en-IN" sz="2000">
                <a:latin typeface="Nunito"/>
                <a:ea typeface="Nunito"/>
                <a:cs typeface="Nunito"/>
                <a:sym typeface="Nunito"/>
              </a:rPr>
              <a:t>Literature </a:t>
            </a:r>
            <a:r>
              <a:rPr lang="en-IN" sz="2000" dirty="0">
                <a:latin typeface="Nunito"/>
                <a:ea typeface="Nunito"/>
                <a:cs typeface="Nunito"/>
                <a:sym typeface="Nunito"/>
              </a:rPr>
              <a:t>survey</a:t>
            </a:r>
            <a:endParaRPr lang="en-IN" sz="2000" b="0" i="0" u="none" strike="noStrike" cap="none" dirty="0">
              <a:solidFill>
                <a:srgbClr val="000000"/>
              </a:solidFill>
              <a:latin typeface="Nunito"/>
              <a:ea typeface="Nunito"/>
              <a:cs typeface="Nunito"/>
              <a:sym typeface="Nunito"/>
            </a:endParaRPr>
          </a:p>
          <a:p>
            <a:pPr marL="457200" marR="0" lvl="0" indent="-355600" algn="l" rtl="0">
              <a:lnSpc>
                <a:spcPct val="100000"/>
              </a:lnSpc>
              <a:spcBef>
                <a:spcPts val="0"/>
              </a:spcBef>
              <a:spcAft>
                <a:spcPts val="0"/>
              </a:spcAft>
              <a:buClr>
                <a:srgbClr val="000000"/>
              </a:buClr>
              <a:buSzPts val="2000"/>
              <a:buFont typeface="Nunito"/>
              <a:buChar char="●"/>
            </a:pPr>
            <a:r>
              <a:rPr lang="en-IN" sz="2000" b="0" i="0" u="none" strike="noStrike" cap="none" dirty="0">
                <a:solidFill>
                  <a:srgbClr val="000000"/>
                </a:solidFill>
                <a:latin typeface="Nunito"/>
                <a:ea typeface="Nunito"/>
                <a:cs typeface="Nunito"/>
                <a:sym typeface="Nunito"/>
              </a:rPr>
              <a:t>Methodology</a:t>
            </a:r>
          </a:p>
          <a:p>
            <a:pPr marL="914400" marR="0" lvl="1" indent="-336550" algn="l" rtl="0">
              <a:lnSpc>
                <a:spcPct val="100000"/>
              </a:lnSpc>
              <a:spcBef>
                <a:spcPts val="0"/>
              </a:spcBef>
              <a:spcAft>
                <a:spcPts val="0"/>
              </a:spcAft>
              <a:buSzPts val="1700"/>
              <a:buFont typeface="Nunito"/>
              <a:buChar char="○"/>
            </a:pPr>
            <a:r>
              <a:rPr lang="en-IN" sz="1700" dirty="0">
                <a:latin typeface="Nunito"/>
                <a:ea typeface="Nunito"/>
                <a:cs typeface="Nunito"/>
                <a:sym typeface="Nunito"/>
              </a:rPr>
              <a:t>Algorithms used</a:t>
            </a:r>
          </a:p>
          <a:p>
            <a:pPr marL="1371600" marR="0" lvl="2" indent="-330200" algn="l" rtl="0">
              <a:lnSpc>
                <a:spcPct val="100000"/>
              </a:lnSpc>
              <a:spcBef>
                <a:spcPts val="0"/>
              </a:spcBef>
              <a:spcAft>
                <a:spcPts val="0"/>
              </a:spcAft>
              <a:buSzPts val="1600"/>
              <a:buFont typeface="Nunito"/>
              <a:buChar char="■"/>
            </a:pPr>
            <a:r>
              <a:rPr lang="en-IN" sz="1600" dirty="0">
                <a:latin typeface="Nunito"/>
                <a:ea typeface="Nunito"/>
                <a:cs typeface="Nunito"/>
                <a:sym typeface="Nunito"/>
              </a:rPr>
              <a:t>RSA</a:t>
            </a:r>
          </a:p>
          <a:p>
            <a:pPr marL="1371600" marR="0" lvl="2" indent="-330200" algn="l" rtl="0">
              <a:lnSpc>
                <a:spcPct val="100000"/>
              </a:lnSpc>
              <a:spcBef>
                <a:spcPts val="0"/>
              </a:spcBef>
              <a:spcAft>
                <a:spcPts val="0"/>
              </a:spcAft>
              <a:buSzPts val="1600"/>
              <a:buFont typeface="Nunito"/>
              <a:buChar char="■"/>
            </a:pPr>
            <a:r>
              <a:rPr lang="en-IN" sz="1600" dirty="0">
                <a:latin typeface="Nunito"/>
                <a:ea typeface="Nunito"/>
                <a:cs typeface="Nunito"/>
                <a:sym typeface="Nunito"/>
              </a:rPr>
              <a:t>AES</a:t>
            </a:r>
          </a:p>
          <a:p>
            <a:pPr marL="457200" marR="0" lvl="0" indent="-355600" algn="l" rtl="0">
              <a:lnSpc>
                <a:spcPct val="100000"/>
              </a:lnSpc>
              <a:spcBef>
                <a:spcPts val="0"/>
              </a:spcBef>
              <a:spcAft>
                <a:spcPts val="0"/>
              </a:spcAft>
              <a:buClr>
                <a:srgbClr val="000000"/>
              </a:buClr>
              <a:buSzPts val="2000"/>
              <a:buFont typeface="Nunito"/>
              <a:buChar char="●"/>
            </a:pPr>
            <a:r>
              <a:rPr lang="en-IN" sz="2000" dirty="0">
                <a:latin typeface="Nunito"/>
                <a:ea typeface="Nunito"/>
                <a:cs typeface="Nunito"/>
                <a:sym typeface="Nunito"/>
              </a:rPr>
              <a:t>F</a:t>
            </a:r>
            <a:r>
              <a:rPr lang="en-IN" sz="2000" b="0" i="0" u="none" strike="noStrike" cap="none" dirty="0">
                <a:solidFill>
                  <a:srgbClr val="000000"/>
                </a:solidFill>
                <a:latin typeface="Nunito"/>
                <a:ea typeface="Nunito"/>
                <a:cs typeface="Nunito"/>
                <a:sym typeface="Nunito"/>
              </a:rPr>
              <a:t>uture scope</a:t>
            </a:r>
          </a:p>
          <a:p>
            <a:pPr marL="457200" marR="0" lvl="0" indent="-355600" algn="l" rtl="0">
              <a:lnSpc>
                <a:spcPct val="100000"/>
              </a:lnSpc>
              <a:spcBef>
                <a:spcPts val="0"/>
              </a:spcBef>
              <a:spcAft>
                <a:spcPts val="0"/>
              </a:spcAft>
              <a:buClr>
                <a:srgbClr val="000000"/>
              </a:buClr>
              <a:buSzPts val="2000"/>
              <a:buFont typeface="Nunito"/>
              <a:buChar char="●"/>
            </a:pPr>
            <a:r>
              <a:rPr lang="en-IN" sz="2000" b="0" i="0" u="none" strike="noStrike" cap="none" dirty="0">
                <a:solidFill>
                  <a:srgbClr val="000000"/>
                </a:solidFill>
                <a:latin typeface="Nunito"/>
                <a:ea typeface="Nunito"/>
                <a:cs typeface="Nunito"/>
                <a:sym typeface="Nunito"/>
              </a:rPr>
              <a:t>References</a:t>
            </a:r>
          </a:p>
          <a:p>
            <a:pPr marL="146050" indent="0">
              <a:buNone/>
            </a:pPr>
            <a:endParaRPr lang="en-IN" dirty="0"/>
          </a:p>
        </p:txBody>
      </p:sp>
      <p:sp>
        <p:nvSpPr>
          <p:cNvPr id="4" name="Slide Number Placeholder 3">
            <a:extLst>
              <a:ext uri="{FF2B5EF4-FFF2-40B4-BE49-F238E27FC236}">
                <a16:creationId xmlns:a16="http://schemas.microsoft.com/office/drawing/2014/main" id="{A6F265A9-9F2A-FA82-0D1B-F218D87FFFD9}"/>
              </a:ext>
            </a:extLst>
          </p:cNvPr>
          <p:cNvSpPr>
            <a:spLocks noGrp="1"/>
          </p:cNvSpPr>
          <p:nvPr>
            <p:ph type="sldNum" idx="12"/>
          </p:nvPr>
        </p:nvSpPr>
        <p:spPr/>
        <p:txBody>
          <a:bodyPr>
            <a:normAutofit fontScale="77500" lnSpcReduction="20000"/>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85638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9884-EC35-589B-2A16-11F8C71665E2}"/>
              </a:ext>
            </a:extLst>
          </p:cNvPr>
          <p:cNvSpPr>
            <a:spLocks noGrp="1"/>
          </p:cNvSpPr>
          <p:nvPr>
            <p:ph type="title"/>
          </p:nvPr>
        </p:nvSpPr>
        <p:spPr>
          <a:xfrm>
            <a:off x="1088685" y="650278"/>
            <a:ext cx="7202456" cy="786926"/>
          </a:xfrm>
          <a:ln>
            <a:noFill/>
          </a:ln>
        </p:spPr>
        <p:txBody>
          <a:bodyPr/>
          <a:lstStyle/>
          <a:p>
            <a:r>
              <a:rPr lang="en-IN" dirty="0"/>
              <a:t>Introduction</a:t>
            </a:r>
          </a:p>
        </p:txBody>
      </p:sp>
      <p:sp>
        <p:nvSpPr>
          <p:cNvPr id="3" name="Content Placeholder 2">
            <a:extLst>
              <a:ext uri="{FF2B5EF4-FFF2-40B4-BE49-F238E27FC236}">
                <a16:creationId xmlns:a16="http://schemas.microsoft.com/office/drawing/2014/main" id="{5213D0F8-4731-CE92-A52A-814D3F6EDCC8}"/>
              </a:ext>
            </a:extLst>
          </p:cNvPr>
          <p:cNvSpPr>
            <a:spLocks noGrp="1"/>
          </p:cNvSpPr>
          <p:nvPr>
            <p:ph idx="1"/>
          </p:nvPr>
        </p:nvSpPr>
        <p:spPr/>
        <p:txBody>
          <a:bodyPr>
            <a:normAutofit fontScale="92500" lnSpcReduction="20000"/>
          </a:bodyPr>
          <a:lstStyle/>
          <a:p>
            <a:pPr marL="0" lvl="0" indent="0" algn="l" rtl="0">
              <a:lnSpc>
                <a:spcPct val="115000"/>
              </a:lnSpc>
              <a:spcBef>
                <a:spcPts val="0"/>
              </a:spcBef>
              <a:spcAft>
                <a:spcPts val="0"/>
              </a:spcAft>
              <a:buSzPts val="1300"/>
              <a:buNone/>
            </a:pPr>
            <a:r>
              <a:rPr lang="en-US" sz="1500" dirty="0">
                <a:solidFill>
                  <a:srgbClr val="000000"/>
                </a:solidFill>
              </a:rPr>
              <a:t>Nowadays, security in cloud is a rising issue. Since the majority of companies changing their old ways of storing data from traditional to Cloud storage, data security is a main hitch in adopting cloud computing for many organizations.</a:t>
            </a:r>
          </a:p>
          <a:p>
            <a:pPr marL="0" lvl="0" indent="0" algn="l" rtl="0">
              <a:lnSpc>
                <a:spcPct val="115000"/>
              </a:lnSpc>
              <a:spcBef>
                <a:spcPts val="1200"/>
              </a:spcBef>
              <a:spcAft>
                <a:spcPts val="0"/>
              </a:spcAft>
              <a:buSzPts val="1300"/>
              <a:buNone/>
            </a:pPr>
            <a:r>
              <a:rPr lang="en-US" sz="1500" dirty="0">
                <a:solidFill>
                  <a:srgbClr val="000000"/>
                </a:solidFill>
              </a:rPr>
              <a:t>With the advancements in modern technology and easy access to the internet, traditional methods such as the Caesar Cipher were not a huge bottleneck in front of cryptanalysts or adversaries who like to break into a system or message just for the sake of pride, enjoyment or fame.</a:t>
            </a:r>
          </a:p>
          <a:p>
            <a:pPr marL="0" lvl="0" indent="0" algn="l" rtl="0">
              <a:lnSpc>
                <a:spcPct val="115000"/>
              </a:lnSpc>
              <a:spcBef>
                <a:spcPts val="1200"/>
              </a:spcBef>
              <a:spcAft>
                <a:spcPts val="0"/>
              </a:spcAft>
              <a:buSzPts val="1300"/>
              <a:buNone/>
            </a:pPr>
            <a:r>
              <a:rPr lang="en-US" sz="1500" dirty="0">
                <a:solidFill>
                  <a:srgbClr val="000000"/>
                </a:solidFill>
              </a:rPr>
              <a:t>The aim of this project is to develop a secure cloud storage application for Google Drive, box, Dropbox etc. We are designing a suitable key management system for our application to share files securely.</a:t>
            </a:r>
          </a:p>
          <a:p>
            <a:pPr marL="0" indent="0">
              <a:buNone/>
            </a:pPr>
            <a:endParaRPr lang="en-IN" dirty="0"/>
          </a:p>
        </p:txBody>
      </p:sp>
    </p:spTree>
    <p:extLst>
      <p:ext uri="{BB962C8B-B14F-4D97-AF65-F5344CB8AC3E}">
        <p14:creationId xmlns:p14="http://schemas.microsoft.com/office/powerpoint/2010/main" val="3635636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
          <p:cNvSpPr txBox="1">
            <a:spLocks noGrp="1"/>
          </p:cNvSpPr>
          <p:nvPr>
            <p:ph type="title"/>
          </p:nvPr>
        </p:nvSpPr>
        <p:spPr>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4600"/>
              <a:t>Motivation</a:t>
            </a:r>
            <a:endParaRPr sz="4600"/>
          </a:p>
        </p:txBody>
      </p:sp>
      <p:sp>
        <p:nvSpPr>
          <p:cNvPr id="302" name="Google Shape;302;p4"/>
          <p:cNvSpPr txBox="1">
            <a:spLocks noGrp="1"/>
          </p:cNvSpPr>
          <p:nvPr>
            <p:ph type="body" idx="1"/>
          </p:nvPr>
        </p:nvSpPr>
        <p:spPr>
          <a:xfrm>
            <a:off x="1303800" y="1821650"/>
            <a:ext cx="7397400" cy="28503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000000"/>
              </a:buClr>
              <a:buSzPts val="1600"/>
              <a:buChar char="➢"/>
            </a:pPr>
            <a:r>
              <a:rPr lang="en" sz="1600">
                <a:solidFill>
                  <a:srgbClr val="000000"/>
                </a:solidFill>
              </a:rPr>
              <a:t>Need of data security is an essential issue in the domain of computing traditionally.</a:t>
            </a:r>
            <a:endParaRPr sz="1600">
              <a:solidFill>
                <a:srgbClr val="000000"/>
              </a:solidFill>
            </a:endParaRPr>
          </a:p>
          <a:p>
            <a:pPr marL="457200" lvl="0" indent="-330200" algn="l" rtl="0">
              <a:lnSpc>
                <a:spcPct val="115000"/>
              </a:lnSpc>
              <a:spcBef>
                <a:spcPts val="0"/>
              </a:spcBef>
              <a:spcAft>
                <a:spcPts val="0"/>
              </a:spcAft>
              <a:buClr>
                <a:srgbClr val="000000"/>
              </a:buClr>
              <a:buSzPts val="1600"/>
              <a:buChar char="➢"/>
            </a:pPr>
            <a:r>
              <a:rPr lang="en" sz="1600">
                <a:solidFill>
                  <a:srgbClr val="000000"/>
                </a:solidFill>
              </a:rPr>
              <a:t>There has been a tremendous increase in the usage of cloud storage for storing files and these files are prone to leakage.</a:t>
            </a:r>
            <a:endParaRPr sz="1600">
              <a:solidFill>
                <a:srgbClr val="000000"/>
              </a:solidFill>
            </a:endParaRPr>
          </a:p>
          <a:p>
            <a:pPr marL="457200" lvl="0" indent="-330200" algn="l" rtl="0">
              <a:lnSpc>
                <a:spcPct val="115000"/>
              </a:lnSpc>
              <a:spcBef>
                <a:spcPts val="0"/>
              </a:spcBef>
              <a:spcAft>
                <a:spcPts val="0"/>
              </a:spcAft>
              <a:buClr>
                <a:srgbClr val="000000"/>
              </a:buClr>
              <a:buSzPts val="1600"/>
              <a:buChar char="➢"/>
            </a:pPr>
            <a:r>
              <a:rPr lang="en" sz="1600">
                <a:solidFill>
                  <a:srgbClr val="000000"/>
                </a:solidFill>
              </a:rPr>
              <a:t>There has to be a solution, and encryption of files is the only way. Our motive is to develop a system which encrypts the files in our cloud and decrypts when it is downloaded to the local system.</a:t>
            </a:r>
            <a:endParaRPr sz="1600">
              <a:solidFill>
                <a:srgbClr val="000000"/>
              </a:solidFill>
            </a:endParaRPr>
          </a:p>
          <a:p>
            <a:pPr marL="0" lvl="0" indent="0" algn="l" rtl="0">
              <a:lnSpc>
                <a:spcPct val="115000"/>
              </a:lnSpc>
              <a:spcBef>
                <a:spcPts val="1200"/>
              </a:spcBef>
              <a:spcAft>
                <a:spcPts val="1200"/>
              </a:spcAft>
              <a:buSzPts val="1300"/>
              <a:buNone/>
            </a:pPr>
            <a:endParaRPr sz="1600">
              <a:solidFill>
                <a:srgbClr val="000000"/>
              </a:solidFill>
            </a:endParaRPr>
          </a:p>
        </p:txBody>
      </p:sp>
      <p:sp>
        <p:nvSpPr>
          <p:cNvPr id="303" name="Google Shape;303;p4"/>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4</a:t>
            </a:fld>
            <a:endParaRPr sz="9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8"/>
          <p:cNvSpPr txBox="1">
            <a:spLocks noGrp="1"/>
          </p:cNvSpPr>
          <p:nvPr>
            <p:ph type="title"/>
          </p:nvPr>
        </p:nvSpPr>
        <p:spPr>
          <a:xfrm>
            <a:off x="1303800" y="482775"/>
            <a:ext cx="7030500" cy="900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4200"/>
              <a:t>Objective</a:t>
            </a:r>
            <a:endParaRPr sz="4200"/>
          </a:p>
        </p:txBody>
      </p:sp>
      <p:sp>
        <p:nvSpPr>
          <p:cNvPr id="309" name="Google Shape;309;p8"/>
          <p:cNvSpPr txBox="1">
            <a:spLocks noGrp="1"/>
          </p:cNvSpPr>
          <p:nvPr>
            <p:ph type="body" idx="1"/>
          </p:nvPr>
        </p:nvSpPr>
        <p:spPr>
          <a:xfrm>
            <a:off x="1303800" y="1717600"/>
            <a:ext cx="7450800" cy="2814300"/>
          </a:xfrm>
          <a:prstGeom prst="rect">
            <a:avLst/>
          </a:prstGeom>
          <a:noFill/>
          <a:ln>
            <a:noFill/>
          </a:ln>
        </p:spPr>
        <p:txBody>
          <a:bodyPr spcFirstLastPara="1" wrap="square" lIns="91425" tIns="91425" rIns="91425" bIns="91425" anchor="t" anchorCtr="0">
            <a:normAutofit/>
          </a:bodyPr>
          <a:lstStyle/>
          <a:p>
            <a:pPr marL="457200" lvl="0" indent="-336550" algn="l" rtl="0">
              <a:lnSpc>
                <a:spcPct val="115000"/>
              </a:lnSpc>
              <a:spcBef>
                <a:spcPts val="0"/>
              </a:spcBef>
              <a:spcAft>
                <a:spcPts val="0"/>
              </a:spcAft>
              <a:buClr>
                <a:srgbClr val="111111"/>
              </a:buClr>
              <a:buSzPts val="1700"/>
              <a:buFont typeface="Arial"/>
              <a:buChar char="➢"/>
            </a:pPr>
            <a:r>
              <a:rPr lang="en" sz="1700" dirty="0">
                <a:solidFill>
                  <a:srgbClr val="111111"/>
                </a:solidFill>
                <a:latin typeface="Arial"/>
                <a:ea typeface="Arial"/>
                <a:cs typeface="Arial"/>
                <a:sym typeface="Arial"/>
              </a:rPr>
              <a:t>The main objective of this project is to make files more secure using hybrid encryption.</a:t>
            </a:r>
            <a:endParaRPr sz="1700" dirty="0">
              <a:solidFill>
                <a:srgbClr val="111111"/>
              </a:solidFill>
              <a:latin typeface="Arial"/>
              <a:ea typeface="Arial"/>
              <a:cs typeface="Arial"/>
              <a:sym typeface="Arial"/>
            </a:endParaRPr>
          </a:p>
          <a:p>
            <a:pPr marL="457200" lvl="0" indent="-336550" algn="l" rtl="0">
              <a:lnSpc>
                <a:spcPct val="115000"/>
              </a:lnSpc>
              <a:spcBef>
                <a:spcPts val="0"/>
              </a:spcBef>
              <a:spcAft>
                <a:spcPts val="0"/>
              </a:spcAft>
              <a:buClr>
                <a:srgbClr val="111111"/>
              </a:buClr>
              <a:buSzPts val="1700"/>
              <a:buFont typeface="Arial"/>
              <a:buChar char="➢"/>
            </a:pPr>
            <a:r>
              <a:rPr lang="en" sz="1700" dirty="0">
                <a:solidFill>
                  <a:srgbClr val="111111"/>
                </a:solidFill>
                <a:latin typeface="Arial"/>
                <a:ea typeface="Arial"/>
                <a:cs typeface="Arial"/>
                <a:sym typeface="Arial"/>
              </a:rPr>
              <a:t>To develop an application which takes a file to encrypt and upload it on the cloud storage so even if there is a data breach the file is seen in encrypted form only and original data is unknown</a:t>
            </a:r>
            <a:endParaRPr sz="1700" dirty="0">
              <a:solidFill>
                <a:srgbClr val="111111"/>
              </a:solidFill>
              <a:latin typeface="Arial"/>
              <a:ea typeface="Arial"/>
              <a:cs typeface="Arial"/>
              <a:sym typeface="Arial"/>
            </a:endParaRPr>
          </a:p>
          <a:p>
            <a:pPr marL="457200" lvl="0" indent="-336550" algn="l" rtl="0">
              <a:lnSpc>
                <a:spcPct val="115000"/>
              </a:lnSpc>
              <a:spcBef>
                <a:spcPts val="0"/>
              </a:spcBef>
              <a:spcAft>
                <a:spcPts val="0"/>
              </a:spcAft>
              <a:buClr>
                <a:srgbClr val="111111"/>
              </a:buClr>
              <a:buSzPts val="1700"/>
              <a:buFont typeface="Arial"/>
              <a:buChar char="➢"/>
            </a:pPr>
            <a:r>
              <a:rPr lang="en" sz="1700" dirty="0">
                <a:solidFill>
                  <a:srgbClr val="111111"/>
                </a:solidFill>
                <a:latin typeface="Arial"/>
                <a:ea typeface="Arial"/>
                <a:cs typeface="Arial"/>
                <a:sym typeface="Arial"/>
              </a:rPr>
              <a:t>To also extend the feature of downloading the uploaded file from the cloud and decrypt the file without altering the original contents of the uploaded file.</a:t>
            </a:r>
            <a:endParaRPr sz="1700" dirty="0">
              <a:solidFill>
                <a:srgbClr val="111111"/>
              </a:solidFill>
              <a:latin typeface="Arial"/>
              <a:ea typeface="Arial"/>
              <a:cs typeface="Arial"/>
              <a:sym typeface="Arial"/>
            </a:endParaRPr>
          </a:p>
          <a:p>
            <a:pPr marL="0" lvl="0" indent="0" algn="l" rtl="0">
              <a:lnSpc>
                <a:spcPct val="115000"/>
              </a:lnSpc>
              <a:spcBef>
                <a:spcPts val="1200"/>
              </a:spcBef>
              <a:spcAft>
                <a:spcPts val="1200"/>
              </a:spcAft>
              <a:buSzPts val="1300"/>
              <a:buNone/>
            </a:pPr>
            <a:endParaRPr sz="1400" dirty="0">
              <a:solidFill>
                <a:srgbClr val="111111"/>
              </a:solidFill>
              <a:highlight>
                <a:srgbClr val="FFFFFF"/>
              </a:highlight>
              <a:latin typeface="Arial"/>
              <a:ea typeface="Arial"/>
              <a:cs typeface="Arial"/>
              <a:sym typeface="Arial"/>
            </a:endParaRPr>
          </a:p>
        </p:txBody>
      </p:sp>
      <p:sp>
        <p:nvSpPr>
          <p:cNvPr id="310" name="Google Shape;310;p8"/>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5</a:t>
            </a:fld>
            <a:endParaRPr sz="9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
          <p:cNvSpPr txBox="1">
            <a:spLocks noGrp="1"/>
          </p:cNvSpPr>
          <p:nvPr>
            <p:ph type="title"/>
          </p:nvPr>
        </p:nvSpPr>
        <p:spPr>
          <a:xfrm>
            <a:off x="1215850" y="16751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3800" dirty="0"/>
              <a:t>Literature Survey</a:t>
            </a:r>
            <a:endParaRPr sz="3800" dirty="0"/>
          </a:p>
        </p:txBody>
      </p:sp>
      <p:sp>
        <p:nvSpPr>
          <p:cNvPr id="317" name="Google Shape;317;p5"/>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6</a:t>
            </a:fld>
            <a:endParaRPr sz="900">
              <a:solidFill>
                <a:schemeClr val="dk2"/>
              </a:solidFill>
              <a:latin typeface="Nunito"/>
              <a:ea typeface="Nunito"/>
              <a:cs typeface="Nunito"/>
              <a:sym typeface="Nunito"/>
            </a:endParaRPr>
          </a:p>
        </p:txBody>
      </p:sp>
      <p:graphicFrame>
        <p:nvGraphicFramePr>
          <p:cNvPr id="316" name="Google Shape;316;p5"/>
          <p:cNvGraphicFramePr/>
          <p:nvPr>
            <p:extLst>
              <p:ext uri="{D42A27DB-BD31-4B8C-83A1-F6EECF244321}">
                <p14:modId xmlns:p14="http://schemas.microsoft.com/office/powerpoint/2010/main" val="1738420207"/>
              </p:ext>
            </p:extLst>
          </p:nvPr>
        </p:nvGraphicFramePr>
        <p:xfrm>
          <a:off x="1215850" y="1027170"/>
          <a:ext cx="7482200" cy="3530100"/>
        </p:xfrm>
        <a:graphic>
          <a:graphicData uri="http://schemas.openxmlformats.org/drawingml/2006/table">
            <a:tbl>
              <a:tblPr>
                <a:noFill/>
                <a:tableStyleId>{88C9DBE3-35C1-4A89-B547-FBAF5EF306DE}</a:tableStyleId>
              </a:tblPr>
              <a:tblGrid>
                <a:gridCol w="1870550">
                  <a:extLst>
                    <a:ext uri="{9D8B030D-6E8A-4147-A177-3AD203B41FA5}">
                      <a16:colId xmlns:a16="http://schemas.microsoft.com/office/drawing/2014/main" val="20000"/>
                    </a:ext>
                  </a:extLst>
                </a:gridCol>
                <a:gridCol w="1870550">
                  <a:extLst>
                    <a:ext uri="{9D8B030D-6E8A-4147-A177-3AD203B41FA5}">
                      <a16:colId xmlns:a16="http://schemas.microsoft.com/office/drawing/2014/main" val="20001"/>
                    </a:ext>
                  </a:extLst>
                </a:gridCol>
                <a:gridCol w="1870550">
                  <a:extLst>
                    <a:ext uri="{9D8B030D-6E8A-4147-A177-3AD203B41FA5}">
                      <a16:colId xmlns:a16="http://schemas.microsoft.com/office/drawing/2014/main" val="20002"/>
                    </a:ext>
                  </a:extLst>
                </a:gridCol>
                <a:gridCol w="1870550">
                  <a:extLst>
                    <a:ext uri="{9D8B030D-6E8A-4147-A177-3AD203B41FA5}">
                      <a16:colId xmlns:a16="http://schemas.microsoft.com/office/drawing/2014/main" val="20003"/>
                    </a:ext>
                  </a:extLst>
                </a:gridCol>
              </a:tblGrid>
              <a:tr h="295925">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solidFill>
                            <a:srgbClr val="222222"/>
                          </a:solidFill>
                        </a:rPr>
                        <a:t>         Author</a:t>
                      </a:r>
                      <a:endParaRPr sz="1000" b="1" u="none" strike="noStrike" cap="none">
                        <a:solidFill>
                          <a:srgbClr val="222222"/>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solidFill>
                            <a:srgbClr val="222222"/>
                          </a:solidFill>
                        </a:rPr>
                        <a:t>           Title</a:t>
                      </a:r>
                      <a:endParaRPr sz="1000" b="1" u="none" strike="noStrike" cap="none">
                        <a:solidFill>
                          <a:srgbClr val="222222"/>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solidFill>
                            <a:srgbClr val="222222"/>
                          </a:solidFill>
                        </a:rPr>
                        <a:t>        Techniques</a:t>
                      </a:r>
                      <a:endParaRPr sz="1000" b="1" u="none" strike="noStrike" cap="none">
                        <a:solidFill>
                          <a:srgbClr val="222222"/>
                        </a:solidFill>
                      </a:endParaRPr>
                    </a:p>
                  </a:txBody>
                  <a:tcPr marL="91425" marR="91425" marT="91425" marB="91425"/>
                </a:tc>
                <a:tc>
                  <a:txBody>
                    <a:bodyPr/>
                    <a:lstStyle/>
                    <a:p>
                      <a:pPr marL="0" marR="0" lvl="0" indent="0" algn="l" rtl="0">
                        <a:lnSpc>
                          <a:spcPct val="100000"/>
                        </a:lnSpc>
                        <a:spcBef>
                          <a:spcPts val="0"/>
                        </a:spcBef>
                        <a:spcAft>
                          <a:spcPts val="0"/>
                        </a:spcAft>
                        <a:buClr>
                          <a:srgbClr val="000000"/>
                        </a:buClr>
                        <a:buSzPts val="1000"/>
                        <a:buFont typeface="Arial"/>
                        <a:buNone/>
                      </a:pPr>
                      <a:r>
                        <a:rPr lang="en" sz="1000" b="1" u="none" strike="noStrike" cap="none">
                          <a:solidFill>
                            <a:srgbClr val="222222"/>
                          </a:solidFill>
                        </a:rPr>
                        <a:t>               Year</a:t>
                      </a:r>
                      <a:endParaRPr sz="1000" b="1" u="none" strike="noStrike" cap="none">
                        <a:solidFill>
                          <a:srgbClr val="222222"/>
                        </a:solidFill>
                      </a:endParaRPr>
                    </a:p>
                  </a:txBody>
                  <a:tcPr marL="91425" marR="91425" marT="91425" marB="91425"/>
                </a:tc>
                <a:extLst>
                  <a:ext uri="{0D108BD9-81ED-4DB2-BD59-A6C34878D82A}">
                    <a16:rowId xmlns:a16="http://schemas.microsoft.com/office/drawing/2014/main" val="10000"/>
                  </a:ext>
                </a:extLst>
              </a:tr>
              <a:tr h="605325">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solidFill>
                            <a:srgbClr val="222222"/>
                          </a:solidFill>
                        </a:rPr>
                        <a:t>Uttam Kumar, Jay Prakash</a:t>
                      </a:r>
                      <a:endParaRPr sz="1000" u="none" strike="noStrike" cap="none">
                        <a:solidFill>
                          <a:srgbClr val="222222"/>
                        </a:solidFill>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rgbClr val="222222"/>
                        </a:solidFill>
                      </a:endParaRPr>
                    </a:p>
                  </a:txBody>
                  <a:tcPr marL="91425" marR="91425" marT="91425" marB="91425" anchor="ct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solidFill>
                            <a:srgbClr val="222222"/>
                          </a:solidFill>
                        </a:rPr>
                        <a:t>Secure file storage using Hybrid Cryptography</a:t>
                      </a:r>
                      <a:endParaRPr sz="1000" u="none" strike="noStrike" cap="none">
                        <a:solidFill>
                          <a:srgbClr val="222222"/>
                        </a:solidFill>
                      </a:endParaRPr>
                    </a:p>
                  </a:txBody>
                  <a:tcPr marL="91425" marR="91425" marT="91425" marB="91425" anchor="ct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solidFill>
                            <a:srgbClr val="222222"/>
                          </a:solidFill>
                        </a:rPr>
                        <a:t>Asymmetric key cryptography</a:t>
                      </a:r>
                      <a:endParaRPr sz="1000" u="none" strike="noStrike" cap="none" dirty="0">
                        <a:solidFill>
                          <a:srgbClr val="222222"/>
                        </a:solidFill>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dirty="0">
                        <a:solidFill>
                          <a:srgbClr val="222222"/>
                        </a:solidFill>
                      </a:endParaRPr>
                    </a:p>
                  </a:txBody>
                  <a:tcPr marL="91425" marR="91425" marT="91425" marB="91425" anchor="ct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solidFill>
                            <a:srgbClr val="222222"/>
                          </a:solidFill>
                        </a:rPr>
                        <a:t> 2020</a:t>
                      </a:r>
                      <a:endParaRPr sz="1000" u="none" strike="noStrike" cap="none">
                        <a:solidFill>
                          <a:srgbClr val="222222"/>
                        </a:solidFill>
                      </a:endParaRPr>
                    </a:p>
                  </a:txBody>
                  <a:tcPr marL="91425" marR="91425" marT="91425" marB="91425" anchor="ctr"/>
                </a:tc>
                <a:extLst>
                  <a:ext uri="{0D108BD9-81ED-4DB2-BD59-A6C34878D82A}">
                    <a16:rowId xmlns:a16="http://schemas.microsoft.com/office/drawing/2014/main" val="10001"/>
                  </a:ext>
                </a:extLst>
              </a:tr>
              <a:tr h="914750">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t>Sanjeev Kumar, Garima Karnani.Madhu Sharma Gaur, Anju Mishra </a:t>
                      </a:r>
                      <a:endParaRPr sz="1000" u="none" strike="noStrike" cap="none" dirty="0">
                        <a:solidFill>
                          <a:srgbClr val="222222"/>
                        </a:solidFill>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dirty="0">
                        <a:solidFill>
                          <a:srgbClr val="222222"/>
                        </a:solidFill>
                      </a:endParaRPr>
                    </a:p>
                  </a:txBody>
                  <a:tcPr marL="91425" marR="91425" marT="91425" marB="91425" anchor="ctr"/>
                </a:tc>
                <a:tc>
                  <a:txBody>
                    <a:bodyPr/>
                    <a:lstStyle/>
                    <a:p>
                      <a:pPr marL="0" marR="0" lvl="0" indent="0" algn="ctr" rtl="0">
                        <a:lnSpc>
                          <a:spcPct val="115000"/>
                        </a:lnSpc>
                        <a:spcBef>
                          <a:spcPts val="0"/>
                        </a:spcBef>
                        <a:spcAft>
                          <a:spcPts val="0"/>
                        </a:spcAft>
                        <a:buClr>
                          <a:srgbClr val="000000"/>
                        </a:buClr>
                        <a:buSzPts val="1000"/>
                        <a:buFont typeface="Arial"/>
                        <a:buNone/>
                      </a:pPr>
                      <a:endParaRPr sz="1000" u="none" strike="noStrike" cap="none">
                        <a:solidFill>
                          <a:srgbClr val="111111"/>
                        </a:solidFill>
                      </a:endParaRPr>
                    </a:p>
                    <a:p>
                      <a:pPr marL="0" marR="0" lvl="0" indent="0" algn="ctr" rtl="0">
                        <a:lnSpc>
                          <a:spcPct val="115000"/>
                        </a:lnSpc>
                        <a:spcBef>
                          <a:spcPts val="0"/>
                        </a:spcBef>
                        <a:spcAft>
                          <a:spcPts val="0"/>
                        </a:spcAft>
                        <a:buClr>
                          <a:srgbClr val="000000"/>
                        </a:buClr>
                        <a:buSzPts val="1000"/>
                        <a:buFont typeface="Arial"/>
                        <a:buNone/>
                      </a:pPr>
                      <a:r>
                        <a:rPr lang="en" sz="1000" u="none" strike="noStrike" cap="none">
                          <a:solidFill>
                            <a:srgbClr val="111111"/>
                          </a:solidFill>
                        </a:rPr>
                        <a:t> Cloud Security using Hybrid            Cryptography Algorithms</a:t>
                      </a:r>
                      <a:endParaRPr sz="1000" u="none" strike="noStrike" cap="none">
                        <a:solidFill>
                          <a:srgbClr val="222222"/>
                        </a:solidFill>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rgbClr val="222222"/>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rgbClr val="222222"/>
                          </a:solidFill>
                        </a:rPr>
                        <a:t>DES, RSA models</a:t>
                      </a:r>
                      <a:endParaRPr sz="1000" u="none" strike="noStrike" cap="none">
                        <a:solidFill>
                          <a:srgbClr val="222222"/>
                        </a:solidFill>
                      </a:endParaRPr>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rgbClr val="222222"/>
                          </a:solidFill>
                        </a:rPr>
                        <a:t> 2021</a:t>
                      </a:r>
                      <a:endParaRPr sz="1000" u="none" strike="noStrike" cap="none">
                        <a:solidFill>
                          <a:srgbClr val="222222"/>
                        </a:solidFill>
                      </a:endParaRPr>
                    </a:p>
                  </a:txBody>
                  <a:tcPr marL="91425" marR="91425" marT="91425" marB="91425" anchor="ctr"/>
                </a:tc>
                <a:extLst>
                  <a:ext uri="{0D108BD9-81ED-4DB2-BD59-A6C34878D82A}">
                    <a16:rowId xmlns:a16="http://schemas.microsoft.com/office/drawing/2014/main" val="10002"/>
                  </a:ext>
                </a:extLst>
              </a:tr>
              <a:tr h="760025">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rgbClr val="222222"/>
                          </a:solidFill>
                        </a:rPr>
                        <a:t>Alibi Orobosade, Thompson Aderonke, Alese Boniface, Arome J. Gabriel</a:t>
                      </a:r>
                      <a:endParaRPr sz="1000" u="none" strike="noStrike" cap="none">
                        <a:solidFill>
                          <a:srgbClr val="222222"/>
                        </a:solidFill>
                      </a:endParaRPr>
                    </a:p>
                  </a:txBody>
                  <a:tcPr marL="91425" marR="91425" marT="91425" marB="91425" anchor="ct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solidFill>
                            <a:srgbClr val="222222"/>
                          </a:solidFill>
                        </a:rPr>
                        <a:t>Cloud application security using hybrid encryption</a:t>
                      </a:r>
                      <a:endParaRPr sz="1000" u="none" strike="noStrike" cap="none">
                        <a:solidFill>
                          <a:srgbClr val="222222"/>
                        </a:solidFill>
                      </a:endParaRPr>
                    </a:p>
                  </a:txBody>
                  <a:tcPr marL="91425" marR="91425" marT="91425" marB="91425" anchor="ct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solidFill>
                            <a:srgbClr val="222222"/>
                          </a:solidFill>
                        </a:rPr>
                        <a:t>AES,ECC Algorithms</a:t>
                      </a:r>
                      <a:endParaRPr sz="1000" u="none" strike="noStrike" cap="none">
                        <a:solidFill>
                          <a:srgbClr val="222222"/>
                        </a:solidFill>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rgbClr val="222222"/>
                        </a:solidFill>
                      </a:endParaRPr>
                    </a:p>
                  </a:txBody>
                  <a:tcPr marL="91425" marR="91425" marT="91425" marB="91425" anchor="ct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solidFill>
                            <a:srgbClr val="222222"/>
                          </a:solidFill>
                        </a:rPr>
                        <a:t> 2020</a:t>
                      </a:r>
                      <a:endParaRPr sz="1000" u="none" strike="noStrike" cap="none">
                        <a:solidFill>
                          <a:srgbClr val="222222"/>
                        </a:solidFill>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rgbClr val="222222"/>
                        </a:solidFill>
                      </a:endParaRPr>
                    </a:p>
                  </a:txBody>
                  <a:tcPr marL="91425" marR="91425" marT="91425" marB="91425" anchor="ctr"/>
                </a:tc>
                <a:extLst>
                  <a:ext uri="{0D108BD9-81ED-4DB2-BD59-A6C34878D82A}">
                    <a16:rowId xmlns:a16="http://schemas.microsoft.com/office/drawing/2014/main" val="10003"/>
                  </a:ext>
                </a:extLst>
              </a:tr>
              <a:tr h="914750">
                <a:tc>
                  <a:txBody>
                    <a:bodyPr/>
                    <a:lstStyle/>
                    <a:p>
                      <a:pPr marL="0" marR="0" lvl="0" indent="0" algn="ctr" rtl="0">
                        <a:lnSpc>
                          <a:spcPct val="115000"/>
                        </a:lnSpc>
                        <a:spcBef>
                          <a:spcPts val="0"/>
                        </a:spcBef>
                        <a:spcAft>
                          <a:spcPts val="0"/>
                        </a:spcAft>
                        <a:buClr>
                          <a:srgbClr val="000000"/>
                        </a:buClr>
                        <a:buSzPts val="1000"/>
                        <a:buFont typeface="Arial"/>
                        <a:buNone/>
                      </a:pPr>
                      <a:endParaRPr sz="1000" u="none" strike="noStrike" cap="none">
                        <a:solidFill>
                          <a:srgbClr val="222222"/>
                        </a:solidFill>
                      </a:endParaRPr>
                    </a:p>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rgbClr val="222222"/>
                          </a:solidFill>
                        </a:rPr>
                        <a:t>Shruti Kanatt,Amey Jadhav,Prachi Talwar</a:t>
                      </a:r>
                      <a:endParaRPr sz="1000" u="none" strike="noStrike" cap="none">
                        <a:solidFill>
                          <a:srgbClr val="222222"/>
                        </a:solidFill>
                      </a:endParaRPr>
                    </a:p>
                  </a:txBody>
                  <a:tcPr marL="91425" marR="91425" marT="91425" marB="91425" anchor="ct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solidFill>
                            <a:srgbClr val="111111"/>
                          </a:solidFill>
                        </a:rPr>
                        <a:t> Review of Secure File     Storage on Cloud using Hybrid Cryptography</a:t>
                      </a:r>
                      <a:endParaRPr sz="1000" u="none" strike="noStrike" cap="none">
                        <a:solidFill>
                          <a:srgbClr val="222222"/>
                        </a:solidFill>
                      </a:endParaRPr>
                    </a:p>
                    <a:p>
                      <a:pPr marL="0" marR="0" lvl="0" indent="0" algn="ctr" rtl="0">
                        <a:lnSpc>
                          <a:spcPct val="100000"/>
                        </a:lnSpc>
                        <a:spcBef>
                          <a:spcPts val="0"/>
                        </a:spcBef>
                        <a:spcAft>
                          <a:spcPts val="0"/>
                        </a:spcAft>
                        <a:buClr>
                          <a:srgbClr val="000000"/>
                        </a:buClr>
                        <a:buSzPts val="1000"/>
                        <a:buFont typeface="Arial"/>
                        <a:buNone/>
                      </a:pPr>
                      <a:endParaRPr sz="1000" u="none" strike="noStrike" cap="none">
                        <a:solidFill>
                          <a:srgbClr val="222222"/>
                        </a:solidFill>
                      </a:endParaRPr>
                    </a:p>
                  </a:txBody>
                  <a:tcPr marL="91425" marR="91425" marT="91425" marB="91425" anchor="ctr"/>
                </a:tc>
                <a:tc>
                  <a:txBody>
                    <a:bodyPr/>
                    <a:lstStyle/>
                    <a:p>
                      <a:pPr marL="0" marR="0" lvl="0" indent="0" algn="ctr" rtl="0">
                        <a:lnSpc>
                          <a:spcPct val="115000"/>
                        </a:lnSpc>
                        <a:spcBef>
                          <a:spcPts val="0"/>
                        </a:spcBef>
                        <a:spcAft>
                          <a:spcPts val="0"/>
                        </a:spcAft>
                        <a:buClr>
                          <a:srgbClr val="000000"/>
                        </a:buClr>
                        <a:buSzPts val="1000"/>
                        <a:buFont typeface="Arial"/>
                        <a:buNone/>
                      </a:pPr>
                      <a:endParaRPr sz="1000" u="none" strike="noStrike" cap="none">
                        <a:solidFill>
                          <a:srgbClr val="222222"/>
                        </a:solidFill>
                      </a:endParaRPr>
                    </a:p>
                    <a:p>
                      <a:pPr marL="0" marR="0" lvl="0" indent="0" algn="ctr" rtl="0">
                        <a:lnSpc>
                          <a:spcPct val="100000"/>
                        </a:lnSpc>
                        <a:spcBef>
                          <a:spcPts val="0"/>
                        </a:spcBef>
                        <a:spcAft>
                          <a:spcPts val="0"/>
                        </a:spcAft>
                        <a:buClr>
                          <a:srgbClr val="000000"/>
                        </a:buClr>
                        <a:buSzPts val="1000"/>
                        <a:buFont typeface="Arial"/>
                        <a:buNone/>
                      </a:pPr>
                      <a:r>
                        <a:rPr lang="en" sz="1000" u="none" strike="noStrike" cap="none">
                          <a:solidFill>
                            <a:srgbClr val="222222"/>
                          </a:solidFill>
                        </a:rPr>
                        <a:t>AES,RSA,BLOWFISH</a:t>
                      </a:r>
                      <a:endParaRPr sz="1000" u="none" strike="noStrike" cap="none">
                        <a:solidFill>
                          <a:srgbClr val="222222"/>
                        </a:solidFill>
                      </a:endParaRPr>
                    </a:p>
                  </a:txBody>
                  <a:tcPr marL="91425" marR="91425" marT="91425" marB="91425" anchor="ctr"/>
                </a:tc>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dirty="0">
                          <a:solidFill>
                            <a:srgbClr val="222222"/>
                          </a:solidFill>
                        </a:rPr>
                        <a:t>2020</a:t>
                      </a:r>
                      <a:endParaRPr sz="1000" u="none" strike="noStrike" cap="none" dirty="0">
                        <a:solidFill>
                          <a:srgbClr val="222222"/>
                        </a:solidFill>
                      </a:endParaRPr>
                    </a:p>
                  </a:txBody>
                  <a:tcPr marL="91425" marR="91425" marT="91425" marB="91425"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graphicFrame>
        <p:nvGraphicFramePr>
          <p:cNvPr id="322" name="Google Shape;322;p6"/>
          <p:cNvGraphicFramePr/>
          <p:nvPr>
            <p:extLst>
              <p:ext uri="{D42A27DB-BD31-4B8C-83A1-F6EECF244321}">
                <p14:modId xmlns:p14="http://schemas.microsoft.com/office/powerpoint/2010/main" val="167593166"/>
              </p:ext>
            </p:extLst>
          </p:nvPr>
        </p:nvGraphicFramePr>
        <p:xfrm>
          <a:off x="1316750" y="958363"/>
          <a:ext cx="7587275" cy="3560297"/>
        </p:xfrm>
        <a:graphic>
          <a:graphicData uri="http://schemas.openxmlformats.org/drawingml/2006/table">
            <a:tbl>
              <a:tblPr>
                <a:noFill/>
                <a:tableStyleId>{88C9DBE3-35C1-4A89-B547-FBAF5EF306DE}</a:tableStyleId>
              </a:tblPr>
              <a:tblGrid>
                <a:gridCol w="1896825">
                  <a:extLst>
                    <a:ext uri="{9D8B030D-6E8A-4147-A177-3AD203B41FA5}">
                      <a16:colId xmlns:a16="http://schemas.microsoft.com/office/drawing/2014/main" val="20000"/>
                    </a:ext>
                  </a:extLst>
                </a:gridCol>
                <a:gridCol w="1896825">
                  <a:extLst>
                    <a:ext uri="{9D8B030D-6E8A-4147-A177-3AD203B41FA5}">
                      <a16:colId xmlns:a16="http://schemas.microsoft.com/office/drawing/2014/main" val="20001"/>
                    </a:ext>
                  </a:extLst>
                </a:gridCol>
                <a:gridCol w="2784050">
                  <a:extLst>
                    <a:ext uri="{9D8B030D-6E8A-4147-A177-3AD203B41FA5}">
                      <a16:colId xmlns:a16="http://schemas.microsoft.com/office/drawing/2014/main" val="20002"/>
                    </a:ext>
                  </a:extLst>
                </a:gridCol>
                <a:gridCol w="1009575">
                  <a:extLst>
                    <a:ext uri="{9D8B030D-6E8A-4147-A177-3AD203B41FA5}">
                      <a16:colId xmlns:a16="http://schemas.microsoft.com/office/drawing/2014/main" val="20003"/>
                    </a:ext>
                  </a:extLst>
                </a:gridCol>
              </a:tblGrid>
              <a:tr h="974675">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Aditya SadanandGhadi</a:t>
                      </a:r>
                      <a:endParaRPr sz="1000" u="none" strike="noStrike" cap="none"/>
                    </a:p>
                    <a:p>
                      <a:pPr marL="0" marR="0" lvl="0" indent="0" algn="ctr" rtl="0">
                        <a:lnSpc>
                          <a:spcPct val="100000"/>
                        </a:lnSpc>
                        <a:spcBef>
                          <a:spcPts val="0"/>
                        </a:spcBef>
                        <a:spcAft>
                          <a:spcPts val="0"/>
                        </a:spcAft>
                        <a:buClr>
                          <a:srgbClr val="000000"/>
                        </a:buClr>
                        <a:buSzPts val="1000"/>
                        <a:buFont typeface="Arial"/>
                        <a:buNone/>
                      </a:pPr>
                      <a:endParaRPr sz="10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Secure File Storage Using Hybrid Cryptography</a:t>
                      </a:r>
                      <a:endParaRPr sz="1000" u="none" strike="noStrike" cap="none"/>
                    </a:p>
                    <a:p>
                      <a:pPr marL="0" marR="0" lvl="0" indent="0" algn="ctr" rtl="0">
                        <a:lnSpc>
                          <a:spcPct val="100000"/>
                        </a:lnSpc>
                        <a:spcBef>
                          <a:spcPts val="0"/>
                        </a:spcBef>
                        <a:spcAft>
                          <a:spcPts val="0"/>
                        </a:spcAft>
                        <a:buClr>
                          <a:srgbClr val="000000"/>
                        </a:buClr>
                        <a:buSzPts val="1000"/>
                        <a:buFont typeface="Arial"/>
                        <a:buNone/>
                      </a:pPr>
                      <a:endParaRPr sz="10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Digital Signatures,AES,Steganography,Dynamic Hashing</a:t>
                      </a:r>
                      <a:endParaRPr sz="10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2020</a:t>
                      </a:r>
                      <a:endParaRPr sz="1000" u="none" strike="noStrike" cap="none"/>
                    </a:p>
                  </a:txBody>
                  <a:tcPr marL="91425" marR="91425" marT="91425" marB="91425" anchor="ctr"/>
                </a:tc>
                <a:extLst>
                  <a:ext uri="{0D108BD9-81ED-4DB2-BD59-A6C34878D82A}">
                    <a16:rowId xmlns:a16="http://schemas.microsoft.com/office/drawing/2014/main" val="10000"/>
                  </a:ext>
                </a:extLst>
              </a:tr>
              <a:tr h="1438825">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B.Swathi, Sri .Dr. Bhaludra Raveendranadh Singh</a:t>
                      </a:r>
                      <a:endParaRPr sz="1000" u="none" strike="noStrike" cap="none"/>
                    </a:p>
                    <a:p>
                      <a:pPr marL="0" marR="0" lvl="0" indent="0" algn="ctr" rtl="0">
                        <a:lnSpc>
                          <a:spcPct val="100000"/>
                        </a:lnSpc>
                        <a:spcBef>
                          <a:spcPts val="0"/>
                        </a:spcBef>
                        <a:spcAft>
                          <a:spcPts val="0"/>
                        </a:spcAft>
                        <a:buClr>
                          <a:srgbClr val="000000"/>
                        </a:buClr>
                        <a:buSzPts val="1000"/>
                        <a:buFont typeface="Arial"/>
                        <a:buNone/>
                      </a:pPr>
                      <a:endParaRPr sz="10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Secure file storage in cloud computing</a:t>
                      </a:r>
                      <a:endParaRPr sz="1000" u="none" strike="noStrike" cap="none"/>
                    </a:p>
                    <a:p>
                      <a:pPr marL="0" marR="0" lvl="0" indent="0" algn="ctr" rtl="0">
                        <a:lnSpc>
                          <a:spcPct val="100000"/>
                        </a:lnSpc>
                        <a:spcBef>
                          <a:spcPts val="0"/>
                        </a:spcBef>
                        <a:spcAft>
                          <a:spcPts val="0"/>
                        </a:spcAft>
                        <a:buClr>
                          <a:srgbClr val="000000"/>
                        </a:buClr>
                        <a:buSzPts val="1000"/>
                        <a:buFont typeface="Arial"/>
                        <a:buNone/>
                      </a:pPr>
                      <a:r>
                        <a:rPr lang="en" sz="1000" u="none" strike="noStrike" cap="none"/>
                        <a:t>Using hybrid Cryptography Algorithm</a:t>
                      </a:r>
                      <a:endParaRPr sz="1000" u="none" strike="noStrike" cap="none"/>
                    </a:p>
                    <a:p>
                      <a:pPr marL="0" marR="0" lvl="0" indent="0" algn="ctr" rtl="0">
                        <a:lnSpc>
                          <a:spcPct val="100000"/>
                        </a:lnSpc>
                        <a:spcBef>
                          <a:spcPts val="0"/>
                        </a:spcBef>
                        <a:spcAft>
                          <a:spcPts val="0"/>
                        </a:spcAft>
                        <a:buClr>
                          <a:srgbClr val="000000"/>
                        </a:buClr>
                        <a:buSzPts val="1000"/>
                        <a:buFont typeface="Arial"/>
                        <a:buNone/>
                      </a:pPr>
                      <a:endParaRPr sz="10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dirty="0"/>
                        <a:t>Blowfish,RSA</a:t>
                      </a:r>
                      <a:endParaRPr sz="1000" u="none" strike="noStrike" cap="none" dirty="0"/>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2017</a:t>
                      </a:r>
                      <a:endParaRPr sz="1000" u="none" strike="noStrike" cap="none"/>
                    </a:p>
                  </a:txBody>
                  <a:tcPr marL="91425" marR="91425" marT="91425" marB="91425" anchor="ctr"/>
                </a:tc>
                <a:extLst>
                  <a:ext uri="{0D108BD9-81ED-4DB2-BD59-A6C34878D82A}">
                    <a16:rowId xmlns:a16="http://schemas.microsoft.com/office/drawing/2014/main" val="10001"/>
                  </a:ext>
                </a:extLst>
              </a:tr>
              <a:tr h="1146797">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Moulika Bollinadi,</a:t>
                      </a:r>
                      <a:endParaRPr sz="1000" u="none" strike="noStrike" cap="none"/>
                    </a:p>
                    <a:p>
                      <a:pPr marL="0" marR="0" lvl="0" indent="0" algn="ctr" rtl="0">
                        <a:lnSpc>
                          <a:spcPct val="100000"/>
                        </a:lnSpc>
                        <a:spcBef>
                          <a:spcPts val="0"/>
                        </a:spcBef>
                        <a:spcAft>
                          <a:spcPts val="0"/>
                        </a:spcAft>
                        <a:buClr>
                          <a:srgbClr val="000000"/>
                        </a:buClr>
                        <a:buSzPts val="1000"/>
                        <a:buFont typeface="Arial"/>
                        <a:buNone/>
                      </a:pPr>
                      <a:r>
                        <a:rPr lang="en" sz="1000" u="none" strike="noStrike" cap="none"/>
                        <a:t>Vijay Kumar Damera</a:t>
                      </a:r>
                      <a:endParaRPr sz="1000" u="none" strike="noStrike" cap="none"/>
                    </a:p>
                    <a:p>
                      <a:pPr marL="0" marR="0" lvl="0" indent="0" algn="ctr" rtl="0">
                        <a:lnSpc>
                          <a:spcPct val="100000"/>
                        </a:lnSpc>
                        <a:spcBef>
                          <a:spcPts val="0"/>
                        </a:spcBef>
                        <a:spcAft>
                          <a:spcPts val="0"/>
                        </a:spcAft>
                        <a:buClr>
                          <a:srgbClr val="000000"/>
                        </a:buClr>
                        <a:buSzPts val="1000"/>
                        <a:buFont typeface="Arial"/>
                        <a:buNone/>
                      </a:pPr>
                      <a:endParaRPr sz="10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Cloud Computing: Security Issues and Research</a:t>
                      </a:r>
                      <a:endParaRPr sz="1000" u="none" strike="noStrike" cap="none"/>
                    </a:p>
                    <a:p>
                      <a:pPr marL="0" marR="0" lvl="0" indent="0" algn="ctr" rtl="0">
                        <a:lnSpc>
                          <a:spcPct val="100000"/>
                        </a:lnSpc>
                        <a:spcBef>
                          <a:spcPts val="0"/>
                        </a:spcBef>
                        <a:spcAft>
                          <a:spcPts val="0"/>
                        </a:spcAft>
                        <a:buClr>
                          <a:srgbClr val="000000"/>
                        </a:buClr>
                        <a:buSzPts val="1000"/>
                        <a:buFont typeface="Arial"/>
                        <a:buNone/>
                      </a:pPr>
                      <a:r>
                        <a:rPr lang="en" sz="1000" u="none" strike="noStrike" cap="none"/>
                        <a:t>Challenges</a:t>
                      </a:r>
                      <a:endParaRPr sz="1000" u="none" strike="noStrike" cap="none"/>
                    </a:p>
                    <a:p>
                      <a:pPr marL="0" marR="0" lvl="0" indent="0" algn="ctr" rtl="0">
                        <a:lnSpc>
                          <a:spcPct val="100000"/>
                        </a:lnSpc>
                        <a:spcBef>
                          <a:spcPts val="0"/>
                        </a:spcBef>
                        <a:spcAft>
                          <a:spcPts val="0"/>
                        </a:spcAft>
                        <a:buClr>
                          <a:srgbClr val="000000"/>
                        </a:buClr>
                        <a:buSzPts val="1000"/>
                        <a:buFont typeface="Arial"/>
                        <a:buNone/>
                      </a:pPr>
                      <a:endParaRPr sz="10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a:t>APIs,Iaas,AWS</a:t>
                      </a:r>
                      <a:endParaRPr sz="1000" u="none" strike="noStrike" cap="none"/>
                    </a:p>
                  </a:txBody>
                  <a:tcPr marL="91425" marR="91425" marT="91425" marB="91425" anchor="ctr"/>
                </a:tc>
                <a:tc>
                  <a:txBody>
                    <a:bodyPr/>
                    <a:lstStyle/>
                    <a:p>
                      <a:pPr marL="0" marR="0" lvl="0" indent="0" algn="ctr" rtl="0">
                        <a:lnSpc>
                          <a:spcPct val="100000"/>
                        </a:lnSpc>
                        <a:spcBef>
                          <a:spcPts val="0"/>
                        </a:spcBef>
                        <a:spcAft>
                          <a:spcPts val="0"/>
                        </a:spcAft>
                        <a:buClr>
                          <a:srgbClr val="000000"/>
                        </a:buClr>
                        <a:buSzPts val="1000"/>
                        <a:buFont typeface="Arial"/>
                        <a:buNone/>
                      </a:pPr>
                      <a:r>
                        <a:rPr lang="en" sz="1000" u="none" strike="noStrike" cap="none" dirty="0"/>
                        <a:t>2017</a:t>
                      </a:r>
                      <a:endParaRPr sz="1000" u="none" strike="noStrike" cap="none" dirty="0"/>
                    </a:p>
                  </a:txBody>
                  <a:tcPr marL="91425" marR="91425" marT="91425" marB="91425" anchor="ctr"/>
                </a:tc>
                <a:extLst>
                  <a:ext uri="{0D108BD9-81ED-4DB2-BD59-A6C34878D82A}">
                    <a16:rowId xmlns:a16="http://schemas.microsoft.com/office/drawing/2014/main" val="10002"/>
                  </a:ext>
                </a:extLst>
              </a:tr>
            </a:tbl>
          </a:graphicData>
        </a:graphic>
      </p:graphicFrame>
      <p:sp>
        <p:nvSpPr>
          <p:cNvPr id="323" name="Google Shape;323;p6"/>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7</a:t>
            </a:fld>
            <a:endParaRPr sz="9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7"/>
          <p:cNvSpPr txBox="1">
            <a:spLocks noGrp="1"/>
          </p:cNvSpPr>
          <p:nvPr>
            <p:ph type="title"/>
          </p:nvPr>
        </p:nvSpPr>
        <p:spPr>
          <a:xfrm>
            <a:off x="1185950" y="584900"/>
            <a:ext cx="7030500" cy="905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ts val="2800"/>
              <a:buNone/>
            </a:pPr>
            <a:r>
              <a:rPr lang="en" sz="3000"/>
              <a:t>Main Security Challenges in Cloud</a:t>
            </a:r>
            <a:endParaRPr sz="3000"/>
          </a:p>
        </p:txBody>
      </p:sp>
      <p:sp>
        <p:nvSpPr>
          <p:cNvPr id="329" name="Google Shape;329;p7"/>
          <p:cNvSpPr txBox="1">
            <a:spLocks noGrp="1"/>
          </p:cNvSpPr>
          <p:nvPr>
            <p:ph type="body" idx="1"/>
          </p:nvPr>
        </p:nvSpPr>
        <p:spPr>
          <a:xfrm>
            <a:off x="1143075" y="1679300"/>
            <a:ext cx="7030500" cy="2541600"/>
          </a:xfrm>
          <a:prstGeom prst="rect">
            <a:avLst/>
          </a:prstGeom>
          <a:noFill/>
          <a:ln>
            <a:noFill/>
          </a:ln>
        </p:spPr>
        <p:txBody>
          <a:bodyPr spcFirstLastPara="1" wrap="square" lIns="91425" tIns="91425" rIns="91425" bIns="91425" anchor="t" anchorCtr="0">
            <a:normAutofit/>
          </a:bodyPr>
          <a:lstStyle/>
          <a:p>
            <a:pPr marL="457200" lvl="0" indent="-361950" algn="l" rtl="0">
              <a:lnSpc>
                <a:spcPct val="115000"/>
              </a:lnSpc>
              <a:spcBef>
                <a:spcPts val="0"/>
              </a:spcBef>
              <a:spcAft>
                <a:spcPts val="0"/>
              </a:spcAft>
              <a:buSzPts val="2100"/>
              <a:buChar char="➢"/>
            </a:pPr>
            <a:r>
              <a:rPr lang="en" sz="2100"/>
              <a:t>Data Loss</a:t>
            </a:r>
            <a:endParaRPr sz="2100"/>
          </a:p>
          <a:p>
            <a:pPr marL="457200" lvl="0" indent="-361950" algn="l" rtl="0">
              <a:lnSpc>
                <a:spcPct val="115000"/>
              </a:lnSpc>
              <a:spcBef>
                <a:spcPts val="0"/>
              </a:spcBef>
              <a:spcAft>
                <a:spcPts val="0"/>
              </a:spcAft>
              <a:buSzPts val="2100"/>
              <a:buChar char="➢"/>
            </a:pPr>
            <a:r>
              <a:rPr lang="en" sz="2100"/>
              <a:t>Interference of Hackers and insecure API’s</a:t>
            </a:r>
            <a:endParaRPr sz="2100"/>
          </a:p>
          <a:p>
            <a:pPr marL="457200" lvl="0" indent="-361950" algn="l" rtl="0">
              <a:lnSpc>
                <a:spcPct val="115000"/>
              </a:lnSpc>
              <a:spcBef>
                <a:spcPts val="0"/>
              </a:spcBef>
              <a:spcAft>
                <a:spcPts val="0"/>
              </a:spcAft>
              <a:buSzPts val="2100"/>
              <a:buChar char="➢"/>
            </a:pPr>
            <a:r>
              <a:rPr lang="en" sz="2100"/>
              <a:t>User Account Hijacking</a:t>
            </a:r>
            <a:endParaRPr sz="2100"/>
          </a:p>
          <a:p>
            <a:pPr marL="457200" lvl="0" indent="-361950" algn="l" rtl="0">
              <a:lnSpc>
                <a:spcPct val="115000"/>
              </a:lnSpc>
              <a:spcBef>
                <a:spcPts val="0"/>
              </a:spcBef>
              <a:spcAft>
                <a:spcPts val="0"/>
              </a:spcAft>
              <a:buSzPts val="2100"/>
              <a:buChar char="➢"/>
            </a:pPr>
            <a:r>
              <a:rPr lang="en" sz="2100"/>
              <a:t>Changing Service Provider</a:t>
            </a:r>
            <a:endParaRPr sz="2100"/>
          </a:p>
          <a:p>
            <a:pPr marL="457200" lvl="0" indent="-361950" algn="l" rtl="0">
              <a:lnSpc>
                <a:spcPct val="115000"/>
              </a:lnSpc>
              <a:spcBef>
                <a:spcPts val="0"/>
              </a:spcBef>
              <a:spcAft>
                <a:spcPts val="0"/>
              </a:spcAft>
              <a:buSzPts val="2100"/>
              <a:buChar char="➢"/>
            </a:pPr>
            <a:r>
              <a:rPr lang="en" sz="2100"/>
              <a:t>Lack of skill</a:t>
            </a:r>
            <a:endParaRPr sz="2100"/>
          </a:p>
          <a:p>
            <a:pPr marL="457200" lvl="0" indent="-361950" algn="l" rtl="0">
              <a:lnSpc>
                <a:spcPct val="115000"/>
              </a:lnSpc>
              <a:spcBef>
                <a:spcPts val="0"/>
              </a:spcBef>
              <a:spcAft>
                <a:spcPts val="0"/>
              </a:spcAft>
              <a:buSzPts val="2100"/>
              <a:buChar char="➢"/>
            </a:pPr>
            <a:r>
              <a:rPr lang="en" sz="2100"/>
              <a:t>Denial of service attack</a:t>
            </a:r>
            <a:endParaRPr sz="2200"/>
          </a:p>
        </p:txBody>
      </p:sp>
      <p:sp>
        <p:nvSpPr>
          <p:cNvPr id="330" name="Google Shape;330;p7"/>
          <p:cNvSpPr txBox="1">
            <a:spLocks noGrp="1"/>
          </p:cNvSpPr>
          <p:nvPr>
            <p:ph type="sldNum" idx="12"/>
          </p:nvPr>
        </p:nvSpPr>
        <p:spPr>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8</a:t>
            </a:fld>
            <a:endParaRPr sz="900">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2125c27050e_0_48"/>
          <p:cNvSpPr txBox="1">
            <a:spLocks noGrp="1"/>
          </p:cNvSpPr>
          <p:nvPr>
            <p:ph type="title"/>
          </p:nvPr>
        </p:nvSpPr>
        <p:spPr>
          <a:xfrm>
            <a:off x="1303800" y="94925"/>
            <a:ext cx="7030500" cy="67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Hybrid Cryptography</a:t>
            </a:r>
            <a:endParaRPr/>
          </a:p>
        </p:txBody>
      </p:sp>
      <p:sp>
        <p:nvSpPr>
          <p:cNvPr id="336" name="Google Shape;336;g2125c27050e_0_48"/>
          <p:cNvSpPr txBox="1">
            <a:spLocks noGrp="1"/>
          </p:cNvSpPr>
          <p:nvPr>
            <p:ph type="body" idx="1"/>
          </p:nvPr>
        </p:nvSpPr>
        <p:spPr>
          <a:xfrm>
            <a:off x="1303800" y="842250"/>
            <a:ext cx="7774500" cy="4221900"/>
          </a:xfrm>
          <a:prstGeom prst="rect">
            <a:avLst/>
          </a:prstGeom>
        </p:spPr>
        <p:txBody>
          <a:bodyPr spcFirstLastPara="1" wrap="square" lIns="91425" tIns="91425" rIns="91425" bIns="91425" anchor="t" anchorCtr="0">
            <a:normAutofit fontScale="62500" lnSpcReduction="20000"/>
          </a:bodyPr>
          <a:lstStyle/>
          <a:p>
            <a:pPr marL="457200" lvl="0" indent="-318071" algn="l" rtl="0">
              <a:spcBef>
                <a:spcPts val="0"/>
              </a:spcBef>
              <a:spcAft>
                <a:spcPts val="0"/>
              </a:spcAft>
              <a:buClr>
                <a:srgbClr val="333333"/>
              </a:buClr>
              <a:buSzPct val="100000"/>
              <a:buChar char="●"/>
            </a:pPr>
            <a:r>
              <a:rPr lang="en" sz="2561" dirty="0">
                <a:solidFill>
                  <a:srgbClr val="333333"/>
                </a:solidFill>
              </a:rPr>
              <a:t>The hybrid encryption algorithm combines the advantages of fast encryption speed of AES algorithm, easy management of RSA algorithm key, and digital signature to ensure the secure transmission of confidential documents.</a:t>
            </a:r>
            <a:endParaRPr sz="2561" dirty="0">
              <a:solidFill>
                <a:srgbClr val="333333"/>
              </a:solidFill>
            </a:endParaRPr>
          </a:p>
          <a:p>
            <a:pPr marL="0" lvl="0" indent="0" algn="l" rtl="0">
              <a:spcBef>
                <a:spcPts val="1200"/>
              </a:spcBef>
              <a:spcAft>
                <a:spcPts val="0"/>
              </a:spcAft>
              <a:buNone/>
            </a:pPr>
            <a:r>
              <a:rPr lang="en" sz="3260" b="1" dirty="0">
                <a:solidFill>
                  <a:srgbClr val="333333"/>
                </a:solidFill>
              </a:rPr>
              <a:t>Hybrid encryption includes:</a:t>
            </a:r>
            <a:r>
              <a:rPr lang="en" sz="2714" b="1" dirty="0">
                <a:solidFill>
                  <a:srgbClr val="333333"/>
                </a:solidFill>
              </a:rPr>
              <a:t> </a:t>
            </a:r>
            <a:endParaRPr sz="2714" b="1" dirty="0">
              <a:solidFill>
                <a:srgbClr val="333333"/>
              </a:solidFill>
            </a:endParaRPr>
          </a:p>
          <a:p>
            <a:pPr marL="457200" lvl="0" indent="-318071" algn="l" rtl="0">
              <a:spcBef>
                <a:spcPts val="1200"/>
              </a:spcBef>
              <a:spcAft>
                <a:spcPts val="0"/>
              </a:spcAft>
              <a:buClr>
                <a:srgbClr val="333333"/>
              </a:buClr>
              <a:buSzPct val="100000"/>
              <a:buChar char="●"/>
            </a:pPr>
            <a:r>
              <a:rPr lang="en" sz="2561" dirty="0">
                <a:solidFill>
                  <a:srgbClr val="333333"/>
                </a:solidFill>
              </a:rPr>
              <a:t>RSA Encryption Algorithm </a:t>
            </a:r>
            <a:endParaRPr sz="2561" dirty="0">
              <a:solidFill>
                <a:srgbClr val="333333"/>
              </a:solidFill>
            </a:endParaRPr>
          </a:p>
          <a:p>
            <a:pPr marL="457200" lvl="0" indent="-318071" algn="l" rtl="0">
              <a:spcBef>
                <a:spcPts val="0"/>
              </a:spcBef>
              <a:spcAft>
                <a:spcPts val="0"/>
              </a:spcAft>
              <a:buClr>
                <a:srgbClr val="333333"/>
              </a:buClr>
              <a:buSzPct val="100000"/>
              <a:buChar char="●"/>
            </a:pPr>
            <a:r>
              <a:rPr lang="en" sz="2561" dirty="0">
                <a:solidFill>
                  <a:srgbClr val="333333"/>
                </a:solidFill>
              </a:rPr>
              <a:t>AES Encryption Algorithm </a:t>
            </a:r>
            <a:endParaRPr sz="3327" b="1" dirty="0"/>
          </a:p>
          <a:p>
            <a:pPr marL="0" lvl="0" indent="0" algn="l" rtl="0">
              <a:spcBef>
                <a:spcPts val="1200"/>
              </a:spcBef>
              <a:spcAft>
                <a:spcPts val="0"/>
              </a:spcAft>
              <a:buNone/>
            </a:pPr>
            <a:r>
              <a:rPr lang="en" sz="3327" b="1" dirty="0"/>
              <a:t>Working:</a:t>
            </a:r>
            <a:endParaRPr sz="3327" b="1" dirty="0"/>
          </a:p>
          <a:p>
            <a:pPr marL="457200" lvl="0" indent="-319428" algn="l" rtl="0">
              <a:spcBef>
                <a:spcPts val="1200"/>
              </a:spcBef>
              <a:spcAft>
                <a:spcPts val="0"/>
              </a:spcAft>
              <a:buClr>
                <a:srgbClr val="111111"/>
              </a:buClr>
              <a:buSzPct val="100000"/>
              <a:buFont typeface="Nunito"/>
              <a:buChar char="●"/>
            </a:pPr>
            <a:r>
              <a:rPr lang="en" sz="2600" dirty="0">
                <a:solidFill>
                  <a:srgbClr val="111111"/>
                </a:solidFill>
              </a:rPr>
              <a:t>Creates directories and files for generated RSA and AES keys and store it.</a:t>
            </a:r>
            <a:endParaRPr sz="2600" dirty="0">
              <a:solidFill>
                <a:srgbClr val="111111"/>
              </a:solidFill>
            </a:endParaRPr>
          </a:p>
          <a:p>
            <a:pPr marL="457200" lvl="0" indent="-319428" algn="l" rtl="0">
              <a:spcBef>
                <a:spcPts val="0"/>
              </a:spcBef>
              <a:spcAft>
                <a:spcPts val="0"/>
              </a:spcAft>
              <a:buClr>
                <a:srgbClr val="111111"/>
              </a:buClr>
              <a:buSzPct val="100000"/>
              <a:buFont typeface="Nunito"/>
              <a:buChar char="●"/>
            </a:pPr>
            <a:r>
              <a:rPr lang="en" sz="2600" dirty="0">
                <a:solidFill>
                  <a:srgbClr val="111111"/>
                </a:solidFill>
              </a:rPr>
              <a:t>For encryption takes the AES key file reads it and decrypt it using RSA private key and then encrypt the selected file using AES key and store at local system.</a:t>
            </a:r>
            <a:endParaRPr sz="2600" dirty="0">
              <a:solidFill>
                <a:srgbClr val="111111"/>
              </a:solidFill>
            </a:endParaRPr>
          </a:p>
          <a:p>
            <a:pPr marL="457200" lvl="0" indent="-319428" algn="l" rtl="0">
              <a:spcBef>
                <a:spcPts val="0"/>
              </a:spcBef>
              <a:spcAft>
                <a:spcPts val="0"/>
              </a:spcAft>
              <a:buClr>
                <a:srgbClr val="111111"/>
              </a:buClr>
              <a:buSzPct val="100000"/>
              <a:buFont typeface="Nunito"/>
              <a:buChar char="●"/>
            </a:pPr>
            <a:r>
              <a:rPr lang="en" sz="2600" dirty="0">
                <a:solidFill>
                  <a:srgbClr val="111111"/>
                </a:solidFill>
              </a:rPr>
              <a:t>For decryption takes the AES key file reads it and decrypt it using RSA private key and then decrypt the selected file using AES key and store at local system.</a:t>
            </a:r>
            <a:endParaRPr sz="2600" dirty="0">
              <a:solidFill>
                <a:srgbClr val="111111"/>
              </a:solidFill>
            </a:endParaRPr>
          </a:p>
          <a:p>
            <a:pPr marL="457200" lvl="0" indent="0" algn="l" rtl="0">
              <a:spcBef>
                <a:spcPts val="1200"/>
              </a:spcBef>
              <a:spcAft>
                <a:spcPts val="0"/>
              </a:spcAft>
              <a:buNone/>
            </a:pPr>
            <a:endParaRPr sz="1200" dirty="0">
              <a:latin typeface="Arial"/>
              <a:ea typeface="Arial"/>
              <a:cs typeface="Arial"/>
              <a:sym typeface="Arial"/>
            </a:endParaRPr>
          </a:p>
          <a:p>
            <a:pPr marL="0" lvl="0" indent="0" algn="l" rtl="0">
              <a:spcBef>
                <a:spcPts val="1200"/>
              </a:spcBef>
              <a:spcAft>
                <a:spcPts val="0"/>
              </a:spcAft>
              <a:buNone/>
            </a:pPr>
            <a:endParaRPr sz="1350" dirty="0">
              <a:solidFill>
                <a:srgbClr val="333333"/>
              </a:solidFill>
              <a:highlight>
                <a:srgbClr val="FFFFFF"/>
              </a:highlight>
              <a:latin typeface="Arial"/>
              <a:ea typeface="Arial"/>
              <a:cs typeface="Arial"/>
              <a:sym typeface="Arial"/>
            </a:endParaRPr>
          </a:p>
          <a:p>
            <a:pPr marL="0" lvl="0" indent="0" algn="l" rtl="0">
              <a:spcBef>
                <a:spcPts val="1200"/>
              </a:spcBef>
              <a:spcAft>
                <a:spcPts val="1200"/>
              </a:spcAft>
              <a:buNone/>
            </a:pPr>
            <a:endParaRPr sz="1350" dirty="0">
              <a:solidFill>
                <a:srgbClr val="333333"/>
              </a:solidFill>
              <a:highlight>
                <a:srgbClr val="FFFFFF"/>
              </a:highlight>
              <a:latin typeface="Arial"/>
              <a:ea typeface="Arial"/>
              <a:cs typeface="Arial"/>
              <a:sym typeface="Arial"/>
            </a:endParaRPr>
          </a:p>
        </p:txBody>
      </p:sp>
      <p:sp>
        <p:nvSpPr>
          <p:cNvPr id="337" name="Google Shape;337;g2125c27050e_0_48"/>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900">
                <a:solidFill>
                  <a:schemeClr val="dk2"/>
                </a:solidFill>
                <a:latin typeface="Nunito"/>
                <a:ea typeface="Nunito"/>
                <a:cs typeface="Nunito"/>
                <a:sym typeface="Nunito"/>
              </a:rPr>
              <a:t>9</a:t>
            </a:fld>
            <a:endParaRPr sz="900">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44</TotalTime>
  <Words>1558</Words>
  <Application>Microsoft Office PowerPoint</Application>
  <PresentationFormat>On-screen Show (16:9)</PresentationFormat>
  <Paragraphs>165</Paragraphs>
  <Slides>18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Maven Pro</vt:lpstr>
      <vt:lpstr>Nunito</vt:lpstr>
      <vt:lpstr>Roboto</vt:lpstr>
      <vt:lpstr>Gill Sans MT</vt:lpstr>
      <vt:lpstr>Arial</vt:lpstr>
      <vt:lpstr>Gallery</vt:lpstr>
      <vt:lpstr>Secure Cloud using Hybrid Cryptography</vt:lpstr>
      <vt:lpstr>Outline</vt:lpstr>
      <vt:lpstr>Introduction</vt:lpstr>
      <vt:lpstr>Motivation</vt:lpstr>
      <vt:lpstr>Objective</vt:lpstr>
      <vt:lpstr>Literature Survey</vt:lpstr>
      <vt:lpstr>PowerPoint Presentation</vt:lpstr>
      <vt:lpstr>Main Security Challenges in Cloud</vt:lpstr>
      <vt:lpstr>Hybrid Cryptography</vt:lpstr>
      <vt:lpstr>Methodology</vt:lpstr>
      <vt:lpstr>PowerPoint Presentation</vt:lpstr>
      <vt:lpstr>Algorithms Used</vt:lpstr>
      <vt:lpstr>RSA</vt:lpstr>
      <vt:lpstr>Design and Implementation Plan </vt:lpstr>
      <vt:lpstr>PowerPoint Presentation</vt:lpstr>
      <vt:lpstr>Future scope</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Cloud using Hybrid Cryptography</dc:title>
  <dc:creator>Vinod Kumar</dc:creator>
  <cp:lastModifiedBy>vinod kumar uppara</cp:lastModifiedBy>
  <cp:revision>7</cp:revision>
  <dcterms:modified xsi:type="dcterms:W3CDTF">2023-02-28T08:07:54Z</dcterms:modified>
</cp:coreProperties>
</file>