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72" r:id="rId6"/>
    <p:sldId id="274" r:id="rId7"/>
    <p:sldId id="275" r:id="rId8"/>
    <p:sldId id="273" r:id="rId9"/>
    <p:sldId id="268" r:id="rId10"/>
    <p:sldId id="276" r:id="rId11"/>
    <p:sldId id="277" r:id="rId12"/>
    <p:sldId id="278" r:id="rId13"/>
    <p:sldId id="27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than veer balla" initials="rvb" lastIdx="1" clrIdx="0">
    <p:extLst>
      <p:ext uri="{19B8F6BF-5375-455C-9EA6-DF929625EA0E}">
        <p15:presenceInfo xmlns:p15="http://schemas.microsoft.com/office/powerpoint/2012/main" userId="86b74f0639a65f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varScale="1">
        <p:scale>
          <a:sx n="86" d="100"/>
          <a:sy n="86" d="100"/>
        </p:scale>
        <p:origin x="45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56F251-AF2D-4554-8848-A934F68A32C1}"/>
              </a:ext>
            </a:extLst>
          </p:cNvPr>
          <p:cNvSpPr txBox="1"/>
          <p:nvPr/>
        </p:nvSpPr>
        <p:spPr>
          <a:xfrm>
            <a:off x="1607262" y="18171"/>
            <a:ext cx="11362414" cy="707886"/>
          </a:xfrm>
          <a:prstGeom prst="rect">
            <a:avLst/>
          </a:prstGeom>
          <a:noFill/>
        </p:spPr>
        <p:txBody>
          <a:bodyPr wrap="square" rtlCol="0">
            <a:spAutoFit/>
          </a:bodyPr>
          <a:lstStyle/>
          <a:p>
            <a:r>
              <a:rPr lang="en-IN" sz="4000" b="1" i="1" dirty="0">
                <a:solidFill>
                  <a:srgbClr val="FF0000"/>
                </a:solidFill>
                <a:latin typeface="Calibri" panose="020F0502020204030204" pitchFamily="34" charset="0"/>
                <a:cs typeface="Calibri" panose="020F0502020204030204" pitchFamily="34" charset="0"/>
              </a:rPr>
              <a:t>Indian Institute of Information Techonlogy Pune</a:t>
            </a:r>
          </a:p>
        </p:txBody>
      </p:sp>
      <p:sp>
        <p:nvSpPr>
          <p:cNvPr id="5" name="TextBox 4">
            <a:extLst>
              <a:ext uri="{FF2B5EF4-FFF2-40B4-BE49-F238E27FC236}">
                <a16:creationId xmlns:a16="http://schemas.microsoft.com/office/drawing/2014/main" id="{32594A74-FE4B-40CE-AAF1-909BA4D76EE6}"/>
              </a:ext>
            </a:extLst>
          </p:cNvPr>
          <p:cNvSpPr txBox="1"/>
          <p:nvPr/>
        </p:nvSpPr>
        <p:spPr>
          <a:xfrm>
            <a:off x="2646459" y="500929"/>
            <a:ext cx="9648908" cy="646331"/>
          </a:xfrm>
          <a:prstGeom prst="rect">
            <a:avLst/>
          </a:prstGeom>
          <a:noFill/>
        </p:spPr>
        <p:txBody>
          <a:bodyPr wrap="square" rtlCol="0">
            <a:spAutoFit/>
          </a:bodyPr>
          <a:lstStyle/>
          <a:p>
            <a:r>
              <a:rPr lang="en-IN" sz="3600" b="1" i="1" dirty="0">
                <a:solidFill>
                  <a:srgbClr val="FF0000"/>
                </a:solidFill>
                <a:latin typeface="Calibri Light" panose="020F0302020204030204" pitchFamily="34" charset="0"/>
                <a:cs typeface="Calibri Light" panose="020F0302020204030204" pitchFamily="34" charset="0"/>
              </a:rPr>
              <a:t>Department of Computer Science Engineering</a:t>
            </a:r>
          </a:p>
        </p:txBody>
      </p:sp>
      <p:pic>
        <p:nvPicPr>
          <p:cNvPr id="6" name="Picture 5">
            <a:extLst>
              <a:ext uri="{FF2B5EF4-FFF2-40B4-BE49-F238E27FC236}">
                <a16:creationId xmlns:a16="http://schemas.microsoft.com/office/drawing/2014/main" id="{209AF989-7D1D-421C-8667-C634175A127C}"/>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7F061FE-3821-48C2-99FD-EBEB081CB4D6}"/>
              </a:ext>
            </a:extLst>
          </p:cNvPr>
          <p:cNvSpPr txBox="1"/>
          <p:nvPr/>
        </p:nvSpPr>
        <p:spPr>
          <a:xfrm>
            <a:off x="3244132" y="1630018"/>
            <a:ext cx="7323036" cy="1323439"/>
          </a:xfrm>
          <a:prstGeom prst="rect">
            <a:avLst/>
          </a:prstGeom>
          <a:noFill/>
        </p:spPr>
        <p:txBody>
          <a:bodyPr wrap="square" rtlCol="0">
            <a:spAutoFit/>
          </a:bodyPr>
          <a:lstStyle/>
          <a:p>
            <a:r>
              <a:rPr lang="en-IN" dirty="0"/>
              <a:t>                   		</a:t>
            </a:r>
            <a:r>
              <a:rPr lang="en-IN" sz="2000" dirty="0">
                <a:latin typeface="Arial" panose="020B0604020202020204" pitchFamily="34" charset="0"/>
                <a:cs typeface="Arial" panose="020B0604020202020204" pitchFamily="34" charset="0"/>
              </a:rPr>
              <a:t> Machine Learning Project </a:t>
            </a:r>
          </a:p>
          <a:p>
            <a:r>
              <a:rPr lang="en-IN" sz="2000" dirty="0">
                <a:latin typeface="Arial" panose="020B0604020202020204" pitchFamily="34" charset="0"/>
                <a:cs typeface="Arial" panose="020B0604020202020204" pitchFamily="34" charset="0"/>
              </a:rPr>
              <a:t>	      				       on</a:t>
            </a:r>
          </a:p>
          <a:p>
            <a:r>
              <a:rPr lang="en-IN" sz="2000"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Stock Market Prediction using Machine Learning and Python</a:t>
            </a:r>
            <a:r>
              <a:rPr lang="en-IN" sz="2000" dirty="0">
                <a:latin typeface="Arial" panose="020B0604020202020204" pitchFamily="34" charset="0"/>
                <a:cs typeface="Arial" panose="020B0604020202020204" pitchFamily="34" charset="0"/>
              </a:rPr>
              <a:t>”</a:t>
            </a:r>
          </a:p>
          <a:p>
            <a:r>
              <a:rPr lang="en-IN" sz="2000" dirty="0">
                <a:latin typeface="Arial" panose="020B0604020202020204" pitchFamily="34" charset="0"/>
                <a:cs typeface="Arial" panose="020B0604020202020204" pitchFamily="34" charset="0"/>
              </a:rPr>
              <a:t>						By</a:t>
            </a:r>
          </a:p>
        </p:txBody>
      </p:sp>
      <p:sp>
        <p:nvSpPr>
          <p:cNvPr id="13" name="TextBox 12">
            <a:extLst>
              <a:ext uri="{FF2B5EF4-FFF2-40B4-BE49-F238E27FC236}">
                <a16:creationId xmlns:a16="http://schemas.microsoft.com/office/drawing/2014/main" id="{04A02C5F-769B-4529-A4C7-F837C02012EB}"/>
              </a:ext>
            </a:extLst>
          </p:cNvPr>
          <p:cNvSpPr txBox="1"/>
          <p:nvPr/>
        </p:nvSpPr>
        <p:spPr>
          <a:xfrm>
            <a:off x="4764649" y="5580443"/>
            <a:ext cx="3218253" cy="461665"/>
          </a:xfrm>
          <a:prstGeom prst="rect">
            <a:avLst/>
          </a:prstGeom>
          <a:noFill/>
        </p:spPr>
        <p:txBody>
          <a:bodyPr wrap="none" rtlCol="0">
            <a:spAutoFit/>
          </a:bodyPr>
          <a:lstStyle/>
          <a:p>
            <a:pPr algn="ctr"/>
            <a:r>
              <a:rPr lang="en-IN" sz="2400" dirty="0">
                <a:latin typeface="Calibri" panose="020F0502020204030204" pitchFamily="34" charset="0"/>
                <a:cs typeface="Calibri" panose="020F0502020204030204" pitchFamily="34" charset="0"/>
              </a:rPr>
              <a:t>Mentor :- Amruta </a:t>
            </a:r>
            <a:r>
              <a:rPr lang="en-IN" sz="2400" dirty="0" err="1">
                <a:latin typeface="Calibri" panose="020F0502020204030204" pitchFamily="34" charset="0"/>
                <a:cs typeface="Calibri" panose="020F0502020204030204" pitchFamily="34" charset="0"/>
              </a:rPr>
              <a:t>Lipare</a:t>
            </a:r>
            <a:endParaRPr lang="en-IN" sz="24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43C1C62-13DB-4507-998C-AE79E536C925}"/>
              </a:ext>
            </a:extLst>
          </p:cNvPr>
          <p:cNvSpPr txBox="1"/>
          <p:nvPr/>
        </p:nvSpPr>
        <p:spPr>
          <a:xfrm>
            <a:off x="5714296" y="1148768"/>
            <a:ext cx="1318963" cy="400110"/>
          </a:xfrm>
          <a:prstGeom prst="rect">
            <a:avLst/>
          </a:prstGeom>
          <a:noFill/>
        </p:spPr>
        <p:txBody>
          <a:bodyPr wrap="square" rtlCol="0">
            <a:spAutoFit/>
          </a:bodyPr>
          <a:lstStyle/>
          <a:p>
            <a:pPr algn="ctr"/>
            <a:r>
              <a:rPr lang="en-IN" sz="2000" b="1" dirty="0">
                <a:solidFill>
                  <a:srgbClr val="C00000"/>
                </a:solidFill>
                <a:latin typeface="Calibri" panose="020F0502020204030204" pitchFamily="34" charset="0"/>
                <a:cs typeface="Calibri" panose="020F0502020204030204" pitchFamily="34" charset="0"/>
              </a:rPr>
              <a:t>2022-2023</a:t>
            </a:r>
          </a:p>
        </p:txBody>
      </p:sp>
      <p:sp>
        <p:nvSpPr>
          <p:cNvPr id="2" name="TextBox 1">
            <a:extLst>
              <a:ext uri="{FF2B5EF4-FFF2-40B4-BE49-F238E27FC236}">
                <a16:creationId xmlns:a16="http://schemas.microsoft.com/office/drawing/2014/main" id="{562C9585-0D83-4FFD-A757-AC15AD228F20}"/>
              </a:ext>
            </a:extLst>
          </p:cNvPr>
          <p:cNvSpPr txBox="1"/>
          <p:nvPr/>
        </p:nvSpPr>
        <p:spPr>
          <a:xfrm>
            <a:off x="4458934" y="3774246"/>
            <a:ext cx="3829684" cy="1631216"/>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G. Manoj Reddy (112015054)</a:t>
            </a:r>
          </a:p>
          <a:p>
            <a:pPr algn="ctr"/>
            <a:r>
              <a:rPr lang="en-US" b="1" dirty="0">
                <a:latin typeface="Arial" panose="020B0604020202020204" pitchFamily="34" charset="0"/>
                <a:cs typeface="Arial" panose="020B0604020202020204" pitchFamily="34" charset="0"/>
              </a:rPr>
              <a:t>R. Suraj Rao (112015108)</a:t>
            </a:r>
          </a:p>
          <a:p>
            <a:pPr algn="ctr"/>
            <a:r>
              <a:rPr lang="en-US" b="1" dirty="0">
                <a:latin typeface="Arial" panose="020B0604020202020204" pitchFamily="34" charset="0"/>
                <a:cs typeface="Arial" panose="020B0604020202020204" pitchFamily="34" charset="0"/>
              </a:rPr>
              <a:t>U. Vinod Kumar (112015158)</a:t>
            </a:r>
          </a:p>
          <a:p>
            <a:pPr algn="ctr"/>
            <a:r>
              <a:rPr lang="en-US" b="1" dirty="0">
                <a:latin typeface="Arial" panose="020B0604020202020204" pitchFamily="34" charset="0"/>
                <a:cs typeface="Arial" panose="020B0604020202020204" pitchFamily="34" charset="0"/>
              </a:rPr>
              <a:t>V. Bharadwaj (112015160)</a:t>
            </a:r>
            <a:endParaRPr lang="en-IN" dirty="0">
              <a:latin typeface="Arial" panose="020B0604020202020204" pitchFamily="34" charset="0"/>
              <a:cs typeface="Arial" panose="020B0604020202020204" pitchFamily="34" charset="0"/>
            </a:endParaRPr>
          </a:p>
          <a:p>
            <a:pPr algn="ct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386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A0CD44-434D-40C1-9F7C-CCB47DCB1867}"/>
              </a:ext>
            </a:extLst>
          </p:cNvPr>
          <p:cNvSpPr txBox="1"/>
          <p:nvPr/>
        </p:nvSpPr>
        <p:spPr>
          <a:xfrm>
            <a:off x="4388641" y="378442"/>
            <a:ext cx="3414717" cy="769441"/>
          </a:xfrm>
          <a:prstGeom prst="rect">
            <a:avLst/>
          </a:prstGeom>
          <a:noFill/>
        </p:spPr>
        <p:txBody>
          <a:bodyPr wrap="none" rtlCol="0">
            <a:spAutoFit/>
          </a:bodyPr>
          <a:lstStyle/>
          <a:p>
            <a:r>
              <a:rPr lang="en-IN" sz="4400" b="1" dirty="0">
                <a:solidFill>
                  <a:srgbClr val="00B050"/>
                </a:solidFill>
                <a:latin typeface="Arial" panose="020B0604020202020204" pitchFamily="34" charset="0"/>
                <a:cs typeface="Arial" panose="020B0604020202020204" pitchFamily="34" charset="0"/>
              </a:rPr>
              <a:t>Flow Charts</a:t>
            </a:r>
          </a:p>
        </p:txBody>
      </p:sp>
      <p:pic>
        <p:nvPicPr>
          <p:cNvPr id="6" name="Picture 5">
            <a:extLst>
              <a:ext uri="{FF2B5EF4-FFF2-40B4-BE49-F238E27FC236}">
                <a16:creationId xmlns:a16="http://schemas.microsoft.com/office/drawing/2014/main" id="{4F78623E-2D38-40CD-8370-AEC73BF5BB35}"/>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id="{E6E27B78-38BE-4B41-9A1C-496EECF2765C}"/>
              </a:ext>
            </a:extLst>
          </p:cNvPr>
          <p:cNvSpPr/>
          <p:nvPr/>
        </p:nvSpPr>
        <p:spPr>
          <a:xfrm>
            <a:off x="1731146" y="1953087"/>
            <a:ext cx="1562469" cy="56817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Stock Movements</a:t>
            </a:r>
          </a:p>
        </p:txBody>
      </p:sp>
      <p:cxnSp>
        <p:nvCxnSpPr>
          <p:cNvPr id="10" name="Straight Arrow Connector 9">
            <a:extLst>
              <a:ext uri="{FF2B5EF4-FFF2-40B4-BE49-F238E27FC236}">
                <a16:creationId xmlns:a16="http://schemas.microsoft.com/office/drawing/2014/main" id="{389B3594-0B33-46E4-86F6-1BDBF1FF9E63}"/>
              </a:ext>
            </a:extLst>
          </p:cNvPr>
          <p:cNvCxnSpPr>
            <a:cxnSpLocks/>
            <a:stCxn id="8" idx="2"/>
          </p:cNvCxnSpPr>
          <p:nvPr/>
        </p:nvCxnSpPr>
        <p:spPr>
          <a:xfrm>
            <a:off x="2512381" y="2521258"/>
            <a:ext cx="17755" cy="523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09A7FA-8224-4414-A87A-ED9064DFBB57}"/>
              </a:ext>
            </a:extLst>
          </p:cNvPr>
          <p:cNvCxnSpPr>
            <a:cxnSpLocks/>
            <a:stCxn id="20" idx="2"/>
          </p:cNvCxnSpPr>
          <p:nvPr/>
        </p:nvCxnSpPr>
        <p:spPr>
          <a:xfrm>
            <a:off x="4530683" y="2534575"/>
            <a:ext cx="0" cy="51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FB60243-15E7-43E1-B500-2E64E69A1FD3}"/>
              </a:ext>
            </a:extLst>
          </p:cNvPr>
          <p:cNvSpPr/>
          <p:nvPr/>
        </p:nvSpPr>
        <p:spPr>
          <a:xfrm>
            <a:off x="3616284" y="3045041"/>
            <a:ext cx="1562469" cy="3839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Target data</a:t>
            </a:r>
          </a:p>
        </p:txBody>
      </p:sp>
      <p:sp>
        <p:nvSpPr>
          <p:cNvPr id="20" name="Rectangle 19">
            <a:extLst>
              <a:ext uri="{FF2B5EF4-FFF2-40B4-BE49-F238E27FC236}">
                <a16:creationId xmlns:a16="http://schemas.microsoft.com/office/drawing/2014/main" id="{02C5D867-91DE-44B7-94DB-B4A23A9FE2A0}"/>
              </a:ext>
            </a:extLst>
          </p:cNvPr>
          <p:cNvSpPr/>
          <p:nvPr/>
        </p:nvSpPr>
        <p:spPr>
          <a:xfrm>
            <a:off x="3749448" y="1966404"/>
            <a:ext cx="1562469" cy="56817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Correct Output</a:t>
            </a:r>
          </a:p>
        </p:txBody>
      </p:sp>
      <p:sp>
        <p:nvSpPr>
          <p:cNvPr id="22" name="Rectangle 21">
            <a:extLst>
              <a:ext uri="{FF2B5EF4-FFF2-40B4-BE49-F238E27FC236}">
                <a16:creationId xmlns:a16="http://schemas.microsoft.com/office/drawing/2014/main" id="{6E84F617-CDED-4D75-8183-652D2F432D06}"/>
              </a:ext>
            </a:extLst>
          </p:cNvPr>
          <p:cNvSpPr/>
          <p:nvPr/>
        </p:nvSpPr>
        <p:spPr>
          <a:xfrm>
            <a:off x="2506574" y="3752297"/>
            <a:ext cx="2018302" cy="62439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Machine learning </a:t>
            </a:r>
          </a:p>
          <a:p>
            <a:pPr algn="ctr"/>
            <a:r>
              <a:rPr lang="en-IN" dirty="0"/>
              <a:t>Algorithm</a:t>
            </a:r>
          </a:p>
        </p:txBody>
      </p:sp>
      <p:sp>
        <p:nvSpPr>
          <p:cNvPr id="24" name="Rectangle 23">
            <a:extLst>
              <a:ext uri="{FF2B5EF4-FFF2-40B4-BE49-F238E27FC236}">
                <a16:creationId xmlns:a16="http://schemas.microsoft.com/office/drawing/2014/main" id="{7EA211DA-B7C6-4BD4-A23F-63785503859A}"/>
              </a:ext>
            </a:extLst>
          </p:cNvPr>
          <p:cNvSpPr/>
          <p:nvPr/>
        </p:nvSpPr>
        <p:spPr>
          <a:xfrm>
            <a:off x="2506574" y="4699988"/>
            <a:ext cx="2018302" cy="5511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Regression based model</a:t>
            </a:r>
          </a:p>
        </p:txBody>
      </p:sp>
      <p:cxnSp>
        <p:nvCxnSpPr>
          <p:cNvPr id="27" name="Straight Arrow Connector 26">
            <a:extLst>
              <a:ext uri="{FF2B5EF4-FFF2-40B4-BE49-F238E27FC236}">
                <a16:creationId xmlns:a16="http://schemas.microsoft.com/office/drawing/2014/main" id="{F4E32567-20BB-4B9E-BC4A-158D85FFA007}"/>
              </a:ext>
            </a:extLst>
          </p:cNvPr>
          <p:cNvCxnSpPr>
            <a:stCxn id="22" idx="2"/>
            <a:endCxn id="24" idx="0"/>
          </p:cNvCxnSpPr>
          <p:nvPr/>
        </p:nvCxnSpPr>
        <p:spPr>
          <a:xfrm>
            <a:off x="3515725" y="4376691"/>
            <a:ext cx="0" cy="32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344638-269F-45C9-BF38-46C8992BB43B}"/>
              </a:ext>
            </a:extLst>
          </p:cNvPr>
          <p:cNvCxnSpPr>
            <a:cxnSpLocks/>
            <a:stCxn id="24" idx="2"/>
          </p:cNvCxnSpPr>
          <p:nvPr/>
        </p:nvCxnSpPr>
        <p:spPr>
          <a:xfrm>
            <a:off x="3515725" y="5251142"/>
            <a:ext cx="0" cy="32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B6C64B0C-8C20-44AC-8A67-595E84567472}"/>
              </a:ext>
            </a:extLst>
          </p:cNvPr>
          <p:cNvCxnSpPr>
            <a:cxnSpLocks/>
            <a:endCxn id="24" idx="1"/>
          </p:cNvCxnSpPr>
          <p:nvPr/>
        </p:nvCxnSpPr>
        <p:spPr>
          <a:xfrm rot="10800000" flipH="1" flipV="1">
            <a:off x="1802166" y="3237021"/>
            <a:ext cx="704408" cy="1738544"/>
          </a:xfrm>
          <a:prstGeom prst="bentConnector3">
            <a:avLst>
              <a:gd name="adj1" fmla="val -324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453ED38-290A-48A3-85E7-EC68C618391B}"/>
              </a:ext>
            </a:extLst>
          </p:cNvPr>
          <p:cNvCxnSpPr>
            <a:cxnSpLocks/>
          </p:cNvCxnSpPr>
          <p:nvPr/>
        </p:nvCxnSpPr>
        <p:spPr>
          <a:xfrm rot="5400000">
            <a:off x="2421753" y="3590648"/>
            <a:ext cx="32329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048D772-F64B-4C98-9A9B-B49E5CA29052}"/>
              </a:ext>
            </a:extLst>
          </p:cNvPr>
          <p:cNvCxnSpPr>
            <a:stCxn id="16" idx="2"/>
          </p:cNvCxnSpPr>
          <p:nvPr/>
        </p:nvCxnSpPr>
        <p:spPr>
          <a:xfrm flipH="1">
            <a:off x="4397518" y="3429000"/>
            <a:ext cx="1" cy="32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6FCEAB0-6BB4-454B-8818-C146909AAFA7}"/>
              </a:ext>
            </a:extLst>
          </p:cNvPr>
          <p:cNvSpPr/>
          <p:nvPr/>
        </p:nvSpPr>
        <p:spPr>
          <a:xfrm>
            <a:off x="6533965" y="1953087"/>
            <a:ext cx="1189608" cy="56817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Start</a:t>
            </a:r>
          </a:p>
        </p:txBody>
      </p:sp>
      <p:sp>
        <p:nvSpPr>
          <p:cNvPr id="38" name="Parallelogram 37">
            <a:extLst>
              <a:ext uri="{FF2B5EF4-FFF2-40B4-BE49-F238E27FC236}">
                <a16:creationId xmlns:a16="http://schemas.microsoft.com/office/drawing/2014/main" id="{06CEB972-6AFF-4A67-8C24-0CD31EB7943A}"/>
              </a:ext>
            </a:extLst>
          </p:cNvPr>
          <p:cNvSpPr/>
          <p:nvPr/>
        </p:nvSpPr>
        <p:spPr>
          <a:xfrm>
            <a:off x="6262723" y="2726555"/>
            <a:ext cx="1833153" cy="510465"/>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Read stock data</a:t>
            </a:r>
          </a:p>
        </p:txBody>
      </p:sp>
      <p:cxnSp>
        <p:nvCxnSpPr>
          <p:cNvPr id="40" name="Straight Arrow Connector 39">
            <a:extLst>
              <a:ext uri="{FF2B5EF4-FFF2-40B4-BE49-F238E27FC236}">
                <a16:creationId xmlns:a16="http://schemas.microsoft.com/office/drawing/2014/main" id="{B2281A73-AA48-49E1-A510-26B7C5B2ADDB}"/>
              </a:ext>
            </a:extLst>
          </p:cNvPr>
          <p:cNvCxnSpPr>
            <a:stCxn id="37" idx="4"/>
          </p:cNvCxnSpPr>
          <p:nvPr/>
        </p:nvCxnSpPr>
        <p:spPr>
          <a:xfrm>
            <a:off x="7128769" y="2521258"/>
            <a:ext cx="0" cy="20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2F800DA-B673-4CEC-864F-DED1FE782B60}"/>
              </a:ext>
            </a:extLst>
          </p:cNvPr>
          <p:cNvCxnSpPr>
            <a:stCxn id="38" idx="3"/>
          </p:cNvCxnSpPr>
          <p:nvPr/>
        </p:nvCxnSpPr>
        <p:spPr>
          <a:xfrm>
            <a:off x="7115491" y="3237020"/>
            <a:ext cx="13278" cy="35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5D920286-733D-4FE8-94BE-C30FA57B608D}"/>
              </a:ext>
            </a:extLst>
          </p:cNvPr>
          <p:cNvSpPr/>
          <p:nvPr/>
        </p:nvSpPr>
        <p:spPr>
          <a:xfrm>
            <a:off x="6077575" y="3594717"/>
            <a:ext cx="2018301" cy="6243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Calculate dependent variable</a:t>
            </a:r>
          </a:p>
        </p:txBody>
      </p:sp>
      <p:sp>
        <p:nvSpPr>
          <p:cNvPr id="46" name="Rectangle: Rounded Corners 45">
            <a:extLst>
              <a:ext uri="{FF2B5EF4-FFF2-40B4-BE49-F238E27FC236}">
                <a16:creationId xmlns:a16="http://schemas.microsoft.com/office/drawing/2014/main" id="{541D375B-6A13-4D0C-9C74-99B0C387D0DE}"/>
              </a:ext>
            </a:extLst>
          </p:cNvPr>
          <p:cNvSpPr/>
          <p:nvPr/>
        </p:nvSpPr>
        <p:spPr>
          <a:xfrm>
            <a:off x="6112979" y="4376316"/>
            <a:ext cx="2018301" cy="6243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Calculate indicator variable</a:t>
            </a:r>
          </a:p>
        </p:txBody>
      </p:sp>
      <p:sp>
        <p:nvSpPr>
          <p:cNvPr id="48" name="Rectangle: Rounded Corners 47">
            <a:extLst>
              <a:ext uri="{FF2B5EF4-FFF2-40B4-BE49-F238E27FC236}">
                <a16:creationId xmlns:a16="http://schemas.microsoft.com/office/drawing/2014/main" id="{B4B1B159-D329-4909-B25B-FED73B6C0F4F}"/>
              </a:ext>
            </a:extLst>
          </p:cNvPr>
          <p:cNvSpPr/>
          <p:nvPr/>
        </p:nvSpPr>
        <p:spPr>
          <a:xfrm>
            <a:off x="6119618" y="5251142"/>
            <a:ext cx="2018301" cy="6243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Create input data frame</a:t>
            </a:r>
          </a:p>
        </p:txBody>
      </p:sp>
      <p:cxnSp>
        <p:nvCxnSpPr>
          <p:cNvPr id="52" name="Straight Arrow Connector 51">
            <a:extLst>
              <a:ext uri="{FF2B5EF4-FFF2-40B4-BE49-F238E27FC236}">
                <a16:creationId xmlns:a16="http://schemas.microsoft.com/office/drawing/2014/main" id="{3C127EED-9AD0-4F60-92FD-61C4C10B0C84}"/>
              </a:ext>
            </a:extLst>
          </p:cNvPr>
          <p:cNvCxnSpPr>
            <a:cxnSpLocks/>
          </p:cNvCxnSpPr>
          <p:nvPr/>
        </p:nvCxnSpPr>
        <p:spPr>
          <a:xfrm>
            <a:off x="7128768" y="4221700"/>
            <a:ext cx="0" cy="15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E379F96-7985-4F38-B826-F545642C84ED}"/>
              </a:ext>
            </a:extLst>
          </p:cNvPr>
          <p:cNvCxnSpPr>
            <a:cxnSpLocks/>
            <a:stCxn id="46" idx="2"/>
            <a:endCxn id="48" idx="0"/>
          </p:cNvCxnSpPr>
          <p:nvPr/>
        </p:nvCxnSpPr>
        <p:spPr>
          <a:xfrm>
            <a:off x="7122130" y="5000709"/>
            <a:ext cx="6639" cy="250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545B8C3-A710-4801-82E5-75B751C333AD}"/>
              </a:ext>
            </a:extLst>
          </p:cNvPr>
          <p:cNvCxnSpPr>
            <a:stCxn id="48" idx="3"/>
          </p:cNvCxnSpPr>
          <p:nvPr/>
        </p:nvCxnSpPr>
        <p:spPr>
          <a:xfrm flipV="1">
            <a:off x="8137919" y="5563338"/>
            <a:ext cx="6687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14F1817A-D5CD-4512-9B36-5D0291B5F483}"/>
              </a:ext>
            </a:extLst>
          </p:cNvPr>
          <p:cNvSpPr/>
          <p:nvPr/>
        </p:nvSpPr>
        <p:spPr>
          <a:xfrm>
            <a:off x="8806649" y="5251142"/>
            <a:ext cx="2725444" cy="785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Divide data set into testing and training dataset</a:t>
            </a:r>
          </a:p>
        </p:txBody>
      </p:sp>
      <p:cxnSp>
        <p:nvCxnSpPr>
          <p:cNvPr id="65" name="Straight Arrow Connector 64">
            <a:extLst>
              <a:ext uri="{FF2B5EF4-FFF2-40B4-BE49-F238E27FC236}">
                <a16:creationId xmlns:a16="http://schemas.microsoft.com/office/drawing/2014/main" id="{91722CCF-1BB0-4183-B1C3-6A433847565F}"/>
              </a:ext>
            </a:extLst>
          </p:cNvPr>
          <p:cNvCxnSpPr/>
          <p:nvPr/>
        </p:nvCxnSpPr>
        <p:spPr>
          <a:xfrm flipV="1">
            <a:off x="10218199" y="4769514"/>
            <a:ext cx="0" cy="48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36A1DC46-FAC2-4EBF-8A74-907F26E73992}"/>
              </a:ext>
            </a:extLst>
          </p:cNvPr>
          <p:cNvSpPr/>
          <p:nvPr/>
        </p:nvSpPr>
        <p:spPr>
          <a:xfrm>
            <a:off x="9065507" y="4145122"/>
            <a:ext cx="2237173" cy="6243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Train the system using training dataset</a:t>
            </a:r>
          </a:p>
        </p:txBody>
      </p:sp>
      <p:cxnSp>
        <p:nvCxnSpPr>
          <p:cNvPr id="68" name="Straight Arrow Connector 67">
            <a:extLst>
              <a:ext uri="{FF2B5EF4-FFF2-40B4-BE49-F238E27FC236}">
                <a16:creationId xmlns:a16="http://schemas.microsoft.com/office/drawing/2014/main" id="{BDFF3BB9-9BE2-422D-8351-8BCA5DC3267F}"/>
              </a:ext>
            </a:extLst>
          </p:cNvPr>
          <p:cNvCxnSpPr>
            <a:cxnSpLocks/>
            <a:stCxn id="66" idx="0"/>
          </p:cNvCxnSpPr>
          <p:nvPr/>
        </p:nvCxnSpPr>
        <p:spPr>
          <a:xfrm flipV="1">
            <a:off x="10184094" y="3752297"/>
            <a:ext cx="0" cy="39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BF0123C7-60FB-46C6-95B3-B30BA7449BD2}"/>
              </a:ext>
            </a:extLst>
          </p:cNvPr>
          <p:cNvSpPr/>
          <p:nvPr/>
        </p:nvSpPr>
        <p:spPr>
          <a:xfrm>
            <a:off x="9050784" y="3116803"/>
            <a:ext cx="2237173" cy="6243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Test the system using testing dataset</a:t>
            </a:r>
          </a:p>
        </p:txBody>
      </p:sp>
      <p:cxnSp>
        <p:nvCxnSpPr>
          <p:cNvPr id="80" name="Straight Arrow Connector 79">
            <a:extLst>
              <a:ext uri="{FF2B5EF4-FFF2-40B4-BE49-F238E27FC236}">
                <a16:creationId xmlns:a16="http://schemas.microsoft.com/office/drawing/2014/main" id="{D248D59F-4CF7-4238-B22E-B44A7E604C4C}"/>
              </a:ext>
            </a:extLst>
          </p:cNvPr>
          <p:cNvCxnSpPr>
            <a:stCxn id="76" idx="0"/>
          </p:cNvCxnSpPr>
          <p:nvPr/>
        </p:nvCxnSpPr>
        <p:spPr>
          <a:xfrm flipH="1" flipV="1">
            <a:off x="10169370" y="2867487"/>
            <a:ext cx="1" cy="249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99022F48-A2AF-4490-A5F1-6B2DCBD0E19C}"/>
              </a:ext>
            </a:extLst>
          </p:cNvPr>
          <p:cNvSpPr/>
          <p:nvPr/>
        </p:nvSpPr>
        <p:spPr>
          <a:xfrm>
            <a:off x="9214892" y="2523474"/>
            <a:ext cx="1938401" cy="3329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Display the output</a:t>
            </a:r>
          </a:p>
        </p:txBody>
      </p:sp>
      <p:cxnSp>
        <p:nvCxnSpPr>
          <p:cNvPr id="83" name="Straight Arrow Connector 82">
            <a:extLst>
              <a:ext uri="{FF2B5EF4-FFF2-40B4-BE49-F238E27FC236}">
                <a16:creationId xmlns:a16="http://schemas.microsoft.com/office/drawing/2014/main" id="{EEA246CB-7BFB-41D6-BA84-E642D29AFA7F}"/>
              </a:ext>
            </a:extLst>
          </p:cNvPr>
          <p:cNvCxnSpPr>
            <a:stCxn id="81" idx="0"/>
          </p:cNvCxnSpPr>
          <p:nvPr/>
        </p:nvCxnSpPr>
        <p:spPr>
          <a:xfrm flipH="1" flipV="1">
            <a:off x="10184092" y="2334827"/>
            <a:ext cx="1" cy="18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3A48865A-493D-4A20-8885-C379D74E8F86}"/>
              </a:ext>
            </a:extLst>
          </p:cNvPr>
          <p:cNvSpPr/>
          <p:nvPr/>
        </p:nvSpPr>
        <p:spPr>
          <a:xfrm>
            <a:off x="9663345" y="1994150"/>
            <a:ext cx="1109707" cy="3329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Stop</a:t>
            </a:r>
          </a:p>
        </p:txBody>
      </p:sp>
      <p:sp>
        <p:nvSpPr>
          <p:cNvPr id="86" name="Oval 85">
            <a:extLst>
              <a:ext uri="{FF2B5EF4-FFF2-40B4-BE49-F238E27FC236}">
                <a16:creationId xmlns:a16="http://schemas.microsoft.com/office/drawing/2014/main" id="{E7992B0A-7165-4AA8-A6B1-3557A977942F}"/>
              </a:ext>
            </a:extLst>
          </p:cNvPr>
          <p:cNvSpPr/>
          <p:nvPr/>
        </p:nvSpPr>
        <p:spPr>
          <a:xfrm>
            <a:off x="2707617" y="5563338"/>
            <a:ext cx="1743087" cy="4002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Prediction</a:t>
            </a:r>
          </a:p>
        </p:txBody>
      </p:sp>
      <p:sp>
        <p:nvSpPr>
          <p:cNvPr id="87" name="Parallelogram 86">
            <a:extLst>
              <a:ext uri="{FF2B5EF4-FFF2-40B4-BE49-F238E27FC236}">
                <a16:creationId xmlns:a16="http://schemas.microsoft.com/office/drawing/2014/main" id="{DA2D1E15-B7C7-4622-B901-3DEAC777CDC8}"/>
              </a:ext>
            </a:extLst>
          </p:cNvPr>
          <p:cNvSpPr/>
          <p:nvPr/>
        </p:nvSpPr>
        <p:spPr>
          <a:xfrm>
            <a:off x="1731146" y="3045041"/>
            <a:ext cx="1529601" cy="383959"/>
          </a:xfrm>
          <a:prstGeom prst="parallelogram">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Input data</a:t>
            </a:r>
          </a:p>
        </p:txBody>
      </p:sp>
      <p:sp>
        <p:nvSpPr>
          <p:cNvPr id="88" name="TextBox 87">
            <a:extLst>
              <a:ext uri="{FF2B5EF4-FFF2-40B4-BE49-F238E27FC236}">
                <a16:creationId xmlns:a16="http://schemas.microsoft.com/office/drawing/2014/main" id="{A587FF8B-7B6D-4BFF-9367-E5DD6E8E3801}"/>
              </a:ext>
            </a:extLst>
          </p:cNvPr>
          <p:cNvSpPr txBox="1"/>
          <p:nvPr/>
        </p:nvSpPr>
        <p:spPr>
          <a:xfrm>
            <a:off x="1666456" y="1333877"/>
            <a:ext cx="3825406" cy="523220"/>
          </a:xfrm>
          <a:prstGeom prst="rect">
            <a:avLst/>
          </a:prstGeom>
          <a:noFill/>
        </p:spPr>
        <p:txBody>
          <a:bodyPr wrap="none" rtlCol="0">
            <a:spAutoFit/>
          </a:bodyPr>
          <a:lstStyle/>
          <a:p>
            <a:pPr algn="ctr"/>
            <a:r>
              <a:rPr lang="en-IN" sz="2800" b="1" dirty="0">
                <a:latin typeface="Calibri" panose="020F0502020204030204" pitchFamily="34" charset="0"/>
                <a:cs typeface="Calibri" panose="020F0502020204030204" pitchFamily="34" charset="0"/>
              </a:rPr>
              <a:t>Linear Regression model</a:t>
            </a:r>
          </a:p>
        </p:txBody>
      </p:sp>
      <p:sp>
        <p:nvSpPr>
          <p:cNvPr id="91" name="TextBox 90">
            <a:extLst>
              <a:ext uri="{FF2B5EF4-FFF2-40B4-BE49-F238E27FC236}">
                <a16:creationId xmlns:a16="http://schemas.microsoft.com/office/drawing/2014/main" id="{02A657FA-D753-4B9C-991D-4D3CCBABE600}"/>
              </a:ext>
            </a:extLst>
          </p:cNvPr>
          <p:cNvSpPr txBox="1"/>
          <p:nvPr/>
        </p:nvSpPr>
        <p:spPr>
          <a:xfrm>
            <a:off x="7000864" y="1336530"/>
            <a:ext cx="3223959" cy="523220"/>
          </a:xfrm>
          <a:prstGeom prst="rect">
            <a:avLst/>
          </a:prstGeom>
          <a:noFill/>
        </p:spPr>
        <p:txBody>
          <a:bodyPr wrap="none" rtlCol="0">
            <a:spAutoFit/>
          </a:bodyPr>
          <a:lstStyle/>
          <a:p>
            <a:pPr algn="ctr"/>
            <a:r>
              <a:rPr lang="en-IN" sz="2800" b="1" dirty="0">
                <a:latin typeface="Calibri" panose="020F0502020204030204" pitchFamily="34" charset="0"/>
                <a:cs typeface="Calibri" panose="020F0502020204030204" pitchFamily="34" charset="0"/>
              </a:rPr>
              <a:t>Decision Tree Model</a:t>
            </a:r>
          </a:p>
        </p:txBody>
      </p:sp>
    </p:spTree>
    <p:extLst>
      <p:ext uri="{BB962C8B-B14F-4D97-AF65-F5344CB8AC3E}">
        <p14:creationId xmlns:p14="http://schemas.microsoft.com/office/powerpoint/2010/main" val="301360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FE8DA90-D0FC-4807-AC5D-828E76113CCA}"/>
              </a:ext>
            </a:extLst>
          </p:cNvPr>
          <p:cNvSpPr/>
          <p:nvPr/>
        </p:nvSpPr>
        <p:spPr>
          <a:xfrm>
            <a:off x="4918229" y="1988596"/>
            <a:ext cx="1669002" cy="6214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Start</a:t>
            </a:r>
          </a:p>
        </p:txBody>
      </p:sp>
      <p:sp>
        <p:nvSpPr>
          <p:cNvPr id="5" name="Parallelogram 4">
            <a:extLst>
              <a:ext uri="{FF2B5EF4-FFF2-40B4-BE49-F238E27FC236}">
                <a16:creationId xmlns:a16="http://schemas.microsoft.com/office/drawing/2014/main" id="{002E7BA0-1CFD-444A-8CD0-2F8F19E3FFDA}"/>
              </a:ext>
            </a:extLst>
          </p:cNvPr>
          <p:cNvSpPr/>
          <p:nvPr/>
        </p:nvSpPr>
        <p:spPr>
          <a:xfrm>
            <a:off x="4897514" y="3020626"/>
            <a:ext cx="1740023" cy="81674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Read the data from stock</a:t>
            </a:r>
          </a:p>
        </p:txBody>
      </p:sp>
      <p:sp>
        <p:nvSpPr>
          <p:cNvPr id="6" name="Rectangle: Rounded Corners 5">
            <a:extLst>
              <a:ext uri="{FF2B5EF4-FFF2-40B4-BE49-F238E27FC236}">
                <a16:creationId xmlns:a16="http://schemas.microsoft.com/office/drawing/2014/main" id="{02BCFB61-D946-4F5C-9AF7-CFC13B82DE9C}"/>
              </a:ext>
            </a:extLst>
          </p:cNvPr>
          <p:cNvSpPr/>
          <p:nvPr/>
        </p:nvSpPr>
        <p:spPr>
          <a:xfrm>
            <a:off x="4802819" y="4323425"/>
            <a:ext cx="1899822" cy="8966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Apply moving average algorithm on closing price</a:t>
            </a:r>
          </a:p>
        </p:txBody>
      </p:sp>
      <p:sp>
        <p:nvSpPr>
          <p:cNvPr id="8" name="Rectangle: Rounded Corners 7">
            <a:extLst>
              <a:ext uri="{FF2B5EF4-FFF2-40B4-BE49-F238E27FC236}">
                <a16:creationId xmlns:a16="http://schemas.microsoft.com/office/drawing/2014/main" id="{C46F2BA2-AE78-4B6B-8F86-E40C9A93C3BF}"/>
              </a:ext>
            </a:extLst>
          </p:cNvPr>
          <p:cNvSpPr/>
          <p:nvPr/>
        </p:nvSpPr>
        <p:spPr>
          <a:xfrm>
            <a:off x="7519386" y="4323425"/>
            <a:ext cx="1757779" cy="8966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Display the stock of averages</a:t>
            </a:r>
          </a:p>
        </p:txBody>
      </p:sp>
      <p:sp>
        <p:nvSpPr>
          <p:cNvPr id="9" name="Oval 8">
            <a:extLst>
              <a:ext uri="{FF2B5EF4-FFF2-40B4-BE49-F238E27FC236}">
                <a16:creationId xmlns:a16="http://schemas.microsoft.com/office/drawing/2014/main" id="{F9F8D2DF-4816-4A0B-AA0A-6B49F3767D74}"/>
              </a:ext>
            </a:extLst>
          </p:cNvPr>
          <p:cNvSpPr/>
          <p:nvPr/>
        </p:nvSpPr>
        <p:spPr>
          <a:xfrm>
            <a:off x="10093910" y="4421079"/>
            <a:ext cx="1376039" cy="701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Stop</a:t>
            </a:r>
          </a:p>
        </p:txBody>
      </p:sp>
      <p:cxnSp>
        <p:nvCxnSpPr>
          <p:cNvPr id="11" name="Straight Arrow Connector 10">
            <a:extLst>
              <a:ext uri="{FF2B5EF4-FFF2-40B4-BE49-F238E27FC236}">
                <a16:creationId xmlns:a16="http://schemas.microsoft.com/office/drawing/2014/main" id="{F1F6EFC5-F296-4A60-8059-265C22788692}"/>
              </a:ext>
            </a:extLst>
          </p:cNvPr>
          <p:cNvCxnSpPr>
            <a:stCxn id="4" idx="4"/>
            <a:endCxn id="5" idx="0"/>
          </p:cNvCxnSpPr>
          <p:nvPr/>
        </p:nvCxnSpPr>
        <p:spPr>
          <a:xfrm>
            <a:off x="5752730" y="2610033"/>
            <a:ext cx="14796" cy="41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1167C08-8906-447A-9F7E-1DB83FA21CF4}"/>
              </a:ext>
            </a:extLst>
          </p:cNvPr>
          <p:cNvCxnSpPr>
            <a:stCxn id="5" idx="4"/>
            <a:endCxn id="6" idx="0"/>
          </p:cNvCxnSpPr>
          <p:nvPr/>
        </p:nvCxnSpPr>
        <p:spPr>
          <a:xfrm flipH="1">
            <a:off x="5752730" y="3837373"/>
            <a:ext cx="14796" cy="48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785499F-93E9-41EC-8F60-754F9235988D}"/>
              </a:ext>
            </a:extLst>
          </p:cNvPr>
          <p:cNvCxnSpPr>
            <a:stCxn id="6" idx="3"/>
            <a:endCxn id="8" idx="1"/>
          </p:cNvCxnSpPr>
          <p:nvPr/>
        </p:nvCxnSpPr>
        <p:spPr>
          <a:xfrm>
            <a:off x="6702641" y="4771748"/>
            <a:ext cx="816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2B3990-60BC-4668-93A5-2B271066D78D}"/>
              </a:ext>
            </a:extLst>
          </p:cNvPr>
          <p:cNvCxnSpPr>
            <a:stCxn id="8" idx="3"/>
            <a:endCxn id="9" idx="2"/>
          </p:cNvCxnSpPr>
          <p:nvPr/>
        </p:nvCxnSpPr>
        <p:spPr>
          <a:xfrm flipV="1">
            <a:off x="9277165" y="4771747"/>
            <a:ext cx="816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D31311-496A-47FF-9151-22964BAD92C3}"/>
              </a:ext>
            </a:extLst>
          </p:cNvPr>
          <p:cNvSpPr txBox="1"/>
          <p:nvPr/>
        </p:nvSpPr>
        <p:spPr>
          <a:xfrm>
            <a:off x="4273642" y="1316393"/>
            <a:ext cx="3644716" cy="523220"/>
          </a:xfrm>
          <a:prstGeom prst="rect">
            <a:avLst/>
          </a:prstGeom>
          <a:noFill/>
        </p:spPr>
        <p:txBody>
          <a:bodyPr wrap="none" rtlCol="0">
            <a:spAutoFit/>
          </a:bodyPr>
          <a:lstStyle/>
          <a:p>
            <a:pPr algn="ctr"/>
            <a:r>
              <a:rPr lang="en-IN" sz="2800" b="1" dirty="0">
                <a:latin typeface="Calibri" panose="020F0502020204030204" pitchFamily="34" charset="0"/>
                <a:cs typeface="Calibri" panose="020F0502020204030204" pitchFamily="34" charset="0"/>
              </a:rPr>
              <a:t>Moving Average Model</a:t>
            </a:r>
          </a:p>
        </p:txBody>
      </p:sp>
      <p:pic>
        <p:nvPicPr>
          <p:cNvPr id="20" name="Picture 19">
            <a:extLst>
              <a:ext uri="{FF2B5EF4-FFF2-40B4-BE49-F238E27FC236}">
                <a16:creationId xmlns:a16="http://schemas.microsoft.com/office/drawing/2014/main" id="{DB6F81FB-833E-4BEE-B7CF-E5B02D9CB740}"/>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904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6EC3-BD0E-0726-0E1F-FB87813805B2}"/>
              </a:ext>
            </a:extLst>
          </p:cNvPr>
          <p:cNvSpPr>
            <a:spLocks noGrp="1"/>
          </p:cNvSpPr>
          <p:nvPr>
            <p:ph type="title"/>
          </p:nvPr>
        </p:nvSpPr>
        <p:spPr>
          <a:xfrm>
            <a:off x="1451579" y="476045"/>
            <a:ext cx="9603275" cy="1210711"/>
          </a:xfrm>
        </p:spPr>
        <p:txBody>
          <a:bodyPr/>
          <a:lstStyle/>
          <a:p>
            <a:br>
              <a:rPr lang="en-US" dirty="0"/>
            </a:br>
            <a:r>
              <a:rPr lang="en-US" dirty="0"/>
              <a:t>CODE</a:t>
            </a:r>
            <a:endParaRPr lang="en-IN" dirty="0"/>
          </a:p>
        </p:txBody>
      </p:sp>
      <p:pic>
        <p:nvPicPr>
          <p:cNvPr id="5" name="Content Placeholder 4">
            <a:extLst>
              <a:ext uri="{FF2B5EF4-FFF2-40B4-BE49-F238E27FC236}">
                <a16:creationId xmlns:a16="http://schemas.microsoft.com/office/drawing/2014/main" id="{62C8B47D-86BD-6118-09F1-6564534BF264}"/>
              </a:ext>
            </a:extLst>
          </p:cNvPr>
          <p:cNvPicPr>
            <a:picLocks noGrp="1" noChangeAspect="1"/>
          </p:cNvPicPr>
          <p:nvPr>
            <p:ph idx="1"/>
          </p:nvPr>
        </p:nvPicPr>
        <p:blipFill>
          <a:blip r:embed="rId2"/>
          <a:stretch>
            <a:fillRect/>
          </a:stretch>
        </p:blipFill>
        <p:spPr>
          <a:xfrm>
            <a:off x="2216375" y="2042758"/>
            <a:ext cx="3954336" cy="3449638"/>
          </a:xfrm>
        </p:spPr>
      </p:pic>
      <p:pic>
        <p:nvPicPr>
          <p:cNvPr id="9" name="Picture 8">
            <a:extLst>
              <a:ext uri="{FF2B5EF4-FFF2-40B4-BE49-F238E27FC236}">
                <a16:creationId xmlns:a16="http://schemas.microsoft.com/office/drawing/2014/main" id="{7F48D235-2DA3-8A9A-B924-84177F3C640F}"/>
              </a:ext>
            </a:extLst>
          </p:cNvPr>
          <p:cNvPicPr>
            <a:picLocks noChangeAspect="1"/>
          </p:cNvPicPr>
          <p:nvPr/>
        </p:nvPicPr>
        <p:blipFill>
          <a:blip r:embed="rId3"/>
          <a:stretch>
            <a:fillRect/>
          </a:stretch>
        </p:blipFill>
        <p:spPr>
          <a:xfrm>
            <a:off x="6711518" y="2042758"/>
            <a:ext cx="4740675" cy="3623597"/>
          </a:xfrm>
          <a:prstGeom prst="rect">
            <a:avLst/>
          </a:prstGeom>
        </p:spPr>
      </p:pic>
    </p:spTree>
    <p:extLst>
      <p:ext uri="{BB962C8B-B14F-4D97-AF65-F5344CB8AC3E}">
        <p14:creationId xmlns:p14="http://schemas.microsoft.com/office/powerpoint/2010/main" val="319815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34BE46-9088-48D8-8485-CC1AB741B690}"/>
              </a:ext>
            </a:extLst>
          </p:cNvPr>
          <p:cNvSpPr txBox="1"/>
          <p:nvPr/>
        </p:nvSpPr>
        <p:spPr>
          <a:xfrm>
            <a:off x="3232785" y="181209"/>
            <a:ext cx="5726430" cy="769441"/>
          </a:xfrm>
          <a:prstGeom prst="rect">
            <a:avLst/>
          </a:prstGeom>
          <a:noFill/>
        </p:spPr>
        <p:txBody>
          <a:bodyPr wrap="square" rtlCol="0">
            <a:spAutoFit/>
          </a:bodyPr>
          <a:lstStyle/>
          <a:p>
            <a:pPr algn="ctr"/>
            <a:r>
              <a:rPr lang="en-IN" sz="4400" b="1" dirty="0">
                <a:solidFill>
                  <a:srgbClr val="00B050"/>
                </a:solidFill>
                <a:latin typeface="Arial" panose="020B0604020202020204" pitchFamily="34" charset="0"/>
                <a:cs typeface="Arial" panose="020B0604020202020204" pitchFamily="34" charset="0"/>
              </a:rPr>
              <a:t>Experiment Results</a:t>
            </a:r>
          </a:p>
        </p:txBody>
      </p:sp>
      <p:pic>
        <p:nvPicPr>
          <p:cNvPr id="6" name="Picture 5">
            <a:extLst>
              <a:ext uri="{FF2B5EF4-FFF2-40B4-BE49-F238E27FC236}">
                <a16:creationId xmlns:a16="http://schemas.microsoft.com/office/drawing/2014/main" id="{CD062774-D19B-472F-8BBE-AB93FC3636A9}"/>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2ABAEBE7-5649-4EBE-BEF5-7BB9D49BA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06765"/>
            <a:ext cx="4252404" cy="23599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58B915E-FD50-418D-8D19-D206D6A75A24}"/>
              </a:ext>
            </a:extLst>
          </p:cNvPr>
          <p:cNvPicPr>
            <a:picLocks noChangeAspect="1"/>
          </p:cNvPicPr>
          <p:nvPr/>
        </p:nvPicPr>
        <p:blipFill>
          <a:blip r:embed="rId4"/>
          <a:stretch>
            <a:fillRect/>
          </a:stretch>
        </p:blipFill>
        <p:spPr>
          <a:xfrm>
            <a:off x="4589755" y="2130641"/>
            <a:ext cx="3746377" cy="2041913"/>
          </a:xfrm>
          <a:prstGeom prst="rect">
            <a:avLst/>
          </a:prstGeom>
        </p:spPr>
      </p:pic>
      <p:pic>
        <p:nvPicPr>
          <p:cNvPr id="5" name="Picture 4">
            <a:extLst>
              <a:ext uri="{FF2B5EF4-FFF2-40B4-BE49-F238E27FC236}">
                <a16:creationId xmlns:a16="http://schemas.microsoft.com/office/drawing/2014/main" id="{F6790CE0-3C05-4F70-B252-6A8BA920B2F7}"/>
              </a:ext>
            </a:extLst>
          </p:cNvPr>
          <p:cNvPicPr>
            <a:picLocks noChangeAspect="1"/>
          </p:cNvPicPr>
          <p:nvPr/>
        </p:nvPicPr>
        <p:blipFill>
          <a:blip r:embed="rId5"/>
          <a:stretch>
            <a:fillRect/>
          </a:stretch>
        </p:blipFill>
        <p:spPr>
          <a:xfrm>
            <a:off x="8636355" y="2130641"/>
            <a:ext cx="3446154" cy="2041913"/>
          </a:xfrm>
          <a:prstGeom prst="rect">
            <a:avLst/>
          </a:prstGeom>
        </p:spPr>
      </p:pic>
      <p:sp>
        <p:nvSpPr>
          <p:cNvPr id="7" name="TextBox 6">
            <a:extLst>
              <a:ext uri="{FF2B5EF4-FFF2-40B4-BE49-F238E27FC236}">
                <a16:creationId xmlns:a16="http://schemas.microsoft.com/office/drawing/2014/main" id="{63EDA5FF-8534-494B-9F58-396A4DE100E7}"/>
              </a:ext>
            </a:extLst>
          </p:cNvPr>
          <p:cNvSpPr txBox="1"/>
          <p:nvPr/>
        </p:nvSpPr>
        <p:spPr>
          <a:xfrm>
            <a:off x="923278" y="4366746"/>
            <a:ext cx="2439642" cy="369332"/>
          </a:xfrm>
          <a:prstGeom prst="rect">
            <a:avLst/>
          </a:prstGeom>
          <a:noFill/>
        </p:spPr>
        <p:txBody>
          <a:bodyPr wrap="none" rtlCol="0">
            <a:spAutoFit/>
          </a:bodyPr>
          <a:lstStyle/>
          <a:p>
            <a:r>
              <a:rPr lang="en-IN" dirty="0"/>
              <a:t>Result for Decision Tree</a:t>
            </a:r>
          </a:p>
        </p:txBody>
      </p:sp>
      <p:sp>
        <p:nvSpPr>
          <p:cNvPr id="8" name="TextBox 7">
            <a:extLst>
              <a:ext uri="{FF2B5EF4-FFF2-40B4-BE49-F238E27FC236}">
                <a16:creationId xmlns:a16="http://schemas.microsoft.com/office/drawing/2014/main" id="{D1AA959C-F2E3-4A8B-BC24-D7D203EB55B2}"/>
              </a:ext>
            </a:extLst>
          </p:cNvPr>
          <p:cNvSpPr txBox="1"/>
          <p:nvPr/>
        </p:nvSpPr>
        <p:spPr>
          <a:xfrm>
            <a:off x="5175682" y="4366746"/>
            <a:ext cx="2774862" cy="369332"/>
          </a:xfrm>
          <a:prstGeom prst="rect">
            <a:avLst/>
          </a:prstGeom>
          <a:noFill/>
        </p:spPr>
        <p:txBody>
          <a:bodyPr wrap="none" rtlCol="0">
            <a:spAutoFit/>
          </a:bodyPr>
          <a:lstStyle/>
          <a:p>
            <a:r>
              <a:rPr lang="en-IN" dirty="0"/>
              <a:t>Result for Linear regression</a:t>
            </a:r>
          </a:p>
        </p:txBody>
      </p:sp>
      <p:sp>
        <p:nvSpPr>
          <p:cNvPr id="9" name="TextBox 8">
            <a:extLst>
              <a:ext uri="{FF2B5EF4-FFF2-40B4-BE49-F238E27FC236}">
                <a16:creationId xmlns:a16="http://schemas.microsoft.com/office/drawing/2014/main" id="{9120BF53-6444-45AC-BB17-D88668CB3329}"/>
              </a:ext>
            </a:extLst>
          </p:cNvPr>
          <p:cNvSpPr txBox="1"/>
          <p:nvPr/>
        </p:nvSpPr>
        <p:spPr>
          <a:xfrm>
            <a:off x="9184127" y="4366746"/>
            <a:ext cx="2594365" cy="369332"/>
          </a:xfrm>
          <a:prstGeom prst="rect">
            <a:avLst/>
          </a:prstGeom>
          <a:noFill/>
        </p:spPr>
        <p:txBody>
          <a:bodyPr wrap="none" rtlCol="0">
            <a:spAutoFit/>
          </a:bodyPr>
          <a:lstStyle/>
          <a:p>
            <a:r>
              <a:rPr lang="en-IN" dirty="0"/>
              <a:t>Result for moving average</a:t>
            </a:r>
          </a:p>
        </p:txBody>
      </p:sp>
      <p:sp>
        <p:nvSpPr>
          <p:cNvPr id="12" name="TextBox 11">
            <a:extLst>
              <a:ext uri="{FF2B5EF4-FFF2-40B4-BE49-F238E27FC236}">
                <a16:creationId xmlns:a16="http://schemas.microsoft.com/office/drawing/2014/main" id="{CE144AE1-65A4-4811-A022-AD82B2BCB8F4}"/>
              </a:ext>
            </a:extLst>
          </p:cNvPr>
          <p:cNvSpPr txBox="1"/>
          <p:nvPr/>
        </p:nvSpPr>
        <p:spPr>
          <a:xfrm>
            <a:off x="1745681" y="904140"/>
            <a:ext cx="8735628" cy="923330"/>
          </a:xfrm>
          <a:prstGeom prst="rect">
            <a:avLst/>
          </a:prstGeom>
          <a:noFill/>
        </p:spPr>
        <p:txBody>
          <a:bodyPr wrap="square">
            <a:spAutoFit/>
          </a:bodyPr>
          <a:lstStyle/>
          <a:p>
            <a:pPr algn="ctr"/>
            <a:r>
              <a:rPr lang="en-US" b="1" i="0" dirty="0">
                <a:solidFill>
                  <a:srgbClr val="000000"/>
                </a:solidFill>
                <a:effectLst/>
                <a:latin typeface="Arial" panose="020B0604020202020204" pitchFamily="34" charset="0"/>
                <a:cs typeface="Arial" panose="020B0604020202020204" pitchFamily="34" charset="0"/>
              </a:rPr>
              <a:t>The proposed system is trained and tested over the dataset taken from  Netflix company. It is split into training and testing sets respectively and yields the following results upon passing through the different models</a:t>
            </a:r>
          </a:p>
        </p:txBody>
      </p:sp>
      <p:sp>
        <p:nvSpPr>
          <p:cNvPr id="11" name="TextBox 10">
            <a:extLst>
              <a:ext uri="{FF2B5EF4-FFF2-40B4-BE49-F238E27FC236}">
                <a16:creationId xmlns:a16="http://schemas.microsoft.com/office/drawing/2014/main" id="{B7AF1B56-2884-4465-946C-C5078BF8D914}"/>
              </a:ext>
            </a:extLst>
          </p:cNvPr>
          <p:cNvSpPr txBox="1"/>
          <p:nvPr/>
        </p:nvSpPr>
        <p:spPr>
          <a:xfrm>
            <a:off x="2143099" y="4930270"/>
            <a:ext cx="8744125" cy="1323439"/>
          </a:xfrm>
          <a:prstGeom prst="rect">
            <a:avLst/>
          </a:prstGeom>
          <a:noFill/>
        </p:spPr>
        <p:txBody>
          <a:bodyPr wrap="none" rtlCol="0">
            <a:spAutoFit/>
          </a:bodyPr>
          <a:lstStyle/>
          <a:p>
            <a:pPr marL="285750" indent="-285750" algn="l">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plot in the above figures is the result of application of Decision tree ,linear </a:t>
            </a:r>
          </a:p>
          <a:p>
            <a:pPr algn="l"/>
            <a:r>
              <a:rPr lang="en-US" sz="2000" dirty="0">
                <a:solidFill>
                  <a:srgbClr val="000000"/>
                </a:solidFill>
                <a:latin typeface="Calibri" panose="020F0502020204030204" pitchFamily="34" charset="0"/>
                <a:cs typeface="Calibri" panose="020F0502020204030204" pitchFamily="34" charset="0"/>
              </a:rPr>
              <a:t>      </a:t>
            </a:r>
            <a:r>
              <a:rPr lang="en-US" sz="2000" b="0" i="0" dirty="0">
                <a:solidFill>
                  <a:srgbClr val="000000"/>
                </a:solidFill>
                <a:effectLst/>
                <a:latin typeface="Calibri" panose="020F0502020204030204" pitchFamily="34" charset="0"/>
                <a:cs typeface="Calibri" panose="020F0502020204030204" pitchFamily="34" charset="0"/>
              </a:rPr>
              <a:t>regression ,simple </a:t>
            </a:r>
            <a:r>
              <a:rPr lang="en-US" sz="2000" dirty="0">
                <a:solidFill>
                  <a:srgbClr val="000000"/>
                </a:solidFill>
                <a:latin typeface="Calibri" panose="020F0502020204030204" pitchFamily="34" charset="0"/>
                <a:cs typeface="Calibri" panose="020F0502020204030204" pitchFamily="34" charset="0"/>
              </a:rPr>
              <a:t>moving average </a:t>
            </a:r>
            <a:r>
              <a:rPr lang="en-US" sz="2000" b="0" i="0" dirty="0">
                <a:solidFill>
                  <a:srgbClr val="000000"/>
                </a:solidFill>
                <a:effectLst/>
                <a:latin typeface="Calibri" panose="020F0502020204030204" pitchFamily="34" charset="0"/>
                <a:cs typeface="Calibri" panose="020F0502020204030204" pitchFamily="34" charset="0"/>
              </a:rPr>
              <a:t>algorithms on the dataset to predict varying </a:t>
            </a:r>
          </a:p>
          <a:p>
            <a:pPr algn="l"/>
            <a:r>
              <a:rPr lang="en-US" sz="2000" b="0" i="0" dirty="0">
                <a:solidFill>
                  <a:srgbClr val="000000"/>
                </a:solidFill>
                <a:effectLst/>
                <a:latin typeface="Calibri" panose="020F0502020204030204" pitchFamily="34" charset="0"/>
                <a:cs typeface="Calibri" panose="020F0502020204030204" pitchFamily="34" charset="0"/>
              </a:rPr>
              <a:t>      prices with respect to the time. </a:t>
            </a: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06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74063-A727-43C3-AA55-0B4DC11C106A}"/>
              </a:ext>
            </a:extLst>
          </p:cNvPr>
          <p:cNvSpPr txBox="1"/>
          <p:nvPr/>
        </p:nvSpPr>
        <p:spPr>
          <a:xfrm>
            <a:off x="4325323" y="347664"/>
            <a:ext cx="3541354" cy="830997"/>
          </a:xfrm>
          <a:prstGeom prst="rect">
            <a:avLst/>
          </a:prstGeom>
          <a:noFill/>
        </p:spPr>
        <p:txBody>
          <a:bodyPr wrap="none" rtlCol="0">
            <a:spAutoFit/>
          </a:bodyPr>
          <a:lstStyle/>
          <a:p>
            <a:r>
              <a:rPr lang="en-IN" sz="4800" b="1" dirty="0">
                <a:solidFill>
                  <a:srgbClr val="00B050"/>
                </a:solidFill>
                <a:latin typeface="Arial" panose="020B0604020202020204" pitchFamily="34" charset="0"/>
                <a:cs typeface="Arial" panose="020B0604020202020204" pitchFamily="34" charset="0"/>
              </a:rPr>
              <a:t>Conclusion</a:t>
            </a:r>
          </a:p>
        </p:txBody>
      </p:sp>
      <p:pic>
        <p:nvPicPr>
          <p:cNvPr id="5" name="Picture 4">
            <a:extLst>
              <a:ext uri="{FF2B5EF4-FFF2-40B4-BE49-F238E27FC236}">
                <a16:creationId xmlns:a16="http://schemas.microsoft.com/office/drawing/2014/main" id="{A1D30349-B5E1-4F6B-BDFA-363F617DABC6}"/>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203EE89B-880C-40AB-A641-7C0A6D72F273}"/>
              </a:ext>
            </a:extLst>
          </p:cNvPr>
          <p:cNvSpPr txBox="1"/>
          <p:nvPr/>
        </p:nvSpPr>
        <p:spPr>
          <a:xfrm>
            <a:off x="1200727" y="2013527"/>
            <a:ext cx="10178473" cy="4493538"/>
          </a:xfrm>
          <a:prstGeom prst="rect">
            <a:avLst/>
          </a:prstGeom>
          <a:noFill/>
        </p:spPr>
        <p:txBody>
          <a:bodyPr wrap="square" rtlCol="0">
            <a:spAutoFit/>
          </a:bodyPr>
          <a:lstStyle/>
          <a:p>
            <a:pPr marL="285750" indent="-285750" algn="l">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Three techniques have been utilized in this project Decision Tree ,Linear Regression , Moving Average, on the Netflix dataset. </a:t>
            </a:r>
            <a:r>
              <a:rPr lang="en-US" sz="2200" dirty="0">
                <a:solidFill>
                  <a:srgbClr val="000000"/>
                </a:solidFill>
                <a:latin typeface="Calibri" panose="020F0502020204030204" pitchFamily="34" charset="0"/>
                <a:cs typeface="Calibri" panose="020F0502020204030204" pitchFamily="34" charset="0"/>
              </a:rPr>
              <a:t>These all</a:t>
            </a:r>
            <a:r>
              <a:rPr lang="en-US" sz="2200" b="0" i="0" dirty="0">
                <a:solidFill>
                  <a:srgbClr val="000000"/>
                </a:solidFill>
                <a:effectLst/>
                <a:latin typeface="Calibri" panose="020F0502020204030204" pitchFamily="34" charset="0"/>
                <a:cs typeface="Calibri" panose="020F0502020204030204" pitchFamily="34" charset="0"/>
              </a:rPr>
              <a:t> techniques have shown an improvement in the accuracy of predictions, thereby yielding positive results.</a:t>
            </a:r>
          </a:p>
          <a:p>
            <a:pPr marL="285750" indent="-285750" algn="l">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Use of recently introduced machine learning techniques in the prediction of stocks have yielded promising results and thereby marked the use of them in profitable exchange schemes. </a:t>
            </a:r>
          </a:p>
          <a:p>
            <a:pPr marL="285750" indent="-285750" algn="l">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In the future, the stock market prediction system can be further improved by utilizing a much bigger dataset than the one being utilized currently. This would help to increase the accuracy of our prediction models. </a:t>
            </a:r>
          </a:p>
          <a:p>
            <a:pPr marL="285750" indent="-285750">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It has led to the conclusion that it is possible to predict stock market with more accuracy and efficiency using machine learning techniques. </a:t>
            </a:r>
            <a:endParaRPr lang="en-IN" sz="2200" dirty="0">
              <a:solidFill>
                <a:srgbClr val="000000"/>
              </a:solidFill>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2200" b="0" i="0" dirty="0">
              <a:solidFill>
                <a:srgbClr val="000000"/>
              </a:solidFill>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22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386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929415-FA67-4AF4-971A-EDFE5F49E22B}"/>
              </a:ext>
            </a:extLst>
          </p:cNvPr>
          <p:cNvSpPr txBox="1"/>
          <p:nvPr/>
        </p:nvSpPr>
        <p:spPr>
          <a:xfrm>
            <a:off x="1570714" y="29324"/>
            <a:ext cx="10288326" cy="1754326"/>
          </a:xfrm>
          <a:prstGeom prst="rect">
            <a:avLst/>
          </a:prstGeom>
          <a:noFill/>
        </p:spPr>
        <p:txBody>
          <a:bodyPr wrap="square" rtlCol="0">
            <a:spAutoFit/>
          </a:bodyPr>
          <a:lstStyle/>
          <a:p>
            <a:pPr algn="ctr"/>
            <a:r>
              <a:rPr lang="en-IN" sz="3600" b="1" dirty="0">
                <a:solidFill>
                  <a:srgbClr val="00B050"/>
                </a:solidFill>
                <a:latin typeface="Arial" panose="020B0604020202020204" pitchFamily="34" charset="0"/>
                <a:cs typeface="Arial" panose="020B0604020202020204" pitchFamily="34" charset="0"/>
              </a:rPr>
              <a:t>Stock Market Prediction </a:t>
            </a:r>
          </a:p>
          <a:p>
            <a:pPr algn="ctr"/>
            <a:r>
              <a:rPr lang="en-IN" sz="3600" b="1" dirty="0">
                <a:solidFill>
                  <a:srgbClr val="00B050"/>
                </a:solidFill>
                <a:latin typeface="Arial" panose="020B0604020202020204" pitchFamily="34" charset="0"/>
                <a:cs typeface="Arial" panose="020B0604020202020204" pitchFamily="34" charset="0"/>
              </a:rPr>
              <a:t>using </a:t>
            </a:r>
          </a:p>
          <a:p>
            <a:pPr algn="ctr"/>
            <a:r>
              <a:rPr lang="en-IN" sz="3600" b="1" dirty="0">
                <a:solidFill>
                  <a:srgbClr val="00B050"/>
                </a:solidFill>
                <a:latin typeface="Arial" panose="020B0604020202020204" pitchFamily="34" charset="0"/>
                <a:cs typeface="Arial" panose="020B0604020202020204" pitchFamily="34" charset="0"/>
              </a:rPr>
              <a:t>Machine Learning and Python</a:t>
            </a:r>
            <a:endParaRPr lang="en-IN" sz="3600" dirty="0">
              <a:solidFill>
                <a:srgbClr val="00B050"/>
              </a:solidFill>
            </a:endParaRPr>
          </a:p>
        </p:txBody>
      </p:sp>
      <p:sp>
        <p:nvSpPr>
          <p:cNvPr id="8" name="TextBox 7">
            <a:extLst>
              <a:ext uri="{FF2B5EF4-FFF2-40B4-BE49-F238E27FC236}">
                <a16:creationId xmlns:a16="http://schemas.microsoft.com/office/drawing/2014/main" id="{4DE028CE-4821-486C-A1E2-09700EB7EEC6}"/>
              </a:ext>
            </a:extLst>
          </p:cNvPr>
          <p:cNvSpPr txBox="1"/>
          <p:nvPr/>
        </p:nvSpPr>
        <p:spPr>
          <a:xfrm>
            <a:off x="1819854" y="2782669"/>
            <a:ext cx="9610146" cy="1200329"/>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Arial" panose="020B0604020202020204" pitchFamily="34" charset="0"/>
                <a:cs typeface="Arial" panose="020B0604020202020204" pitchFamily="34" charset="0"/>
              </a:rPr>
              <a:t>Problem Statement</a:t>
            </a:r>
            <a:r>
              <a:rPr lang="en-IN" sz="2400" dirty="0"/>
              <a:t>: </a:t>
            </a:r>
            <a:r>
              <a:rPr lang="en-IN" sz="2400" dirty="0">
                <a:latin typeface="Arial" panose="020B0604020202020204" pitchFamily="34" charset="0"/>
                <a:cs typeface="Arial" panose="020B0604020202020204" pitchFamily="34" charset="0"/>
              </a:rPr>
              <a:t>This Project is based on Machine learning algorithms like Linear Regression , Moving Average , Decision Tree to predict the stock market prices.</a:t>
            </a:r>
          </a:p>
        </p:txBody>
      </p:sp>
      <p:pic>
        <p:nvPicPr>
          <p:cNvPr id="9" name="Picture 8">
            <a:extLst>
              <a:ext uri="{FF2B5EF4-FFF2-40B4-BE49-F238E27FC236}">
                <a16:creationId xmlns:a16="http://schemas.microsoft.com/office/drawing/2014/main" id="{F672DF98-68D3-4C40-BAF6-A1348459F963}"/>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5361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4ACF59-95FC-45D7-8814-85D1AEAD379E}"/>
              </a:ext>
            </a:extLst>
          </p:cNvPr>
          <p:cNvSpPr txBox="1"/>
          <p:nvPr/>
        </p:nvSpPr>
        <p:spPr>
          <a:xfrm>
            <a:off x="3924300" y="297180"/>
            <a:ext cx="4343400" cy="830997"/>
          </a:xfrm>
          <a:prstGeom prst="rect">
            <a:avLst/>
          </a:prstGeom>
          <a:noFill/>
        </p:spPr>
        <p:txBody>
          <a:bodyPr wrap="square" rtlCol="0">
            <a:spAutoFit/>
          </a:bodyPr>
          <a:lstStyle/>
          <a:p>
            <a:pPr algn="ctr"/>
            <a:r>
              <a:rPr lang="en-IN" sz="4800" b="1" dirty="0">
                <a:solidFill>
                  <a:srgbClr val="00B050"/>
                </a:solidFill>
                <a:latin typeface="Arial" panose="020B0604020202020204" pitchFamily="34" charset="0"/>
                <a:cs typeface="Arial" panose="020B0604020202020204" pitchFamily="34" charset="0"/>
              </a:rPr>
              <a:t>Outline</a:t>
            </a:r>
          </a:p>
        </p:txBody>
      </p:sp>
      <p:pic>
        <p:nvPicPr>
          <p:cNvPr id="10" name="Picture 9">
            <a:extLst>
              <a:ext uri="{FF2B5EF4-FFF2-40B4-BE49-F238E27FC236}">
                <a16:creationId xmlns:a16="http://schemas.microsoft.com/office/drawing/2014/main" id="{09D902E6-8105-4E0A-B23A-5C8FED537057}"/>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FF44A216-141E-4BCF-8B1F-381F0E21477E}"/>
              </a:ext>
            </a:extLst>
          </p:cNvPr>
          <p:cNvSpPr txBox="1"/>
          <p:nvPr/>
        </p:nvSpPr>
        <p:spPr>
          <a:xfrm>
            <a:off x="1591254" y="1883619"/>
            <a:ext cx="2146934" cy="2862322"/>
          </a:xfrm>
          <a:prstGeom prst="rect">
            <a:avLst/>
          </a:prstGeom>
          <a:noFill/>
        </p:spPr>
        <p:txBody>
          <a:bodyPr wrap="none" rtlCol="0">
            <a:spAutoFit/>
          </a:bodyPr>
          <a:lstStyle/>
          <a:p>
            <a:pPr marL="285750" indent="-285750">
              <a:buFont typeface="Wingdings" panose="05000000000000000000" pitchFamily="2" charset="2"/>
              <a:buChar char="Ø"/>
            </a:pPr>
            <a:r>
              <a:rPr lang="en-IN" dirty="0"/>
              <a:t>Introduction</a:t>
            </a:r>
          </a:p>
          <a:p>
            <a:pPr marL="285750" indent="-285750">
              <a:buFont typeface="Wingdings" panose="05000000000000000000" pitchFamily="2" charset="2"/>
              <a:buChar char="Ø"/>
            </a:pPr>
            <a:r>
              <a:rPr lang="en-IN" dirty="0"/>
              <a:t>Algorithms used</a:t>
            </a:r>
          </a:p>
          <a:p>
            <a:pPr marL="285750" indent="-285750">
              <a:buFont typeface="Wingdings" panose="05000000000000000000" pitchFamily="2" charset="2"/>
              <a:buChar char="Ø"/>
            </a:pPr>
            <a:r>
              <a:rPr lang="en-IN" dirty="0"/>
              <a:t>Methodology</a:t>
            </a:r>
          </a:p>
          <a:p>
            <a:pPr marL="285750" indent="-285750">
              <a:buFont typeface="Wingdings" panose="05000000000000000000" pitchFamily="2" charset="2"/>
              <a:buChar char="Ø"/>
            </a:pPr>
            <a:r>
              <a:rPr lang="en-IN" dirty="0"/>
              <a:t>Flow chart</a:t>
            </a:r>
          </a:p>
          <a:p>
            <a:pPr marL="285750" indent="-285750">
              <a:buFont typeface="Wingdings" panose="05000000000000000000" pitchFamily="2" charset="2"/>
              <a:buChar char="Ø"/>
            </a:pPr>
            <a:r>
              <a:rPr lang="en-IN" dirty="0"/>
              <a:t>Code</a:t>
            </a:r>
          </a:p>
          <a:p>
            <a:pPr marL="285750" indent="-285750">
              <a:buFont typeface="Wingdings" panose="05000000000000000000" pitchFamily="2" charset="2"/>
              <a:buChar char="Ø"/>
            </a:pPr>
            <a:r>
              <a:rPr lang="en-IN" dirty="0"/>
              <a:t>Experiment result</a:t>
            </a:r>
          </a:p>
          <a:p>
            <a:pPr marL="285750" indent="-285750">
              <a:buFont typeface="Wingdings" panose="05000000000000000000" pitchFamily="2" charset="2"/>
              <a:buChar char="Ø"/>
            </a:pPr>
            <a:r>
              <a:rPr lang="en-IN" dirty="0"/>
              <a:t>Conclusion</a:t>
            </a:r>
          </a:p>
          <a:p>
            <a:pPr marL="285750" indent="-285750">
              <a:buFont typeface="Wingdings" panose="05000000000000000000" pitchFamily="2" charset="2"/>
              <a:buChar char="Ø"/>
            </a:pPr>
            <a:r>
              <a:rPr lang="en-IN" dirty="0"/>
              <a:t>References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36333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6A8705-CC1D-4D8D-80A2-C0A214392280}"/>
              </a:ext>
            </a:extLst>
          </p:cNvPr>
          <p:cNvSpPr txBox="1"/>
          <p:nvPr/>
        </p:nvSpPr>
        <p:spPr>
          <a:xfrm>
            <a:off x="4205899" y="347664"/>
            <a:ext cx="3780202" cy="830997"/>
          </a:xfrm>
          <a:prstGeom prst="rect">
            <a:avLst/>
          </a:prstGeom>
          <a:noFill/>
        </p:spPr>
        <p:txBody>
          <a:bodyPr wrap="none" rtlCol="0">
            <a:spAutoFit/>
          </a:bodyPr>
          <a:lstStyle/>
          <a:p>
            <a:pPr algn="ctr"/>
            <a:r>
              <a:rPr lang="en-IN" sz="4800" b="1" dirty="0">
                <a:solidFill>
                  <a:srgbClr val="00B050"/>
                </a:solidFill>
                <a:latin typeface="Arial" panose="020B0604020202020204" pitchFamily="34" charset="0"/>
                <a:cs typeface="Arial" panose="020B0604020202020204" pitchFamily="34" charset="0"/>
              </a:rPr>
              <a:t>Introduction</a:t>
            </a:r>
          </a:p>
        </p:txBody>
      </p:sp>
      <p:pic>
        <p:nvPicPr>
          <p:cNvPr id="5" name="Picture 4">
            <a:extLst>
              <a:ext uri="{FF2B5EF4-FFF2-40B4-BE49-F238E27FC236}">
                <a16:creationId xmlns:a16="http://schemas.microsoft.com/office/drawing/2014/main" id="{8462974A-ACBD-4272-89EF-EAC9CCB02F9C}"/>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719C5602-6BD1-4473-B644-536C14AFAE55}"/>
              </a:ext>
            </a:extLst>
          </p:cNvPr>
          <p:cNvSpPr txBox="1"/>
          <p:nvPr/>
        </p:nvSpPr>
        <p:spPr>
          <a:xfrm>
            <a:off x="1591254" y="1943212"/>
            <a:ext cx="9206144" cy="4093428"/>
          </a:xfrm>
          <a:prstGeom prst="rect">
            <a:avLst/>
          </a:prstGeom>
          <a:noFill/>
        </p:spPr>
        <p:txBody>
          <a:bodyPr wrap="square" rtlCol="0">
            <a:spAutoFit/>
          </a:bodyPr>
          <a:lstStyle/>
          <a:p>
            <a:pPr marL="285750" indent="-285750" algn="l">
              <a:buFont typeface="Wingdings" panose="05000000000000000000" pitchFamily="2" charset="2"/>
              <a:buChar char="Ø"/>
            </a:pPr>
            <a:r>
              <a:rPr lang="en-US" sz="2000" dirty="0">
                <a:solidFill>
                  <a:srgbClr val="595858"/>
                </a:solidFill>
                <a:effectLst/>
                <a:latin typeface="Calibri" panose="020F0502020204030204" pitchFamily="34" charset="0"/>
                <a:ea typeface="NSimSun" panose="02010609030101010101" pitchFamily="49" charset="-122"/>
                <a:cs typeface="Calibri" panose="020F0502020204030204" pitchFamily="34" charset="0"/>
              </a:rPr>
              <a:t>Predicting how the stock market will perform is one of the most difficult things to do. There are so many factors involved in the prediction – physical factors vs. physiological, rational and irrational behavior, etc. All these aspects combine to make share prices volatile and very difficult to predict with a high degree of accuracy.</a:t>
            </a:r>
          </a:p>
          <a:p>
            <a:pPr algn="l"/>
            <a:endParaRPr lang="en-US" sz="2000" dirty="0">
              <a:solidFill>
                <a:srgbClr val="595858"/>
              </a:solidFill>
              <a:effectLst/>
              <a:latin typeface="Calibri" panose="020F0502020204030204" pitchFamily="34" charset="0"/>
              <a:ea typeface="NSimSun" panose="02010609030101010101" pitchFamily="49" charset="-122"/>
              <a:cs typeface="Calibri" panose="020F0502020204030204" pitchFamily="34" charset="0"/>
            </a:endParaRPr>
          </a:p>
          <a:p>
            <a:pPr marL="285750" indent="-285750" algn="l">
              <a:buFont typeface="Wingdings" panose="05000000000000000000" pitchFamily="2" charset="2"/>
              <a:buChar char="Ø"/>
            </a:pPr>
            <a:r>
              <a:rPr lang="en-US" sz="2000" dirty="0">
                <a:solidFill>
                  <a:srgbClr val="595858"/>
                </a:solidFill>
                <a:effectLst/>
                <a:latin typeface="Calibri" panose="020F0502020204030204" pitchFamily="34" charset="0"/>
                <a:ea typeface="NSimSun" panose="02010609030101010101" pitchFamily="49" charset="-122"/>
                <a:cs typeface="Calibri" panose="020F0502020204030204" pitchFamily="34" charset="0"/>
              </a:rPr>
              <a:t>It is to determine the calculation of market closing index for a given trading day efficiently such that the customer can decide whether to buy or sell or hold.</a:t>
            </a:r>
          </a:p>
          <a:p>
            <a:pPr algn="l"/>
            <a:endParaRPr lang="en-US" sz="2000" dirty="0">
              <a:solidFill>
                <a:srgbClr val="595858"/>
              </a:solidFill>
              <a:effectLst/>
              <a:latin typeface="Calibri" panose="020F0502020204030204" pitchFamily="34" charset="0"/>
              <a:ea typeface="NSimSun" panose="02010609030101010101" pitchFamily="49" charset="-122"/>
              <a:cs typeface="Calibri" panose="020F0502020204030204" pitchFamily="34" charset="0"/>
            </a:endParaRPr>
          </a:p>
          <a:p>
            <a:pPr marL="285750" indent="-285750" algn="l">
              <a:buFont typeface="Wingdings" panose="05000000000000000000" pitchFamily="2" charset="2"/>
              <a:buChar char="Ø"/>
            </a:pPr>
            <a:r>
              <a:rPr lang="en-US" sz="2000" dirty="0">
                <a:solidFill>
                  <a:srgbClr val="595858"/>
                </a:solidFill>
                <a:latin typeface="Calibri" panose="020F0502020204030204" pitchFamily="34" charset="0"/>
                <a:ea typeface="NSimSun" panose="02010609030101010101" pitchFamily="49" charset="-122"/>
                <a:cs typeface="Calibri" panose="020F0502020204030204" pitchFamily="34" charset="0"/>
              </a:rPr>
              <a:t>Here comes</a:t>
            </a:r>
            <a:r>
              <a:rPr lang="en-US" sz="2000" dirty="0">
                <a:solidFill>
                  <a:srgbClr val="595858"/>
                </a:solidFill>
                <a:effectLst/>
                <a:latin typeface="Calibri" panose="020F0502020204030204" pitchFamily="34" charset="0"/>
                <a:ea typeface="NSimSun" panose="02010609030101010101" pitchFamily="49" charset="-122"/>
                <a:cs typeface="Calibri" panose="020F0502020204030204" pitchFamily="34" charset="0"/>
              </a:rPr>
              <a:t> Machine Learning as a game changer in this domain. Using features like the latest announcements about an organization, their quarterly revenue results, etc., machine learning techniques have the potential to unearth patterns and insights we didn’t see before, and these can be used to make accurate predictions.</a:t>
            </a:r>
          </a:p>
        </p:txBody>
      </p:sp>
    </p:spTree>
    <p:extLst>
      <p:ext uri="{BB962C8B-B14F-4D97-AF65-F5344CB8AC3E}">
        <p14:creationId xmlns:p14="http://schemas.microsoft.com/office/powerpoint/2010/main" val="7870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6B72F0-C5D4-4314-8B40-CE8F32869E7B}"/>
              </a:ext>
            </a:extLst>
          </p:cNvPr>
          <p:cNvSpPr txBox="1"/>
          <p:nvPr/>
        </p:nvSpPr>
        <p:spPr>
          <a:xfrm>
            <a:off x="3455437" y="409220"/>
            <a:ext cx="5299787" cy="707886"/>
          </a:xfrm>
          <a:prstGeom prst="rect">
            <a:avLst/>
          </a:prstGeom>
          <a:noFill/>
        </p:spPr>
        <p:txBody>
          <a:bodyPr wrap="square" rtlCol="0">
            <a:spAutoFit/>
          </a:bodyPr>
          <a:lstStyle/>
          <a:p>
            <a:r>
              <a:rPr lang="en-IN" sz="4000" b="1" dirty="0">
                <a:solidFill>
                  <a:srgbClr val="00B050"/>
                </a:solidFill>
                <a:latin typeface="Arial" panose="020B0604020202020204" pitchFamily="34" charset="0"/>
                <a:cs typeface="Arial" panose="020B0604020202020204" pitchFamily="34" charset="0"/>
              </a:rPr>
              <a:t>Algorithms used</a:t>
            </a:r>
          </a:p>
        </p:txBody>
      </p:sp>
      <p:pic>
        <p:nvPicPr>
          <p:cNvPr id="6" name="Picture 5">
            <a:extLst>
              <a:ext uri="{FF2B5EF4-FFF2-40B4-BE49-F238E27FC236}">
                <a16:creationId xmlns:a16="http://schemas.microsoft.com/office/drawing/2014/main" id="{41CE58ED-C9D6-47FF-99DF-CC4AE72B4824}"/>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8F137C99-2C6B-43CD-B4E0-00BFC226B610}"/>
              </a:ext>
            </a:extLst>
          </p:cNvPr>
          <p:cNvSpPr txBox="1"/>
          <p:nvPr/>
        </p:nvSpPr>
        <p:spPr>
          <a:xfrm>
            <a:off x="3455437" y="2644170"/>
            <a:ext cx="3432543" cy="2062103"/>
          </a:xfrm>
          <a:prstGeom prst="rect">
            <a:avLst/>
          </a:prstGeom>
          <a:noFill/>
        </p:spPr>
        <p:txBody>
          <a:bodyPr wrap="none" rtlCol="0">
            <a:spAutoFit/>
          </a:bodyPr>
          <a:lstStyle/>
          <a:p>
            <a:pPr marL="285750" indent="-285750">
              <a:buFont typeface="Wingdings" panose="05000000000000000000" pitchFamily="2" charset="2"/>
              <a:buChar char="Ø"/>
            </a:pPr>
            <a:r>
              <a:rPr lang="en-IN" sz="3200" dirty="0">
                <a:latin typeface="Calibri" panose="020F0502020204030204" pitchFamily="34" charset="0"/>
                <a:cs typeface="Calibri" panose="020F0502020204030204" pitchFamily="34" charset="0"/>
              </a:rPr>
              <a:t>Linear Regression</a:t>
            </a:r>
          </a:p>
          <a:p>
            <a:pPr marL="285750" indent="-285750">
              <a:buFont typeface="Wingdings" panose="05000000000000000000" pitchFamily="2" charset="2"/>
              <a:buChar char="Ø"/>
            </a:pPr>
            <a:r>
              <a:rPr lang="en-IN" sz="3200" dirty="0">
                <a:latin typeface="Calibri" panose="020F0502020204030204" pitchFamily="34" charset="0"/>
                <a:cs typeface="Calibri" panose="020F0502020204030204" pitchFamily="34" charset="0"/>
              </a:rPr>
              <a:t>Decision Tree</a:t>
            </a:r>
          </a:p>
          <a:p>
            <a:pPr marL="285750" indent="-285750">
              <a:buFont typeface="Wingdings" panose="05000000000000000000" pitchFamily="2" charset="2"/>
              <a:buChar char="Ø"/>
            </a:pPr>
            <a:r>
              <a:rPr lang="en-IN" sz="3200" dirty="0">
                <a:latin typeface="Calibri" panose="020F0502020204030204" pitchFamily="34" charset="0"/>
                <a:cs typeface="Calibri" panose="020F0502020204030204" pitchFamily="34" charset="0"/>
              </a:rPr>
              <a:t>Moving average</a:t>
            </a:r>
          </a:p>
          <a:p>
            <a:pPr marL="285750" indent="-285750">
              <a:buFont typeface="Wingdings" panose="05000000000000000000" pitchFamily="2" charset="2"/>
              <a:buChar char="Ø"/>
            </a:pP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409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C9B107-83A3-4CE4-B60A-B7B6B592B38F}"/>
              </a:ext>
            </a:extLst>
          </p:cNvPr>
          <p:cNvSpPr txBox="1"/>
          <p:nvPr/>
        </p:nvSpPr>
        <p:spPr>
          <a:xfrm>
            <a:off x="3974297" y="569167"/>
            <a:ext cx="5110694" cy="769441"/>
          </a:xfrm>
          <a:prstGeom prst="rect">
            <a:avLst/>
          </a:prstGeom>
          <a:noFill/>
        </p:spPr>
        <p:txBody>
          <a:bodyPr wrap="none" rtlCol="0">
            <a:spAutoFit/>
          </a:bodyPr>
          <a:lstStyle/>
          <a:p>
            <a:r>
              <a:rPr lang="en-IN" sz="4400" b="1" dirty="0">
                <a:solidFill>
                  <a:srgbClr val="00B050"/>
                </a:solidFill>
                <a:latin typeface="Arial" panose="020B0604020202020204" pitchFamily="34" charset="0"/>
                <a:cs typeface="Arial" panose="020B0604020202020204" pitchFamily="34" charset="0"/>
              </a:rPr>
              <a:t>Linear Regression</a:t>
            </a:r>
          </a:p>
        </p:txBody>
      </p:sp>
      <p:pic>
        <p:nvPicPr>
          <p:cNvPr id="6" name="Picture 5">
            <a:extLst>
              <a:ext uri="{FF2B5EF4-FFF2-40B4-BE49-F238E27FC236}">
                <a16:creationId xmlns:a16="http://schemas.microsoft.com/office/drawing/2014/main" id="{6EA5A5F2-744B-4BBA-AE13-1269672AE8D4}"/>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629222E-53BE-4F8C-B73C-5132803BF570}"/>
              </a:ext>
            </a:extLst>
          </p:cNvPr>
          <p:cNvSpPr txBox="1"/>
          <p:nvPr/>
        </p:nvSpPr>
        <p:spPr>
          <a:xfrm>
            <a:off x="1361048" y="1906479"/>
            <a:ext cx="10206556" cy="4293483"/>
          </a:xfrm>
          <a:prstGeom prst="rect">
            <a:avLst/>
          </a:prstGeom>
          <a:noFill/>
        </p:spPr>
        <p:txBody>
          <a:bodyPr wrap="square" rtlCol="0">
            <a:spAutoFit/>
          </a:bodyPr>
          <a:lstStyle/>
          <a:p>
            <a:pPr marL="285750" indent="-285750">
              <a:buFont typeface="Wingdings" panose="05000000000000000000" pitchFamily="2" charset="2"/>
              <a:buChar char="Ø"/>
            </a:pPr>
            <a:r>
              <a:rPr lang="en-US" sz="2100" b="0" i="0" dirty="0">
                <a:solidFill>
                  <a:srgbClr val="292929"/>
                </a:solidFill>
                <a:effectLst/>
                <a:latin typeface="Calibri" panose="020F0502020204030204" pitchFamily="34" charset="0"/>
                <a:cs typeface="Calibri" panose="020F0502020204030204" pitchFamily="34" charset="0"/>
              </a:rPr>
              <a:t>Linear regression is a statistical approach that models the relationship between input features and output. </a:t>
            </a:r>
          </a:p>
          <a:p>
            <a:pPr marL="285750" indent="-285750">
              <a:buFont typeface="Wingdings" panose="05000000000000000000" pitchFamily="2" charset="2"/>
              <a:buChar char="Ø"/>
            </a:pPr>
            <a:r>
              <a:rPr lang="en-US" sz="2100" i="0" dirty="0">
                <a:solidFill>
                  <a:srgbClr val="222222"/>
                </a:solidFill>
                <a:effectLst/>
                <a:latin typeface="Calibri" panose="020F0502020204030204" pitchFamily="34" charset="0"/>
                <a:cs typeface="Calibri" panose="020F0502020204030204" pitchFamily="34" charset="0"/>
              </a:rPr>
              <a:t>The</a:t>
            </a:r>
            <a:r>
              <a:rPr lang="en-US" sz="2100" b="0" i="0" dirty="0">
                <a:solidFill>
                  <a:srgbClr val="222222"/>
                </a:solidFill>
                <a:effectLst/>
                <a:latin typeface="Calibri" panose="020F0502020204030204" pitchFamily="34" charset="0"/>
                <a:cs typeface="Calibri" panose="020F0502020204030204" pitchFamily="34" charset="0"/>
              </a:rPr>
              <a:t> purpose of </a:t>
            </a:r>
            <a:r>
              <a:rPr lang="en-US" sz="2100" i="0" dirty="0">
                <a:solidFill>
                  <a:srgbClr val="222222"/>
                </a:solidFill>
                <a:effectLst/>
                <a:latin typeface="Calibri" panose="020F0502020204030204" pitchFamily="34" charset="0"/>
                <a:cs typeface="Calibri" panose="020F0502020204030204" pitchFamily="34" charset="0"/>
              </a:rPr>
              <a:t>the</a:t>
            </a:r>
            <a:r>
              <a:rPr lang="en-US" sz="2100" b="1" i="0" dirty="0">
                <a:solidFill>
                  <a:srgbClr val="222222"/>
                </a:solidFill>
                <a:effectLst/>
                <a:latin typeface="Calibri" panose="020F0502020204030204" pitchFamily="34" charset="0"/>
                <a:cs typeface="Calibri" panose="020F0502020204030204" pitchFamily="34" charset="0"/>
              </a:rPr>
              <a:t> </a:t>
            </a:r>
            <a:r>
              <a:rPr lang="en-US" sz="2100" i="0" dirty="0">
                <a:solidFill>
                  <a:srgbClr val="222222"/>
                </a:solidFill>
                <a:effectLst/>
                <a:latin typeface="Calibri" panose="020F0502020204030204" pitchFamily="34" charset="0"/>
                <a:cs typeface="Calibri" panose="020F0502020204030204" pitchFamily="34" charset="0"/>
              </a:rPr>
              <a:t>linear</a:t>
            </a:r>
            <a:r>
              <a:rPr lang="en-US" sz="2100" b="1" i="0" dirty="0">
                <a:solidFill>
                  <a:srgbClr val="222222"/>
                </a:solidFill>
                <a:effectLst/>
                <a:latin typeface="Calibri" panose="020F0502020204030204" pitchFamily="34" charset="0"/>
                <a:cs typeface="Calibri" panose="020F0502020204030204" pitchFamily="34" charset="0"/>
              </a:rPr>
              <a:t> </a:t>
            </a:r>
            <a:r>
              <a:rPr lang="en-US" sz="2100" i="0" dirty="0">
                <a:solidFill>
                  <a:srgbClr val="222222"/>
                </a:solidFill>
                <a:effectLst/>
                <a:latin typeface="Calibri" panose="020F0502020204030204" pitchFamily="34" charset="0"/>
                <a:cs typeface="Calibri" panose="020F0502020204030204" pitchFamily="34" charset="0"/>
              </a:rPr>
              <a:t>regression</a:t>
            </a:r>
            <a:r>
              <a:rPr lang="en-US" sz="2100" b="0" i="0" dirty="0">
                <a:solidFill>
                  <a:srgbClr val="222222"/>
                </a:solidFill>
                <a:effectLst/>
                <a:latin typeface="Calibri" panose="020F0502020204030204" pitchFamily="34" charset="0"/>
                <a:cs typeface="Calibri" panose="020F0502020204030204" pitchFamily="34" charset="0"/>
              </a:rPr>
              <a:t> function is to find a line that is closest from all data points so that whenever we want to calculate </a:t>
            </a:r>
            <a:r>
              <a:rPr lang="en-US" sz="2100" i="0" dirty="0">
                <a:solidFill>
                  <a:srgbClr val="222222"/>
                </a:solidFill>
                <a:effectLst/>
                <a:latin typeface="Calibri" panose="020F0502020204030204" pitchFamily="34" charset="0"/>
                <a:cs typeface="Calibri" panose="020F0502020204030204" pitchFamily="34" charset="0"/>
              </a:rPr>
              <a:t>the prediction</a:t>
            </a:r>
            <a:r>
              <a:rPr lang="en-US" sz="2100" b="0" i="0" dirty="0">
                <a:solidFill>
                  <a:srgbClr val="222222"/>
                </a:solidFill>
                <a:effectLst/>
                <a:latin typeface="Calibri" panose="020F0502020204030204" pitchFamily="34" charset="0"/>
                <a:cs typeface="Calibri" panose="020F0502020204030204" pitchFamily="34" charset="0"/>
              </a:rPr>
              <a:t> for a new dependent variable we can pick </a:t>
            </a:r>
            <a:r>
              <a:rPr lang="en-US" sz="2100" dirty="0">
                <a:solidFill>
                  <a:srgbClr val="222222"/>
                </a:solidFill>
                <a:latin typeface="Calibri" panose="020F0502020204030204" pitchFamily="34" charset="0"/>
                <a:cs typeface="Calibri" panose="020F0502020204030204" pitchFamily="34" charset="0"/>
              </a:rPr>
              <a:t>the</a:t>
            </a:r>
            <a:r>
              <a:rPr lang="en-US" sz="2100" b="0" i="0" dirty="0">
                <a:solidFill>
                  <a:srgbClr val="222222"/>
                </a:solidFill>
                <a:effectLst/>
                <a:latin typeface="Calibri" panose="020F0502020204030204" pitchFamily="34" charset="0"/>
                <a:cs typeface="Calibri" panose="020F0502020204030204" pitchFamily="34" charset="0"/>
              </a:rPr>
              <a:t> subsequent point on </a:t>
            </a:r>
            <a:r>
              <a:rPr lang="en-US" sz="2100" i="0" dirty="0">
                <a:solidFill>
                  <a:srgbClr val="222222"/>
                </a:solidFill>
                <a:effectLst/>
                <a:latin typeface="Calibri" panose="020F0502020204030204" pitchFamily="34" charset="0"/>
                <a:cs typeface="Calibri" panose="020F0502020204030204" pitchFamily="34" charset="0"/>
              </a:rPr>
              <a:t>the</a:t>
            </a:r>
            <a:r>
              <a:rPr lang="en-US" sz="2100" b="0" i="0" dirty="0">
                <a:solidFill>
                  <a:srgbClr val="222222"/>
                </a:solidFill>
                <a:effectLst/>
                <a:latin typeface="Calibri" panose="020F0502020204030204" pitchFamily="34" charset="0"/>
                <a:cs typeface="Calibri" panose="020F0502020204030204" pitchFamily="34" charset="0"/>
              </a:rPr>
              <a:t> line corresponding to </a:t>
            </a:r>
            <a:r>
              <a:rPr lang="en-US" sz="2100" dirty="0">
                <a:solidFill>
                  <a:srgbClr val="222222"/>
                </a:solidFill>
                <a:latin typeface="Calibri" panose="020F0502020204030204" pitchFamily="34" charset="0"/>
                <a:cs typeface="Calibri" panose="020F0502020204030204" pitchFamily="34" charset="0"/>
              </a:rPr>
              <a:t>the</a:t>
            </a:r>
            <a:r>
              <a:rPr lang="en-US" sz="2100" b="0" i="0" dirty="0">
                <a:solidFill>
                  <a:srgbClr val="222222"/>
                </a:solidFill>
                <a:effectLst/>
                <a:latin typeface="Calibri" panose="020F0502020204030204" pitchFamily="34" charset="0"/>
                <a:cs typeface="Calibri" panose="020F0502020204030204" pitchFamily="34" charset="0"/>
              </a:rPr>
              <a:t> independent variable on X axis.</a:t>
            </a:r>
          </a:p>
          <a:p>
            <a:pPr marL="285750" indent="-285750">
              <a:buFont typeface="Wingdings" panose="05000000000000000000" pitchFamily="2" charset="2"/>
              <a:buChar char="Ø"/>
            </a:pPr>
            <a:r>
              <a:rPr lang="en-US" sz="2100" dirty="0">
                <a:solidFill>
                  <a:srgbClr val="222222"/>
                </a:solidFill>
                <a:latin typeface="Calibri" panose="020F0502020204030204" pitchFamily="34" charset="0"/>
                <a:cs typeface="Calibri" panose="020F0502020204030204" pitchFamily="34" charset="0"/>
              </a:rPr>
              <a:t>We</a:t>
            </a:r>
            <a:r>
              <a:rPr lang="en-US" sz="2100" b="0" i="0" dirty="0">
                <a:solidFill>
                  <a:srgbClr val="292929"/>
                </a:solidFill>
                <a:effectLst/>
                <a:latin typeface="Calibri" panose="020F0502020204030204" pitchFamily="34" charset="0"/>
                <a:cs typeface="Calibri" panose="020F0502020204030204" pitchFamily="34" charset="0"/>
              </a:rPr>
              <a:t> predicted the output based on only one input feature.</a:t>
            </a:r>
          </a:p>
          <a:p>
            <a:pPr marL="285750" indent="-285750">
              <a:buFont typeface="Wingdings" panose="05000000000000000000" pitchFamily="2" charset="2"/>
              <a:buChar char="Ø"/>
            </a:pPr>
            <a:r>
              <a:rPr lang="en-US" sz="2100" dirty="0">
                <a:solidFill>
                  <a:srgbClr val="292929"/>
                </a:solidFill>
                <a:latin typeface="Calibri" panose="020F0502020204030204" pitchFamily="34" charset="0"/>
                <a:cs typeface="Calibri" panose="020F0502020204030204" pitchFamily="34" charset="0"/>
              </a:rPr>
              <a:t>Simple linear regression is given by</a:t>
            </a:r>
          </a:p>
          <a:p>
            <a:r>
              <a:rPr lang="en-US" sz="2100" dirty="0">
                <a:solidFill>
                  <a:srgbClr val="292929"/>
                </a:solidFill>
                <a:latin typeface="Calibri" panose="020F0502020204030204" pitchFamily="34" charset="0"/>
                <a:cs typeface="Calibri" panose="020F0502020204030204" pitchFamily="34" charset="0"/>
              </a:rPr>
              <a:t>                               y = m*x + c</a:t>
            </a:r>
          </a:p>
          <a:p>
            <a:r>
              <a:rPr lang="en-IN" sz="2100" dirty="0">
                <a:solidFill>
                  <a:srgbClr val="292929"/>
                </a:solidFill>
                <a:latin typeface="Calibri" panose="020F0502020204030204" pitchFamily="34" charset="0"/>
                <a:cs typeface="Calibri" panose="020F0502020204030204" pitchFamily="34" charset="0"/>
              </a:rPr>
              <a:t>      Where  ‘c’ = constant or y intercept of line</a:t>
            </a:r>
          </a:p>
          <a:p>
            <a:r>
              <a:rPr lang="en-IN" sz="2100" dirty="0">
                <a:solidFill>
                  <a:srgbClr val="292929"/>
                </a:solidFill>
                <a:latin typeface="Calibri" panose="020F0502020204030204" pitchFamily="34" charset="0"/>
                <a:cs typeface="Calibri" panose="020F0502020204030204" pitchFamily="34" charset="0"/>
              </a:rPr>
              <a:t>                   ‘m’ = coefficient of input feature</a:t>
            </a:r>
          </a:p>
          <a:p>
            <a:r>
              <a:rPr lang="en-IN" sz="2100" dirty="0">
                <a:solidFill>
                  <a:srgbClr val="292929"/>
                </a:solidFill>
                <a:latin typeface="Calibri" panose="020F0502020204030204" pitchFamily="34" charset="0"/>
                <a:cs typeface="Calibri" panose="020F0502020204030204" pitchFamily="34" charset="0"/>
              </a:rPr>
              <a:t>                   ‘x’ = input feature in which output is based</a:t>
            </a:r>
          </a:p>
          <a:p>
            <a:r>
              <a:rPr lang="en-IN" sz="2100" dirty="0">
                <a:solidFill>
                  <a:srgbClr val="292929"/>
                </a:solidFill>
                <a:latin typeface="Calibri" panose="020F0502020204030204" pitchFamily="34" charset="0"/>
                <a:cs typeface="Calibri" panose="020F0502020204030204" pitchFamily="34" charset="0"/>
              </a:rPr>
              <a:t>                   ‘y’ = output</a:t>
            </a:r>
          </a:p>
        </p:txBody>
      </p:sp>
    </p:spTree>
    <p:extLst>
      <p:ext uri="{BB962C8B-B14F-4D97-AF65-F5344CB8AC3E}">
        <p14:creationId xmlns:p14="http://schemas.microsoft.com/office/powerpoint/2010/main" val="161611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4A1E76-2067-4B0D-8A76-B874DBB986EB}"/>
              </a:ext>
            </a:extLst>
          </p:cNvPr>
          <p:cNvSpPr txBox="1"/>
          <p:nvPr/>
        </p:nvSpPr>
        <p:spPr>
          <a:xfrm>
            <a:off x="4167780" y="378442"/>
            <a:ext cx="3856440" cy="769441"/>
          </a:xfrm>
          <a:prstGeom prst="rect">
            <a:avLst/>
          </a:prstGeom>
          <a:noFill/>
        </p:spPr>
        <p:txBody>
          <a:bodyPr wrap="none" rtlCol="0">
            <a:spAutoFit/>
          </a:bodyPr>
          <a:lstStyle/>
          <a:p>
            <a:r>
              <a:rPr lang="en-IN" sz="4400" b="1" dirty="0">
                <a:solidFill>
                  <a:srgbClr val="00B050"/>
                </a:solidFill>
                <a:latin typeface="Arial" panose="020B0604020202020204" pitchFamily="34" charset="0"/>
                <a:cs typeface="Arial" panose="020B0604020202020204" pitchFamily="34" charset="0"/>
              </a:rPr>
              <a:t>Decision Tree</a:t>
            </a:r>
          </a:p>
        </p:txBody>
      </p:sp>
      <p:pic>
        <p:nvPicPr>
          <p:cNvPr id="6" name="Picture 5">
            <a:extLst>
              <a:ext uri="{FF2B5EF4-FFF2-40B4-BE49-F238E27FC236}">
                <a16:creationId xmlns:a16="http://schemas.microsoft.com/office/drawing/2014/main" id="{9B5BFA2F-003D-466E-8465-121852E759F4}"/>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2C93FEF0-4AC2-4CDE-95F2-368DC9789C30}"/>
              </a:ext>
            </a:extLst>
          </p:cNvPr>
          <p:cNvSpPr txBox="1"/>
          <p:nvPr/>
        </p:nvSpPr>
        <p:spPr>
          <a:xfrm>
            <a:off x="2101048" y="1848710"/>
            <a:ext cx="7859698" cy="4293483"/>
          </a:xfrm>
          <a:prstGeom prst="rect">
            <a:avLst/>
          </a:prstGeom>
          <a:noFill/>
        </p:spPr>
        <p:txBody>
          <a:bodyPr wrap="square" rtlCol="0">
            <a:spAutoFit/>
          </a:bodyPr>
          <a:lstStyle/>
          <a:p>
            <a:pPr marL="285750" indent="-285750">
              <a:buFont typeface="Wingdings" panose="05000000000000000000" pitchFamily="2" charset="2"/>
              <a:buChar char="Ø"/>
            </a:pPr>
            <a:r>
              <a:rPr lang="en-US" sz="2100" b="0" i="0" dirty="0">
                <a:effectLst/>
                <a:latin typeface="Calibri" panose="020F0502020204030204" pitchFamily="34" charset="0"/>
                <a:cs typeface="Calibri" panose="020F0502020204030204" pitchFamily="34" charset="0"/>
              </a:rPr>
              <a:t>Decision trees in Machine Learning are used for building classification and</a:t>
            </a:r>
            <a:r>
              <a:rPr lang="en-US" sz="2100" dirty="0">
                <a:latin typeface="Calibri" panose="020F0502020204030204" pitchFamily="34" charset="0"/>
                <a:cs typeface="Calibri" panose="020F0502020204030204" pitchFamily="34" charset="0"/>
              </a:rPr>
              <a:t> regression</a:t>
            </a:r>
            <a:r>
              <a:rPr lang="en-US" sz="2100" b="0" i="0" dirty="0">
                <a:effectLst/>
                <a:latin typeface="Calibri" panose="020F0502020204030204" pitchFamily="34" charset="0"/>
                <a:cs typeface="Calibri" panose="020F0502020204030204" pitchFamily="34" charset="0"/>
              </a:rPr>
              <a:t> models to be used in data mining and trading. </a:t>
            </a:r>
          </a:p>
          <a:p>
            <a:pPr marL="285750" indent="-285750">
              <a:buFont typeface="Wingdings" panose="05000000000000000000" pitchFamily="2" charset="2"/>
              <a:buChar char="Ø"/>
            </a:pPr>
            <a:r>
              <a:rPr lang="en-US" sz="2100" b="0" i="0" dirty="0">
                <a:effectLst/>
                <a:latin typeface="Calibri" panose="020F0502020204030204" pitchFamily="34" charset="0"/>
                <a:cs typeface="Calibri" panose="020F0502020204030204" pitchFamily="34" charset="0"/>
              </a:rPr>
              <a:t>A decision tree algorithm performs a set of recursive actions before it arrives at the end  result and when you plot these actions on a screen, the visual looks like a big tree, hence the name ‘Decision Tree’.</a:t>
            </a:r>
          </a:p>
          <a:p>
            <a:pPr marL="285750" indent="-285750">
              <a:buFont typeface="Wingdings" panose="05000000000000000000" pitchFamily="2" charset="2"/>
              <a:buChar char="Ø"/>
            </a:pPr>
            <a:r>
              <a:rPr lang="en-US" sz="2100" b="0" i="0" dirty="0">
                <a:solidFill>
                  <a:srgbClr val="494949"/>
                </a:solidFill>
                <a:effectLst/>
                <a:latin typeface="Calibri" panose="020F0502020204030204" pitchFamily="34" charset="0"/>
                <a:cs typeface="Calibri" panose="020F0502020204030204" pitchFamily="34" charset="0"/>
              </a:rPr>
              <a:t>Basically, a </a:t>
            </a:r>
            <a:r>
              <a:rPr lang="en-US" sz="2100" b="0" i="0" strike="noStrike" dirty="0">
                <a:effectLst/>
                <a:latin typeface="Calibri" panose="020F0502020204030204" pitchFamily="34" charset="0"/>
                <a:cs typeface="Calibri" panose="020F0502020204030204" pitchFamily="34" charset="0"/>
              </a:rPr>
              <a:t>decision tree</a:t>
            </a:r>
            <a:r>
              <a:rPr lang="en-US" sz="2100" b="0" i="0" dirty="0">
                <a:effectLst/>
                <a:latin typeface="Calibri" panose="020F0502020204030204" pitchFamily="34" charset="0"/>
                <a:cs typeface="Calibri" panose="020F0502020204030204" pitchFamily="34" charset="0"/>
              </a:rPr>
              <a:t> </a:t>
            </a:r>
            <a:r>
              <a:rPr lang="en-US" sz="2100" b="0" i="0" dirty="0">
                <a:solidFill>
                  <a:srgbClr val="494949"/>
                </a:solidFill>
                <a:effectLst/>
                <a:latin typeface="Calibri" panose="020F0502020204030204" pitchFamily="34" charset="0"/>
                <a:cs typeface="Calibri" panose="020F0502020204030204" pitchFamily="34" charset="0"/>
              </a:rPr>
              <a:t>is a flowchart to help you make decisions. Machine Learning uses the same technique to make better decisions</a:t>
            </a:r>
          </a:p>
          <a:p>
            <a:pPr marL="285750" indent="-285750">
              <a:buFont typeface="Wingdings" panose="05000000000000000000" pitchFamily="2" charset="2"/>
              <a:buChar char="Ø"/>
            </a:pPr>
            <a:r>
              <a:rPr lang="en-US" sz="2100" dirty="0">
                <a:solidFill>
                  <a:srgbClr val="494949"/>
                </a:solidFill>
                <a:latin typeface="Calibri" panose="020F0502020204030204" pitchFamily="34" charset="0"/>
                <a:cs typeface="Calibri" panose="020F0502020204030204" pitchFamily="34" charset="0"/>
              </a:rPr>
              <a:t>In stock market prediction we  use decision tree by classifying closing price considering  remaining attributes like open price ,high price ,low price ,volume etc.,</a:t>
            </a:r>
            <a:endParaRPr lang="en-IN"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174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EA9EF8-CE8E-4F7E-B94E-1155F2D297C7}"/>
              </a:ext>
            </a:extLst>
          </p:cNvPr>
          <p:cNvSpPr txBox="1"/>
          <p:nvPr/>
        </p:nvSpPr>
        <p:spPr>
          <a:xfrm>
            <a:off x="3497424" y="503853"/>
            <a:ext cx="5197151" cy="769441"/>
          </a:xfrm>
          <a:prstGeom prst="rect">
            <a:avLst/>
          </a:prstGeom>
          <a:noFill/>
        </p:spPr>
        <p:txBody>
          <a:bodyPr wrap="square" rtlCol="0">
            <a:spAutoFit/>
          </a:bodyPr>
          <a:lstStyle/>
          <a:p>
            <a:pPr algn="ctr"/>
            <a:r>
              <a:rPr lang="en-IN" sz="4400" b="1">
                <a:solidFill>
                  <a:srgbClr val="00B050"/>
                </a:solidFill>
                <a:latin typeface="Arial" panose="020B0604020202020204" pitchFamily="34" charset="0"/>
                <a:cs typeface="Arial" panose="020B0604020202020204" pitchFamily="34" charset="0"/>
              </a:rPr>
              <a:t>Moving  Average</a:t>
            </a:r>
            <a:endParaRPr lang="en-IN" sz="4400" b="1" dirty="0">
              <a:solidFill>
                <a:srgbClr val="00B05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C5812D-4CF5-48AB-8F93-13444C932421}"/>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19EF289E-EB64-46CD-BD27-8567A1DD50AA}"/>
              </a:ext>
            </a:extLst>
          </p:cNvPr>
          <p:cNvSpPr txBox="1"/>
          <p:nvPr/>
        </p:nvSpPr>
        <p:spPr>
          <a:xfrm>
            <a:off x="2372018" y="1905506"/>
            <a:ext cx="7447961" cy="470898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predicted closing price for each day will be the average of a set of previously observed values.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Instead of using the simple average, we will be using the moving average technique which uses the latest set of values for each prediction.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In other words, for each subsequent step, the predicted values are taken into consideration.</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It is an equally weighted mean of previous n data.</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Here we use the formula:</a:t>
            </a:r>
          </a:p>
          <a:p>
            <a:r>
              <a:rPr lang="en-US" sz="2000" dirty="0">
                <a:latin typeface="Calibri" panose="020F0502020204030204" pitchFamily="34" charset="0"/>
                <a:cs typeface="Calibri" panose="020F0502020204030204" pitchFamily="34" charset="0"/>
              </a:rPr>
              <a:t>           closing prices are Pm,Pm-1,……Pm-(n-1),</a:t>
            </a:r>
          </a:p>
          <a:p>
            <a:r>
              <a:rPr lang="en-US" sz="2000" dirty="0">
                <a:latin typeface="Calibri" panose="020F0502020204030204" pitchFamily="34" charset="0"/>
                <a:cs typeface="Calibri" panose="020F0502020204030204" pitchFamily="34" charset="0"/>
              </a:rPr>
              <a:t>           ‘Psm’ is the average of previous values</a:t>
            </a:r>
          </a:p>
          <a:p>
            <a:pPr marL="342900" indent="-342900">
              <a:buFont typeface="Wingdings" panose="05000000000000000000" pitchFamily="2" charset="2"/>
              <a:buChar char="Ø"/>
            </a:pPr>
            <a:r>
              <a:rPr lang="en-US" b="0" i="0" dirty="0">
                <a:solidFill>
                  <a:srgbClr val="202122"/>
                </a:solidFill>
                <a:effectLst/>
                <a:latin typeface="Calibri" panose="020F0502020204030204" pitchFamily="34" charset="0"/>
                <a:cs typeface="Calibri" panose="020F0502020204030204" pitchFamily="34" charset="0"/>
              </a:rPr>
              <a:t>When calculating successive values, a new value comes into the sum, and the oldest value drops out, meaning that a full summation each time is unnecessary for this simple case:</a:t>
            </a:r>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765EC5C5-98ED-4DE8-9E8C-BCAEE8DC218B}"/>
              </a:ext>
            </a:extLst>
          </p:cNvPr>
          <p:cNvPicPr>
            <a:picLocks noChangeAspect="1"/>
          </p:cNvPicPr>
          <p:nvPr/>
        </p:nvPicPr>
        <p:blipFill>
          <a:blip r:embed="rId3"/>
          <a:stretch>
            <a:fillRect/>
          </a:stretch>
        </p:blipFill>
        <p:spPr>
          <a:xfrm>
            <a:off x="7385843" y="4372937"/>
            <a:ext cx="2333625" cy="896060"/>
          </a:xfrm>
          <a:prstGeom prst="rect">
            <a:avLst/>
          </a:prstGeom>
          <a:solidFill>
            <a:srgbClr val="00B050"/>
          </a:solidFill>
        </p:spPr>
      </p:pic>
      <p:pic>
        <p:nvPicPr>
          <p:cNvPr id="8" name="Picture 7">
            <a:extLst>
              <a:ext uri="{FF2B5EF4-FFF2-40B4-BE49-F238E27FC236}">
                <a16:creationId xmlns:a16="http://schemas.microsoft.com/office/drawing/2014/main" id="{56235950-7851-4DDD-A528-65EB19D77EBB}"/>
              </a:ext>
            </a:extLst>
          </p:cNvPr>
          <p:cNvPicPr>
            <a:picLocks noChangeAspect="1"/>
          </p:cNvPicPr>
          <p:nvPr/>
        </p:nvPicPr>
        <p:blipFill>
          <a:blip r:embed="rId4"/>
          <a:stretch>
            <a:fillRect/>
          </a:stretch>
        </p:blipFill>
        <p:spPr>
          <a:xfrm>
            <a:off x="9556709" y="5585103"/>
            <a:ext cx="2570187" cy="541092"/>
          </a:xfrm>
          <a:prstGeom prst="rect">
            <a:avLst/>
          </a:prstGeom>
        </p:spPr>
      </p:pic>
    </p:spTree>
    <p:extLst>
      <p:ext uri="{BB962C8B-B14F-4D97-AF65-F5344CB8AC3E}">
        <p14:creationId xmlns:p14="http://schemas.microsoft.com/office/powerpoint/2010/main" val="255545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3027B3-8511-4B0E-8574-77D2EB5761CC}"/>
              </a:ext>
            </a:extLst>
          </p:cNvPr>
          <p:cNvSpPr txBox="1"/>
          <p:nvPr/>
        </p:nvSpPr>
        <p:spPr>
          <a:xfrm>
            <a:off x="4248379" y="378442"/>
            <a:ext cx="3695242" cy="769441"/>
          </a:xfrm>
          <a:prstGeom prst="rect">
            <a:avLst/>
          </a:prstGeom>
          <a:noFill/>
        </p:spPr>
        <p:txBody>
          <a:bodyPr wrap="none" rtlCol="0">
            <a:spAutoFit/>
          </a:bodyPr>
          <a:lstStyle/>
          <a:p>
            <a:pPr algn="ctr"/>
            <a:r>
              <a:rPr lang="en-IN" sz="4400" b="1" dirty="0">
                <a:solidFill>
                  <a:srgbClr val="00B050"/>
                </a:solidFill>
                <a:latin typeface="Arial" panose="020B0604020202020204" pitchFamily="34" charset="0"/>
                <a:cs typeface="Arial" panose="020B0604020202020204" pitchFamily="34" charset="0"/>
              </a:rPr>
              <a:t>Methodology</a:t>
            </a:r>
          </a:p>
        </p:txBody>
      </p:sp>
      <p:pic>
        <p:nvPicPr>
          <p:cNvPr id="5" name="Picture 4">
            <a:extLst>
              <a:ext uri="{FF2B5EF4-FFF2-40B4-BE49-F238E27FC236}">
                <a16:creationId xmlns:a16="http://schemas.microsoft.com/office/drawing/2014/main" id="{15C7D0CD-E62F-4495-B9A2-2D6221974755}"/>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 y="67424"/>
            <a:ext cx="1486894" cy="1391478"/>
          </a:xfrm>
          <a:prstGeom prst="rect">
            <a:avLst/>
          </a:prstGeom>
          <a:noFill/>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83CF1B2B-A230-4761-8546-BF02365E9F8E}"/>
              </a:ext>
            </a:extLst>
          </p:cNvPr>
          <p:cNvSpPr txBox="1"/>
          <p:nvPr/>
        </p:nvSpPr>
        <p:spPr>
          <a:xfrm>
            <a:off x="2425084" y="1918186"/>
            <a:ext cx="7908524" cy="4939814"/>
          </a:xfrm>
          <a:prstGeom prst="rect">
            <a:avLst/>
          </a:prstGeom>
          <a:noFill/>
        </p:spPr>
        <p:txBody>
          <a:bodyPr wrap="square" rtlCol="0">
            <a:spAutoFit/>
          </a:bodyPr>
          <a:lstStyle/>
          <a:p>
            <a:pPr marL="342900" indent="-342900" algn="l">
              <a:buFont typeface="Wingdings" panose="05000000000000000000" pitchFamily="2" charset="2"/>
              <a:buChar char="Ø"/>
            </a:pPr>
            <a:r>
              <a:rPr lang="en-US" sz="2100" dirty="0">
                <a:solidFill>
                  <a:srgbClr val="000000"/>
                </a:solidFill>
                <a:latin typeface="Calibri" panose="020F0502020204030204" pitchFamily="34" charset="0"/>
                <a:cs typeface="Calibri" panose="020F0502020204030204" pitchFamily="34" charset="0"/>
              </a:rPr>
              <a:t>First we imported all libraries that are required such as pandas ,  numpy ,sklearn ,matplotlib.</a:t>
            </a:r>
          </a:p>
          <a:p>
            <a:pPr marL="342900" indent="-342900" algn="l">
              <a:buFont typeface="Wingdings" panose="05000000000000000000" pitchFamily="2" charset="2"/>
              <a:buChar char="Ø"/>
            </a:pPr>
            <a:r>
              <a:rPr lang="en-US" sz="2100" dirty="0">
                <a:solidFill>
                  <a:srgbClr val="000000"/>
                </a:solidFill>
                <a:latin typeface="Calibri" panose="020F0502020204030204" pitchFamily="34" charset="0"/>
                <a:cs typeface="Calibri" panose="020F0502020204030204" pitchFamily="34" charset="0"/>
              </a:rPr>
              <a:t>Next we read the data using  panadas library from .csv file</a:t>
            </a:r>
          </a:p>
          <a:p>
            <a:pPr marL="342900" indent="-342900" algn="l">
              <a:buFont typeface="Wingdings" panose="05000000000000000000" pitchFamily="2" charset="2"/>
              <a:buChar char="Ø"/>
            </a:pPr>
            <a:r>
              <a:rPr lang="en-US" sz="2100" b="0" i="0" dirty="0">
                <a:solidFill>
                  <a:srgbClr val="000000"/>
                </a:solidFill>
                <a:effectLst/>
                <a:latin typeface="Calibri" panose="020F0502020204030204" pitchFamily="34" charset="0"/>
                <a:cs typeface="Calibri" panose="020F0502020204030204" pitchFamily="34" charset="0"/>
              </a:rPr>
              <a:t>Then Visualized the data and get the closing price from data and c</a:t>
            </a:r>
            <a:r>
              <a:rPr lang="en-US" sz="2100" dirty="0">
                <a:solidFill>
                  <a:srgbClr val="000000"/>
                </a:solidFill>
                <a:latin typeface="Calibri" panose="020F0502020204030204" pitchFamily="34" charset="0"/>
                <a:cs typeface="Calibri" panose="020F0502020204030204" pitchFamily="34" charset="0"/>
              </a:rPr>
              <a:t>reated a variable to predict ‘x’ days out into the future.</a:t>
            </a:r>
          </a:p>
          <a:p>
            <a:pPr marL="342900" indent="-342900" algn="l">
              <a:buFont typeface="Wingdings" panose="05000000000000000000" pitchFamily="2" charset="2"/>
              <a:buChar char="Ø"/>
            </a:pPr>
            <a:r>
              <a:rPr lang="en-US" sz="2100" b="0" i="0" dirty="0">
                <a:solidFill>
                  <a:srgbClr val="000000"/>
                </a:solidFill>
                <a:effectLst/>
                <a:latin typeface="Calibri" panose="020F0502020204030204" pitchFamily="34" charset="0"/>
                <a:cs typeface="Calibri" panose="020F0502020204030204" pitchFamily="34" charset="0"/>
              </a:rPr>
              <a:t>Now </a:t>
            </a:r>
            <a:r>
              <a:rPr lang="en-US" sz="2100" dirty="0">
                <a:solidFill>
                  <a:srgbClr val="000000"/>
                </a:solidFill>
                <a:latin typeface="Calibri" panose="020F0502020204030204" pitchFamily="34" charset="0"/>
                <a:cs typeface="Calibri" panose="020F0502020204030204" pitchFamily="34" charset="0"/>
              </a:rPr>
              <a:t>we </a:t>
            </a:r>
            <a:r>
              <a:rPr lang="en-US" sz="2100" b="0" i="0" dirty="0">
                <a:solidFill>
                  <a:srgbClr val="000000"/>
                </a:solidFill>
                <a:effectLst/>
                <a:latin typeface="Calibri" panose="020F0502020204030204" pitchFamily="34" charset="0"/>
                <a:cs typeface="Calibri" panose="020F0502020204030204" pitchFamily="34" charset="0"/>
              </a:rPr>
              <a:t>created the target data and split  the data into training and testing datasets.</a:t>
            </a:r>
          </a:p>
          <a:p>
            <a:pPr marL="342900" indent="-342900" algn="l">
              <a:buFont typeface="Wingdings" panose="05000000000000000000" pitchFamily="2" charset="2"/>
              <a:buChar char="Ø"/>
            </a:pPr>
            <a:r>
              <a:rPr lang="en-US" sz="2100" b="0" i="0" dirty="0">
                <a:solidFill>
                  <a:srgbClr val="000000"/>
                </a:solidFill>
                <a:effectLst/>
                <a:latin typeface="Calibri" panose="020F0502020204030204" pitchFamily="34" charset="0"/>
                <a:cs typeface="Calibri" panose="020F0502020204030204" pitchFamily="34" charset="0"/>
              </a:rPr>
              <a:t>There after we </a:t>
            </a:r>
            <a:r>
              <a:rPr lang="en-US" sz="2100" dirty="0">
                <a:solidFill>
                  <a:srgbClr val="000000"/>
                </a:solidFill>
                <a:latin typeface="Calibri" panose="020F0502020204030204" pitchFamily="34" charset="0"/>
                <a:cs typeface="Calibri" panose="020F0502020204030204" pitchFamily="34" charset="0"/>
              </a:rPr>
              <a:t>implemented</a:t>
            </a:r>
            <a:r>
              <a:rPr lang="en-US" sz="2100" b="0" i="0" dirty="0">
                <a:solidFill>
                  <a:srgbClr val="000000"/>
                </a:solidFill>
                <a:effectLst/>
                <a:latin typeface="Calibri" panose="020F0502020204030204" pitchFamily="34" charset="0"/>
                <a:cs typeface="Calibri" panose="020F0502020204030204" pitchFamily="34" charset="0"/>
              </a:rPr>
              <a:t> the models like decision tree , linear regression and printed the predicted values respectively and plotted the predicted values agains</a:t>
            </a:r>
            <a:r>
              <a:rPr lang="en-US" sz="2100" dirty="0">
                <a:solidFill>
                  <a:srgbClr val="000000"/>
                </a:solidFill>
                <a:latin typeface="Calibri" panose="020F0502020204030204" pitchFamily="34" charset="0"/>
                <a:cs typeface="Calibri" panose="020F0502020204030204" pitchFamily="34" charset="0"/>
              </a:rPr>
              <a:t>t original ones</a:t>
            </a:r>
            <a:r>
              <a:rPr lang="en-US" sz="2100" b="0" i="0" dirty="0">
                <a:solidFill>
                  <a:srgbClr val="000000"/>
                </a:solidFill>
                <a:effectLst/>
                <a:latin typeface="Calibri" panose="020F0502020204030204" pitchFamily="34" charset="0"/>
                <a:cs typeface="Calibri" panose="020F0502020204030204" pitchFamily="34" charset="0"/>
              </a:rPr>
              <a:t>.</a:t>
            </a:r>
          </a:p>
          <a:p>
            <a:pPr marL="342900" indent="-342900" algn="l">
              <a:buFont typeface="Wingdings" panose="05000000000000000000" pitchFamily="2" charset="2"/>
              <a:buChar char="Ø"/>
            </a:pPr>
            <a:r>
              <a:rPr lang="en-US" sz="2100" dirty="0">
                <a:solidFill>
                  <a:srgbClr val="000000"/>
                </a:solidFill>
                <a:latin typeface="Calibri" panose="020F0502020204030204" pitchFamily="34" charset="0"/>
                <a:cs typeface="Calibri" panose="020F0502020204030204" pitchFamily="34" charset="0"/>
              </a:rPr>
              <a:t>For Moving average technique we again loaded the data and defined the moving average function and printed the predicted values for each day and plotted them in graph against original data.</a:t>
            </a:r>
            <a:endParaRPr lang="en-US" sz="2100" b="0" i="0" dirty="0">
              <a:solidFill>
                <a:srgbClr val="000000"/>
              </a:solidFill>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endParaRPr lang="en-US" sz="2100" b="0" i="0" dirty="0">
              <a:solidFill>
                <a:srgbClr val="000000"/>
              </a:solidFill>
              <a:effectLst/>
              <a:latin typeface="Calibri" panose="020F0502020204030204" pitchFamily="34" charset="0"/>
              <a:cs typeface="Calibri" panose="020F0502020204030204" pitchFamily="34" charset="0"/>
            </a:endParaRPr>
          </a:p>
          <a:p>
            <a:endParaRPr lang="en-IN"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1889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1153</TotalTime>
  <Words>1099</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rathan veer balla</dc:creator>
  <cp:lastModifiedBy>vinod kumar uppara</cp:lastModifiedBy>
  <cp:revision>71</cp:revision>
  <cp:lastPrinted>2022-11-30T06:30:41Z</cp:lastPrinted>
  <dcterms:created xsi:type="dcterms:W3CDTF">2020-09-19T10:21:50Z</dcterms:created>
  <dcterms:modified xsi:type="dcterms:W3CDTF">2022-11-30T06:50:50Z</dcterms:modified>
</cp:coreProperties>
</file>