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Chain Reaction</a:t>
            </a:r>
            <a:endParaRPr lang="en-IN" altLang="en-US"/>
          </a:p>
        </p:txBody>
      </p:sp>
      <p:sp>
        <p:nvSpPr>
          <p:cNvPr id="3" name="Subtitle 2"/>
          <p:cNvSpPr>
            <a:spLocks noGrp="1"/>
          </p:cNvSpPr>
          <p:nvPr>
            <p:ph type="subTitle" idx="1"/>
          </p:nvPr>
        </p:nvSpPr>
        <p:spPr/>
        <p:txBody>
          <a:bodyPr/>
          <a:p>
            <a:r>
              <a:rPr lang="en-IN" altLang="en-US"/>
              <a:t>Team Members:- Suraj Rathore(2016100)</a:t>
            </a:r>
            <a:endParaRPr lang="en-IN" altLang="en-US"/>
          </a:p>
          <a:p>
            <a:r>
              <a:rPr lang="en-IN" altLang="en-US"/>
              <a:t>		        Harshit Panwar(2016043)</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0500"/>
            <a:ext cx="11124565" cy="706120"/>
          </a:xfrm>
        </p:spPr>
        <p:txBody>
          <a:bodyPr>
            <a:normAutofit fontScale="90000"/>
          </a:bodyPr>
          <a:p>
            <a:r>
              <a:rPr lang="en-IN" altLang="en-US" u="sng"/>
              <a:t>Design Pattern</a:t>
            </a:r>
            <a:endParaRPr lang="en-IN" altLang="en-US" u="sng"/>
          </a:p>
        </p:txBody>
      </p:sp>
      <p:sp>
        <p:nvSpPr>
          <p:cNvPr id="3" name="Content Placeholder 2"/>
          <p:cNvSpPr>
            <a:spLocks noGrp="1"/>
          </p:cNvSpPr>
          <p:nvPr>
            <p:ph idx="1"/>
          </p:nvPr>
        </p:nvSpPr>
        <p:spPr>
          <a:xfrm>
            <a:off x="838200" y="824865"/>
            <a:ext cx="11123930" cy="6030595"/>
          </a:xfrm>
        </p:spPr>
        <p:txBody>
          <a:bodyPr/>
          <a:p>
            <a:endParaRPr lang="en-US"/>
          </a:p>
          <a:p>
            <a:endParaRPr lang="en-US"/>
          </a:p>
        </p:txBody>
      </p:sp>
      <p:sp>
        <p:nvSpPr>
          <p:cNvPr id="6" name="Rectangle 5"/>
          <p:cNvSpPr/>
          <p:nvPr/>
        </p:nvSpPr>
        <p:spPr>
          <a:xfrm>
            <a:off x="837565" y="1644650"/>
            <a:ext cx="2122805" cy="3981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IN" altLang="en-US"/>
              <a:t>CELL</a:t>
            </a:r>
            <a:endParaRPr lang="en-IN" altLang="en-US"/>
          </a:p>
        </p:txBody>
      </p:sp>
      <p:sp>
        <p:nvSpPr>
          <p:cNvPr id="7" name="Rectangle 6"/>
          <p:cNvSpPr/>
          <p:nvPr/>
        </p:nvSpPr>
        <p:spPr>
          <a:xfrm>
            <a:off x="838835" y="2042795"/>
            <a:ext cx="2122170" cy="12236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1500"/>
              <a:t>+ xs,xe,ys,ye:int </a:t>
            </a:r>
            <a:endParaRPr lang="en-IN" altLang="en-US" sz="1500"/>
          </a:p>
          <a:p>
            <a:pPr algn="l"/>
            <a:r>
              <a:rPr lang="en-IN" altLang="en-US" sz="1500"/>
              <a:t>+ cell:Rectangle</a:t>
            </a:r>
            <a:endParaRPr lang="en-IN" altLang="en-US" sz="1500"/>
          </a:p>
          <a:p>
            <a:pPr algn="l"/>
            <a:r>
              <a:rPr lang="en-IN" altLang="en-US" sz="1500"/>
              <a:t>+ color:Color</a:t>
            </a:r>
            <a:endParaRPr lang="en-IN" altLang="en-US" sz="1500"/>
          </a:p>
          <a:p>
            <a:pPr algn="l"/>
            <a:r>
              <a:rPr lang="en-IN" altLang="en-US" sz="1500"/>
              <a:t>+ critical_mass:int            + current_mass:int</a:t>
            </a:r>
            <a:endParaRPr lang="en-IN" altLang="en-US" sz="1500"/>
          </a:p>
        </p:txBody>
      </p:sp>
      <p:sp>
        <p:nvSpPr>
          <p:cNvPr id="8" name="Rectangle 7"/>
          <p:cNvSpPr/>
          <p:nvPr/>
        </p:nvSpPr>
        <p:spPr>
          <a:xfrm>
            <a:off x="837565" y="3265805"/>
            <a:ext cx="2123440" cy="162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IN" altLang="en-US" sz="1500"/>
          </a:p>
          <a:p>
            <a:pPr algn="l"/>
            <a:endParaRPr lang="en-IN" altLang="en-US" sz="1500"/>
          </a:p>
          <a:p>
            <a:pPr algn="l"/>
            <a:r>
              <a:rPr lang="en-IN" altLang="en-US" sz="1500"/>
              <a:t>+ add(int x,int y,int radius,color color1) :void</a:t>
            </a:r>
            <a:endParaRPr lang="en-IN" altLang="en-US" sz="1500"/>
          </a:p>
          <a:p>
            <a:pPr algn="l"/>
            <a:r>
              <a:rPr lang="en-IN" altLang="en-US" sz="1500"/>
              <a:t>+explode(int x, int y,int radius, color color1):void</a:t>
            </a:r>
            <a:endParaRPr lang="en-IN" altLang="en-US" sz="1500"/>
          </a:p>
          <a:p>
            <a:pPr algn="l"/>
            <a:r>
              <a:rPr lang="en-IN" altLang="en-US" sz="1500"/>
              <a:t>+replace(int x, int y, int radius,color color1) :void</a:t>
            </a:r>
            <a:r>
              <a:rPr lang="en-IN" altLang="en-US"/>
              <a:t>             </a:t>
            </a:r>
            <a:endParaRPr lang="en-IN" altLang="en-US"/>
          </a:p>
          <a:p>
            <a:pPr algn="l"/>
            <a:endParaRPr lang="en-IN" altLang="en-US"/>
          </a:p>
          <a:p>
            <a:pPr algn="l"/>
            <a:endParaRPr lang="en-IN" altLang="en-US"/>
          </a:p>
        </p:txBody>
      </p:sp>
      <p:sp>
        <p:nvSpPr>
          <p:cNvPr id="9" name="Rectangle 8"/>
          <p:cNvSpPr/>
          <p:nvPr/>
        </p:nvSpPr>
        <p:spPr>
          <a:xfrm>
            <a:off x="4774565" y="5318760"/>
            <a:ext cx="2019300" cy="3981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IN" altLang="en-US"/>
              <a:t>GRID</a:t>
            </a:r>
            <a:endParaRPr lang="en-IN" altLang="en-US"/>
          </a:p>
        </p:txBody>
      </p:sp>
      <p:sp>
        <p:nvSpPr>
          <p:cNvPr id="10" name="Rectangle 9"/>
          <p:cNvSpPr/>
          <p:nvPr/>
        </p:nvSpPr>
        <p:spPr>
          <a:xfrm>
            <a:off x="4774565" y="5716905"/>
            <a:ext cx="2019300" cy="10617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1500"/>
              <a:t>+List&lt;List&lt;Cell&gt;&gt; cells</a:t>
            </a:r>
            <a:endParaRPr lang="en-IN" altLang="en-US" sz="1500"/>
          </a:p>
          <a:p>
            <a:pPr algn="l"/>
            <a:r>
              <a:rPr lang="en-IN" altLang="en-US" sz="1500"/>
              <a:t>+root:Group</a:t>
            </a:r>
            <a:endParaRPr lang="en-IN" altLang="en-US" sz="1500"/>
          </a:p>
          <a:p>
            <a:pPr algn="l"/>
            <a:r>
              <a:rPr lang="en-IN" altLang="en-US" sz="1500"/>
              <a:t>Constructors to set sizes of grids</a:t>
            </a:r>
            <a:endParaRPr lang="en-IN" altLang="en-US" sz="1500"/>
          </a:p>
        </p:txBody>
      </p:sp>
      <p:sp>
        <p:nvSpPr>
          <p:cNvPr id="12" name="Rectangle 11"/>
          <p:cNvSpPr/>
          <p:nvPr/>
        </p:nvSpPr>
        <p:spPr>
          <a:xfrm>
            <a:off x="9693275" y="4490085"/>
            <a:ext cx="2147570" cy="3981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IN" altLang="en-US"/>
              <a:t>PLAYER COLOR</a:t>
            </a:r>
            <a:endParaRPr lang="en-IN" altLang="en-US"/>
          </a:p>
        </p:txBody>
      </p:sp>
      <p:sp>
        <p:nvSpPr>
          <p:cNvPr id="13" name="Rectangle 12"/>
          <p:cNvSpPr/>
          <p:nvPr/>
        </p:nvSpPr>
        <p:spPr>
          <a:xfrm>
            <a:off x="9693275" y="4888230"/>
            <a:ext cx="2147570" cy="3568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IN" altLang="en-US" sz="1500"/>
          </a:p>
          <a:p>
            <a:pPr algn="l"/>
            <a:r>
              <a:rPr lang="en-IN" altLang="en-US" sz="1500"/>
              <a:t>+[]colors:int</a:t>
            </a:r>
            <a:endParaRPr lang="en-IN" altLang="en-US" sz="1500"/>
          </a:p>
          <a:p>
            <a:pPr algn="l"/>
            <a:endParaRPr lang="en-IN" altLang="en-US"/>
          </a:p>
        </p:txBody>
      </p:sp>
      <p:sp>
        <p:nvSpPr>
          <p:cNvPr id="14" name="Rectangle 13"/>
          <p:cNvSpPr/>
          <p:nvPr/>
        </p:nvSpPr>
        <p:spPr>
          <a:xfrm>
            <a:off x="7406005" y="5012055"/>
            <a:ext cx="1602105" cy="386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IN" altLang="en-US"/>
              <a:t>SAVE CELL</a:t>
            </a:r>
            <a:endParaRPr lang="en-IN" altLang="en-US"/>
          </a:p>
        </p:txBody>
      </p:sp>
      <p:sp>
        <p:nvSpPr>
          <p:cNvPr id="15" name="Rectangle 14"/>
          <p:cNvSpPr/>
          <p:nvPr/>
        </p:nvSpPr>
        <p:spPr>
          <a:xfrm>
            <a:off x="7406005" y="5410200"/>
            <a:ext cx="1602105"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1500"/>
              <a:t>+critical_mass, current_mass:int</a:t>
            </a:r>
            <a:endParaRPr lang="en-IN" altLang="en-US" sz="1500"/>
          </a:p>
          <a:p>
            <a:pPr algn="l"/>
            <a:r>
              <a:rPr lang="en-IN" altLang="en-US" sz="1500"/>
              <a:t>+color:int</a:t>
            </a:r>
            <a:endParaRPr lang="en-IN" altLang="en-US" sz="1500"/>
          </a:p>
        </p:txBody>
      </p:sp>
      <p:sp>
        <p:nvSpPr>
          <p:cNvPr id="16" name="Rectangle 15"/>
          <p:cNvSpPr/>
          <p:nvPr/>
        </p:nvSpPr>
        <p:spPr>
          <a:xfrm>
            <a:off x="1916430" y="4999990"/>
            <a:ext cx="1970405" cy="4102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IN" altLang="en-US"/>
              <a:t>SAVE CELLS</a:t>
            </a:r>
            <a:endParaRPr lang="en-IN" altLang="en-US"/>
          </a:p>
        </p:txBody>
      </p:sp>
      <p:sp>
        <p:nvSpPr>
          <p:cNvPr id="17" name="Rectangle 16"/>
          <p:cNvSpPr/>
          <p:nvPr/>
        </p:nvSpPr>
        <p:spPr>
          <a:xfrm>
            <a:off x="1916430" y="5410200"/>
            <a:ext cx="1971040" cy="11633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1500"/>
              <a:t>+ x,y:int</a:t>
            </a:r>
            <a:endParaRPr lang="en-IN" altLang="en-US" sz="1500"/>
          </a:p>
          <a:p>
            <a:pPr algn="l"/>
            <a:r>
              <a:rPr lang="en-IN" altLang="en-US" sz="1500"/>
              <a:t>+player:int</a:t>
            </a:r>
            <a:endParaRPr lang="en-IN" altLang="en-US" sz="1500"/>
          </a:p>
          <a:p>
            <a:pPr algn="l"/>
            <a:r>
              <a:rPr lang="en-IN" altLang="en-US" sz="1500"/>
              <a:t>+List&lt;Integer A&gt;=List of Players</a:t>
            </a:r>
            <a:endParaRPr lang="en-IN" altLang="en-US" sz="1500"/>
          </a:p>
          <a:p>
            <a:pPr algn="l"/>
            <a:r>
              <a:rPr lang="en-IN" altLang="en-US" sz="1500"/>
              <a:t>+[][] c:SAVE CELLS</a:t>
            </a:r>
            <a:endParaRPr lang="en-IN" altLang="en-US" sz="1500"/>
          </a:p>
        </p:txBody>
      </p:sp>
      <p:sp>
        <p:nvSpPr>
          <p:cNvPr id="18" name="Rectangle 17"/>
          <p:cNvSpPr/>
          <p:nvPr/>
        </p:nvSpPr>
        <p:spPr>
          <a:xfrm>
            <a:off x="10170795" y="1852930"/>
            <a:ext cx="1791335" cy="435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IN" altLang="en-US"/>
              <a:t>Alert BOX</a:t>
            </a:r>
            <a:endParaRPr lang="en-IN" altLang="en-US"/>
          </a:p>
        </p:txBody>
      </p:sp>
      <p:sp>
        <p:nvSpPr>
          <p:cNvPr id="19" name="Rectangle 18"/>
          <p:cNvSpPr/>
          <p:nvPr/>
        </p:nvSpPr>
        <p:spPr>
          <a:xfrm>
            <a:off x="10170795" y="2288540"/>
            <a:ext cx="1791335" cy="763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1500"/>
              <a:t>+Display(String title,String Message):void</a:t>
            </a:r>
            <a:endParaRPr lang="en-IN" altLang="en-US" sz="1500"/>
          </a:p>
        </p:txBody>
      </p:sp>
      <p:sp>
        <p:nvSpPr>
          <p:cNvPr id="20" name="Rectangle 19"/>
          <p:cNvSpPr/>
          <p:nvPr/>
        </p:nvSpPr>
        <p:spPr>
          <a:xfrm>
            <a:off x="4813935" y="896620"/>
            <a:ext cx="3188335" cy="5067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IN" altLang="en-US"/>
              <a:t>CHAIN REACTION</a:t>
            </a:r>
            <a:endParaRPr lang="en-IN" altLang="en-US"/>
          </a:p>
        </p:txBody>
      </p:sp>
      <p:sp>
        <p:nvSpPr>
          <p:cNvPr id="21" name="Rectangle 20"/>
          <p:cNvSpPr/>
          <p:nvPr/>
        </p:nvSpPr>
        <p:spPr>
          <a:xfrm>
            <a:off x="4834890" y="1403350"/>
            <a:ext cx="3187065" cy="144208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1400" i="1"/>
              <a:t>+Window:Stage</a:t>
            </a:r>
            <a:endParaRPr lang="en-IN" altLang="en-US" sz="1400" i="1"/>
          </a:p>
          <a:p>
            <a:pPr algn="l"/>
            <a:r>
              <a:rPr lang="en-IN" altLang="en-US" sz="1400" i="1"/>
              <a:t>+home, player, currgame, winner:Scene</a:t>
            </a:r>
            <a:endParaRPr lang="en-IN" altLang="en-US" sz="1400" i="1"/>
          </a:p>
          <a:p>
            <a:pPr algn="l"/>
            <a:r>
              <a:rPr lang="en-IN" altLang="en-US" sz="1400" i="1"/>
              <a:t>+back, start1, start2,Resume:Button</a:t>
            </a:r>
            <a:endParaRPr lang="en-IN" altLang="en-US" sz="1400" i="1"/>
          </a:p>
          <a:p>
            <a:pPr algn="l"/>
            <a:r>
              <a:rPr lang="en-IN" altLang="en-US" sz="1400" i="1"/>
              <a:t>+grid:Grid</a:t>
            </a:r>
            <a:endParaRPr lang="en-IN" altLang="en-US" sz="1400" i="1"/>
          </a:p>
          <a:p>
            <a:pPr algn="l"/>
            <a:r>
              <a:rPr lang="en-IN" altLang="en-US" sz="1400" i="1"/>
              <a:t>+c[]={Color.RED.......Color.AQUA}:Colo</a:t>
            </a:r>
            <a:r>
              <a:rPr lang="en-IN" altLang="en-US" sz="1500" i="1"/>
              <a:t>r</a:t>
            </a:r>
            <a:endParaRPr lang="en-IN" altLang="en-US" sz="1500" i="1"/>
          </a:p>
        </p:txBody>
      </p:sp>
      <p:sp>
        <p:nvSpPr>
          <p:cNvPr id="22" name="Rectangle 21"/>
          <p:cNvSpPr/>
          <p:nvPr/>
        </p:nvSpPr>
        <p:spPr>
          <a:xfrm>
            <a:off x="4834255" y="2845435"/>
            <a:ext cx="3187700" cy="204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1400" i="1"/>
              <a:t>+MouseEventhandler()</a:t>
            </a:r>
            <a:endParaRPr lang="en-IN" altLang="en-US" sz="1400" i="1"/>
          </a:p>
          <a:p>
            <a:pPr algn="l"/>
            <a:r>
              <a:rPr lang="en-IN" altLang="en-US" sz="1400" i="1"/>
              <a:t>+Main()</a:t>
            </a:r>
            <a:endParaRPr lang="en-IN" altLang="en-US" sz="1400" i="1"/>
          </a:p>
          <a:p>
            <a:pPr algn="l"/>
            <a:r>
              <a:rPr lang="en-IN" altLang="en-US" sz="1400" i="1"/>
              <a:t>+Play():void</a:t>
            </a:r>
            <a:endParaRPr lang="en-IN" altLang="en-US" sz="1400" i="1"/>
          </a:p>
          <a:p>
            <a:pPr algn="l"/>
            <a:r>
              <a:rPr lang="en-IN" altLang="en-US" sz="1400" i="1"/>
              <a:t>+Start()</a:t>
            </a:r>
            <a:endParaRPr lang="en-IN" altLang="en-US" sz="1400" i="1"/>
          </a:p>
          <a:p>
            <a:pPr algn="l"/>
            <a:r>
              <a:rPr lang="en-IN" altLang="en-US" sz="1400" i="1"/>
              <a:t>+ActionEventHandler()</a:t>
            </a:r>
            <a:endParaRPr lang="en-IN" altLang="en-US" sz="1400" i="1"/>
          </a:p>
          <a:p>
            <a:pPr algn="l"/>
            <a:r>
              <a:rPr lang="en-IN" altLang="en-US" sz="1400" i="1"/>
              <a:t>+sserialize(savecells g)</a:t>
            </a:r>
            <a:r>
              <a:rPr lang="en-IN" altLang="en-US" sz="1400"/>
              <a:t>:void</a:t>
            </a:r>
            <a:endParaRPr lang="en-IN" altLang="en-US" sz="1400"/>
          </a:p>
          <a:p>
            <a:pPr algn="l"/>
            <a:r>
              <a:rPr lang="en-IN" altLang="en-US" sz="1400" i="1"/>
              <a:t>+sdeserialize():</a:t>
            </a:r>
            <a:r>
              <a:rPr lang="en-IN" altLang="en-US" sz="1400"/>
              <a:t>void</a:t>
            </a:r>
            <a:endParaRPr lang="en-IN" altLang="en-US" sz="1400"/>
          </a:p>
          <a:p>
            <a:pPr algn="l"/>
            <a:r>
              <a:rPr lang="en-IN" altLang="en-US" sz="1400" i="1"/>
              <a:t>+ccerialize(Playercolor p):void</a:t>
            </a:r>
            <a:endParaRPr lang="en-IN" altLang="en-US" sz="1400" i="1"/>
          </a:p>
          <a:p>
            <a:pPr algn="l"/>
            <a:r>
              <a:rPr lang="en-IN" altLang="en-US" sz="1400" i="1"/>
              <a:t>+cdeserialze():void</a:t>
            </a:r>
            <a:endParaRPr lang="en-IN" altLang="en-US" sz="1400" i="1"/>
          </a:p>
        </p:txBody>
      </p:sp>
      <p:cxnSp>
        <p:nvCxnSpPr>
          <p:cNvPr id="23" name="Straight Arrow Connector 22"/>
          <p:cNvCxnSpPr/>
          <p:nvPr/>
        </p:nvCxnSpPr>
        <p:spPr>
          <a:xfrm flipH="1">
            <a:off x="2961005" y="1924050"/>
            <a:ext cx="1873885" cy="106108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H="1">
            <a:off x="3149600" y="3084830"/>
            <a:ext cx="1624965" cy="191389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581650" y="4888865"/>
            <a:ext cx="0" cy="46863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8054340" y="4619625"/>
            <a:ext cx="412750" cy="39243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8054340" y="3084830"/>
            <a:ext cx="1760855" cy="140525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3" idx="0"/>
            <a:endCxn id="3" idx="0"/>
          </p:cNvCxnSpPr>
          <p:nvPr/>
        </p:nvCxnSpPr>
        <p:spPr>
          <a:xfrm>
            <a:off x="6400165" y="8248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001000" y="2239010"/>
            <a:ext cx="2136775" cy="18732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2929890" y="3812540"/>
            <a:ext cx="2103755" cy="149479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p:cNvCxnSpPr>
            <a:endCxn id="16" idx="3"/>
          </p:cNvCxnSpPr>
          <p:nvPr/>
        </p:nvCxnSpPr>
        <p:spPr>
          <a:xfrm flipH="1">
            <a:off x="3886835" y="5088255"/>
            <a:ext cx="3509010" cy="11684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Problems we faced and how we resolved it	</a:t>
            </a:r>
            <a:endParaRPr lang="en-IN" altLang="en-US" u="sng"/>
          </a:p>
        </p:txBody>
      </p:sp>
      <p:sp>
        <p:nvSpPr>
          <p:cNvPr id="3" name="Content Placeholder 2"/>
          <p:cNvSpPr>
            <a:spLocks noGrp="1"/>
          </p:cNvSpPr>
          <p:nvPr>
            <p:ph idx="1"/>
          </p:nvPr>
        </p:nvSpPr>
        <p:spPr/>
        <p:txBody>
          <a:bodyPr/>
          <a:p>
            <a:r>
              <a:rPr lang="en-IN" altLang="en-US"/>
              <a:t>Serialization- We faced difficulties while saving the game because whole scene can't be serialized so to resolve that we serialized the mass of each cells. i.e current status of balls in each cell of grid.</a:t>
            </a:r>
            <a:endParaRPr lang="en-IN" altLang="en-US"/>
          </a:p>
          <a:p>
            <a:endParaRPr lang="en-IN" altLang="en-US"/>
          </a:p>
          <a:p>
            <a:r>
              <a:rPr lang="en-IN" altLang="en-US"/>
              <a:t>In Explode function- Other problem we faced was in our explode function, if colour was different it was unable to overwrite the balls so instead of adding new ball to other grid we used to replace the balls with the other player's colour if mass is greater than critical mass.</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Contributions</a:t>
            </a:r>
            <a:endParaRPr lang="en-IN" altLang="en-US" u="sng"/>
          </a:p>
        </p:txBody>
      </p:sp>
      <p:sp>
        <p:nvSpPr>
          <p:cNvPr id="3" name="Content Placeholder 2"/>
          <p:cNvSpPr>
            <a:spLocks noGrp="1"/>
          </p:cNvSpPr>
          <p:nvPr>
            <p:ph idx="1"/>
          </p:nvPr>
        </p:nvSpPr>
        <p:spPr/>
        <p:txBody>
          <a:bodyPr/>
          <a:p>
            <a:r>
              <a:rPr lang="en-IN" altLang="en-US"/>
              <a:t>All the backend work was managed by Suraj Rathore like explode function and all.</a:t>
            </a:r>
            <a:endParaRPr lang="en-IN" altLang="en-US"/>
          </a:p>
          <a:p>
            <a:endParaRPr lang="en-IN" altLang="en-US"/>
          </a:p>
          <a:p>
            <a:r>
              <a:rPr lang="en-IN" altLang="en-US"/>
              <a:t>All the Basic GUI implementation and animation was done by Harshit Panwar like movement of balls and colour theme etc.</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Words>
  <Application>WPS Presentation</Application>
  <PresentationFormat>Widescreen</PresentationFormat>
  <Paragraphs>81</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SimSun</vt:lpstr>
      <vt:lpstr>Wingdings</vt:lpstr>
      <vt:lpstr>Calibri Light</vt:lpstr>
      <vt:lpstr>Calibri</vt:lpstr>
      <vt:lpstr>Microsoft YaHei</vt:lpstr>
      <vt:lpstr/>
      <vt:lpstr>Arial Unicode MS</vt:lpstr>
      <vt:lpstr>Office Theme</vt:lpstr>
      <vt:lpstr>Chain Reaction</vt:lpstr>
      <vt:lpstr>Design Pattern</vt:lpstr>
      <vt:lpstr>Problems we faced and how we resolved it	</vt:lpstr>
      <vt:lpstr>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Reaction</dc:title>
  <dc:creator>Harshit</dc:creator>
  <cp:lastModifiedBy>Suraj</cp:lastModifiedBy>
  <cp:revision>15</cp:revision>
  <dcterms:created xsi:type="dcterms:W3CDTF">2017-11-17T17:56:00Z</dcterms:created>
  <dcterms:modified xsi:type="dcterms:W3CDTF">2018-05-01T17:31:01Z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