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69" r:id="rId6"/>
    <p:sldId id="270" r:id="rId7"/>
    <p:sldId id="274" r:id="rId8"/>
    <p:sldId id="257" r:id="rId9"/>
    <p:sldId id="280" r:id="rId10"/>
    <p:sldId id="273" r:id="rId11"/>
    <p:sldId id="286" r:id="rId12"/>
    <p:sldId id="285" r:id="rId13"/>
    <p:sldId id="2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005A73-42FB-4953-874A-77E04C6EFAAA}">
          <p14:sldIdLst>
            <p14:sldId id="256"/>
            <p14:sldId id="269"/>
            <p14:sldId id="270"/>
            <p14:sldId id="274"/>
            <p14:sldId id="257"/>
            <p14:sldId id="280"/>
            <p14:sldId id="273"/>
            <p14:sldId id="286"/>
            <p14:sldId id="285"/>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0DE"/>
    <a:srgbClr val="E4E1DE"/>
    <a:srgbClr val="E3E0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kshaveerla04@gmail.com" userId="5ffa287fbed95f91" providerId="LiveId" clId="{415A7BB4-97C6-4A65-A83D-422694E78371}"/>
    <pc:docChg chg="custSel modSld">
      <pc:chgData name="deekshaveerla04@gmail.com" userId="5ffa287fbed95f91" providerId="LiveId" clId="{415A7BB4-97C6-4A65-A83D-422694E78371}" dt="2024-09-28T01:49:08.212" v="0" actId="478"/>
      <pc:docMkLst>
        <pc:docMk/>
      </pc:docMkLst>
      <pc:sldChg chg="delSp mod">
        <pc:chgData name="deekshaveerla04@gmail.com" userId="5ffa287fbed95f91" providerId="LiveId" clId="{415A7BB4-97C6-4A65-A83D-422694E78371}" dt="2024-09-28T01:49:08.212" v="0" actId="478"/>
        <pc:sldMkLst>
          <pc:docMk/>
          <pc:sldMk cId="1669902196" sldId="269"/>
        </pc:sldMkLst>
        <pc:picChg chg="del">
          <ac:chgData name="deekshaveerla04@gmail.com" userId="5ffa287fbed95f91" providerId="LiveId" clId="{415A7BB4-97C6-4A65-A83D-422694E78371}" dt="2024-09-28T01:49:08.212" v="0" actId="478"/>
          <ac:picMkLst>
            <pc:docMk/>
            <pc:sldMk cId="1669902196" sldId="269"/>
            <ac:picMk id="5" creationId="{9A4B8C1F-2846-FA2F-FF30-28C2A95C01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34908-C825-436E-8497-674AEA4CBDEE}"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C7176-B714-4320-ACC3-41D6FB2C11C8}" type="slidenum">
              <a:rPr lang="en-IN" smtClean="0"/>
              <a:t>‹#›</a:t>
            </a:fld>
            <a:endParaRPr lang="en-IN"/>
          </a:p>
        </p:txBody>
      </p:sp>
    </p:spTree>
    <p:extLst>
      <p:ext uri="{BB962C8B-B14F-4D97-AF65-F5344CB8AC3E}">
        <p14:creationId xmlns:p14="http://schemas.microsoft.com/office/powerpoint/2010/main" val="101120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F2A2-4FF1-639D-3485-A9248D8F212E}"/>
              </a:ext>
            </a:extLst>
          </p:cNvPr>
          <p:cNvSpPr>
            <a:spLocks noGrp="1"/>
          </p:cNvSpPr>
          <p:nvPr>
            <p:ph type="ctrTitle"/>
          </p:nvPr>
        </p:nvSpPr>
        <p:spPr>
          <a:xfrm>
            <a:off x="2540128" y="2306632"/>
            <a:ext cx="8659124" cy="1027118"/>
          </a:xfrm>
        </p:spPr>
        <p:txBody>
          <a:bodyPr>
            <a:normAutofit/>
          </a:bodyPr>
          <a:lstStyle/>
          <a:p>
            <a:r>
              <a:rPr lang="en-IN" sz="4800" dirty="0"/>
              <a:t>Traffic sign recognition</a:t>
            </a:r>
            <a:endParaRPr lang="en-IN" sz="3600" dirty="0"/>
          </a:p>
        </p:txBody>
      </p:sp>
      <p:sp>
        <p:nvSpPr>
          <p:cNvPr id="3" name="Subtitle 2">
            <a:extLst>
              <a:ext uri="{FF2B5EF4-FFF2-40B4-BE49-F238E27FC236}">
                <a16:creationId xmlns:a16="http://schemas.microsoft.com/office/drawing/2014/main" id="{C7FD89C0-0D84-B97D-827D-67EFEDF4C6CF}"/>
              </a:ext>
            </a:extLst>
          </p:cNvPr>
          <p:cNvSpPr>
            <a:spLocks noGrp="1"/>
          </p:cNvSpPr>
          <p:nvPr>
            <p:ph type="subTitle" idx="1"/>
          </p:nvPr>
        </p:nvSpPr>
        <p:spPr>
          <a:xfrm>
            <a:off x="7263022" y="4253982"/>
            <a:ext cx="4169311" cy="1731268"/>
          </a:xfrm>
        </p:spPr>
        <p:txBody>
          <a:bodyPr>
            <a:noAutofit/>
          </a:bodyPr>
          <a:lstStyle/>
          <a:p>
            <a:pPr marL="127000" algn="ctr">
              <a:spcBef>
                <a:spcPts val="1635"/>
              </a:spcBef>
              <a:spcAft>
                <a:spcPts val="0"/>
              </a:spcAft>
            </a:pPr>
            <a:r>
              <a:rPr lang="en-US" sz="1800" b="1" spc="-5" dirty="0">
                <a:effectLst/>
                <a:latin typeface="Times New Roman" panose="02020603050405020304" pitchFamily="18" charset="0"/>
                <a:ea typeface="Times New Roman" panose="02020603050405020304" pitchFamily="18" charset="0"/>
              </a:rPr>
              <a:t>DETAILS</a:t>
            </a:r>
            <a:r>
              <a:rPr lang="en-US" sz="1800" b="1" spc="-4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OF</a:t>
            </a:r>
            <a:r>
              <a:rPr lang="en-US" sz="1800" b="1" spc="-9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INTERNSHIP</a:t>
            </a:r>
            <a:endParaRPr lang="en-IN" sz="1800" dirty="0">
              <a:effectLst/>
              <a:latin typeface="Times New Roman" panose="02020603050405020304" pitchFamily="18" charset="0"/>
              <a:ea typeface="Times New Roman" panose="02020603050405020304" pitchFamily="18" charset="0"/>
            </a:endParaRPr>
          </a:p>
          <a:p>
            <a:pPr marL="127000" algn="just">
              <a:spcBef>
                <a:spcPts val="395"/>
              </a:spcBef>
            </a:pPr>
            <a:r>
              <a:rPr lang="en-US" sz="1800" b="1" spc="-5" dirty="0">
                <a:effectLst/>
                <a:latin typeface="Times New Roman" panose="02020603050405020304" pitchFamily="18" charset="0"/>
                <a:ea typeface="Times New Roman" panose="02020603050405020304" pitchFamily="18" charset="0"/>
              </a:rPr>
              <a:t>Name : </a:t>
            </a:r>
            <a:r>
              <a:rPr lang="en-US" sz="1800" spc="-10" dirty="0">
                <a:effectLst/>
                <a:latin typeface="Times New Roman" panose="02020603050405020304" pitchFamily="18" charset="0"/>
                <a:ea typeface="Times New Roman" panose="02020603050405020304" pitchFamily="18" charset="0"/>
              </a:rPr>
              <a:t>AICTE-</a:t>
            </a:r>
            <a:r>
              <a:rPr lang="en-US" sz="1800" spc="-10" dirty="0" err="1">
                <a:effectLst/>
                <a:latin typeface="Times New Roman" panose="02020603050405020304" pitchFamily="18" charset="0"/>
                <a:ea typeface="Times New Roman" panose="02020603050405020304" pitchFamily="18" charset="0"/>
              </a:rPr>
              <a:t>Eduskills</a:t>
            </a:r>
            <a:r>
              <a:rPr lang="en-US" sz="1800" spc="-1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27000" algn="just">
              <a:spcBef>
                <a:spcPts val="390"/>
              </a:spcBef>
              <a:spcAft>
                <a:spcPts val="0"/>
              </a:spcAft>
            </a:pPr>
            <a:r>
              <a:rPr lang="en-US" sz="1800" b="1" dirty="0">
                <a:effectLst/>
                <a:latin typeface="Times New Roman" panose="02020603050405020304" pitchFamily="18" charset="0"/>
                <a:ea typeface="Times New Roman" panose="02020603050405020304" pitchFamily="18" charset="0"/>
              </a:rPr>
              <a:t>Domain :</a:t>
            </a:r>
            <a:r>
              <a:rPr lang="en-US" sz="1800" b="1" spc="-45" dirty="0">
                <a:effectLst/>
                <a:latin typeface="Times New Roman" panose="02020603050405020304" pitchFamily="18" charset="0"/>
                <a:ea typeface="Times New Roman" panose="02020603050405020304" pitchFamily="18" charset="0"/>
              </a:rPr>
              <a:t> </a:t>
            </a:r>
            <a:r>
              <a:rPr lang="en-US" sz="1800" spc="-45" dirty="0">
                <a:effectLst/>
                <a:latin typeface="Times New Roman" panose="02020603050405020304" pitchFamily="18" charset="0"/>
                <a:ea typeface="Times New Roman" panose="02020603050405020304" pitchFamily="18" charset="0"/>
              </a:rPr>
              <a:t>Data Science</a:t>
            </a:r>
            <a:endParaRPr lang="en-IN" sz="1800" dirty="0">
              <a:effectLst/>
              <a:latin typeface="Times New Roman" panose="02020603050405020304" pitchFamily="18" charset="0"/>
              <a:ea typeface="Times New Roman" panose="02020603050405020304" pitchFamily="18" charset="0"/>
            </a:endParaRPr>
          </a:p>
          <a:p>
            <a:pPr marL="127000" algn="just">
              <a:spcBef>
                <a:spcPts val="390"/>
              </a:spcBef>
              <a:spcAft>
                <a:spcPts val="0"/>
              </a:spcAft>
            </a:pPr>
            <a:r>
              <a:rPr lang="en-US" sz="1800" b="1" dirty="0">
                <a:effectLst/>
                <a:latin typeface="Times New Roman" panose="02020603050405020304" pitchFamily="18" charset="0"/>
                <a:ea typeface="Times New Roman" panose="02020603050405020304" pitchFamily="18" charset="0"/>
              </a:rPr>
              <a:t>Duration :</a:t>
            </a:r>
            <a:r>
              <a:rPr lang="en-US" sz="1800" b="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 weeks</a:t>
            </a:r>
            <a:endParaRPr lang="en-IN" sz="1800" dirty="0">
              <a:effectLst/>
              <a:latin typeface="Times New Roman" panose="02020603050405020304" pitchFamily="18" charset="0"/>
              <a:ea typeface="Times New Roman" panose="02020603050405020304" pitchFamily="18" charset="0"/>
            </a:endParaRPr>
          </a:p>
        </p:txBody>
      </p:sp>
      <p:sp>
        <p:nvSpPr>
          <p:cNvPr id="4" name="Subtitle 2">
            <a:extLst>
              <a:ext uri="{FF2B5EF4-FFF2-40B4-BE49-F238E27FC236}">
                <a16:creationId xmlns:a16="http://schemas.microsoft.com/office/drawing/2014/main" id="{08E0C37F-E1FB-2DED-CB60-B322DEB5DB88}"/>
              </a:ext>
            </a:extLst>
          </p:cNvPr>
          <p:cNvSpPr txBox="1">
            <a:spLocks/>
          </p:cNvSpPr>
          <p:nvPr/>
        </p:nvSpPr>
        <p:spPr>
          <a:xfrm>
            <a:off x="759667" y="3846776"/>
            <a:ext cx="5130145" cy="2545681"/>
          </a:xfrm>
          <a:prstGeom prst="rect">
            <a:avLst/>
          </a:prstGeom>
        </p:spPr>
        <p:txBody>
          <a:bodyPr vert="horz" lIns="91440" tIns="91440" rIns="91440" bIns="9144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b="1" dirty="0">
                <a:latin typeface="Times New Roman" panose="02020603050405020304" pitchFamily="18" charset="0"/>
                <a:cs typeface="Times New Roman" panose="02020603050405020304" pitchFamily="18" charset="0"/>
              </a:rPr>
              <a:t>TEAM NO:B6</a:t>
            </a:r>
          </a:p>
          <a:p>
            <a:pPr algn="ctr"/>
            <a:r>
              <a:rPr lang="en-IN" b="1" dirty="0">
                <a:latin typeface="Times New Roman" panose="02020603050405020304" pitchFamily="18" charset="0"/>
                <a:cs typeface="Times New Roman" panose="02020603050405020304" pitchFamily="18" charset="0"/>
              </a:rPr>
              <a:t>Team details</a:t>
            </a:r>
          </a:p>
          <a:p>
            <a:r>
              <a:rPr lang="en-IN" cap="none" dirty="0">
                <a:latin typeface="Times New Roman" panose="02020603050405020304" pitchFamily="18" charset="0"/>
                <a:cs typeface="Times New Roman" panose="02020603050405020304" pitchFamily="18" charset="0"/>
              </a:rPr>
              <a:t>2451-21-737-071 VEERLA DEEKSHA</a:t>
            </a:r>
          </a:p>
          <a:p>
            <a:r>
              <a:rPr lang="en-IN" cap="none" dirty="0">
                <a:latin typeface="Times New Roman" panose="02020603050405020304" pitchFamily="18" charset="0"/>
                <a:cs typeface="Times New Roman" panose="02020603050405020304" pitchFamily="18" charset="0"/>
              </a:rPr>
              <a:t>2451-21-737-072 SURAJ REDDY DOMMATA</a:t>
            </a:r>
          </a:p>
          <a:p>
            <a:r>
              <a:rPr lang="en-IN" cap="none" dirty="0">
                <a:latin typeface="Times New Roman" panose="02020603050405020304" pitchFamily="18" charset="0"/>
                <a:cs typeface="Times New Roman" panose="02020603050405020304" pitchFamily="18" charset="0"/>
              </a:rPr>
              <a:t>2451-21-737-080 SILVEERI LOKESH</a:t>
            </a:r>
            <a:endParaRPr lang="en-IN" sz="1600" cap="none"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C5FFBA-178A-A308-4A3D-367100FE41B5}"/>
              </a:ext>
            </a:extLst>
          </p:cNvPr>
          <p:cNvSpPr txBox="1"/>
          <p:nvPr/>
        </p:nvSpPr>
        <p:spPr>
          <a:xfrm>
            <a:off x="471532" y="131056"/>
            <a:ext cx="11510396"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dirty="0">
                <a:latin typeface="Times New Roman" panose="02020603050405020304" pitchFamily="18" charset="0"/>
                <a:cs typeface="Times New Roman" panose="02020603050405020304" pitchFamily="18" charset="0"/>
              </a:rPr>
              <a:t>MATURI VENKATA SUBBA RAO(MVSR) ENGINEERING COLLEGE</a:t>
            </a:r>
          </a:p>
          <a:p>
            <a:pPr algn="ctr"/>
            <a:r>
              <a:rPr lang="en-US" sz="1700" dirty="0" err="1">
                <a:latin typeface="Times New Roman" panose="02020603050405020304" pitchFamily="18" charset="0"/>
                <a:cs typeface="Times New Roman" panose="02020603050405020304" pitchFamily="18" charset="0"/>
              </a:rPr>
              <a:t>Nadergul</a:t>
            </a:r>
            <a:r>
              <a:rPr lang="en-US" sz="1700" dirty="0">
                <a:latin typeface="Times New Roman" panose="02020603050405020304" pitchFamily="18" charset="0"/>
                <a:cs typeface="Times New Roman" panose="02020603050405020304" pitchFamily="18" charset="0"/>
              </a:rPr>
              <a:t>, Hyderabad – 501510</a:t>
            </a:r>
          </a:p>
          <a:p>
            <a:pPr algn="ctr"/>
            <a:r>
              <a:rPr lang="en-US" sz="1700" dirty="0">
                <a:latin typeface="Times New Roman" panose="02020603050405020304" pitchFamily="18" charset="0"/>
                <a:cs typeface="Times New Roman" panose="02020603050405020304" pitchFamily="18" charset="0"/>
              </a:rPr>
              <a:t>(Sponsored by </a:t>
            </a:r>
            <a:r>
              <a:rPr lang="en-US" sz="1700" dirty="0" err="1">
                <a:latin typeface="Times New Roman" panose="02020603050405020304" pitchFamily="18" charset="0"/>
                <a:cs typeface="Times New Roman" panose="02020603050405020304" pitchFamily="18" charset="0"/>
              </a:rPr>
              <a:t>Matrusri</a:t>
            </a:r>
            <a:r>
              <a:rPr lang="en-US" sz="1700" dirty="0">
                <a:latin typeface="Times New Roman" panose="02020603050405020304" pitchFamily="18" charset="0"/>
                <a:cs typeface="Times New Roman" panose="02020603050405020304" pitchFamily="18" charset="0"/>
              </a:rPr>
              <a:t> Education Society, </a:t>
            </a:r>
            <a:r>
              <a:rPr lang="en-US" sz="1700" dirty="0" err="1">
                <a:latin typeface="Times New Roman" panose="02020603050405020304" pitchFamily="18" charset="0"/>
                <a:cs typeface="Times New Roman" panose="02020603050405020304" pitchFamily="18" charset="0"/>
              </a:rPr>
              <a:t>Estd</a:t>
            </a:r>
            <a:r>
              <a:rPr lang="en-US" sz="1700" dirty="0">
                <a:latin typeface="Times New Roman" panose="02020603050405020304" pitchFamily="18" charset="0"/>
                <a:cs typeface="Times New Roman" panose="02020603050405020304" pitchFamily="18" charset="0"/>
              </a:rPr>
              <a:t>. 1980)</a:t>
            </a:r>
          </a:p>
          <a:p>
            <a:pPr algn="ctr"/>
            <a:r>
              <a:rPr lang="en-US" sz="1700" dirty="0">
                <a:latin typeface="Times New Roman" panose="02020603050405020304" pitchFamily="18" charset="0"/>
                <a:cs typeface="Times New Roman" panose="02020603050405020304" pitchFamily="18" charset="0"/>
              </a:rPr>
              <a:t>Approved by AICTE &amp; Affiliated to Osmania University, </a:t>
            </a:r>
            <a:r>
              <a:rPr lang="en-US" sz="1700" dirty="0" err="1">
                <a:latin typeface="Times New Roman" panose="02020603050405020304" pitchFamily="18" charset="0"/>
                <a:cs typeface="Times New Roman" panose="02020603050405020304" pitchFamily="18" charset="0"/>
              </a:rPr>
              <a:t>Estd</a:t>
            </a:r>
            <a:r>
              <a:rPr lang="en-US" sz="1700" dirty="0">
                <a:latin typeface="Times New Roman" panose="02020603050405020304" pitchFamily="18" charset="0"/>
                <a:cs typeface="Times New Roman" panose="02020603050405020304" pitchFamily="18" charset="0"/>
              </a:rPr>
              <a:t>. 1981</a:t>
            </a:r>
          </a:p>
          <a:p>
            <a:pPr algn="ctr"/>
            <a:r>
              <a:rPr lang="en-US" sz="1700" dirty="0">
                <a:latin typeface="Times New Roman" panose="02020603050405020304" pitchFamily="18" charset="0"/>
                <a:cs typeface="Times New Roman" panose="02020603050405020304" pitchFamily="18" charset="0"/>
              </a:rPr>
              <a:t>ISO 9001:2015 Certified Institution, Accredited by NAAC</a:t>
            </a:r>
          </a:p>
          <a:p>
            <a:pPr algn="ctr"/>
            <a:r>
              <a:rPr lang="en-US" sz="1700" dirty="0">
                <a:latin typeface="Times New Roman" panose="02020603050405020304" pitchFamily="18" charset="0"/>
                <a:cs typeface="Times New Roman" panose="02020603050405020304" pitchFamily="18" charset="0"/>
              </a:rPr>
              <a:t>Website: www.mvsrec.edu.in</a:t>
            </a:r>
          </a:p>
          <a:p>
            <a:pPr algn="ctr"/>
            <a:r>
              <a:rPr lang="en-US" sz="1700" dirty="0">
                <a:latin typeface="Times New Roman" panose="02020603050405020304" pitchFamily="18" charset="0"/>
                <a:cs typeface="Times New Roman" panose="02020603050405020304" pitchFamily="18" charset="0"/>
              </a:rPr>
              <a:t>(An Autonomous Institution)</a:t>
            </a:r>
          </a:p>
          <a:p>
            <a:pPr algn="ctr"/>
            <a:r>
              <a:rPr lang="en-US" sz="1700" b="1" dirty="0">
                <a:latin typeface="Times New Roman" panose="02020603050405020304" pitchFamily="18" charset="0"/>
                <a:cs typeface="Times New Roman" panose="02020603050405020304" pitchFamily="18" charset="0"/>
              </a:rPr>
              <a:t>DEPARTMENT OF INFORMATION TECHNOLOGY</a:t>
            </a:r>
          </a:p>
        </p:txBody>
      </p:sp>
      <p:cxnSp>
        <p:nvCxnSpPr>
          <p:cNvPr id="6" name="Straight Connector 5">
            <a:extLst>
              <a:ext uri="{FF2B5EF4-FFF2-40B4-BE49-F238E27FC236}">
                <a16:creationId xmlns:a16="http://schemas.microsoft.com/office/drawing/2014/main" id="{28B995AF-04BE-990B-5BD2-F46B136B96ED}"/>
              </a:ext>
            </a:extLst>
          </p:cNvPr>
          <p:cNvCxnSpPr>
            <a:cxnSpLocks/>
          </p:cNvCxnSpPr>
          <p:nvPr/>
        </p:nvCxnSpPr>
        <p:spPr>
          <a:xfrm>
            <a:off x="2423355" y="2473378"/>
            <a:ext cx="8648836" cy="0"/>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30" name="Picture 6">
            <a:extLst>
              <a:ext uri="{FF2B5EF4-FFF2-40B4-BE49-F238E27FC236}">
                <a16:creationId xmlns:a16="http://schemas.microsoft.com/office/drawing/2014/main" id="{8B4FD070-082F-CA2A-5461-B6C685064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67" y="468953"/>
            <a:ext cx="1615939" cy="15086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3966BDD-5313-AF1F-7D2B-C3EC1B1CF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8787" y="440847"/>
            <a:ext cx="1270465" cy="1451960"/>
          </a:xfrm>
          <a:prstGeom prst="rect">
            <a:avLst/>
          </a:prstGeom>
          <a:solidFill>
            <a:srgbClr val="E3E0DE"/>
          </a:solidFill>
        </p:spPr>
      </p:pic>
    </p:spTree>
    <p:extLst>
      <p:ext uri="{BB962C8B-B14F-4D97-AF65-F5344CB8AC3E}">
        <p14:creationId xmlns:p14="http://schemas.microsoft.com/office/powerpoint/2010/main" val="219074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54E1-F736-E2E2-49C4-89965BBDC0C0}"/>
              </a:ext>
            </a:extLst>
          </p:cNvPr>
          <p:cNvSpPr>
            <a:spLocks noGrp="1"/>
          </p:cNvSpPr>
          <p:nvPr>
            <p:ph type="title"/>
          </p:nvPr>
        </p:nvSpPr>
        <p:spPr/>
        <p:txBody>
          <a:bodyPr/>
          <a:lstStyle/>
          <a:p>
            <a:br>
              <a:rPr lang="en-IN" dirty="0"/>
            </a:br>
            <a:r>
              <a:rPr lang="en-IN" dirty="0"/>
              <a:t>CONCLUSION</a:t>
            </a:r>
          </a:p>
        </p:txBody>
      </p:sp>
      <p:sp>
        <p:nvSpPr>
          <p:cNvPr id="3" name="Content Placeholder 2">
            <a:extLst>
              <a:ext uri="{FF2B5EF4-FFF2-40B4-BE49-F238E27FC236}">
                <a16:creationId xmlns:a16="http://schemas.microsoft.com/office/drawing/2014/main" id="{7CDE4EC4-782B-4D64-0559-066F54EC1A8F}"/>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he development of a traffic sign recognition system using Convolutional Neural Networks (CNN) presents a significant advancement in enhancing road safety and supporting autonomous driving technologies. By accurately identifying and classifying a wide variety of traffic signs in real-time, this system addresses critical challenges posed by environmental factors and improves the reliability of driver-assistance systems. The successful implementation of this project can pave the way for further enhancements, such as integrating real-time capabilities and expanding the model to accommodate additional sign types. Overall, this work contributes to the ongoing efforts in creating safer and more efficient transportation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3D591D7-285D-15FF-A3EF-43A787D081A7}"/>
              </a:ext>
            </a:extLst>
          </p:cNvPr>
          <p:cNvSpPr>
            <a:spLocks noGrp="1"/>
          </p:cNvSpPr>
          <p:nvPr>
            <p:ph type="title"/>
          </p:nvPr>
        </p:nvSpPr>
        <p:spPr>
          <a:xfrm>
            <a:off x="1451579" y="804519"/>
            <a:ext cx="9603275" cy="1049235"/>
          </a:xfrm>
        </p:spPr>
        <p:txBody>
          <a:bodyPr>
            <a:normAutofit/>
          </a:bodyPr>
          <a:lstStyle/>
          <a:p>
            <a:br>
              <a:rPr lang="en-IN" dirty="0"/>
            </a:br>
            <a:r>
              <a:rPr lang="en-IN" dirty="0"/>
              <a:t>ABSTRACT</a:t>
            </a:r>
          </a:p>
        </p:txBody>
      </p:sp>
      <p:sp>
        <p:nvSpPr>
          <p:cNvPr id="39" name="Rectangle 38">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10C45E-0F9A-235D-8E7D-1C666C44C03D}"/>
              </a:ext>
            </a:extLst>
          </p:cNvPr>
          <p:cNvSpPr>
            <a:spLocks noGrp="1"/>
          </p:cNvSpPr>
          <p:nvPr>
            <p:ph idx="1"/>
          </p:nvPr>
        </p:nvSpPr>
        <p:spPr>
          <a:xfrm>
            <a:off x="1451579" y="2015732"/>
            <a:ext cx="9603275" cy="3450613"/>
          </a:xfrm>
        </p:spPr>
        <p:txBody>
          <a:bodyPr>
            <a:noAutofit/>
          </a:bodyPr>
          <a:lstStyle/>
          <a:p>
            <a:pPr marL="0" indent="0" algn="just">
              <a:buNone/>
            </a:pPr>
            <a:r>
              <a:rPr lang="en-US" sz="1950" dirty="0">
                <a:latin typeface="Times New Roman" panose="02020603050405020304" pitchFamily="18" charset="0"/>
                <a:cs typeface="Times New Roman" panose="02020603050405020304" pitchFamily="18" charset="0"/>
              </a:rPr>
              <a:t>Traffic sign recognition is a crucial component of Advanced Driver Assistance Systems (ADAS) that enhances road safety and driving efficiency. This project focuses on developing an accurate and robust traffic sign recognition system using advanced machine learning algorithms, specifically deep learning models, to analyze and interpret traffic signs in real-time, ultimately contributing to the enhancement of autonomous driving systems. By training on a diverse dataset of traffic sign images, the system learns to recognize various signs, such as speed limits, stop signs, and warnings, even under different lighting and weather conditions. The primary goal is to integrate this recognition system into ADAS technology to assist drivers by providing timely and accurate information about road signs, thereby reducing accidents and improving overall driving experience. The project aims to create a robust, real-time solution that enhances safety and navigation for drivers.</a:t>
            </a:r>
            <a:endParaRPr lang="en-IN" sz="1950" dirty="0">
              <a:latin typeface="Times New Roman" panose="02020603050405020304" pitchFamily="18" charset="0"/>
              <a:cs typeface="Times New Roman" panose="02020603050405020304" pitchFamily="18" charset="0"/>
            </a:endParaRPr>
          </a:p>
        </p:txBody>
      </p:sp>
      <p:pic>
        <p:nvPicPr>
          <p:cNvPr id="40" name="Picture 39">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90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8E001D5-0EE7-58BB-B09E-0E0C37A2BB0C}"/>
              </a:ext>
            </a:extLst>
          </p:cNvPr>
          <p:cNvSpPr>
            <a:spLocks noGrp="1"/>
          </p:cNvSpPr>
          <p:nvPr>
            <p:ph type="title"/>
          </p:nvPr>
        </p:nvSpPr>
        <p:spPr>
          <a:xfrm>
            <a:off x="1451579" y="804519"/>
            <a:ext cx="9603275" cy="1049235"/>
          </a:xfrm>
        </p:spPr>
        <p:txBody>
          <a:bodyPr>
            <a:noAutofit/>
          </a:bodyPr>
          <a:lstStyle/>
          <a:p>
            <a:br>
              <a:rPr lang="en-IN" b="1" dirty="0"/>
            </a:br>
            <a:r>
              <a:rPr lang="en-IN" dirty="0"/>
              <a:t>INTRODUCTION</a:t>
            </a:r>
            <a:br>
              <a:rPr lang="en-IN" dirty="0"/>
            </a:br>
            <a:endParaRPr lang="en-IN" dirty="0"/>
          </a:p>
        </p:txBody>
      </p:sp>
      <p:sp>
        <p:nvSpPr>
          <p:cNvPr id="27" name="Rectangle 2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B8B1B4-DC13-5A6E-D003-6BC091ABF66C}"/>
              </a:ext>
            </a:extLst>
          </p:cNvPr>
          <p:cNvSpPr>
            <a:spLocks noGrp="1"/>
          </p:cNvSpPr>
          <p:nvPr>
            <p:ph idx="1"/>
          </p:nvPr>
        </p:nvSpPr>
        <p:spPr>
          <a:xfrm>
            <a:off x="1451579" y="2015732"/>
            <a:ext cx="9609840" cy="4037748"/>
          </a:xfrm>
        </p:spPr>
        <p:txBody>
          <a:bodyPr>
            <a:normAutofit fontScale="70000" lnSpcReduction="20000"/>
          </a:bodyPr>
          <a:lstStyle/>
          <a:p>
            <a:pPr marL="0" indent="0" algn="just">
              <a:buNone/>
            </a:pPr>
            <a:r>
              <a:rPr lang="en-US" sz="2900" dirty="0">
                <a:latin typeface="Times New Roman" panose="02020603050405020304" pitchFamily="18" charset="0"/>
                <a:cs typeface="Times New Roman" panose="02020603050405020304" pitchFamily="18" charset="0"/>
              </a:rPr>
              <a:t>Traffic Sign Recognition (TSR) </a:t>
            </a:r>
            <a:r>
              <a:rPr lang="en-IN" sz="2900" dirty="0">
                <a:effectLst/>
                <a:latin typeface="Times New Roman" panose="02020603050405020304" pitchFamily="18" charset="0"/>
                <a:ea typeface="Times New Roman" panose="02020603050405020304" pitchFamily="18" charset="0"/>
              </a:rPr>
              <a:t>is a key technology for autonomous vehicles and driver-assistance systems, allowing real-time identification of road signs. Using Convolutional Neural Networks (CNN), TSR can accurately classify traffic signs, improving road safety and driving efficiency.</a:t>
            </a:r>
            <a:endParaRPr lang="en-US" sz="2900" dirty="0">
              <a:latin typeface="Times New Roman" panose="02020603050405020304" pitchFamily="18" charset="0"/>
              <a:cs typeface="Times New Roman" panose="02020603050405020304" pitchFamily="18" charset="0"/>
            </a:endParaRPr>
          </a:p>
          <a:p>
            <a:pPr marL="0" indent="0" algn="just">
              <a:buNone/>
            </a:pPr>
            <a:r>
              <a:rPr lang="en-US" sz="2900" b="1" dirty="0">
                <a:latin typeface="Times New Roman" panose="02020603050405020304" pitchFamily="18" charset="0"/>
                <a:cs typeface="Times New Roman" panose="02020603050405020304" pitchFamily="18" charset="0"/>
              </a:rPr>
              <a:t>PROBLEM STATEMENT</a:t>
            </a:r>
          </a:p>
          <a:p>
            <a:pPr marL="0" indent="0" algn="just">
              <a:buNone/>
            </a:pPr>
            <a:r>
              <a:rPr lang="en-US" sz="2900" dirty="0">
                <a:effectLst/>
                <a:latin typeface="Times New Roman" panose="02020603050405020304" pitchFamily="18" charset="0"/>
                <a:ea typeface="Times New Roman" panose="02020603050405020304" pitchFamily="18" charset="0"/>
              </a:rPr>
              <a:t>The goal of this project is to develop a deep learning model using Convolutional Neural Networks (CNN) to automatically recognize and classify traffic signs from images. The challenge lies in accurately identifying a wide variety of signs in real-time, despite environmental factors like lighting changes, occlusions, and different angles, to enhance road safety and support autonomous driving systems.</a:t>
            </a:r>
            <a:endParaRPr lang="en-IN" sz="2900" dirty="0">
              <a:effectLst/>
              <a:latin typeface="Times New Roman" panose="02020603050405020304" pitchFamily="18" charset="0"/>
              <a:ea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12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454918-7343-D564-900B-BEC8BCD45EF3}"/>
              </a:ext>
            </a:extLst>
          </p:cNvPr>
          <p:cNvSpPr txBox="1"/>
          <p:nvPr/>
        </p:nvSpPr>
        <p:spPr>
          <a:xfrm>
            <a:off x="412725" y="203806"/>
            <a:ext cx="11541710" cy="6192529"/>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EXISTING SYSTEM</a:t>
            </a:r>
          </a:p>
          <a:p>
            <a:pPr algn="just">
              <a:lnSpc>
                <a:spcPct val="150000"/>
              </a:lnSpc>
            </a:pPr>
            <a:r>
              <a:rPr lang="en-IN" sz="2000" dirty="0">
                <a:effectLst/>
                <a:latin typeface="Times New Roman" panose="02020603050405020304" pitchFamily="18" charset="0"/>
                <a:ea typeface="Times New Roman" panose="02020603050405020304" pitchFamily="18" charset="0"/>
              </a:rPr>
              <a:t>Existing traffic sign recognition systems rely on traditional image processing techniques or simpler machine learning models, but often struggle with accuracy under varying environmental conditions.</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PROPOSED SYSTEM</a:t>
            </a:r>
          </a:p>
          <a:p>
            <a:pPr algn="just">
              <a:lnSpc>
                <a:spcPct val="150000"/>
              </a:lnSpc>
            </a:pPr>
            <a:r>
              <a:rPr lang="en-US" sz="2000" dirty="0">
                <a:effectLst/>
                <a:latin typeface="Times New Roman" panose="02020603050405020304" pitchFamily="18" charset="0"/>
                <a:ea typeface="Times New Roman" panose="02020603050405020304" pitchFamily="18" charset="0"/>
              </a:rPr>
              <a:t>The proposed system uses a Convolutional Neural Network (CNN) for accurate and real-time traffic sign recognition, capable of handling diverse sign types and challenging environmental conditions like varying lighting and occlusions.</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SCOPE</a:t>
            </a:r>
          </a:p>
          <a:p>
            <a:pPr algn="just">
              <a:lnSpc>
                <a:spcPct val="150000"/>
              </a:lnSpc>
            </a:pPr>
            <a:r>
              <a:rPr lang="en-US" sz="2000" dirty="0">
                <a:effectLst/>
                <a:latin typeface="Times New Roman" panose="02020603050405020304" pitchFamily="18" charset="0"/>
                <a:ea typeface="Times New Roman" panose="02020603050405020304" pitchFamily="18" charset="0"/>
              </a:rPr>
              <a:t>The scope of this project involves designing and implementing a Convolutional Neural Network (CNN) model for recognizing and classifying traffic signs from the GTSRB dataset. It covers the preprocessing of image data, building and training the CNN, and evaluating its accuracy and performance. The project aims to achieve real-time sign recognition, making it applicable to autonomous vehicles and driver-assistance systems.</a:t>
            </a:r>
            <a:endParaRPr lang="en-IN" sz="2000" dirty="0">
              <a:effectLst/>
              <a:latin typeface="Times New Roman" panose="02020603050405020304" pitchFamily="18" charset="0"/>
              <a:ea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72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BCD1-CFFB-E861-DE69-F8CEA7D4D3C9}"/>
              </a:ext>
            </a:extLst>
          </p:cNvPr>
          <p:cNvSpPr>
            <a:spLocks noGrp="1"/>
          </p:cNvSpPr>
          <p:nvPr>
            <p:ph type="title"/>
          </p:nvPr>
        </p:nvSpPr>
        <p:spPr>
          <a:xfrm>
            <a:off x="1451579" y="804519"/>
            <a:ext cx="9603275" cy="1049235"/>
          </a:xfrm>
        </p:spPr>
        <p:txBody>
          <a:bodyPr>
            <a:normAutofit/>
          </a:bodyPr>
          <a:lstStyle/>
          <a:p>
            <a:r>
              <a:rPr lang="en-IN" dirty="0"/>
              <a:t>Software </a:t>
            </a:r>
            <a:br>
              <a:rPr lang="en-IN" dirty="0"/>
            </a:br>
            <a:r>
              <a:rPr lang="en-IN" dirty="0"/>
              <a:t>requirements</a:t>
            </a:r>
          </a:p>
        </p:txBody>
      </p:sp>
      <p:sp>
        <p:nvSpPr>
          <p:cNvPr id="3" name="Content Placeholder 2">
            <a:extLst>
              <a:ext uri="{FF2B5EF4-FFF2-40B4-BE49-F238E27FC236}">
                <a16:creationId xmlns:a16="http://schemas.microsoft.com/office/drawing/2014/main" id="{AA336218-DCDE-95FA-6C1C-E50ACDBA39B4}"/>
              </a:ext>
            </a:extLst>
          </p:cNvPr>
          <p:cNvSpPr>
            <a:spLocks noGrp="1"/>
          </p:cNvSpPr>
          <p:nvPr>
            <p:ph idx="1"/>
          </p:nvPr>
        </p:nvSpPr>
        <p:spPr>
          <a:xfrm>
            <a:off x="1451579" y="2015732"/>
            <a:ext cx="9603275" cy="3833739"/>
          </a:xfrm>
        </p:spPr>
        <p:txBody>
          <a:bodyPr vert="horz" lIns="91440" tIns="45720" rIns="91440" bIns="45720" rtlCol="0" anchor="t">
            <a:noAutofit/>
          </a:bodyPr>
          <a:lstStyle/>
          <a:p>
            <a:pPr marL="130175" indent="0" algn="just">
              <a:lnSpc>
                <a:spcPct val="200000"/>
              </a:lnSpc>
              <a:spcAft>
                <a:spcPts val="0"/>
              </a:spcAft>
              <a:buNone/>
            </a:pPr>
            <a:r>
              <a:rPr lang="en-US" b="1" dirty="0">
                <a:effectLst/>
                <a:latin typeface="Times New Roman" panose="02020603050405020304" pitchFamily="18" charset="0"/>
                <a:ea typeface="Times New Roman" panose="02020603050405020304" pitchFamily="18" charset="0"/>
              </a:rPr>
              <a:t>Operating System </a:t>
            </a:r>
            <a:r>
              <a:rPr lang="en-US" dirty="0">
                <a:effectLst/>
                <a:latin typeface="Times New Roman" panose="02020603050405020304" pitchFamily="18" charset="0"/>
                <a:ea typeface="Times New Roman" panose="02020603050405020304" pitchFamily="18" charset="0"/>
              </a:rPr>
              <a:t>: Windows OS</a:t>
            </a:r>
            <a:endParaRPr lang="en-IN" dirty="0">
              <a:effectLst/>
              <a:latin typeface="Times New Roman" panose="02020603050405020304" pitchFamily="18" charset="0"/>
              <a:ea typeface="Times New Roman" panose="02020603050405020304" pitchFamily="18" charset="0"/>
            </a:endParaRPr>
          </a:p>
          <a:p>
            <a:pPr marL="130175" indent="0" algn="just">
              <a:lnSpc>
                <a:spcPct val="200000"/>
              </a:lnSpc>
              <a:buNone/>
            </a:pPr>
            <a:r>
              <a:rPr lang="en-US" b="1" dirty="0">
                <a:effectLst/>
                <a:latin typeface="Times New Roman" panose="02020603050405020304" pitchFamily="18" charset="0"/>
                <a:ea typeface="Times New Roman" panose="02020603050405020304" pitchFamily="18" charset="0"/>
              </a:rPr>
              <a:t>IDE</a:t>
            </a:r>
            <a:r>
              <a:rPr lang="en-US" dirty="0">
                <a:effectLst/>
                <a:latin typeface="Times New Roman" panose="02020603050405020304" pitchFamily="18" charset="0"/>
                <a:ea typeface="Times New Roman" panose="02020603050405020304" pitchFamily="18" charset="0"/>
              </a:rPr>
              <a:t> : Any Python IDE</a:t>
            </a:r>
            <a:endParaRPr lang="en-IN" dirty="0">
              <a:effectLst/>
              <a:latin typeface="Times New Roman" panose="02020603050405020304" pitchFamily="18" charset="0"/>
              <a:ea typeface="Times New Roman" panose="02020603050405020304" pitchFamily="18" charset="0"/>
            </a:endParaRPr>
          </a:p>
          <a:p>
            <a:pPr marL="130175" indent="0" algn="just">
              <a:lnSpc>
                <a:spcPct val="200000"/>
              </a:lnSpc>
              <a:buNone/>
            </a:pPr>
            <a:r>
              <a:rPr lang="en-US" b="1" dirty="0">
                <a:effectLst/>
                <a:latin typeface="Times New Roman" panose="02020603050405020304" pitchFamily="18" charset="0"/>
                <a:ea typeface="Times New Roman" panose="02020603050405020304" pitchFamily="18" charset="0"/>
              </a:rPr>
              <a:t>Libraries </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Keras</a:t>
            </a:r>
            <a:r>
              <a:rPr lang="en-US" dirty="0">
                <a:effectLst/>
                <a:latin typeface="Times New Roman" panose="02020603050405020304" pitchFamily="18" charset="0"/>
                <a:ea typeface="Times New Roman" panose="02020603050405020304" pitchFamily="18" charset="0"/>
              </a:rPr>
              <a:t>, TensorFlow, Matplotlib, Pandas, Pillow, Scikit-learn</a:t>
            </a:r>
            <a:endParaRPr lang="en-IN" dirty="0">
              <a:effectLst/>
              <a:latin typeface="Times New Roman" panose="02020603050405020304" pitchFamily="18" charset="0"/>
              <a:ea typeface="Times New Roman" panose="02020603050405020304" pitchFamily="18" charset="0"/>
            </a:endParaRPr>
          </a:p>
          <a:p>
            <a:pPr marL="130175" indent="0" algn="just">
              <a:lnSpc>
                <a:spcPct val="200000"/>
              </a:lnSpc>
              <a:buNone/>
            </a:pPr>
            <a:r>
              <a:rPr lang="en-US" b="1" dirty="0">
                <a:effectLst/>
                <a:latin typeface="Times New Roman" panose="02020603050405020304" pitchFamily="18" charset="0"/>
                <a:ea typeface="Times New Roman" panose="02020603050405020304" pitchFamily="18" charset="0"/>
              </a:rPr>
              <a:t>Technology </a:t>
            </a:r>
            <a:r>
              <a:rPr lang="en-US" dirty="0">
                <a:effectLst/>
                <a:latin typeface="Times New Roman" panose="02020603050405020304" pitchFamily="18" charset="0"/>
                <a:ea typeface="Times New Roman" panose="02020603050405020304" pitchFamily="18" charset="0"/>
              </a:rPr>
              <a:t>: Python 3.10</a:t>
            </a:r>
            <a:endParaRPr lang="en-IN" dirty="0">
              <a:effectLst/>
              <a:latin typeface="Times New Roman" panose="02020603050405020304" pitchFamily="18" charset="0"/>
              <a:ea typeface="Times New Roman" panose="02020603050405020304" pitchFamily="18" charset="0"/>
            </a:endParaRPr>
          </a:p>
          <a:p>
            <a:pPr marL="0" indent="0">
              <a:lnSpc>
                <a:spcPct val="110000"/>
              </a:lnSpc>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7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DDC0-7EED-2E34-F1DE-3B23163C9A72}"/>
              </a:ext>
            </a:extLst>
          </p:cNvPr>
          <p:cNvSpPr>
            <a:spLocks noGrp="1"/>
          </p:cNvSpPr>
          <p:nvPr>
            <p:ph type="title"/>
          </p:nvPr>
        </p:nvSpPr>
        <p:spPr/>
        <p:txBody>
          <a:bodyPr/>
          <a:lstStyle/>
          <a:p>
            <a:r>
              <a:rPr lang="en-IN" dirty="0"/>
              <a:t>Hardware</a:t>
            </a:r>
            <a:br>
              <a:rPr lang="en-IN" dirty="0"/>
            </a:br>
            <a:r>
              <a:rPr lang="en-IN" dirty="0"/>
              <a:t>requirements</a:t>
            </a:r>
          </a:p>
        </p:txBody>
      </p:sp>
      <p:sp>
        <p:nvSpPr>
          <p:cNvPr id="3" name="Content Placeholder 2">
            <a:extLst>
              <a:ext uri="{FF2B5EF4-FFF2-40B4-BE49-F238E27FC236}">
                <a16:creationId xmlns:a16="http://schemas.microsoft.com/office/drawing/2014/main" id="{788293AB-518B-6206-E5AE-504085918A10}"/>
              </a:ext>
            </a:extLst>
          </p:cNvPr>
          <p:cNvSpPr>
            <a:spLocks noGrp="1"/>
          </p:cNvSpPr>
          <p:nvPr>
            <p:ph idx="1"/>
          </p:nvPr>
        </p:nvSpPr>
        <p:spPr/>
        <p:txBody>
          <a:bodyPr/>
          <a:lstStyle/>
          <a:p>
            <a:pPr marL="0" indent="0" algn="just">
              <a:lnSpc>
                <a:spcPct val="200000"/>
              </a:lnSpc>
              <a:buNone/>
            </a:pPr>
            <a:r>
              <a:rPr lang="en-IN" b="1" dirty="0">
                <a:latin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cs typeface="Times New Roman" panose="02020603050405020304" pitchFamily="18" charset="0"/>
              </a:rPr>
              <a:t> Multi-core processor for better performance, preferably Intel Core i3 or higher.</a:t>
            </a:r>
            <a:endParaRPr lang="en-US" dirty="0">
              <a:latin typeface="Times New Roman" panose="02020603050405020304" pitchFamily="18" charset="0"/>
              <a:cs typeface="Times New Roman" panose="02020603050405020304" pitchFamily="18" charset="0"/>
            </a:endParaRPr>
          </a:p>
          <a:p>
            <a:pPr marL="0" indent="0" algn="just">
              <a:lnSpc>
                <a:spcPct val="200000"/>
              </a:lnSpc>
              <a:buNone/>
            </a:pPr>
            <a:r>
              <a:rPr lang="en-IN" b="1" dirty="0">
                <a:latin typeface="Times New Roman" panose="02020603050405020304" pitchFamily="18" charset="0"/>
                <a:cs typeface="Times New Roman" panose="02020603050405020304" pitchFamily="18" charset="0"/>
              </a:rPr>
              <a:t>RAM :</a:t>
            </a:r>
            <a:r>
              <a:rPr lang="en-IN" dirty="0">
                <a:latin typeface="Times New Roman" panose="02020603050405020304" pitchFamily="18" charset="0"/>
                <a:cs typeface="Times New Roman" panose="02020603050405020304" pitchFamily="18" charset="0"/>
              </a:rPr>
              <a:t> At least 4GB RAM, though 8GB or more is recommended for better performance. </a:t>
            </a:r>
            <a:endParaRPr lang="en-US" dirty="0">
              <a:latin typeface="Times New Roman" panose="02020603050405020304" pitchFamily="18" charset="0"/>
              <a:cs typeface="Times New Roman" panose="02020603050405020304" pitchFamily="18" charset="0"/>
            </a:endParaRPr>
          </a:p>
          <a:p>
            <a:pPr marL="0" indent="0" algn="just">
              <a:lnSpc>
                <a:spcPct val="200000"/>
              </a:lnSpc>
              <a:buNone/>
            </a:pPr>
            <a:r>
              <a:rPr lang="en-IN" b="1" dirty="0">
                <a:latin typeface="Times New Roman" panose="02020603050405020304" pitchFamily="18" charset="0"/>
                <a:cs typeface="Times New Roman" panose="02020603050405020304" pitchFamily="18" charset="0"/>
              </a:rPr>
              <a:t>Storage :</a:t>
            </a:r>
            <a:r>
              <a:rPr lang="en-IN" dirty="0">
                <a:latin typeface="Times New Roman" panose="02020603050405020304" pitchFamily="18" charset="0"/>
                <a:cs typeface="Times New Roman" panose="02020603050405020304" pitchFamily="18" charset="0"/>
              </a:rPr>
              <a:t> Enough disk space to store files and any other data your application might generate. 50GB or more is usually sufficient.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643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2" name="Picture 8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4" name="Straight Connector 8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4DD9011-183A-9C5F-94FE-FC2FEB4E259B}"/>
              </a:ext>
            </a:extLst>
          </p:cNvPr>
          <p:cNvSpPr>
            <a:spLocks noGrp="1"/>
          </p:cNvSpPr>
          <p:nvPr>
            <p:ph type="title"/>
          </p:nvPr>
        </p:nvSpPr>
        <p:spPr>
          <a:xfrm>
            <a:off x="1458143" y="753842"/>
            <a:ext cx="9603275" cy="1049235"/>
          </a:xfrm>
        </p:spPr>
        <p:txBody>
          <a:bodyPr vert="horz" lIns="91440" tIns="45720" rIns="91440" bIns="45720" rtlCol="0" anchor="t">
            <a:normAutofit fontScale="90000"/>
          </a:bodyPr>
          <a:lstStyle/>
          <a:p>
            <a:br>
              <a:rPr lang="en-US" sz="3600" dirty="0"/>
            </a:br>
            <a:r>
              <a:rPr lang="en-US" sz="3600" dirty="0"/>
              <a:t>UML Diagrams</a:t>
            </a:r>
          </a:p>
        </p:txBody>
      </p:sp>
      <p:sp>
        <p:nvSpPr>
          <p:cNvPr id="4" name="Content Placeholder 3">
            <a:extLst>
              <a:ext uri="{FF2B5EF4-FFF2-40B4-BE49-F238E27FC236}">
                <a16:creationId xmlns:a16="http://schemas.microsoft.com/office/drawing/2014/main" id="{F7CA9E4E-8116-3EC1-7BA3-8B93A908E6D1}"/>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USECASE DIAGRAM</a:t>
            </a:r>
          </a:p>
        </p:txBody>
      </p:sp>
      <p:pic>
        <p:nvPicPr>
          <p:cNvPr id="2050" name="Picture 2" descr="PlantUML Diagram">
            <a:extLst>
              <a:ext uri="{FF2B5EF4-FFF2-40B4-BE49-F238E27FC236}">
                <a16:creationId xmlns:a16="http://schemas.microsoft.com/office/drawing/2014/main" id="{12ABFE45-9A8F-81F1-38CD-8F927B039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452" y="2411240"/>
            <a:ext cx="6831813" cy="422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91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48B19-0DBA-1E14-6237-D7041A1761A9}"/>
              </a:ext>
            </a:extLst>
          </p:cNvPr>
          <p:cNvSpPr txBox="1"/>
          <p:nvPr/>
        </p:nvSpPr>
        <p:spPr>
          <a:xfrm>
            <a:off x="445957" y="220068"/>
            <a:ext cx="6108492"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CLASS DIAGRAM</a:t>
            </a:r>
          </a:p>
        </p:txBody>
      </p:sp>
      <p:pic>
        <p:nvPicPr>
          <p:cNvPr id="2052" name="Picture 4" descr="PlantUML diagram">
            <a:extLst>
              <a:ext uri="{FF2B5EF4-FFF2-40B4-BE49-F238E27FC236}">
                <a16:creationId xmlns:a16="http://schemas.microsoft.com/office/drawing/2014/main" id="{83BEC15A-66EB-A35A-C898-6F50B02EA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603" y="789492"/>
            <a:ext cx="3469371" cy="576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5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48B19-0DBA-1E14-6237-D7041A1761A9}"/>
              </a:ext>
            </a:extLst>
          </p:cNvPr>
          <p:cNvSpPr txBox="1"/>
          <p:nvPr/>
        </p:nvSpPr>
        <p:spPr>
          <a:xfrm>
            <a:off x="445957" y="220068"/>
            <a:ext cx="6108492"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SEQUENCE DIAGRAM</a:t>
            </a:r>
          </a:p>
        </p:txBody>
      </p:sp>
      <p:pic>
        <p:nvPicPr>
          <p:cNvPr id="1028" name="Picture 4" descr="PlantUML diagram">
            <a:extLst>
              <a:ext uri="{FF2B5EF4-FFF2-40B4-BE49-F238E27FC236}">
                <a16:creationId xmlns:a16="http://schemas.microsoft.com/office/drawing/2014/main" id="{44162AED-5B03-C3E4-E9A9-71FD48855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945" y="909885"/>
            <a:ext cx="7777236" cy="572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372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7917B0CF87074C871587596293EF4D" ma:contentTypeVersion="7" ma:contentTypeDescription="Create a new document." ma:contentTypeScope="" ma:versionID="1dc0418cdf1a15fe5e2abb75ca674d38">
  <xsd:schema xmlns:xsd="http://www.w3.org/2001/XMLSchema" xmlns:xs="http://www.w3.org/2001/XMLSchema" xmlns:p="http://schemas.microsoft.com/office/2006/metadata/properties" xmlns:ns3="83596974-fb86-4db6-bea7-40faaf9c3615" targetNamespace="http://schemas.microsoft.com/office/2006/metadata/properties" ma:root="true" ma:fieldsID="23e42171797296f4ffac477f7b38d28a" ns3:_="">
    <xsd:import namespace="83596974-fb86-4db6-bea7-40faaf9c361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596974-fb86-4db6-bea7-40faaf9c3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3596974-fb86-4db6-bea7-40faaf9c361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7C4CB-7FBC-47BA-8EFA-710088BED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596974-fb86-4db6-bea7-40faaf9c3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8B51B2-B566-45CB-8E0A-A67529FC1C35}">
  <ds:schemaRefs>
    <ds:schemaRef ds:uri="http://purl.org/dc/elements/1.1/"/>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83596974-fb86-4db6-bea7-40faaf9c3615"/>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58607E3C-B7C3-424C-86A8-D66E01B812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B-22</Template>
  <TotalTime>74</TotalTime>
  <Words>713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Traffic sign recognition</vt:lpstr>
      <vt:lpstr> ABSTRACT</vt:lpstr>
      <vt:lpstr> INTRODUCTION </vt:lpstr>
      <vt:lpstr>PowerPoint Presentation</vt:lpstr>
      <vt:lpstr>Software  requirements</vt:lpstr>
      <vt:lpstr>Hardware requirements</vt:lpstr>
      <vt:lpstr> UML Diagrams</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deekshaveerla04@gmail.com</dc:creator>
  <cp:lastModifiedBy>deekshaveerla04@gmail.com</cp:lastModifiedBy>
  <cp:revision>1</cp:revision>
  <dcterms:created xsi:type="dcterms:W3CDTF">2024-09-27T17:31:35Z</dcterms:created>
  <dcterms:modified xsi:type="dcterms:W3CDTF">2024-09-28T01:49:17Z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0x010100287917B0CF87074C871587596293EF4D</vt:lpwstr>
  </property>
</Properties>
</file>