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75806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AE033-42C9-463D-97F1-F2C4D225511E}"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50764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2470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852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35364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23283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269662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902224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12922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919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422162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AE033-42C9-463D-97F1-F2C4D225511E}"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207571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AAE033-42C9-463D-97F1-F2C4D225511E}"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36402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09792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43420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7AAE033-42C9-463D-97F1-F2C4D225511E}" type="datetimeFigureOut">
              <a:rPr lang="en-US" smtClean="0"/>
              <a:t>3/4/2025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102194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AE033-42C9-463D-97F1-F2C4D225511E}"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D900-EF0C-401E-B51E-168E62DEB6E3}" type="slidenum">
              <a:rPr lang="en-US" smtClean="0"/>
              <a:t>‹#›</a:t>
            </a:fld>
            <a:endParaRPr lang="en-US"/>
          </a:p>
        </p:txBody>
      </p:sp>
    </p:spTree>
    <p:extLst>
      <p:ext uri="{BB962C8B-B14F-4D97-AF65-F5344CB8AC3E}">
        <p14:creationId xmlns:p14="http://schemas.microsoft.com/office/powerpoint/2010/main" val="355638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AAE033-42C9-463D-97F1-F2C4D225511E}" type="datetimeFigureOut">
              <a:rPr lang="en-US" smtClean="0"/>
              <a:t>3/4/2025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05D900-EF0C-401E-B51E-168E62DEB6E3}" type="slidenum">
              <a:rPr lang="en-US" smtClean="0"/>
              <a:t>‹#›</a:t>
            </a:fld>
            <a:endParaRPr lang="en-US"/>
          </a:p>
        </p:txBody>
      </p:sp>
    </p:spTree>
    <p:extLst>
      <p:ext uri="{BB962C8B-B14F-4D97-AF65-F5344CB8AC3E}">
        <p14:creationId xmlns:p14="http://schemas.microsoft.com/office/powerpoint/2010/main" val="118367147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6B7EC-8887-052D-77E0-FCDFF07CCBE0}"/>
              </a:ext>
            </a:extLst>
          </p:cNvPr>
          <p:cNvSpPr>
            <a:spLocks noGrp="1"/>
          </p:cNvSpPr>
          <p:nvPr>
            <p:ph type="title"/>
          </p:nvPr>
        </p:nvSpPr>
        <p:spPr>
          <a:xfrm>
            <a:off x="975851" y="2143432"/>
            <a:ext cx="10515600" cy="2389239"/>
          </a:xfrm>
        </p:spPr>
        <p:txBody>
          <a:bodyPr/>
          <a:lstStyle/>
          <a:p>
            <a:pPr algn="ctr"/>
            <a:r>
              <a:rPr lang="en-US" sz="4400" dirty="0">
                <a:latin typeface="Times New Roman" panose="02020603050405020304" pitchFamily="18" charset="0"/>
                <a:cs typeface="Times New Roman" panose="02020603050405020304" pitchFamily="18" charset="0"/>
              </a:rPr>
              <a:t>Mapping the Educational Landscape: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A Comprehensive Data Analytics Study of Engineering Colleges in India</a:t>
            </a:r>
            <a:endParaRPr lang="en-US" dirty="0"/>
          </a:p>
        </p:txBody>
      </p:sp>
    </p:spTree>
    <p:extLst>
      <p:ext uri="{BB962C8B-B14F-4D97-AF65-F5344CB8AC3E}">
        <p14:creationId xmlns:p14="http://schemas.microsoft.com/office/powerpoint/2010/main" val="259188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41BF60-1AEB-57BA-A767-01F60AC9FDE3}"/>
              </a:ext>
            </a:extLst>
          </p:cNvPr>
          <p:cNvSpPr>
            <a:spLocks noGrp="1"/>
          </p:cNvSpPr>
          <p:nvPr>
            <p:ph type="title"/>
          </p:nvPr>
        </p:nvSpPr>
        <p:spPr>
          <a:xfrm>
            <a:off x="646111" y="609600"/>
            <a:ext cx="9404723" cy="1243647"/>
          </a:xfrm>
        </p:spPr>
        <p:txBody>
          <a:bodyPr/>
          <a:lstStyle/>
          <a:p>
            <a:pPr algn="ctr"/>
            <a:r>
              <a:rPr lang="en-IN" dirty="0">
                <a:latin typeface="Times New Roman" panose="02020603050405020304" pitchFamily="18" charset="0"/>
                <a:cs typeface="Times New Roman" panose="02020603050405020304" pitchFamily="18" charset="0"/>
              </a:rPr>
              <a:t>PROJECT OBJECTIVE</a:t>
            </a:r>
            <a:endParaRPr lang="en-US" dirty="0"/>
          </a:p>
        </p:txBody>
      </p:sp>
      <p:sp>
        <p:nvSpPr>
          <p:cNvPr id="6" name="Content Placeholder 5">
            <a:extLst>
              <a:ext uri="{FF2B5EF4-FFF2-40B4-BE49-F238E27FC236}">
                <a16:creationId xmlns:a16="http://schemas.microsoft.com/office/drawing/2014/main" id="{1655E522-82FA-37D0-A359-00338AD9E196}"/>
              </a:ext>
            </a:extLst>
          </p:cNvPr>
          <p:cNvSpPr>
            <a:spLocks noGrp="1"/>
          </p:cNvSpPr>
          <p:nvPr>
            <p:ph idx="1"/>
          </p:nvPr>
        </p:nvSpPr>
        <p:spPr>
          <a:xfrm>
            <a:off x="1182951" y="2059725"/>
            <a:ext cx="8946541" cy="3505334"/>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India has a large number of engineering colleges spread across different states, offering various courses. However, scattered data on college locations, fees, and infrastructure makes it hard for students, parents, and policymakers to make informed choices. This project uses data analysis to study course availability, fee structures, and infrastructure quality. It compares government and private colleges, highlights regional differences, and examines enrolment trends. The goal is to improve access, affordability, and decision-making in higher education.</a:t>
            </a:r>
            <a:endParaRPr lang="en-US" dirty="0"/>
          </a:p>
        </p:txBody>
      </p:sp>
    </p:spTree>
    <p:extLst>
      <p:ext uri="{BB962C8B-B14F-4D97-AF65-F5344CB8AC3E}">
        <p14:creationId xmlns:p14="http://schemas.microsoft.com/office/powerpoint/2010/main" val="120236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8CCA-BE1B-3A43-9D78-042EB39F26ED}"/>
              </a:ext>
            </a:extLst>
          </p:cNvPr>
          <p:cNvSpPr>
            <a:spLocks noGrp="1"/>
          </p:cNvSpPr>
          <p:nvPr>
            <p:ph type="title"/>
          </p:nvPr>
        </p:nvSpPr>
        <p:spPr>
          <a:xfrm>
            <a:off x="1102331" y="747252"/>
            <a:ext cx="8947522" cy="825909"/>
          </a:xfrm>
        </p:spPr>
        <p:txBody>
          <a:bodyPr/>
          <a:lstStyle/>
          <a:p>
            <a:pPr algn="ctr"/>
            <a:r>
              <a:rPr lang="en-US" dirty="0">
                <a:latin typeface="Times New Roman" panose="02020603050405020304" pitchFamily="18" charset="0"/>
                <a:cs typeface="Times New Roman" panose="02020603050405020304" pitchFamily="18" charset="0"/>
              </a:rPr>
              <a:t>MAIN AGENDA</a:t>
            </a:r>
            <a:endParaRPr lang="en-US" dirty="0"/>
          </a:p>
        </p:txBody>
      </p:sp>
      <p:sp>
        <p:nvSpPr>
          <p:cNvPr id="3" name="Content Placeholder 2">
            <a:extLst>
              <a:ext uri="{FF2B5EF4-FFF2-40B4-BE49-F238E27FC236}">
                <a16:creationId xmlns:a16="http://schemas.microsoft.com/office/drawing/2014/main" id="{63E9568E-2752-1C42-CA57-D816D8CB4CB3}"/>
              </a:ext>
            </a:extLst>
          </p:cNvPr>
          <p:cNvSpPr>
            <a:spLocks noGrp="1"/>
          </p:cNvSpPr>
          <p:nvPr>
            <p:ph idx="1"/>
          </p:nvPr>
        </p:nvSpPr>
        <p:spPr>
          <a:xfrm>
            <a:off x="1102331" y="1787447"/>
            <a:ext cx="8946541" cy="4195481"/>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Web Scrapping to collect the data  </a:t>
            </a:r>
          </a:p>
          <a:p>
            <a:pPr>
              <a:lnSpc>
                <a:spcPct val="150000"/>
              </a:lnSpc>
            </a:pPr>
            <a:r>
              <a:rPr lang="en-US" dirty="0">
                <a:latin typeface="Times New Roman" panose="02020603050405020304" pitchFamily="18" charset="0"/>
                <a:cs typeface="Times New Roman" panose="02020603050405020304" pitchFamily="18" charset="0"/>
              </a:rPr>
              <a:t>Data Cleaning and Manipulation </a:t>
            </a:r>
          </a:p>
          <a:p>
            <a:pPr>
              <a:lnSpc>
                <a:spcPct val="150000"/>
              </a:lnSpc>
            </a:pPr>
            <a:r>
              <a:rPr lang="en-US" dirty="0">
                <a:latin typeface="Times New Roman" panose="02020603050405020304" pitchFamily="18" charset="0"/>
                <a:cs typeface="Times New Roman" panose="02020603050405020304" pitchFamily="18" charset="0"/>
              </a:rPr>
              <a:t>Visualization and Analysis on various factors like Fee, Location, infrastructure, collage type….etc.…. to analyze above problem statements.</a:t>
            </a:r>
          </a:p>
          <a:p>
            <a:pPr marL="0" indent="0" algn="just">
              <a:lnSpc>
                <a:spcPct val="150000"/>
              </a:lnSpc>
              <a:buNone/>
            </a:pPr>
            <a:r>
              <a:rPr lang="en-US" dirty="0">
                <a:latin typeface="Times New Roman" panose="02020603050405020304" pitchFamily="18" charset="0"/>
                <a:cs typeface="Times New Roman" panose="02020603050405020304" pitchFamily="18" charset="0"/>
              </a:rPr>
              <a:t>An in-depth exploration of web scraping and data visualization using Python on the “getmyuni.com” website to extract engineering college data across India. Learn the power of data extraction and visualization for insightful analysis of college distribution, courses, fees, and infrastructure.</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953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AD40-35DD-73B2-AA00-519A26ACD308}"/>
              </a:ext>
            </a:extLst>
          </p:cNvPr>
          <p:cNvSpPr>
            <a:spLocks noGrp="1"/>
          </p:cNvSpPr>
          <p:nvPr>
            <p:ph type="title"/>
          </p:nvPr>
        </p:nvSpPr>
        <p:spPr>
          <a:xfrm>
            <a:off x="1093480" y="462551"/>
            <a:ext cx="8946541" cy="736984"/>
          </a:xfrm>
        </p:spPr>
        <p:txBody>
          <a:bodyPr/>
          <a:lstStyle/>
          <a:p>
            <a:pPr algn="ctr"/>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E7BA5D51-F928-2016-239D-2C0F176C3802}"/>
              </a:ext>
            </a:extLst>
          </p:cNvPr>
          <p:cNvSpPr>
            <a:spLocks noGrp="1"/>
          </p:cNvSpPr>
          <p:nvPr>
            <p:ph idx="1"/>
          </p:nvPr>
        </p:nvSpPr>
        <p:spPr>
          <a:xfrm>
            <a:off x="1221300" y="1366683"/>
            <a:ext cx="9122235" cy="5028765"/>
          </a:xfrm>
        </p:spPr>
        <p:txBody>
          <a:bodyPr>
            <a:noAutofit/>
          </a:bodyPr>
          <a:lstStyle/>
          <a:p>
            <a:pPr>
              <a:lnSpc>
                <a:spcPct val="120000"/>
              </a:lnSpc>
            </a:pPr>
            <a:r>
              <a:rPr lang="en-US" sz="1850" b="1" dirty="0">
                <a:latin typeface="Times New Roman" panose="02020603050405020304" pitchFamily="18" charset="0"/>
                <a:cs typeface="Times New Roman" panose="02020603050405020304" pitchFamily="18" charset="0"/>
              </a:rPr>
              <a:t>Overview of Project: </a:t>
            </a:r>
          </a:p>
          <a:p>
            <a:pPr marL="0" indent="0">
              <a:lnSpc>
                <a:spcPct val="120000"/>
              </a:lnSpc>
              <a:buNone/>
            </a:pPr>
            <a:r>
              <a:rPr lang="en-US" sz="1850" dirty="0">
                <a:latin typeface="Times New Roman" panose="02020603050405020304" pitchFamily="18" charset="0"/>
                <a:cs typeface="Times New Roman" panose="02020603050405020304" pitchFamily="18" charset="0"/>
              </a:rPr>
              <a:t>	Discover the main objectives and scope of the </a:t>
            </a:r>
            <a:r>
              <a:rPr lang="en-US" sz="1850" b="1" dirty="0">
                <a:latin typeface="Times New Roman" panose="02020603050405020304" pitchFamily="18" charset="0"/>
                <a:cs typeface="Times New Roman" panose="02020603050405020304" pitchFamily="18" charset="0"/>
              </a:rPr>
              <a:t>Mapping the Educational Landscape</a:t>
            </a:r>
            <a:r>
              <a:rPr lang="en-US" sz="1850" dirty="0">
                <a:latin typeface="Times New Roman" panose="02020603050405020304" pitchFamily="18" charset="0"/>
                <a:cs typeface="Times New Roman" panose="02020603050405020304" pitchFamily="18" charset="0"/>
              </a:rPr>
              <a:t> project, including web scraping, data cleaning, data modeling, and 	preprocessing in Python, along with data visualization in Tableau.</a:t>
            </a:r>
          </a:p>
          <a:p>
            <a:pPr>
              <a:lnSpc>
                <a:spcPct val="120000"/>
              </a:lnSpc>
            </a:pPr>
            <a:r>
              <a:rPr lang="en-US" sz="1850" b="1" dirty="0">
                <a:latin typeface="Times New Roman" panose="02020603050405020304" pitchFamily="18" charset="0"/>
                <a:cs typeface="Times New Roman" panose="02020603050405020304" pitchFamily="18" charset="0"/>
              </a:rPr>
              <a:t>Importance of Analyzing Educational Data:</a:t>
            </a:r>
          </a:p>
          <a:p>
            <a:pPr marL="0" indent="0">
              <a:lnSpc>
                <a:spcPct val="120000"/>
              </a:lnSpc>
              <a:buNone/>
            </a:pPr>
            <a:r>
              <a:rPr lang="en-US" sz="1850" dirty="0">
                <a:latin typeface="Times New Roman" panose="02020603050405020304" pitchFamily="18" charset="0"/>
                <a:cs typeface="Times New Roman" panose="02020603050405020304" pitchFamily="18" charset="0"/>
              </a:rPr>
              <a:t>	Analyzing engineering college data is crucial for understanding </a:t>
            </a:r>
            <a:r>
              <a:rPr lang="en-US" sz="1850" b="1" dirty="0">
                <a:latin typeface="Times New Roman" panose="02020603050405020304" pitchFamily="18" charset="0"/>
                <a:cs typeface="Times New Roman" panose="02020603050405020304" pitchFamily="18" charset="0"/>
              </a:rPr>
              <a:t>college 	distribution, fee structures, course availability, and infrastructure</a:t>
            </a:r>
            <a:r>
              <a:rPr lang="en-US" sz="1850" dirty="0">
                <a:latin typeface="Times New Roman" panose="02020603050405020304" pitchFamily="18" charset="0"/>
                <a:cs typeface="Times New Roman" panose="02020603050405020304" pitchFamily="18" charset="0"/>
              </a:rPr>
              <a:t>, helping 	students, parents, and policymakers make informed decisions.</a:t>
            </a:r>
          </a:p>
          <a:p>
            <a:pPr>
              <a:lnSpc>
                <a:spcPct val="120000"/>
              </a:lnSpc>
            </a:pPr>
            <a:r>
              <a:rPr lang="en-US" sz="1850" b="1" dirty="0">
                <a:latin typeface="Times New Roman" panose="02020603050405020304" pitchFamily="18" charset="0"/>
                <a:cs typeface="Times New Roman" panose="02020603050405020304" pitchFamily="18" charset="0"/>
              </a:rPr>
              <a:t>Importance of Web Scraping, Data Preprocessing, and Visualization:</a:t>
            </a:r>
          </a:p>
          <a:p>
            <a:pPr marL="0" indent="0">
              <a:lnSpc>
                <a:spcPct val="120000"/>
              </a:lnSpc>
              <a:buNone/>
            </a:pPr>
            <a:r>
              <a:rPr lang="en-US" sz="1850" dirty="0">
                <a:latin typeface="Times New Roman" panose="02020603050405020304" pitchFamily="18" charset="0"/>
                <a:cs typeface="Times New Roman" panose="02020603050405020304" pitchFamily="18" charset="0"/>
              </a:rPr>
              <a:t>	Explore why </a:t>
            </a:r>
            <a:r>
              <a:rPr lang="en-US" sz="1850" b="1" dirty="0">
                <a:latin typeface="Times New Roman" panose="02020603050405020304" pitchFamily="18" charset="0"/>
                <a:cs typeface="Times New Roman" panose="02020603050405020304" pitchFamily="18" charset="0"/>
              </a:rPr>
              <a:t>web scraping, data preprocessing, and data visualization</a:t>
            </a:r>
            <a:r>
              <a:rPr lang="en-US" sz="1850" dirty="0">
                <a:latin typeface="Times New Roman" panose="02020603050405020304" pitchFamily="18" charset="0"/>
                <a:cs typeface="Times New Roman" panose="02020603050405020304" pitchFamily="18" charset="0"/>
              </a:rPr>
              <a:t> are 	essential for collecting, structuring, and analyzing educational data, enabling 	insightful decision-making in higher education.</a:t>
            </a:r>
          </a:p>
          <a:p>
            <a:pPr>
              <a:lnSpc>
                <a:spcPct val="120000"/>
              </a:lnSpc>
            </a:pPr>
            <a:endParaRPr lang="en-US" sz="1850" dirty="0"/>
          </a:p>
        </p:txBody>
      </p:sp>
    </p:spTree>
    <p:extLst>
      <p:ext uri="{BB962C8B-B14F-4D97-AF65-F5344CB8AC3E}">
        <p14:creationId xmlns:p14="http://schemas.microsoft.com/office/powerpoint/2010/main" val="403376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6FC4-79AD-7033-9F0E-E99A712D23E8}"/>
              </a:ext>
            </a:extLst>
          </p:cNvPr>
          <p:cNvSpPr>
            <a:spLocks noGrp="1"/>
          </p:cNvSpPr>
          <p:nvPr>
            <p:ph type="title"/>
          </p:nvPr>
        </p:nvSpPr>
        <p:spPr>
          <a:xfrm>
            <a:off x="1103312" y="403557"/>
            <a:ext cx="8946541" cy="854972"/>
          </a:xfrm>
        </p:spPr>
        <p:txBody>
          <a:bodyPr/>
          <a:lstStyle/>
          <a:p>
            <a:pPr algn="ctr"/>
            <a:r>
              <a:rPr lang="en-US" dirty="0">
                <a:latin typeface="Times New Roman" panose="02020603050405020304" pitchFamily="18" charset="0"/>
                <a:cs typeface="Times New Roman" panose="02020603050405020304" pitchFamily="18" charset="0"/>
              </a:rPr>
              <a:t>TOOLS USED</a:t>
            </a:r>
            <a:endParaRPr lang="en-US" dirty="0"/>
          </a:p>
        </p:txBody>
      </p:sp>
      <p:sp>
        <p:nvSpPr>
          <p:cNvPr id="3" name="Content Placeholder 2">
            <a:extLst>
              <a:ext uri="{FF2B5EF4-FFF2-40B4-BE49-F238E27FC236}">
                <a16:creationId xmlns:a16="http://schemas.microsoft.com/office/drawing/2014/main" id="{B991D071-45E2-2BAA-2169-90A39010CA28}"/>
              </a:ext>
            </a:extLst>
          </p:cNvPr>
          <p:cNvSpPr>
            <a:spLocks noGrp="1"/>
          </p:cNvSpPr>
          <p:nvPr>
            <p:ph idx="1"/>
          </p:nvPr>
        </p:nvSpPr>
        <p:spPr>
          <a:xfrm>
            <a:off x="1103312" y="1462983"/>
            <a:ext cx="8946541" cy="4195481"/>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Software Requirement:-</a:t>
            </a:r>
          </a:p>
          <a:p>
            <a:r>
              <a:rPr lang="en-US" dirty="0">
                <a:latin typeface="Times New Roman" panose="02020603050405020304" pitchFamily="18" charset="0"/>
                <a:cs typeface="Times New Roman" panose="02020603050405020304" pitchFamily="18" charset="0"/>
              </a:rPr>
              <a:t>Python(Jupyter notebook)</a:t>
            </a:r>
          </a:p>
          <a:p>
            <a:r>
              <a:rPr lang="en-US" dirty="0">
                <a:latin typeface="Times New Roman" panose="02020603050405020304" pitchFamily="18" charset="0"/>
                <a:cs typeface="Times New Roman" panose="02020603050405020304" pitchFamily="18" charset="0"/>
              </a:rPr>
              <a:t>Powerbi</a:t>
            </a:r>
          </a:p>
          <a:p>
            <a:r>
              <a:rPr lang="en-US" dirty="0">
                <a:latin typeface="Times New Roman" panose="02020603050405020304" pitchFamily="18" charset="0"/>
                <a:cs typeface="Times New Roman" panose="02020603050405020304" pitchFamily="18" charset="0"/>
              </a:rPr>
              <a:t>Excel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Main Software Libraries:-</a:t>
            </a:r>
          </a:p>
          <a:p>
            <a:r>
              <a:rPr lang="en-US" dirty="0">
                <a:latin typeface="Times New Roman" panose="02020603050405020304" pitchFamily="18" charset="0"/>
                <a:cs typeface="Times New Roman" panose="02020603050405020304" pitchFamily="18" charset="0"/>
              </a:rPr>
              <a:t>Pandas</a:t>
            </a:r>
          </a:p>
          <a:p>
            <a:r>
              <a:rPr lang="en-US" dirty="0">
                <a:latin typeface="Times New Roman" panose="02020603050405020304" pitchFamily="18" charset="0"/>
                <a:cs typeface="Times New Roman" panose="02020603050405020304" pitchFamily="18" charset="0"/>
              </a:rPr>
              <a:t>Numpy</a:t>
            </a:r>
          </a:p>
          <a:p>
            <a:r>
              <a:rPr lang="en-US" dirty="0">
                <a:latin typeface="Times New Roman" panose="02020603050405020304" pitchFamily="18" charset="0"/>
                <a:cs typeface="Times New Roman" panose="02020603050405020304" pitchFamily="18" charset="0"/>
              </a:rPr>
              <a:t>Beautiful Soups</a:t>
            </a:r>
          </a:p>
          <a:p>
            <a:r>
              <a:rPr lang="en-US" dirty="0">
                <a:latin typeface="Times New Roman" panose="02020603050405020304" pitchFamily="18" charset="0"/>
                <a:cs typeface="Times New Roman" panose="02020603050405020304" pitchFamily="18" charset="0"/>
              </a:rPr>
              <a:t>Requests</a:t>
            </a:r>
          </a:p>
          <a:p>
            <a:r>
              <a:rPr lang="en-US" dirty="0">
                <a:latin typeface="Times New Roman" panose="02020603050405020304" pitchFamily="18" charset="0"/>
                <a:cs typeface="Times New Roman" panose="02020603050405020304" pitchFamily="18" charset="0"/>
              </a:rPr>
              <a:t>CSV</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4123-1918-3AC2-6A50-D378B355E6A3}"/>
              </a:ext>
            </a:extLst>
          </p:cNvPr>
          <p:cNvSpPr>
            <a:spLocks noGrp="1"/>
          </p:cNvSpPr>
          <p:nvPr>
            <p:ph type="title"/>
          </p:nvPr>
        </p:nvSpPr>
        <p:spPr>
          <a:xfrm>
            <a:off x="1103312" y="433053"/>
            <a:ext cx="8946541" cy="953295"/>
          </a:xfrm>
        </p:spPr>
        <p:txBody>
          <a:bodyPr/>
          <a:lstStyle/>
          <a:p>
            <a:pPr algn="ctr"/>
            <a:r>
              <a:rPr lang="en-IN" dirty="0">
                <a:latin typeface="Times New Roman" panose="02020603050405020304" pitchFamily="18" charset="0"/>
                <a:cs typeface="Times New Roman" panose="02020603050405020304" pitchFamily="18" charset="0"/>
              </a:rPr>
              <a:t>DASHBOARD’S</a:t>
            </a:r>
            <a:endParaRPr lang="en-US" dirty="0"/>
          </a:p>
        </p:txBody>
      </p:sp>
      <p:pic>
        <p:nvPicPr>
          <p:cNvPr id="5" name="Content Placeholder 4">
            <a:extLst>
              <a:ext uri="{FF2B5EF4-FFF2-40B4-BE49-F238E27FC236}">
                <a16:creationId xmlns:a16="http://schemas.microsoft.com/office/drawing/2014/main" id="{E084AFA6-185B-EF00-BFB1-126529D67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169" y="1482725"/>
            <a:ext cx="8946541" cy="4632940"/>
          </a:xfrm>
        </p:spPr>
      </p:pic>
    </p:spTree>
    <p:extLst>
      <p:ext uri="{BB962C8B-B14F-4D97-AF65-F5344CB8AC3E}">
        <p14:creationId xmlns:p14="http://schemas.microsoft.com/office/powerpoint/2010/main" val="347927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F616CE-2A93-7801-4BCC-FD3F8BB0A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7" y="877529"/>
            <a:ext cx="9129252" cy="5102942"/>
          </a:xfrm>
          <a:prstGeom prst="rect">
            <a:avLst/>
          </a:prstGeom>
        </p:spPr>
      </p:pic>
    </p:spTree>
    <p:extLst>
      <p:ext uri="{BB962C8B-B14F-4D97-AF65-F5344CB8AC3E}">
        <p14:creationId xmlns:p14="http://schemas.microsoft.com/office/powerpoint/2010/main" val="234388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9F0A-2E58-432D-B036-976E8BEA24E7}"/>
              </a:ext>
            </a:extLst>
          </p:cNvPr>
          <p:cNvSpPr>
            <a:spLocks noGrp="1"/>
          </p:cNvSpPr>
          <p:nvPr>
            <p:ph type="title"/>
          </p:nvPr>
        </p:nvSpPr>
        <p:spPr>
          <a:xfrm>
            <a:off x="1103312" y="265904"/>
            <a:ext cx="8946541" cy="609167"/>
          </a:xfrm>
        </p:spPr>
        <p:txBody>
          <a:bodyPr/>
          <a:lstStyle/>
          <a:p>
            <a:pPr algn="ctr"/>
            <a:r>
              <a:rPr lang="en-US" b="1" dirty="0">
                <a:latin typeface="Times New Roman" panose="02020603050405020304" pitchFamily="18" charset="0"/>
                <a:cs typeface="Times New Roman" panose="02020603050405020304" pitchFamily="18" charset="0"/>
              </a:rPr>
              <a:t>KEY INSIGHTS</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25D977-8621-32B0-4193-259E21CE855D}"/>
              </a:ext>
            </a:extLst>
          </p:cNvPr>
          <p:cNvSpPr>
            <a:spLocks noGrp="1"/>
          </p:cNvSpPr>
          <p:nvPr>
            <p:ph idx="1"/>
          </p:nvPr>
        </p:nvSpPr>
        <p:spPr>
          <a:xfrm>
            <a:off x="1103311" y="1101214"/>
            <a:ext cx="8946541" cy="5176249"/>
          </a:xfrm>
        </p:spPr>
        <p:txBody>
          <a:bodyPr>
            <a:normAutofit fontScale="92500" lnSpcReduction="10000"/>
          </a:bodyPr>
          <a:lstStyle/>
          <a:p>
            <a:r>
              <a:rPr lang="en-US" b="1" dirty="0"/>
              <a:t>College Distribution:</a:t>
            </a:r>
          </a:p>
          <a:p>
            <a:pPr marL="742950" lvl="1" indent="-285750">
              <a:buFont typeface="+mj-lt"/>
              <a:buAutoNum type="arabicPeriod"/>
            </a:pPr>
            <a:r>
              <a:rPr lang="en-US" dirty="0"/>
              <a:t>Bangalore has the most engineering colleges, followed by Shillong, Ranchi, and Imphal.</a:t>
            </a:r>
          </a:p>
          <a:p>
            <a:pPr marL="742950" lvl="1" indent="-285750">
              <a:buFont typeface="+mj-lt"/>
              <a:buAutoNum type="arabicPeriod"/>
            </a:pPr>
            <a:r>
              <a:rPr lang="en-US" dirty="0"/>
              <a:t>Other major hubs include Mumbai, Pune, Ahmedabad, and Bhopal.</a:t>
            </a:r>
            <a:endParaRPr lang="en-US" b="1" dirty="0"/>
          </a:p>
          <a:p>
            <a:r>
              <a:rPr lang="en-US" b="1" dirty="0"/>
              <a:t>Courses Offered:</a:t>
            </a:r>
          </a:p>
          <a:p>
            <a:pPr marL="742950" lvl="1" indent="-285750">
              <a:buFont typeface="+mj-lt"/>
              <a:buAutoNum type="arabicPeriod"/>
            </a:pPr>
            <a:r>
              <a:rPr lang="en-US" dirty="0"/>
              <a:t>William Carey University offers the most courses (18), followed by </a:t>
            </a:r>
            <a:r>
              <a:rPr lang="en-US" dirty="0" err="1"/>
              <a:t>Welingkar</a:t>
            </a:r>
            <a:r>
              <a:rPr lang="en-US" dirty="0"/>
              <a:t> Mumbai (4).</a:t>
            </a:r>
          </a:p>
          <a:p>
            <a:pPr marL="742950" lvl="1" indent="-285750">
              <a:buFont typeface="+mj-lt"/>
              <a:buAutoNum type="arabicPeriod"/>
            </a:pPr>
            <a:r>
              <a:rPr lang="en-US" dirty="0"/>
              <a:t>Many colleges offer around three courses each.</a:t>
            </a:r>
            <a:endParaRPr lang="en-US" b="1" dirty="0"/>
          </a:p>
          <a:p>
            <a:r>
              <a:rPr lang="en-US" b="1" dirty="0"/>
              <a:t>Fee Structure:</a:t>
            </a:r>
          </a:p>
          <a:p>
            <a:pPr marL="742950" lvl="1" indent="-285750">
              <a:buFont typeface="+mj-lt"/>
              <a:buAutoNum type="arabicPeriod"/>
            </a:pPr>
            <a:r>
              <a:rPr lang="en-US" dirty="0"/>
              <a:t>The average tuition fee is ₹728.72K, with fees ranging from ₹216.47K to ₹1.6M.</a:t>
            </a:r>
          </a:p>
          <a:p>
            <a:pPr marL="742950" lvl="1" indent="-285750">
              <a:buFont typeface="+mj-lt"/>
              <a:buAutoNum type="arabicPeriod"/>
            </a:pPr>
            <a:r>
              <a:rPr lang="en-US" dirty="0"/>
              <a:t>William Carey University has one of the lowest fees (₹30,000), while some institutions charge much higher.</a:t>
            </a:r>
            <a:endParaRPr lang="en-US" b="1" dirty="0"/>
          </a:p>
          <a:p>
            <a:r>
              <a:rPr lang="en-US" b="1" dirty="0"/>
              <a:t>College Ratings:</a:t>
            </a:r>
            <a:endParaRPr lang="en-US" dirty="0"/>
          </a:p>
          <a:p>
            <a:pPr marL="742950" lvl="1" indent="-285750">
              <a:buFont typeface="+mj-lt"/>
              <a:buAutoNum type="arabicPeriod"/>
            </a:pPr>
            <a:r>
              <a:rPr lang="en-US" dirty="0"/>
              <a:t>The average college rating is 2.73 out of 5.</a:t>
            </a:r>
          </a:p>
          <a:p>
            <a:pPr marL="742950" lvl="1" indent="-285750">
              <a:buFont typeface="+mj-lt"/>
              <a:buAutoNum type="arabicPeriod"/>
            </a:pPr>
            <a:r>
              <a:rPr lang="en-US" dirty="0"/>
              <a:t>Public colleges have slightly better ratings (2.75) than private ones (2.67).</a:t>
            </a:r>
          </a:p>
        </p:txBody>
      </p:sp>
    </p:spTree>
    <p:extLst>
      <p:ext uri="{BB962C8B-B14F-4D97-AF65-F5344CB8AC3E}">
        <p14:creationId xmlns:p14="http://schemas.microsoft.com/office/powerpoint/2010/main" val="329732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004D-9FAC-D2C6-F892-BFDCF18FA6A7}"/>
              </a:ext>
            </a:extLst>
          </p:cNvPr>
          <p:cNvSpPr>
            <a:spLocks noGrp="1"/>
          </p:cNvSpPr>
          <p:nvPr>
            <p:ph type="title"/>
          </p:nvPr>
        </p:nvSpPr>
        <p:spPr>
          <a:xfrm>
            <a:off x="1691148" y="2732138"/>
            <a:ext cx="8614329" cy="1131940"/>
          </a:xfrm>
          <a:solidFill>
            <a:schemeClr val="accent1"/>
          </a:solidFill>
        </p:spPr>
        <p:txBody>
          <a:bodyPr/>
          <a:lstStyle/>
          <a:p>
            <a:pPr algn="ctr"/>
            <a:r>
              <a:rPr lang="en-US" sz="7200" dirty="0">
                <a:latin typeface="Bookman Old Style" panose="02050604050505020204" pitchFamily="18" charset="0"/>
              </a:rPr>
              <a:t>THANK YOU</a:t>
            </a:r>
            <a:endParaRPr lang="en-US" sz="7200" dirty="0"/>
          </a:p>
        </p:txBody>
      </p:sp>
    </p:spTree>
    <p:extLst>
      <p:ext uri="{BB962C8B-B14F-4D97-AF65-F5344CB8AC3E}">
        <p14:creationId xmlns:p14="http://schemas.microsoft.com/office/powerpoint/2010/main" val="1832941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479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Bookman Old Style</vt:lpstr>
      <vt:lpstr>Century Gothic</vt:lpstr>
      <vt:lpstr>Times New Roman</vt:lpstr>
      <vt:lpstr>Wingdings 3</vt:lpstr>
      <vt:lpstr>Ion</vt:lpstr>
      <vt:lpstr>Mapping the Educational Landscape:  A Comprehensive Data Analytics Study of Engineering Colleges in India</vt:lpstr>
      <vt:lpstr>PROJECT OBJECTIVE</vt:lpstr>
      <vt:lpstr>MAIN AGENDA</vt:lpstr>
      <vt:lpstr>INTRODUCTION</vt:lpstr>
      <vt:lpstr>TOOLS USED</vt:lpstr>
      <vt:lpstr>DASHBOARD’S</vt:lpstr>
      <vt:lpstr>PowerPoint Presentation</vt:lpstr>
      <vt:lpstr>KEY 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rakesh bandi</dc:creator>
  <cp:lastModifiedBy>rakesh bandi</cp:lastModifiedBy>
  <cp:revision>1</cp:revision>
  <dcterms:created xsi:type="dcterms:W3CDTF">2025-03-04T16:19:28Z</dcterms:created>
  <dcterms:modified xsi:type="dcterms:W3CDTF">2025-03-04T17:04:37Z</dcterms:modified>
</cp:coreProperties>
</file>