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275806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AE033-42C9-463D-97F1-F2C4D225511E}"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50764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2470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852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135364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232837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2269662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902224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12922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2919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422162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AAE033-42C9-463D-97F1-F2C4D225511E}"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207571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AAE033-42C9-463D-97F1-F2C4D225511E}" type="datetimeFigureOut">
              <a:rPr lang="en-US" smtClean="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136402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109792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43420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7AAE033-42C9-463D-97F1-F2C4D225511E}" type="datetimeFigureOut">
              <a:rPr lang="en-US" smtClean="0"/>
              <a:t>7/15/2025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102194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AE033-42C9-463D-97F1-F2C4D225511E}"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55638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AAE033-42C9-463D-97F1-F2C4D225511E}" type="datetimeFigureOut">
              <a:rPr lang="en-US" smtClean="0"/>
              <a:t>7/15/2025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05D900-EF0C-401E-B51E-168E62DEB6E3}" type="slidenum">
              <a:rPr lang="en-US" smtClean="0"/>
              <a:t>‹#›</a:t>
            </a:fld>
            <a:endParaRPr lang="en-US"/>
          </a:p>
        </p:txBody>
      </p:sp>
    </p:spTree>
    <p:extLst>
      <p:ext uri="{BB962C8B-B14F-4D97-AF65-F5344CB8AC3E}">
        <p14:creationId xmlns:p14="http://schemas.microsoft.com/office/powerpoint/2010/main" val="118367147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6B7EC-8887-052D-77E0-FCDFF07CCBE0}"/>
              </a:ext>
            </a:extLst>
          </p:cNvPr>
          <p:cNvSpPr>
            <a:spLocks noGrp="1"/>
          </p:cNvSpPr>
          <p:nvPr>
            <p:ph type="title"/>
          </p:nvPr>
        </p:nvSpPr>
        <p:spPr>
          <a:xfrm>
            <a:off x="975851" y="2143432"/>
            <a:ext cx="10515600" cy="2389239"/>
          </a:xfrm>
        </p:spPr>
        <p:txBody>
          <a:bodyPr/>
          <a:lstStyle/>
          <a:p>
            <a:pPr algn="ctr"/>
            <a:r>
              <a:rPr lang="en-US" sz="7200" b="1" dirty="0">
                <a:latin typeface="Times New Roman" panose="02020603050405020304" pitchFamily="18" charset="0"/>
                <a:cs typeface="Times New Roman" panose="02020603050405020304" pitchFamily="18" charset="0"/>
              </a:rPr>
              <a:t>Used Cars Price Analysis</a:t>
            </a:r>
            <a:endParaRPr lang="en-US" sz="7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A76A2F3-1DD6-6155-3337-6B3838665030}"/>
              </a:ext>
            </a:extLst>
          </p:cNvPr>
          <p:cNvSpPr txBox="1"/>
          <p:nvPr/>
        </p:nvSpPr>
        <p:spPr>
          <a:xfrm>
            <a:off x="9512710" y="5796116"/>
            <a:ext cx="4498258"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P.SURAJ REDDY</a:t>
            </a:r>
          </a:p>
        </p:txBody>
      </p:sp>
    </p:spTree>
    <p:extLst>
      <p:ext uri="{BB962C8B-B14F-4D97-AF65-F5344CB8AC3E}">
        <p14:creationId xmlns:p14="http://schemas.microsoft.com/office/powerpoint/2010/main" val="259188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004D-9FAC-D2C6-F892-BFDCF18FA6A7}"/>
              </a:ext>
            </a:extLst>
          </p:cNvPr>
          <p:cNvSpPr>
            <a:spLocks noGrp="1"/>
          </p:cNvSpPr>
          <p:nvPr>
            <p:ph type="title"/>
          </p:nvPr>
        </p:nvSpPr>
        <p:spPr>
          <a:xfrm>
            <a:off x="1691148" y="2732138"/>
            <a:ext cx="8614329" cy="1131940"/>
          </a:xfrm>
          <a:solidFill>
            <a:schemeClr val="accent1"/>
          </a:solidFill>
        </p:spPr>
        <p:txBody>
          <a:bodyPr/>
          <a:lstStyle/>
          <a:p>
            <a:pPr algn="ctr"/>
            <a:r>
              <a:rPr lang="en-US" sz="7200" dirty="0">
                <a:latin typeface="Bookman Old Style" panose="02050604050505020204" pitchFamily="18" charset="0"/>
              </a:rPr>
              <a:t>THANK YOU</a:t>
            </a:r>
            <a:endParaRPr lang="en-US" sz="7200" dirty="0"/>
          </a:p>
        </p:txBody>
      </p:sp>
    </p:spTree>
    <p:extLst>
      <p:ext uri="{BB962C8B-B14F-4D97-AF65-F5344CB8AC3E}">
        <p14:creationId xmlns:p14="http://schemas.microsoft.com/office/powerpoint/2010/main" val="183294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41BF60-1AEB-57BA-A767-01F60AC9FDE3}"/>
              </a:ext>
            </a:extLst>
          </p:cNvPr>
          <p:cNvSpPr>
            <a:spLocks noGrp="1"/>
          </p:cNvSpPr>
          <p:nvPr>
            <p:ph type="title"/>
          </p:nvPr>
        </p:nvSpPr>
        <p:spPr>
          <a:xfrm>
            <a:off x="646111" y="609600"/>
            <a:ext cx="9404723" cy="1243647"/>
          </a:xfrm>
        </p:spPr>
        <p:txBody>
          <a:bodyPr/>
          <a:lstStyle/>
          <a:p>
            <a:pPr algn="ctr"/>
            <a:r>
              <a:rPr lang="en-IN" dirty="0">
                <a:latin typeface="Times New Roman" panose="02020603050405020304" pitchFamily="18" charset="0"/>
                <a:cs typeface="Times New Roman" panose="02020603050405020304" pitchFamily="18" charset="0"/>
              </a:rPr>
              <a:t>PROJECT OBJECTIVE</a:t>
            </a:r>
            <a:endParaRPr lang="en-US" dirty="0"/>
          </a:p>
        </p:txBody>
      </p:sp>
      <p:sp>
        <p:nvSpPr>
          <p:cNvPr id="6" name="Content Placeholder 5">
            <a:extLst>
              <a:ext uri="{FF2B5EF4-FFF2-40B4-BE49-F238E27FC236}">
                <a16:creationId xmlns:a16="http://schemas.microsoft.com/office/drawing/2014/main" id="{1655E522-82FA-37D0-A359-00338AD9E196}"/>
              </a:ext>
            </a:extLst>
          </p:cNvPr>
          <p:cNvSpPr>
            <a:spLocks noGrp="1"/>
          </p:cNvSpPr>
          <p:nvPr>
            <p:ph idx="1"/>
          </p:nvPr>
        </p:nvSpPr>
        <p:spPr>
          <a:xfrm>
            <a:off x="1182951" y="2059724"/>
            <a:ext cx="9404723" cy="4188675"/>
          </a:xfrm>
        </p:spPr>
        <p:txBody>
          <a:bodyPr>
            <a:normAutofit/>
          </a:bodyPr>
          <a:lstStyle/>
          <a:p>
            <a:r>
              <a:rPr lang="en-IN" dirty="0">
                <a:latin typeface="Times New Roman" panose="02020603050405020304" pitchFamily="18" charset="0"/>
                <a:cs typeface="Times New Roman" panose="02020603050405020304" pitchFamily="18" charset="0"/>
              </a:rPr>
              <a:t>The objective of this project is to develop a web scraping tool that systematically extracts and analyses pricing data from the Cars Dekho website, Enabling users to gain insights into the used car market</a:t>
            </a:r>
          </a:p>
          <a:p>
            <a:r>
              <a:rPr lang="en-IN" dirty="0">
                <a:latin typeface="Times New Roman" panose="02020603050405020304" pitchFamily="18" charset="0"/>
                <a:cs typeface="Times New Roman" panose="02020603050405020304" pitchFamily="18" charset="0"/>
              </a:rPr>
              <a:t>By automating the collection of information such as car models, prices, specifications, and mileage, the project aims to facilitate comprehensive market analysis and comparison</a:t>
            </a:r>
          </a:p>
          <a:p>
            <a:r>
              <a:rPr lang="en-IN" dirty="0">
                <a:latin typeface="Times New Roman" panose="02020603050405020304" pitchFamily="18" charset="0"/>
                <a:cs typeface="Times New Roman" panose="02020603050405020304" pitchFamily="18" charset="0"/>
              </a:rPr>
              <a:t>This data driven approach will empower potential buyers, sellers and automotive analysts to make informed decisions based on real-time market trends, ultimately enhancing their understanding of vehicle valuation and pricing dynamics in the used car sector</a:t>
            </a:r>
          </a:p>
          <a:p>
            <a:pPr>
              <a:lnSpc>
                <a:spcPct val="150000"/>
              </a:lnSpc>
            </a:pPr>
            <a:endParaRPr lang="en-US" dirty="0"/>
          </a:p>
        </p:txBody>
      </p:sp>
    </p:spTree>
    <p:extLst>
      <p:ext uri="{BB962C8B-B14F-4D97-AF65-F5344CB8AC3E}">
        <p14:creationId xmlns:p14="http://schemas.microsoft.com/office/powerpoint/2010/main" val="120236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8CCA-BE1B-3A43-9D78-042EB39F26ED}"/>
              </a:ext>
            </a:extLst>
          </p:cNvPr>
          <p:cNvSpPr>
            <a:spLocks noGrp="1"/>
          </p:cNvSpPr>
          <p:nvPr>
            <p:ph type="title"/>
          </p:nvPr>
        </p:nvSpPr>
        <p:spPr>
          <a:xfrm>
            <a:off x="1102331" y="747252"/>
            <a:ext cx="8947522" cy="825909"/>
          </a:xfrm>
        </p:spPr>
        <p:txBody>
          <a:bodyPr/>
          <a:lstStyle/>
          <a:p>
            <a:pPr algn="ctr"/>
            <a:r>
              <a:rPr lang="en-US" dirty="0">
                <a:latin typeface="Times New Roman" panose="02020603050405020304" pitchFamily="18" charset="0"/>
                <a:cs typeface="Times New Roman" panose="02020603050405020304" pitchFamily="18" charset="0"/>
              </a:rPr>
              <a:t>MAIN AGENDA</a:t>
            </a:r>
            <a:endParaRPr lang="en-US" dirty="0"/>
          </a:p>
        </p:txBody>
      </p:sp>
      <p:sp>
        <p:nvSpPr>
          <p:cNvPr id="3" name="Content Placeholder 2">
            <a:extLst>
              <a:ext uri="{FF2B5EF4-FFF2-40B4-BE49-F238E27FC236}">
                <a16:creationId xmlns:a16="http://schemas.microsoft.com/office/drawing/2014/main" id="{63E9568E-2752-1C42-CA57-D816D8CB4CB3}"/>
              </a:ext>
            </a:extLst>
          </p:cNvPr>
          <p:cNvSpPr>
            <a:spLocks noGrp="1"/>
          </p:cNvSpPr>
          <p:nvPr>
            <p:ph idx="1"/>
          </p:nvPr>
        </p:nvSpPr>
        <p:spPr>
          <a:xfrm>
            <a:off x="1102331" y="1787447"/>
            <a:ext cx="8946541" cy="4195481"/>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Web Scrapping to collect the data  </a:t>
            </a:r>
          </a:p>
          <a:p>
            <a:pPr>
              <a:lnSpc>
                <a:spcPct val="150000"/>
              </a:lnSpc>
            </a:pPr>
            <a:r>
              <a:rPr lang="en-US" dirty="0">
                <a:latin typeface="Times New Roman" panose="02020603050405020304" pitchFamily="18" charset="0"/>
                <a:cs typeface="Times New Roman" panose="02020603050405020304" pitchFamily="18" charset="0"/>
              </a:rPr>
              <a:t>Data Cleaning and Manipulation </a:t>
            </a:r>
          </a:p>
          <a:p>
            <a:pPr>
              <a:lnSpc>
                <a:spcPct val="150000"/>
              </a:lnSpc>
            </a:pPr>
            <a:r>
              <a:rPr lang="en-US" dirty="0">
                <a:latin typeface="Times New Roman" panose="02020603050405020304" pitchFamily="18" charset="0"/>
                <a:cs typeface="Times New Roman" panose="02020603050405020304" pitchFamily="18" charset="0"/>
              </a:rPr>
              <a:t>Visualization and Analysis on various factors like Fee, Location, infrastructure, collage type….etc.…. to analyze above problem statements.</a:t>
            </a:r>
          </a:p>
          <a:p>
            <a:pPr marL="0" indent="0" algn="just">
              <a:lnSpc>
                <a:spcPct val="150000"/>
              </a:lnSpc>
              <a:buNone/>
            </a:pPr>
            <a:r>
              <a:rPr lang="en-US" dirty="0">
                <a:latin typeface="Times New Roman" panose="02020603050405020304" pitchFamily="18" charset="0"/>
                <a:cs typeface="Times New Roman" panose="02020603050405020304" pitchFamily="18" charset="0"/>
              </a:rPr>
              <a:t>An in-depth exploration of web scraping and data visualization using Python on the “Car Dekho” website to extract used car data across India. Learn the power of data extraction and visualization for insightful analysis of</a:t>
            </a:r>
            <a:r>
              <a:rPr lang="en-IN" dirty="0">
                <a:latin typeface="Times New Roman" panose="02020603050405020304" pitchFamily="18" charset="0"/>
                <a:cs typeface="Times New Roman" panose="02020603050405020304" pitchFamily="18" charset="0"/>
              </a:rPr>
              <a:t> market analysis</a:t>
            </a:r>
            <a:r>
              <a:rPr lang="en-US" dirty="0">
                <a:latin typeface="Times New Roman" panose="02020603050405020304" pitchFamily="18" charset="0"/>
                <a:cs typeface="Times New Roman" panose="02020603050405020304" pitchFamily="18" charset="0"/>
              </a:rPr>
              <a:t>, prices,</a:t>
            </a:r>
            <a:r>
              <a:rPr lang="en-IN" dirty="0">
                <a:latin typeface="Times New Roman" panose="02020603050405020304" pitchFamily="18" charset="0"/>
                <a:cs typeface="Times New Roman" panose="02020603050405020304" pitchFamily="18" charset="0"/>
              </a:rPr>
              <a:t> vehicle valuation </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fueltypes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953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AD40-35DD-73B2-AA00-519A26ACD308}"/>
              </a:ext>
            </a:extLst>
          </p:cNvPr>
          <p:cNvSpPr>
            <a:spLocks noGrp="1"/>
          </p:cNvSpPr>
          <p:nvPr>
            <p:ph type="title"/>
          </p:nvPr>
        </p:nvSpPr>
        <p:spPr>
          <a:xfrm>
            <a:off x="1093480" y="462551"/>
            <a:ext cx="8946541" cy="736984"/>
          </a:xfrm>
        </p:spPr>
        <p:txBody>
          <a:bodyPr/>
          <a:lstStyle/>
          <a:p>
            <a:pPr algn="ctr"/>
            <a:r>
              <a:rPr lang="en-US"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E7BA5D51-F928-2016-239D-2C0F176C3802}"/>
              </a:ext>
            </a:extLst>
          </p:cNvPr>
          <p:cNvSpPr>
            <a:spLocks noGrp="1"/>
          </p:cNvSpPr>
          <p:nvPr>
            <p:ph idx="1"/>
          </p:nvPr>
        </p:nvSpPr>
        <p:spPr>
          <a:xfrm>
            <a:off x="1221300" y="1366683"/>
            <a:ext cx="9122235" cy="5028765"/>
          </a:xfrm>
        </p:spPr>
        <p:txBody>
          <a:bodyPr>
            <a:noAutofit/>
          </a:bodyPr>
          <a:lstStyle/>
          <a:p>
            <a:r>
              <a:rPr lang="en-US" dirty="0">
                <a:latin typeface="Times New Roman" panose="02020603050405020304" pitchFamily="18" charset="0"/>
                <a:cs typeface="Times New Roman" panose="02020603050405020304" pitchFamily="18" charset="0"/>
              </a:rPr>
              <a:t>The Automotive Market, Particularly The Used Car Segment, Is Characterized By Rapid Fluctuations In Pricing And A Diverse Range Of Options Available To Consumers. </a:t>
            </a:r>
          </a:p>
          <a:p>
            <a:r>
              <a:rPr lang="en-US" dirty="0">
                <a:latin typeface="Times New Roman" panose="02020603050405020304" pitchFamily="18" charset="0"/>
                <a:cs typeface="Times New Roman" panose="02020603050405020304" pitchFamily="18" charset="0"/>
              </a:rPr>
              <a:t>By Leveraging Web Scraping Techniques, We Aim To Gather Essential Information Such As Car Models, Prices, Specifications, And Mileage, Which Can Be Analyzed To Identify Market Trends And Pricing Patterns.</a:t>
            </a:r>
          </a:p>
          <a:p>
            <a:r>
              <a:rPr lang="en-US" dirty="0">
                <a:latin typeface="Times New Roman" panose="02020603050405020304" pitchFamily="18" charset="0"/>
                <a:cs typeface="Times New Roman" panose="02020603050405020304" pitchFamily="18" charset="0"/>
              </a:rPr>
              <a:t>The Project Will Utilize Python And Libraries Like Beautiful soup And Pandas To Automate The Data Collection Process, Ensuring Efficiency And Accuracy.</a:t>
            </a:r>
          </a:p>
          <a:p>
            <a:r>
              <a:rPr lang="en-US" dirty="0">
                <a:latin typeface="Times New Roman" panose="02020603050405020304" pitchFamily="18" charset="0"/>
                <a:cs typeface="Times New Roman" panose="02020603050405020304" pitchFamily="18" charset="0"/>
              </a:rPr>
              <a:t>Ultimately, The Project Seeks To Enhance Transparency In The Used Car Market, Empowering Stakeholders To Align Their Decisions With Current Market Conditions And Expectations.</a:t>
            </a:r>
            <a:endParaRPr lang="en-IN" dirty="0">
              <a:latin typeface="Times New Roman" panose="02020603050405020304" pitchFamily="18" charset="0"/>
              <a:cs typeface="Times New Roman" panose="02020603050405020304" pitchFamily="18" charset="0"/>
            </a:endParaRPr>
          </a:p>
          <a:p>
            <a:pPr>
              <a:lnSpc>
                <a:spcPct val="120000"/>
              </a:lnSpc>
            </a:pPr>
            <a:endParaRPr lang="en-US" sz="1850" dirty="0"/>
          </a:p>
        </p:txBody>
      </p:sp>
    </p:spTree>
    <p:extLst>
      <p:ext uri="{BB962C8B-B14F-4D97-AF65-F5344CB8AC3E}">
        <p14:creationId xmlns:p14="http://schemas.microsoft.com/office/powerpoint/2010/main" val="403376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C9A8-5430-4033-C66F-5C40CCAD1BC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WEB SCRAPPING</a:t>
            </a:r>
            <a:endParaRPr lang="en-US" dirty="0"/>
          </a:p>
        </p:txBody>
      </p:sp>
      <p:sp>
        <p:nvSpPr>
          <p:cNvPr id="3" name="Content Placeholder 2">
            <a:extLst>
              <a:ext uri="{FF2B5EF4-FFF2-40B4-BE49-F238E27FC236}">
                <a16:creationId xmlns:a16="http://schemas.microsoft.com/office/drawing/2014/main" id="{13AF1B07-2B86-C792-82B1-8152FD669CF7}"/>
              </a:ext>
            </a:extLst>
          </p:cNvPr>
          <p:cNvSpPr>
            <a:spLocks noGrp="1"/>
          </p:cNvSpPr>
          <p:nvPr>
            <p:ph idx="1"/>
          </p:nvPr>
        </p:nvSpPr>
        <p:spPr>
          <a:xfrm>
            <a:off x="147485" y="1853248"/>
            <a:ext cx="7182464" cy="4395151"/>
          </a:xfrm>
        </p:spPr>
        <p:txBody>
          <a:bodyPr>
            <a:normAutofit lnSpcReduction="10000"/>
          </a:bodyPr>
          <a:lstStyle/>
          <a:p>
            <a:r>
              <a:rPr lang="en-US" dirty="0">
                <a:latin typeface="Times New Roman" panose="02020603050405020304" pitchFamily="18" charset="0"/>
                <a:cs typeface="Times New Roman" panose="02020603050405020304" pitchFamily="18" charset="0"/>
              </a:rPr>
              <a:t>Web Scraping Is The Process Of Automatically Extracting Data From Websites. It Involves Fetching The Content Of A Web Page And Parsing It To Retrieve Specific Information, Which Can Be Stored And Analyzed.</a:t>
            </a:r>
          </a:p>
          <a:p>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a:t>
            </a:r>
          </a:p>
          <a:p>
            <a:pPr lvl="1">
              <a:buFont typeface="+mj-lt"/>
              <a:buAutoNum type="arabicPeriod"/>
            </a:pPr>
            <a:r>
              <a:rPr lang="en-US" sz="2000" b="1" dirty="0">
                <a:latin typeface="Times New Roman" panose="02020603050405020304" pitchFamily="18" charset="0"/>
                <a:cs typeface="Times New Roman" panose="02020603050405020304" pitchFamily="18" charset="0"/>
              </a:rPr>
              <a:t>Fetching</a:t>
            </a:r>
            <a:r>
              <a:rPr lang="en-US" sz="2000" dirty="0">
                <a:latin typeface="Times New Roman" panose="02020603050405020304" pitchFamily="18" charset="0"/>
                <a:cs typeface="Times New Roman" panose="02020603050405020304" pitchFamily="18" charset="0"/>
              </a:rPr>
              <a:t>: A Web Scraper Sends A Request To A Web Server To Retrieve The HTML Content Of A Web Page.</a:t>
            </a:r>
          </a:p>
          <a:p>
            <a:pPr lvl="1">
              <a:buFont typeface="+mj-lt"/>
              <a:buAutoNum type="arabicPeriod"/>
            </a:pPr>
            <a:r>
              <a:rPr lang="en-US" sz="2000" b="1" dirty="0">
                <a:latin typeface="Times New Roman" panose="02020603050405020304" pitchFamily="18" charset="0"/>
                <a:cs typeface="Times New Roman" panose="02020603050405020304" pitchFamily="18" charset="0"/>
              </a:rPr>
              <a:t>Parsing</a:t>
            </a:r>
            <a:r>
              <a:rPr lang="en-US" sz="2000" dirty="0">
                <a:latin typeface="Times New Roman" panose="02020603050405020304" pitchFamily="18" charset="0"/>
                <a:cs typeface="Times New Roman" panose="02020603050405020304" pitchFamily="18" charset="0"/>
              </a:rPr>
              <a:t>: The Retrieved Html Is Then Parsed To Locate And Extract The Desired Data Elements, Such As Text, Images, Or Links.</a:t>
            </a:r>
          </a:p>
          <a:p>
            <a:pPr lvl="1">
              <a:buFont typeface="+mj-lt"/>
              <a:buAutoNum type="arabicPeriod"/>
            </a:pPr>
            <a:r>
              <a:rPr lang="en-US" sz="2000" b="1" dirty="0">
                <a:latin typeface="Times New Roman" panose="02020603050405020304" pitchFamily="18" charset="0"/>
                <a:cs typeface="Times New Roman" panose="02020603050405020304" pitchFamily="18" charset="0"/>
              </a:rPr>
              <a:t>Storing</a:t>
            </a:r>
            <a:r>
              <a:rPr lang="en-US" sz="2000" dirty="0">
                <a:latin typeface="Times New Roman" panose="02020603050405020304" pitchFamily="18" charset="0"/>
                <a:cs typeface="Times New Roman" panose="02020603050405020304" pitchFamily="18" charset="0"/>
              </a:rPr>
              <a:t>: The Extracted Data Is Typically Stored In A Structured Format, Such As A Csv File, Database, Or Spreadsheet, For Further Analysis.</a:t>
            </a:r>
          </a:p>
          <a:p>
            <a:endParaRPr lang="en-US" dirty="0"/>
          </a:p>
        </p:txBody>
      </p:sp>
      <p:pic>
        <p:nvPicPr>
          <p:cNvPr id="4" name="Picture 3">
            <a:extLst>
              <a:ext uri="{FF2B5EF4-FFF2-40B4-BE49-F238E27FC236}">
                <a16:creationId xmlns:a16="http://schemas.microsoft.com/office/drawing/2014/main" id="{75B557DD-46F7-DBC0-1073-0D9A978627E5}"/>
              </a:ext>
            </a:extLst>
          </p:cNvPr>
          <p:cNvPicPr>
            <a:picLocks noChangeAspect="1"/>
          </p:cNvPicPr>
          <p:nvPr/>
        </p:nvPicPr>
        <p:blipFill>
          <a:blip r:embed="rId2"/>
          <a:stretch>
            <a:fillRect/>
          </a:stretch>
        </p:blipFill>
        <p:spPr>
          <a:xfrm>
            <a:off x="7801897" y="2206935"/>
            <a:ext cx="4085111" cy="3304318"/>
          </a:xfrm>
          <a:prstGeom prst="rect">
            <a:avLst/>
          </a:prstGeom>
        </p:spPr>
      </p:pic>
    </p:spTree>
    <p:extLst>
      <p:ext uri="{BB962C8B-B14F-4D97-AF65-F5344CB8AC3E}">
        <p14:creationId xmlns:p14="http://schemas.microsoft.com/office/powerpoint/2010/main" val="208597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6FC4-79AD-7033-9F0E-E99A712D23E8}"/>
              </a:ext>
            </a:extLst>
          </p:cNvPr>
          <p:cNvSpPr>
            <a:spLocks noGrp="1"/>
          </p:cNvSpPr>
          <p:nvPr>
            <p:ph type="title"/>
          </p:nvPr>
        </p:nvSpPr>
        <p:spPr>
          <a:xfrm>
            <a:off x="1103312" y="403557"/>
            <a:ext cx="8946541" cy="854972"/>
          </a:xfrm>
        </p:spPr>
        <p:txBody>
          <a:bodyPr/>
          <a:lstStyle/>
          <a:p>
            <a:pPr algn="ctr"/>
            <a:r>
              <a:rPr lang="en-US" dirty="0">
                <a:latin typeface="Times New Roman" panose="02020603050405020304" pitchFamily="18" charset="0"/>
                <a:cs typeface="Times New Roman" panose="02020603050405020304" pitchFamily="18" charset="0"/>
              </a:rPr>
              <a:t>TOOLS USED</a:t>
            </a:r>
            <a:endParaRPr lang="en-US" dirty="0"/>
          </a:p>
        </p:txBody>
      </p:sp>
      <p:sp>
        <p:nvSpPr>
          <p:cNvPr id="3" name="Content Placeholder 2">
            <a:extLst>
              <a:ext uri="{FF2B5EF4-FFF2-40B4-BE49-F238E27FC236}">
                <a16:creationId xmlns:a16="http://schemas.microsoft.com/office/drawing/2014/main" id="{B991D071-45E2-2BAA-2169-90A39010CA28}"/>
              </a:ext>
            </a:extLst>
          </p:cNvPr>
          <p:cNvSpPr>
            <a:spLocks noGrp="1"/>
          </p:cNvSpPr>
          <p:nvPr>
            <p:ph idx="1"/>
          </p:nvPr>
        </p:nvSpPr>
        <p:spPr>
          <a:xfrm>
            <a:off x="1103312" y="1462983"/>
            <a:ext cx="8946541" cy="4195481"/>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Software Requirement:-</a:t>
            </a:r>
          </a:p>
          <a:p>
            <a:r>
              <a:rPr lang="en-US" dirty="0">
                <a:latin typeface="Times New Roman" panose="02020603050405020304" pitchFamily="18" charset="0"/>
                <a:cs typeface="Times New Roman" panose="02020603050405020304" pitchFamily="18" charset="0"/>
              </a:rPr>
              <a:t>Python(Jupyter notebook)</a:t>
            </a:r>
          </a:p>
          <a:p>
            <a:r>
              <a:rPr lang="en-US" dirty="0">
                <a:latin typeface="Times New Roman" panose="02020603050405020304" pitchFamily="18" charset="0"/>
                <a:cs typeface="Times New Roman" panose="02020603050405020304" pitchFamily="18" charset="0"/>
              </a:rPr>
              <a:t>Powerbi</a:t>
            </a:r>
          </a:p>
          <a:p>
            <a:r>
              <a:rPr lang="en-US" dirty="0">
                <a:latin typeface="Times New Roman" panose="02020603050405020304" pitchFamily="18" charset="0"/>
                <a:cs typeface="Times New Roman" panose="02020603050405020304" pitchFamily="18" charset="0"/>
              </a:rPr>
              <a:t>Excel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Main Software Libraries:-</a:t>
            </a:r>
          </a:p>
          <a:p>
            <a:r>
              <a:rPr lang="en-US" dirty="0">
                <a:latin typeface="Times New Roman" panose="02020603050405020304" pitchFamily="18" charset="0"/>
                <a:cs typeface="Times New Roman" panose="02020603050405020304" pitchFamily="18" charset="0"/>
              </a:rPr>
              <a:t>Pandas</a:t>
            </a:r>
          </a:p>
          <a:p>
            <a:r>
              <a:rPr lang="en-US" dirty="0">
                <a:latin typeface="Times New Roman" panose="02020603050405020304" pitchFamily="18" charset="0"/>
                <a:cs typeface="Times New Roman" panose="02020603050405020304" pitchFamily="18" charset="0"/>
              </a:rPr>
              <a:t>Numpy</a:t>
            </a:r>
          </a:p>
          <a:p>
            <a:r>
              <a:rPr lang="en-US" dirty="0">
                <a:latin typeface="Times New Roman" panose="02020603050405020304" pitchFamily="18" charset="0"/>
                <a:cs typeface="Times New Roman" panose="02020603050405020304" pitchFamily="18" charset="0"/>
              </a:rPr>
              <a:t>Beautiful Soups</a:t>
            </a:r>
          </a:p>
          <a:p>
            <a:r>
              <a:rPr lang="en-US" dirty="0">
                <a:latin typeface="Times New Roman" panose="02020603050405020304" pitchFamily="18" charset="0"/>
                <a:cs typeface="Times New Roman" panose="02020603050405020304" pitchFamily="18" charset="0"/>
              </a:rPr>
              <a:t>Requests</a:t>
            </a:r>
          </a:p>
          <a:p>
            <a:r>
              <a:rPr lang="en-US" dirty="0">
                <a:latin typeface="Times New Roman" panose="02020603050405020304" pitchFamily="18" charset="0"/>
                <a:cs typeface="Times New Roman" panose="02020603050405020304" pitchFamily="18" charset="0"/>
              </a:rPr>
              <a:t>CSV</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9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4123-1918-3AC2-6A50-D378B355E6A3}"/>
              </a:ext>
            </a:extLst>
          </p:cNvPr>
          <p:cNvSpPr>
            <a:spLocks noGrp="1"/>
          </p:cNvSpPr>
          <p:nvPr>
            <p:ph type="title"/>
          </p:nvPr>
        </p:nvSpPr>
        <p:spPr>
          <a:xfrm>
            <a:off x="1103312" y="433053"/>
            <a:ext cx="8946541" cy="953295"/>
          </a:xfrm>
        </p:spPr>
        <p:txBody>
          <a:bodyPr/>
          <a:lstStyle/>
          <a:p>
            <a:pPr algn="ctr"/>
            <a:r>
              <a:rPr lang="en-IN" dirty="0">
                <a:latin typeface="Times New Roman" panose="02020603050405020304" pitchFamily="18" charset="0"/>
                <a:cs typeface="Times New Roman" panose="02020603050405020304" pitchFamily="18" charset="0"/>
              </a:rPr>
              <a:t>DASHBOARD’S</a:t>
            </a:r>
            <a:endParaRPr lang="en-US" dirty="0"/>
          </a:p>
        </p:txBody>
      </p:sp>
      <p:pic>
        <p:nvPicPr>
          <p:cNvPr id="7" name="Content Placeholder 6">
            <a:extLst>
              <a:ext uri="{FF2B5EF4-FFF2-40B4-BE49-F238E27FC236}">
                <a16:creationId xmlns:a16="http://schemas.microsoft.com/office/drawing/2014/main" id="{D315451B-4D36-EDCA-BA9C-E31391D38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361" y="1607574"/>
            <a:ext cx="9350478" cy="4704736"/>
          </a:xfrm>
        </p:spPr>
      </p:pic>
    </p:spTree>
    <p:extLst>
      <p:ext uri="{BB962C8B-B14F-4D97-AF65-F5344CB8AC3E}">
        <p14:creationId xmlns:p14="http://schemas.microsoft.com/office/powerpoint/2010/main" val="347927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D12238-63BA-2E0C-2886-7E09CA8E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632" y="1489586"/>
            <a:ext cx="9556955" cy="4925962"/>
          </a:xfrm>
          <a:prstGeom prst="rect">
            <a:avLst/>
          </a:prstGeom>
        </p:spPr>
      </p:pic>
    </p:spTree>
    <p:extLst>
      <p:ext uri="{BB962C8B-B14F-4D97-AF65-F5344CB8AC3E}">
        <p14:creationId xmlns:p14="http://schemas.microsoft.com/office/powerpoint/2010/main" val="2343886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9F0A-2E58-432D-B036-976E8BEA24E7}"/>
              </a:ext>
            </a:extLst>
          </p:cNvPr>
          <p:cNvSpPr>
            <a:spLocks noGrp="1"/>
          </p:cNvSpPr>
          <p:nvPr>
            <p:ph type="title"/>
          </p:nvPr>
        </p:nvSpPr>
        <p:spPr>
          <a:xfrm>
            <a:off x="1103312" y="265904"/>
            <a:ext cx="8946541" cy="609167"/>
          </a:xfrm>
        </p:spPr>
        <p:txBody>
          <a:bodyPr/>
          <a:lstStyle/>
          <a:p>
            <a:pPr algn="ctr"/>
            <a:r>
              <a:rPr lang="en-US" b="1" dirty="0">
                <a:latin typeface="Times New Roman" panose="02020603050405020304" pitchFamily="18" charset="0"/>
                <a:cs typeface="Times New Roman" panose="02020603050405020304" pitchFamily="18" charset="0"/>
              </a:rPr>
              <a:t>KEY INSIGHTS</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025D977-8621-32B0-4193-259E21CE855D}"/>
              </a:ext>
            </a:extLst>
          </p:cNvPr>
          <p:cNvSpPr>
            <a:spLocks noGrp="1"/>
          </p:cNvSpPr>
          <p:nvPr>
            <p:ph idx="1"/>
          </p:nvPr>
        </p:nvSpPr>
        <p:spPr>
          <a:xfrm>
            <a:off x="1103311" y="1101214"/>
            <a:ext cx="8946541" cy="5176249"/>
          </a:xfrm>
        </p:spPr>
        <p:txBody>
          <a:bodyPr>
            <a:normAutofit fontScale="92500" lnSpcReduction="10000"/>
          </a:bodyPr>
          <a:lstStyle/>
          <a:p>
            <a:pPr lvl="0"/>
            <a:r>
              <a:rPr lang="en-US" b="1" dirty="0"/>
              <a:t>Average price: </a:t>
            </a:r>
            <a:r>
              <a:rPr lang="en-US" dirty="0"/>
              <a:t>The average price across the analyzed cars is ₹1.25M</a:t>
            </a:r>
          </a:p>
          <a:p>
            <a:pPr lvl="0"/>
            <a:r>
              <a:rPr lang="en-US" b="1" dirty="0"/>
              <a:t>Minimum Price: </a:t>
            </a:r>
            <a:r>
              <a:rPr lang="en-US" dirty="0"/>
              <a:t>The minimum price ₹75000</a:t>
            </a:r>
          </a:p>
          <a:p>
            <a:r>
              <a:rPr lang="en-US" b="1" dirty="0"/>
              <a:t>Maximum Price: </a:t>
            </a:r>
            <a:r>
              <a:rPr lang="en-US" dirty="0"/>
              <a:t>The maximum price ₹24500000</a:t>
            </a:r>
          </a:p>
          <a:p>
            <a:r>
              <a:rPr lang="en-US" b="1" dirty="0"/>
              <a:t>Count of Cars by Brand Distribution</a:t>
            </a:r>
            <a:endParaRPr lang="en-US" dirty="0"/>
          </a:p>
          <a:p>
            <a:pPr>
              <a:buFont typeface="Wingdings" panose="05000000000000000000" pitchFamily="2" charset="2"/>
              <a:buChar char="§"/>
            </a:pPr>
            <a:r>
              <a:rPr lang="en-US" dirty="0"/>
              <a:t>A bar chart in the dashboard visualizes the number of cars each brand holds. </a:t>
            </a:r>
          </a:p>
          <a:p>
            <a:pPr lvl="0">
              <a:buFont typeface="Wingdings" panose="05000000000000000000" pitchFamily="2" charset="2"/>
              <a:buChar char="§"/>
            </a:pPr>
            <a:r>
              <a:rPr lang="en-US" dirty="0"/>
              <a:t>Maruti has the highest number of used cars, followed by Hyundai, kia, and Tata</a:t>
            </a:r>
          </a:p>
          <a:p>
            <a:r>
              <a:rPr lang="en-US" b="1" dirty="0"/>
              <a:t>Fuel and Transmission Distribution</a:t>
            </a:r>
            <a:endParaRPr lang="en-US" dirty="0"/>
          </a:p>
          <a:p>
            <a:pPr lvl="0">
              <a:buFont typeface="Wingdings" panose="05000000000000000000" pitchFamily="2" charset="2"/>
              <a:buChar char="§"/>
            </a:pPr>
            <a:r>
              <a:rPr lang="en-US" dirty="0"/>
              <a:t>Donut Chart: Distribution of cars by Fuel Type (Petrol, Diesel, CNG, Electric)</a:t>
            </a:r>
          </a:p>
          <a:p>
            <a:pPr lvl="0">
              <a:buFont typeface="Wingdings" panose="05000000000000000000" pitchFamily="2" charset="2"/>
              <a:buChar char="§"/>
            </a:pPr>
            <a:r>
              <a:rPr lang="en-US" dirty="0"/>
              <a:t>Pie Chart: Distribution by Transmission (Manual vs Automatic)</a:t>
            </a:r>
          </a:p>
          <a:p>
            <a:pPr>
              <a:buFont typeface="Wingdings" panose="05000000000000000000" pitchFamily="2" charset="2"/>
              <a:buChar char="§"/>
            </a:pPr>
            <a:r>
              <a:rPr lang="en-US" dirty="0"/>
              <a:t>These visuals help users understand the market share of fuel options and transmission preferences in the used car segment.</a:t>
            </a:r>
          </a:p>
          <a:p>
            <a:endParaRPr lang="en-US" dirty="0"/>
          </a:p>
        </p:txBody>
      </p:sp>
    </p:spTree>
    <p:extLst>
      <p:ext uri="{BB962C8B-B14F-4D97-AF65-F5344CB8AC3E}">
        <p14:creationId xmlns:p14="http://schemas.microsoft.com/office/powerpoint/2010/main" val="3297322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TotalTime>
  <Words>580</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Bookman Old Style</vt:lpstr>
      <vt:lpstr>Century Gothic</vt:lpstr>
      <vt:lpstr>Times New Roman</vt:lpstr>
      <vt:lpstr>Wingdings</vt:lpstr>
      <vt:lpstr>Wingdings 3</vt:lpstr>
      <vt:lpstr>Ion</vt:lpstr>
      <vt:lpstr>Used Cars Price Analysis</vt:lpstr>
      <vt:lpstr>PROJECT OBJECTIVE</vt:lpstr>
      <vt:lpstr>MAIN AGENDA</vt:lpstr>
      <vt:lpstr>INTRODUCTION</vt:lpstr>
      <vt:lpstr>WEB SCRAPPING</vt:lpstr>
      <vt:lpstr>TOOLS USED</vt:lpstr>
      <vt:lpstr>DASHBOARD’S</vt:lpstr>
      <vt:lpstr>PowerPoint Presentation</vt:lpstr>
      <vt:lpstr>KEY 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rakesh bandi</dc:creator>
  <cp:lastModifiedBy>patlolla abhinaya</cp:lastModifiedBy>
  <cp:revision>2</cp:revision>
  <dcterms:created xsi:type="dcterms:W3CDTF">2025-03-04T16:19:28Z</dcterms:created>
  <dcterms:modified xsi:type="dcterms:W3CDTF">2025-07-15T12:33:06Z</dcterms:modified>
</cp:coreProperties>
</file>