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0" r:id="rId2"/>
    <p:sldId id="272" r:id="rId3"/>
    <p:sldId id="283" r:id="rId4"/>
    <p:sldId id="274" r:id="rId5"/>
    <p:sldId id="275" r:id="rId6"/>
    <p:sldId id="268" r:id="rId7"/>
    <p:sldId id="276" r:id="rId8"/>
    <p:sldId id="277" r:id="rId9"/>
    <p:sldId id="278" r:id="rId10"/>
    <p:sldId id="279" r:id="rId11"/>
    <p:sldId id="281" r:id="rId12"/>
    <p:sldId id="282"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542" autoAdjust="0"/>
  </p:normalViewPr>
  <p:slideViewPr>
    <p:cSldViewPr>
      <p:cViewPr varScale="1">
        <p:scale>
          <a:sx n="68" d="100"/>
          <a:sy n="68" d="100"/>
        </p:scale>
        <p:origin x="1230" y="7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19-Mar-21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73395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11443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1527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07959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4363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19-Mar-21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19-Mar-21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19-Mar-21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3"/>
            <a:ext cx="5930678"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19-Mar-21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19-Mar-21</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55" r:id="rId5"/>
    <p:sldLayoutId id="2147483660" r:id="rId6"/>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57" name="Group 56"/>
          <p:cNvGrpSpPr/>
          <p:nvPr/>
        </p:nvGrpSpPr>
        <p:grpSpPr>
          <a:xfrm>
            <a:off x="1955462" y="3810000"/>
            <a:ext cx="1735036" cy="1330542"/>
            <a:chOff x="9801225" y="6884988"/>
            <a:chExt cx="2376488" cy="1822450"/>
          </a:xfrm>
          <a:solidFill>
            <a:schemeClr val="tx1">
              <a:lumMod val="85000"/>
              <a:lumOff val="15000"/>
            </a:schemeClr>
          </a:solidFill>
          <a:effectLst>
            <a:outerShdw blurRad="50800" dist="38100" dir="2700000" algn="tl" rotWithShape="0">
              <a:prstClr val="black">
                <a:alpha val="40000"/>
              </a:prstClr>
            </a:outerShdw>
          </a:effectLst>
        </p:grpSpPr>
        <p:sp>
          <p:nvSpPr>
            <p:cNvPr id="58"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7"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8"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 name="Title 3"/>
          <p:cNvSpPr>
            <a:spLocks noGrp="1"/>
          </p:cNvSpPr>
          <p:nvPr>
            <p:ph type="title"/>
          </p:nvPr>
        </p:nvSpPr>
        <p:spPr>
          <a:xfrm>
            <a:off x="1370012" y="330006"/>
            <a:ext cx="10969943" cy="711081"/>
          </a:xfrm>
        </p:spPr>
        <p:txBody>
          <a:bodyPr/>
          <a:lstStyle/>
          <a:p>
            <a:r>
              <a:rPr lang="en-IN" b="1" u="sng" dirty="0" smtClean="0">
                <a:solidFill>
                  <a:schemeClr val="bg1"/>
                </a:solidFill>
                <a:effectLst>
                  <a:outerShdw blurRad="38100" dist="38100" dir="2700000" algn="tl">
                    <a:srgbClr val="000000">
                      <a:alpha val="43137"/>
                    </a:srgbClr>
                  </a:outerShdw>
                </a:effectLst>
              </a:rPr>
              <a:t>A Quiz Application on Web Programming</a:t>
            </a:r>
            <a:endParaRPr lang="en-US" b="1" u="sng" dirty="0">
              <a:solidFill>
                <a:schemeClr val="bg1"/>
              </a:solidFill>
              <a:effectLst>
                <a:outerShdw blurRad="38100" dist="38100" dir="2700000" algn="tl">
                  <a:srgbClr val="000000">
                    <a:alpha val="43137"/>
                  </a:srgbClr>
                </a:outerShdw>
              </a:effectLst>
            </a:endParaRPr>
          </a:p>
        </p:txBody>
      </p:sp>
      <p:grpSp>
        <p:nvGrpSpPr>
          <p:cNvPr id="1030" name="Group 1029"/>
          <p:cNvGrpSpPr/>
          <p:nvPr/>
        </p:nvGrpSpPr>
        <p:grpSpPr>
          <a:xfrm>
            <a:off x="8046242" y="1353671"/>
            <a:ext cx="1997076" cy="2074862"/>
            <a:chOff x="8685213" y="1268413"/>
            <a:chExt cx="1997076" cy="2074862"/>
          </a:xfrm>
          <a:solidFill>
            <a:schemeClr val="tx1">
              <a:lumMod val="85000"/>
              <a:lumOff val="15000"/>
            </a:schemeClr>
          </a:solidFill>
          <a:effectLst>
            <a:outerShdw blurRad="50800" dist="38100" dir="18900000" algn="bl" rotWithShape="0">
              <a:prstClr val="black">
                <a:alpha val="40000"/>
              </a:prstClr>
            </a:outerShdw>
          </a:effectLst>
        </p:grpSpPr>
        <p:sp>
          <p:nvSpPr>
            <p:cNvPr id="1026"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7"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8"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9"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p:cNvGrpSpPr/>
          <p:nvPr/>
        </p:nvGrpSpPr>
        <p:grpSpPr>
          <a:xfrm>
            <a:off x="4777580" y="2130759"/>
            <a:ext cx="3917950" cy="3082925"/>
            <a:chOff x="3732213" y="2365375"/>
            <a:chExt cx="3917950" cy="3082925"/>
          </a:xfrm>
          <a:effectLst>
            <a:outerShdw blurRad="63500" sx="102000" sy="102000" algn="ctr" rotWithShape="0">
              <a:prstClr val="black">
                <a:alpha val="40000"/>
              </a:prstClr>
            </a:outerShdw>
          </a:effectLst>
        </p:grpSpPr>
        <p:sp>
          <p:nvSpPr>
            <p:cNvPr id="7" name="Freeform 6"/>
            <p:cNvSpPr>
              <a:spLocks/>
            </p:cNvSpPr>
            <p:nvPr/>
          </p:nvSpPr>
          <p:spPr bwMode="auto">
            <a:xfrm>
              <a:off x="5197475" y="4635500"/>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7"/>
            <p:cNvSpPr>
              <a:spLocks/>
            </p:cNvSpPr>
            <p:nvPr/>
          </p:nvSpPr>
          <p:spPr bwMode="auto">
            <a:xfrm>
              <a:off x="5002213" y="5346700"/>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Freeform 8"/>
            <p:cNvSpPr>
              <a:spLocks/>
            </p:cNvSpPr>
            <p:nvPr/>
          </p:nvSpPr>
          <p:spPr bwMode="auto">
            <a:xfrm>
              <a:off x="5254625" y="4635500"/>
              <a:ext cx="887412" cy="407988"/>
            </a:xfrm>
            <a:custGeom>
              <a:avLst/>
              <a:gdLst>
                <a:gd name="T0" fmla="*/ 159 w 1117"/>
                <a:gd name="T1" fmla="*/ 0 h 514"/>
                <a:gd name="T2" fmla="*/ 979 w 1117"/>
                <a:gd name="T3" fmla="*/ 0 h 514"/>
                <a:gd name="T4" fmla="*/ 1003 w 1117"/>
                <a:gd name="T5" fmla="*/ 4 h 514"/>
                <a:gd name="T6" fmla="*/ 1024 w 1117"/>
                <a:gd name="T7" fmla="*/ 15 h 514"/>
                <a:gd name="T8" fmla="*/ 1041 w 1117"/>
                <a:gd name="T9" fmla="*/ 31 h 514"/>
                <a:gd name="T10" fmla="*/ 1051 w 1117"/>
                <a:gd name="T11" fmla="*/ 52 h 514"/>
                <a:gd name="T12" fmla="*/ 1056 w 1117"/>
                <a:gd name="T13" fmla="*/ 76 h 514"/>
                <a:gd name="T14" fmla="*/ 1117 w 1117"/>
                <a:gd name="T15" fmla="*/ 514 h 514"/>
                <a:gd name="T16" fmla="*/ 0 w 1117"/>
                <a:gd name="T17" fmla="*/ 514 h 514"/>
                <a:gd name="T18" fmla="*/ 83 w 1117"/>
                <a:gd name="T19" fmla="*/ 76 h 514"/>
                <a:gd name="T20" fmla="*/ 86 w 1117"/>
                <a:gd name="T21" fmla="*/ 52 h 514"/>
                <a:gd name="T22" fmla="*/ 98 w 1117"/>
                <a:gd name="T23" fmla="*/ 31 h 514"/>
                <a:gd name="T24" fmla="*/ 114 w 1117"/>
                <a:gd name="T25" fmla="*/ 15 h 514"/>
                <a:gd name="T26" fmla="*/ 135 w 1117"/>
                <a:gd name="T27" fmla="*/ 4 h 514"/>
                <a:gd name="T28" fmla="*/ 159 w 1117"/>
                <a:gd name="T29"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7" h="514">
                  <a:moveTo>
                    <a:pt x="159" y="0"/>
                  </a:moveTo>
                  <a:lnTo>
                    <a:pt x="979" y="0"/>
                  </a:lnTo>
                  <a:lnTo>
                    <a:pt x="1003" y="4"/>
                  </a:lnTo>
                  <a:lnTo>
                    <a:pt x="1024" y="15"/>
                  </a:lnTo>
                  <a:lnTo>
                    <a:pt x="1041" y="31"/>
                  </a:lnTo>
                  <a:lnTo>
                    <a:pt x="1051" y="52"/>
                  </a:lnTo>
                  <a:lnTo>
                    <a:pt x="1056" y="76"/>
                  </a:lnTo>
                  <a:lnTo>
                    <a:pt x="1117" y="514"/>
                  </a:lnTo>
                  <a:lnTo>
                    <a:pt x="0" y="514"/>
                  </a:lnTo>
                  <a:lnTo>
                    <a:pt x="83" y="76"/>
                  </a:lnTo>
                  <a:lnTo>
                    <a:pt x="86" y="52"/>
                  </a:lnTo>
                  <a:lnTo>
                    <a:pt x="98" y="31"/>
                  </a:lnTo>
                  <a:lnTo>
                    <a:pt x="114" y="15"/>
                  </a:lnTo>
                  <a:lnTo>
                    <a:pt x="135" y="4"/>
                  </a:lnTo>
                  <a:lnTo>
                    <a:pt x="159"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Freeform 9"/>
            <p:cNvSpPr>
              <a:spLocks/>
            </p:cNvSpPr>
            <p:nvPr/>
          </p:nvSpPr>
          <p:spPr bwMode="auto">
            <a:xfrm>
              <a:off x="3732213" y="4405313"/>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Freeform 10"/>
            <p:cNvSpPr>
              <a:spLocks/>
            </p:cNvSpPr>
            <p:nvPr/>
          </p:nvSpPr>
          <p:spPr bwMode="auto">
            <a:xfrm>
              <a:off x="3732213" y="2365375"/>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11"/>
            <p:cNvSpPr>
              <a:spLocks/>
            </p:cNvSpPr>
            <p:nvPr/>
          </p:nvSpPr>
          <p:spPr bwMode="auto">
            <a:xfrm>
              <a:off x="3836988" y="2466975"/>
              <a:ext cx="3708400" cy="2012950"/>
            </a:xfrm>
            <a:custGeom>
              <a:avLst/>
              <a:gdLst>
                <a:gd name="T0" fmla="*/ 99 w 4672"/>
                <a:gd name="T1" fmla="*/ 0 h 2535"/>
                <a:gd name="T2" fmla="*/ 4573 w 4672"/>
                <a:gd name="T3" fmla="*/ 0 h 2535"/>
                <a:gd name="T4" fmla="*/ 4600 w 4672"/>
                <a:gd name="T5" fmla="*/ 3 h 2535"/>
                <a:gd name="T6" fmla="*/ 4622 w 4672"/>
                <a:gd name="T7" fmla="*/ 14 h 2535"/>
                <a:gd name="T8" fmla="*/ 4642 w 4672"/>
                <a:gd name="T9" fmla="*/ 29 h 2535"/>
                <a:gd name="T10" fmla="*/ 4658 w 4672"/>
                <a:gd name="T11" fmla="*/ 48 h 2535"/>
                <a:gd name="T12" fmla="*/ 4667 w 4672"/>
                <a:gd name="T13" fmla="*/ 72 h 2535"/>
                <a:gd name="T14" fmla="*/ 4672 w 4672"/>
                <a:gd name="T15" fmla="*/ 98 h 2535"/>
                <a:gd name="T16" fmla="*/ 4672 w 4672"/>
                <a:gd name="T17" fmla="*/ 2535 h 2535"/>
                <a:gd name="T18" fmla="*/ 0 w 4672"/>
                <a:gd name="T19" fmla="*/ 2535 h 2535"/>
                <a:gd name="T20" fmla="*/ 0 w 4672"/>
                <a:gd name="T21" fmla="*/ 98 h 2535"/>
                <a:gd name="T22" fmla="*/ 4 w 4672"/>
                <a:gd name="T23" fmla="*/ 72 h 2535"/>
                <a:gd name="T24" fmla="*/ 13 w 4672"/>
                <a:gd name="T25" fmla="*/ 48 h 2535"/>
                <a:gd name="T26" fmla="*/ 28 w 4672"/>
                <a:gd name="T27" fmla="*/ 29 h 2535"/>
                <a:gd name="T28" fmla="*/ 49 w 4672"/>
                <a:gd name="T29" fmla="*/ 14 h 2535"/>
                <a:gd name="T30" fmla="*/ 72 w 4672"/>
                <a:gd name="T31" fmla="*/ 3 h 2535"/>
                <a:gd name="T32" fmla="*/ 99 w 4672"/>
                <a:gd name="T33" fmla="*/ 0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2" h="2535">
                  <a:moveTo>
                    <a:pt x="99" y="0"/>
                  </a:moveTo>
                  <a:lnTo>
                    <a:pt x="4573" y="0"/>
                  </a:lnTo>
                  <a:lnTo>
                    <a:pt x="4600" y="3"/>
                  </a:lnTo>
                  <a:lnTo>
                    <a:pt x="4622" y="14"/>
                  </a:lnTo>
                  <a:lnTo>
                    <a:pt x="4642" y="29"/>
                  </a:lnTo>
                  <a:lnTo>
                    <a:pt x="4658" y="48"/>
                  </a:lnTo>
                  <a:lnTo>
                    <a:pt x="4667" y="72"/>
                  </a:lnTo>
                  <a:lnTo>
                    <a:pt x="4672" y="98"/>
                  </a:lnTo>
                  <a:lnTo>
                    <a:pt x="4672" y="2535"/>
                  </a:lnTo>
                  <a:lnTo>
                    <a:pt x="0" y="2535"/>
                  </a:lnTo>
                  <a:lnTo>
                    <a:pt x="0" y="98"/>
                  </a:lnTo>
                  <a:lnTo>
                    <a:pt x="4" y="72"/>
                  </a:lnTo>
                  <a:lnTo>
                    <a:pt x="13" y="48"/>
                  </a:lnTo>
                  <a:lnTo>
                    <a:pt x="28" y="29"/>
                  </a:lnTo>
                  <a:lnTo>
                    <a:pt x="49" y="14"/>
                  </a:lnTo>
                  <a:lnTo>
                    <a:pt x="72" y="3"/>
                  </a:lnTo>
                  <a:lnTo>
                    <a:pt x="99" y="0"/>
                  </a:lnTo>
                  <a:close/>
                </a:path>
              </a:pathLst>
            </a:custGeom>
            <a:solidFill>
              <a:schemeClr val="bg1">
                <a:alpha val="14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12"/>
            <p:cNvSpPr>
              <a:spLocks/>
            </p:cNvSpPr>
            <p:nvPr/>
          </p:nvSpPr>
          <p:spPr bwMode="auto">
            <a:xfrm>
              <a:off x="5630863" y="4602163"/>
              <a:ext cx="120650" cy="120650"/>
            </a:xfrm>
            <a:custGeom>
              <a:avLst/>
              <a:gdLst>
                <a:gd name="T0" fmla="*/ 75 w 151"/>
                <a:gd name="T1" fmla="*/ 0 h 153"/>
                <a:gd name="T2" fmla="*/ 100 w 151"/>
                <a:gd name="T3" fmla="*/ 4 h 153"/>
                <a:gd name="T4" fmla="*/ 121 w 151"/>
                <a:gd name="T5" fmla="*/ 15 h 153"/>
                <a:gd name="T6" fmla="*/ 138 w 151"/>
                <a:gd name="T7" fmla="*/ 31 h 153"/>
                <a:gd name="T8" fmla="*/ 148 w 151"/>
                <a:gd name="T9" fmla="*/ 52 h 153"/>
                <a:gd name="T10" fmla="*/ 151 w 151"/>
                <a:gd name="T11" fmla="*/ 76 h 153"/>
                <a:gd name="T12" fmla="*/ 148 w 151"/>
                <a:gd name="T13" fmla="*/ 100 h 153"/>
                <a:gd name="T14" fmla="*/ 138 w 151"/>
                <a:gd name="T15" fmla="*/ 121 h 153"/>
                <a:gd name="T16" fmla="*/ 121 w 151"/>
                <a:gd name="T17" fmla="*/ 138 h 153"/>
                <a:gd name="T18" fmla="*/ 100 w 151"/>
                <a:gd name="T19" fmla="*/ 148 h 153"/>
                <a:gd name="T20" fmla="*/ 75 w 151"/>
                <a:gd name="T21" fmla="*/ 153 h 153"/>
                <a:gd name="T22" fmla="*/ 51 w 151"/>
                <a:gd name="T23" fmla="*/ 148 h 153"/>
                <a:gd name="T24" fmla="*/ 30 w 151"/>
                <a:gd name="T25" fmla="*/ 138 h 153"/>
                <a:gd name="T26" fmla="*/ 14 w 151"/>
                <a:gd name="T27" fmla="*/ 121 h 153"/>
                <a:gd name="T28" fmla="*/ 3 w 151"/>
                <a:gd name="T29" fmla="*/ 100 h 153"/>
                <a:gd name="T30" fmla="*/ 0 w 151"/>
                <a:gd name="T31" fmla="*/ 76 h 153"/>
                <a:gd name="T32" fmla="*/ 3 w 151"/>
                <a:gd name="T33" fmla="*/ 52 h 153"/>
                <a:gd name="T34" fmla="*/ 14 w 151"/>
                <a:gd name="T35" fmla="*/ 31 h 153"/>
                <a:gd name="T36" fmla="*/ 30 w 151"/>
                <a:gd name="T37" fmla="*/ 15 h 153"/>
                <a:gd name="T38" fmla="*/ 51 w 151"/>
                <a:gd name="T39" fmla="*/ 4 h 153"/>
                <a:gd name="T40" fmla="*/ 75 w 151"/>
                <a:gd name="T4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53">
                  <a:moveTo>
                    <a:pt x="75" y="0"/>
                  </a:moveTo>
                  <a:lnTo>
                    <a:pt x="100" y="4"/>
                  </a:lnTo>
                  <a:lnTo>
                    <a:pt x="121" y="15"/>
                  </a:lnTo>
                  <a:lnTo>
                    <a:pt x="138" y="31"/>
                  </a:lnTo>
                  <a:lnTo>
                    <a:pt x="148" y="52"/>
                  </a:lnTo>
                  <a:lnTo>
                    <a:pt x="151" y="76"/>
                  </a:lnTo>
                  <a:lnTo>
                    <a:pt x="148" y="100"/>
                  </a:lnTo>
                  <a:lnTo>
                    <a:pt x="138" y="121"/>
                  </a:lnTo>
                  <a:lnTo>
                    <a:pt x="121" y="138"/>
                  </a:lnTo>
                  <a:lnTo>
                    <a:pt x="100" y="148"/>
                  </a:lnTo>
                  <a:lnTo>
                    <a:pt x="75" y="153"/>
                  </a:lnTo>
                  <a:lnTo>
                    <a:pt x="51" y="148"/>
                  </a:lnTo>
                  <a:lnTo>
                    <a:pt x="30" y="138"/>
                  </a:lnTo>
                  <a:lnTo>
                    <a:pt x="14" y="121"/>
                  </a:lnTo>
                  <a:lnTo>
                    <a:pt x="3" y="100"/>
                  </a:lnTo>
                  <a:lnTo>
                    <a:pt x="0" y="76"/>
                  </a:lnTo>
                  <a:lnTo>
                    <a:pt x="3" y="52"/>
                  </a:lnTo>
                  <a:lnTo>
                    <a:pt x="14" y="31"/>
                  </a:lnTo>
                  <a:lnTo>
                    <a:pt x="30" y="15"/>
                  </a:lnTo>
                  <a:lnTo>
                    <a:pt x="51" y="4"/>
                  </a:lnTo>
                  <a:lnTo>
                    <a:pt x="75"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8" name="Rectangle 27"/>
          <p:cNvSpPr/>
          <p:nvPr/>
        </p:nvSpPr>
        <p:spPr>
          <a:xfrm>
            <a:off x="8268881" y="3095180"/>
            <a:ext cx="944855" cy="421916"/>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smtClean="0">
                <a:latin typeface="Arial" panose="020B0604020202020204" pitchFamily="34" charset="0"/>
                <a:cs typeface="Arial" panose="020B0604020202020204" pitchFamily="34" charset="0"/>
              </a:rPr>
              <a:t>CSS</a:t>
            </a:r>
            <a:endParaRPr lang="en-IN" sz="2000" b="1" dirty="0">
              <a:latin typeface="Arial" panose="020B0604020202020204" pitchFamily="34" charset="0"/>
              <a:cs typeface="Arial" panose="020B0604020202020204" pitchFamily="34" charset="0"/>
            </a:endParaRPr>
          </a:p>
        </p:txBody>
      </p:sp>
      <p:sp>
        <p:nvSpPr>
          <p:cNvPr id="30" name="Rectangle 29"/>
          <p:cNvSpPr/>
          <p:nvPr/>
        </p:nvSpPr>
        <p:spPr>
          <a:xfrm>
            <a:off x="6928641" y="1602414"/>
            <a:ext cx="1662113" cy="408992"/>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85000"/>
                    <a:lumOff val="15000"/>
                  </a:schemeClr>
                </a:solidFill>
                <a:latin typeface="Arial" panose="020B0604020202020204" pitchFamily="34" charset="0"/>
                <a:cs typeface="Arial" panose="020B0604020202020204" pitchFamily="34" charset="0"/>
              </a:rPr>
              <a:t>JavaScript</a:t>
            </a:r>
            <a:endParaRPr lang="en-IN" sz="2000" b="1" dirty="0">
              <a:solidFill>
                <a:schemeClr val="tx1">
                  <a:lumMod val="85000"/>
                  <a:lumOff val="15000"/>
                </a:schemeClr>
              </a:solidFill>
              <a:latin typeface="Arial" panose="020B0604020202020204" pitchFamily="34" charset="0"/>
              <a:cs typeface="Arial" panose="020B0604020202020204" pitchFamily="34" charset="0"/>
            </a:endParaRPr>
          </a:p>
        </p:txBody>
      </p:sp>
      <p:grpSp>
        <p:nvGrpSpPr>
          <p:cNvPr id="6" name="Group 5"/>
          <p:cNvGrpSpPr/>
          <p:nvPr/>
        </p:nvGrpSpPr>
        <p:grpSpPr>
          <a:xfrm>
            <a:off x="2145506" y="1595772"/>
            <a:ext cx="2936875" cy="2152860"/>
            <a:chOff x="2145506" y="1595772"/>
            <a:chExt cx="2936875" cy="2152860"/>
          </a:xfrm>
          <a:effectLst>
            <a:outerShdw blurRad="50800" dist="38100" dir="18900000" algn="bl" rotWithShape="0">
              <a:prstClr val="black">
                <a:alpha val="40000"/>
              </a:prstClr>
            </a:outerShdw>
          </a:effectLst>
        </p:grpSpPr>
        <p:grpSp>
          <p:nvGrpSpPr>
            <p:cNvPr id="25" name="Group 24"/>
            <p:cNvGrpSpPr/>
            <p:nvPr/>
          </p:nvGrpSpPr>
          <p:grpSpPr>
            <a:xfrm>
              <a:off x="2145506" y="1595772"/>
              <a:ext cx="2936875" cy="2152860"/>
              <a:chOff x="1503363" y="1830388"/>
              <a:chExt cx="2936875" cy="2152860"/>
            </a:xfrm>
          </p:grpSpPr>
          <p:sp>
            <p:nvSpPr>
              <p:cNvPr id="21" name="Freeform 19"/>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effectLst>
                    <a:outerShdw blurRad="50800" dist="38100" dir="18900000" algn="bl" rotWithShape="0">
                      <a:prstClr val="black">
                        <a:alpha val="40000"/>
                      </a:prstClr>
                    </a:outerShdw>
                  </a:effectLst>
                </a:endParaRPr>
              </a:p>
            </p:txBody>
          </p:sp>
          <p:sp>
            <p:nvSpPr>
              <p:cNvPr id="20" name="Freeform 18"/>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effectLst>
                    <a:outerShdw blurRad="50800" dist="38100" dir="18900000" algn="bl" rotWithShape="0">
                      <a:prstClr val="black">
                        <a:alpha val="40000"/>
                      </a:prstClr>
                    </a:outerShdw>
                  </a:effectLst>
                </a:endParaRPr>
              </a:p>
            </p:txBody>
          </p:sp>
          <p:sp>
            <p:nvSpPr>
              <p:cNvPr id="22" name="Freeform 20"/>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effectLst>
                    <a:outerShdw blurRad="50800" dist="38100" dir="18900000" algn="bl" rotWithShape="0">
                      <a:prstClr val="black">
                        <a:alpha val="40000"/>
                      </a:prstClr>
                    </a:outerShdw>
                  </a:effectLst>
                </a:endParaRPr>
              </a:p>
            </p:txBody>
          </p:sp>
          <p:sp>
            <p:nvSpPr>
              <p:cNvPr id="23" name="Freeform 21"/>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effectLst>
                    <a:outerShdw blurRad="50800" dist="38100" dir="18900000" algn="bl" rotWithShape="0">
                      <a:prstClr val="black">
                        <a:alpha val="40000"/>
                      </a:prstClr>
                    </a:outerShdw>
                  </a:effectLst>
                </a:endParaRPr>
              </a:p>
            </p:txBody>
          </p:sp>
          <p:sp>
            <p:nvSpPr>
              <p:cNvPr id="24" name="Freeform 22"/>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effectLst>
                    <a:outerShdw blurRad="50800" dist="38100" dir="18900000" algn="bl" rotWithShape="0">
                      <a:prstClr val="black">
                        <a:alpha val="40000"/>
                      </a:prstClr>
                    </a:outerShdw>
                  </a:effectLst>
                </a:endParaRPr>
              </a:p>
            </p:txBody>
          </p:sp>
        </p:grpSp>
        <p:grpSp>
          <p:nvGrpSpPr>
            <p:cNvPr id="5" name="Group 4"/>
            <p:cNvGrpSpPr/>
            <p:nvPr/>
          </p:nvGrpSpPr>
          <p:grpSpPr>
            <a:xfrm>
              <a:off x="2287587" y="1937871"/>
              <a:ext cx="2206625" cy="1646202"/>
              <a:chOff x="2287587" y="1937871"/>
              <a:chExt cx="2206625" cy="1646202"/>
            </a:xfrm>
          </p:grpSpPr>
          <p:sp>
            <p:nvSpPr>
              <p:cNvPr id="1042" name="Rounded Rectangle 1041"/>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51" name="Rounded Rectangle 50"/>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53" name="Rounded Rectangle 52"/>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grpSp>
            <p:nvGrpSpPr>
              <p:cNvPr id="1043" name="Group 1042"/>
              <p:cNvGrpSpPr/>
              <p:nvPr/>
            </p:nvGrpSpPr>
            <p:grpSpPr>
              <a:xfrm>
                <a:off x="2380456" y="2080738"/>
                <a:ext cx="1516062" cy="74666"/>
                <a:chOff x="2380456" y="2572537"/>
                <a:chExt cx="1516062" cy="63500"/>
              </a:xfrm>
              <a:solidFill>
                <a:schemeClr val="bg1">
                  <a:lumMod val="85000"/>
                </a:schemeClr>
              </a:solidFill>
            </p:grpSpPr>
            <p:sp>
              <p:nvSpPr>
                <p:cNvPr id="52" name="Rounded Rectangle 5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54" name="Rounded Rectangle 5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grpSp>
          <p:sp>
            <p:nvSpPr>
              <p:cNvPr id="55" name="Rounded Rectangle 54"/>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56" name="Rounded Rectangle 55"/>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grpSp>
            <p:nvGrpSpPr>
              <p:cNvPr id="1044" name="Group 1043"/>
              <p:cNvGrpSpPr/>
              <p:nvPr/>
            </p:nvGrpSpPr>
            <p:grpSpPr>
              <a:xfrm>
                <a:off x="2496429" y="2366473"/>
                <a:ext cx="1997783" cy="74666"/>
                <a:chOff x="2496429" y="2811430"/>
                <a:chExt cx="1997783" cy="63500"/>
              </a:xfrm>
              <a:solidFill>
                <a:schemeClr val="bg1">
                  <a:lumMod val="85000"/>
                </a:schemeClr>
              </a:solidFill>
            </p:grpSpPr>
            <p:sp>
              <p:nvSpPr>
                <p:cNvPr id="59" name="Rounded Rectangle 5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60" name="Rounded Rectangle 5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grpSp>
          <p:sp>
            <p:nvSpPr>
              <p:cNvPr id="61" name="Rounded Rectangle 60"/>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62" name="Rounded Rectangle 61"/>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63" name="Rounded Rectangle 62"/>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65" name="Rounded Rectangle 64"/>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grpSp>
            <p:nvGrpSpPr>
              <p:cNvPr id="1045" name="Group 1044"/>
              <p:cNvGrpSpPr/>
              <p:nvPr/>
            </p:nvGrpSpPr>
            <p:grpSpPr>
              <a:xfrm>
                <a:off x="2670261" y="2795076"/>
                <a:ext cx="1595351" cy="74666"/>
                <a:chOff x="2670261" y="3182904"/>
                <a:chExt cx="1595351" cy="63500"/>
              </a:xfrm>
              <a:solidFill>
                <a:schemeClr val="bg1">
                  <a:lumMod val="85000"/>
                </a:schemeClr>
              </a:solidFill>
            </p:grpSpPr>
            <p:sp>
              <p:nvSpPr>
                <p:cNvPr id="64" name="Rounded Rectangle 63"/>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sp>
              <p:nvSpPr>
                <p:cNvPr id="66" name="Rounded Rectangle 65"/>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50800" dist="38100" dir="18900000" algn="bl" rotWithShape="0">
                        <a:prstClr val="black">
                          <a:alpha val="40000"/>
                        </a:prstClr>
                      </a:outerShdw>
                    </a:effectLst>
                  </a:endParaRPr>
                </a:p>
              </p:txBody>
            </p:sp>
          </p:grpSp>
        </p:grpSp>
      </p:grpSp>
      <p:sp>
        <p:nvSpPr>
          <p:cNvPr id="49" name="TextBox 48"/>
          <p:cNvSpPr txBox="1"/>
          <p:nvPr/>
        </p:nvSpPr>
        <p:spPr>
          <a:xfrm flipH="1">
            <a:off x="2424062" y="5705576"/>
            <a:ext cx="7340699" cy="400110"/>
          </a:xfrm>
          <a:prstGeom prst="rect">
            <a:avLst/>
          </a:prstGeom>
          <a:noFill/>
        </p:spPr>
        <p:txBody>
          <a:bodyPr wrap="square" rtlCol="0">
            <a:spAutoFit/>
          </a:bodyPr>
          <a:lstStyle/>
          <a:p>
            <a:pPr algn="ctr"/>
            <a:r>
              <a:rPr lang="en-US" sz="2000" kern="0" dirty="0" smtClean="0">
                <a:solidFill>
                  <a:schemeClr val="tx2">
                    <a:lumMod val="50000"/>
                  </a:schemeClr>
                </a:solidFill>
                <a:latin typeface="Arial" pitchFamily="34" charset="0"/>
                <a:cs typeface="Arial" pitchFamily="34" charset="0"/>
              </a:rPr>
              <a:t>Developed by, </a:t>
            </a:r>
            <a:r>
              <a:rPr lang="en-US" sz="2000" b="1" i="1" kern="0" dirty="0" smtClean="0">
                <a:solidFill>
                  <a:schemeClr val="tx2">
                    <a:lumMod val="50000"/>
                  </a:schemeClr>
                </a:solidFill>
                <a:latin typeface="Arial" pitchFamily="34" charset="0"/>
                <a:cs typeface="Arial" pitchFamily="34" charset="0"/>
              </a:rPr>
              <a:t>Suraj </a:t>
            </a:r>
            <a:r>
              <a:rPr lang="en-US" sz="2000" b="1" i="1" kern="0" dirty="0" err="1" smtClean="0">
                <a:solidFill>
                  <a:schemeClr val="tx2">
                    <a:lumMod val="50000"/>
                  </a:schemeClr>
                </a:solidFill>
                <a:latin typeface="Arial" pitchFamily="34" charset="0"/>
                <a:cs typeface="Arial" pitchFamily="34" charset="0"/>
              </a:rPr>
              <a:t>Renake</a:t>
            </a:r>
            <a:endParaRPr lang="en-US" sz="2000" b="1" i="1" dirty="0">
              <a:solidFill>
                <a:schemeClr val="tx2">
                  <a:lumMod val="50000"/>
                </a:schemeClr>
              </a:solidFill>
            </a:endParaRPr>
          </a:p>
        </p:txBody>
      </p:sp>
      <p:cxnSp>
        <p:nvCxnSpPr>
          <p:cNvPr id="3" name="Straight Connector 2"/>
          <p:cNvCxnSpPr/>
          <p:nvPr/>
        </p:nvCxnSpPr>
        <p:spPr>
          <a:xfrm>
            <a:off x="1370012" y="5562600"/>
            <a:ext cx="9448800" cy="0"/>
          </a:xfrm>
          <a:prstGeom prst="line">
            <a:avLst/>
          </a:prstGeom>
          <a:ln w="31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675337" y="3572662"/>
            <a:ext cx="990600" cy="408992"/>
          </a:xfrm>
          <a:prstGeom prst="rect">
            <a:avLst/>
          </a:prstGeom>
          <a:solidFill>
            <a:schemeClr val="bg1">
              <a:lumMod val="8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85000"/>
                    <a:lumOff val="15000"/>
                  </a:schemeClr>
                </a:solidFill>
                <a:latin typeface="Arial" panose="020B0604020202020204" pitchFamily="34" charset="0"/>
                <a:cs typeface="Arial" panose="020B0604020202020204" pitchFamily="34" charset="0"/>
              </a:rPr>
              <a:t>HTML</a:t>
            </a:r>
          </a:p>
        </p:txBody>
      </p:sp>
      <p:sp>
        <p:nvSpPr>
          <p:cNvPr id="2" name="Rounded Rectangle 1"/>
          <p:cNvSpPr/>
          <p:nvPr/>
        </p:nvSpPr>
        <p:spPr>
          <a:xfrm>
            <a:off x="9764761" y="274639"/>
            <a:ext cx="2044651" cy="7110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Batch 1</a:t>
            </a:r>
            <a:endParaRPr lang="en-US" dirty="0"/>
          </a:p>
        </p:txBody>
      </p:sp>
      <p:pic>
        <p:nvPicPr>
          <p:cNvPr id="69" name="Picture 2" descr="https://cdn.iconscout.com/icon/premium/png-512-thumb/quiz-18-8319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469" y="223720"/>
            <a:ext cx="762000" cy="762000"/>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223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31812" y="424755"/>
            <a:ext cx="5471438" cy="602044"/>
          </a:xfrm>
          <a:prstGeom prst="rect">
            <a:avLst/>
          </a:prstGeom>
        </p:spPr>
        <p:txBody>
          <a:bodyPr vert="horz" lIns="0" tIns="60949" rIns="0" bIns="60949" rtlCol="0" anchor="ctr">
            <a:normAutofit fontScale="92500" lnSpcReduction="10000"/>
          </a:bodyPr>
          <a:lstStyle>
            <a:lvl1pPr algn="ctr" defTabSz="1218987" rtl="0" eaLnBrk="1" latinLnBrk="0" hangingPunct="1">
              <a:spcBef>
                <a:spcPct val="0"/>
              </a:spcBef>
              <a:buNone/>
              <a:defRPr sz="3600" b="0" kern="120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pPr algn="l"/>
            <a:r>
              <a:rPr lang="en-IN" b="1" dirty="0">
                <a:effectLst/>
              </a:rPr>
              <a:t>SCREENSHOTS</a:t>
            </a:r>
            <a:r>
              <a:rPr lang="en-IN" b="1" dirty="0" smtClean="0">
                <a:effectLst/>
              </a:rPr>
              <a:t>:</a:t>
            </a:r>
            <a:endParaRPr lang="en-US" dirty="0">
              <a:effectLst/>
            </a:endParaRPr>
          </a:p>
        </p:txBody>
      </p:sp>
      <p:sp>
        <p:nvSpPr>
          <p:cNvPr id="3" name="Rectangle 2"/>
          <p:cNvSpPr>
            <a:spLocks noChangeArrowheads="1"/>
          </p:cNvSpPr>
          <p:nvPr/>
        </p:nvSpPr>
        <p:spPr bwMode="auto">
          <a:xfrm>
            <a:off x="-2775625" y="784225"/>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1903411" y="5984595"/>
            <a:ext cx="8611312" cy="470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b="1" i="1" dirty="0">
                <a:solidFill>
                  <a:srgbClr val="000000"/>
                </a:solidFill>
                <a:latin typeface="Calibri" panose="020F0502020204030204" pitchFamily="34" charset="0"/>
                <a:ea typeface="ArialMT"/>
              </a:rPr>
              <a:t>fig d. </a:t>
            </a:r>
            <a:r>
              <a:rPr lang="en-IN" i="1" dirty="0" smtClean="0">
                <a:solidFill>
                  <a:srgbClr val="000000"/>
                </a:solidFill>
                <a:latin typeface="Calibri" panose="020F0502020204030204" pitchFamily="34" charset="0"/>
                <a:ea typeface="ArialMT"/>
              </a:rPr>
              <a:t>an option </a:t>
            </a:r>
            <a:r>
              <a:rPr lang="en-IN" i="1" dirty="0">
                <a:solidFill>
                  <a:srgbClr val="000000"/>
                </a:solidFill>
                <a:latin typeface="Calibri" panose="020F0502020204030204" pitchFamily="34" charset="0"/>
                <a:ea typeface="ArialMT"/>
              </a:rPr>
              <a:t>indicated with green for right selected option</a:t>
            </a:r>
            <a:endParaRPr lang="en-US" sz="1800" i="1" dirty="0">
              <a:effectLst/>
              <a:latin typeface="Calibri" panose="020F0502020204030204" pitchFamily="34" charset="0"/>
              <a:ea typeface="Calibri" panose="020F0502020204030204" pitchFamily="34" charset="0"/>
            </a:endParaRPr>
          </a:p>
        </p:txBody>
      </p:sp>
      <p:pic>
        <p:nvPicPr>
          <p:cNvPr id="6" name="Picture 5"/>
          <p:cNvPicPr/>
          <p:nvPr/>
        </p:nvPicPr>
        <p:blipFill>
          <a:blip r:embed="rId3"/>
          <a:stretch>
            <a:fillRect/>
          </a:stretch>
        </p:blipFill>
        <p:spPr>
          <a:xfrm>
            <a:off x="1903411" y="1386269"/>
            <a:ext cx="8611312" cy="4510159"/>
          </a:xfrm>
          <a:prstGeom prst="rect">
            <a:avLst/>
          </a:prstGeom>
        </p:spPr>
      </p:pic>
    </p:spTree>
    <p:extLst>
      <p:ext uri="{BB962C8B-B14F-4D97-AF65-F5344CB8AC3E}">
        <p14:creationId xmlns:p14="http://schemas.microsoft.com/office/powerpoint/2010/main" val="264491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31812" y="424755"/>
            <a:ext cx="5471438" cy="602044"/>
          </a:xfrm>
          <a:prstGeom prst="rect">
            <a:avLst/>
          </a:prstGeom>
        </p:spPr>
        <p:txBody>
          <a:bodyPr vert="horz" lIns="0" tIns="60949" rIns="0" bIns="60949" rtlCol="0" anchor="ctr">
            <a:normAutofit fontScale="92500" lnSpcReduction="10000"/>
          </a:bodyPr>
          <a:lstStyle>
            <a:lvl1pPr algn="ctr" defTabSz="1218987" rtl="0" eaLnBrk="1" latinLnBrk="0" hangingPunct="1">
              <a:spcBef>
                <a:spcPct val="0"/>
              </a:spcBef>
              <a:buNone/>
              <a:defRPr sz="3600" b="0" kern="120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pPr algn="l"/>
            <a:r>
              <a:rPr lang="en-IN" b="1" dirty="0">
                <a:effectLst/>
              </a:rPr>
              <a:t>SCREENSHOTS</a:t>
            </a:r>
            <a:r>
              <a:rPr lang="en-IN" b="1" dirty="0" smtClean="0">
                <a:effectLst/>
              </a:rPr>
              <a:t>:</a:t>
            </a:r>
            <a:endParaRPr lang="en-US" dirty="0">
              <a:effectLst/>
            </a:endParaRPr>
          </a:p>
        </p:txBody>
      </p:sp>
      <p:sp>
        <p:nvSpPr>
          <p:cNvPr id="3" name="Rectangle 2"/>
          <p:cNvSpPr>
            <a:spLocks noChangeArrowheads="1"/>
          </p:cNvSpPr>
          <p:nvPr/>
        </p:nvSpPr>
        <p:spPr bwMode="auto">
          <a:xfrm>
            <a:off x="-2775625" y="784225"/>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1903411" y="5975842"/>
            <a:ext cx="8611312" cy="48750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b="1" i="1" dirty="0">
                <a:solidFill>
                  <a:srgbClr val="000000"/>
                </a:solidFill>
                <a:latin typeface="Calibri" panose="020F0502020204030204" pitchFamily="34" charset="0"/>
                <a:ea typeface="ArialMT"/>
              </a:rPr>
              <a:t>fig </a:t>
            </a:r>
            <a:r>
              <a:rPr lang="en-IN" b="1" i="1" dirty="0" smtClean="0">
                <a:solidFill>
                  <a:srgbClr val="000000"/>
                </a:solidFill>
                <a:latin typeface="Calibri" panose="020F0502020204030204" pitchFamily="34" charset="0"/>
                <a:ea typeface="ArialMT"/>
              </a:rPr>
              <a:t>e. </a:t>
            </a:r>
            <a:r>
              <a:rPr lang="en-IN" i="1" dirty="0" smtClean="0">
                <a:solidFill>
                  <a:srgbClr val="000000"/>
                </a:solidFill>
                <a:latin typeface="Calibri" panose="020F0502020204030204" pitchFamily="34" charset="0"/>
                <a:ea typeface="ArialMT"/>
              </a:rPr>
              <a:t>eventually, the final result is displayed</a:t>
            </a:r>
            <a:endParaRPr lang="en-US" sz="1800" i="1" dirty="0">
              <a:effectLst/>
              <a:latin typeface="Calibri" panose="020F0502020204030204" pitchFamily="34" charset="0"/>
              <a:ea typeface="Calibri" panose="020F0502020204030204" pitchFamily="34" charset="0"/>
            </a:endParaRPr>
          </a:p>
        </p:txBody>
      </p:sp>
      <p:pic>
        <p:nvPicPr>
          <p:cNvPr id="7" name="Picture 6"/>
          <p:cNvPicPr/>
          <p:nvPr/>
        </p:nvPicPr>
        <p:blipFill>
          <a:blip r:embed="rId3"/>
          <a:stretch>
            <a:fillRect/>
          </a:stretch>
        </p:blipFill>
        <p:spPr>
          <a:xfrm>
            <a:off x="1903411" y="1600895"/>
            <a:ext cx="8611312" cy="4383700"/>
          </a:xfrm>
          <a:prstGeom prst="rect">
            <a:avLst/>
          </a:prstGeom>
        </p:spPr>
      </p:pic>
    </p:spTree>
    <p:extLst>
      <p:ext uri="{BB962C8B-B14F-4D97-AF65-F5344CB8AC3E}">
        <p14:creationId xmlns:p14="http://schemas.microsoft.com/office/powerpoint/2010/main" val="370924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274" name="Group 273"/>
          <p:cNvGrpSpPr/>
          <p:nvPr/>
        </p:nvGrpSpPr>
        <p:grpSpPr>
          <a:xfrm>
            <a:off x="9156956" y="1503109"/>
            <a:ext cx="2738967" cy="4172800"/>
            <a:chOff x="364818" y="1339253"/>
            <a:chExt cx="4178706" cy="6366235"/>
          </a:xfrm>
        </p:grpSpPr>
        <p:grpSp>
          <p:nvGrpSpPr>
            <p:cNvPr id="275" name="Group 274"/>
            <p:cNvGrpSpPr/>
            <p:nvPr/>
          </p:nvGrpSpPr>
          <p:grpSpPr>
            <a:xfrm>
              <a:off x="364818" y="1339253"/>
              <a:ext cx="4178706" cy="3117426"/>
              <a:chOff x="2287587" y="1937871"/>
              <a:chExt cx="2206625" cy="1646202"/>
            </a:xfrm>
            <a:solidFill>
              <a:schemeClr val="tx1">
                <a:alpha val="8000"/>
              </a:schemeClr>
            </a:solidFill>
          </p:grpSpPr>
          <p:sp>
            <p:nvSpPr>
              <p:cNvPr id="295" name="Rounded Rectangle 294"/>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8" name="Group 297"/>
              <p:cNvGrpSpPr/>
              <p:nvPr/>
            </p:nvGrpSpPr>
            <p:grpSpPr>
              <a:xfrm>
                <a:off x="2380456" y="2080738"/>
                <a:ext cx="1516062" cy="74666"/>
                <a:chOff x="2380456" y="2572537"/>
                <a:chExt cx="1516062" cy="63500"/>
              </a:xfrm>
              <a:grpFill/>
            </p:grpSpPr>
            <p:sp>
              <p:nvSpPr>
                <p:cNvPr id="311" name="Rounded Rectangle 31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2" name="Rounded Rectangle 31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9" name="Rounded Rectangle 298"/>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1" name="Group 300"/>
              <p:cNvGrpSpPr/>
              <p:nvPr/>
            </p:nvGrpSpPr>
            <p:grpSpPr>
              <a:xfrm>
                <a:off x="2496429" y="2366473"/>
                <a:ext cx="1997783" cy="74666"/>
                <a:chOff x="2496429" y="2811430"/>
                <a:chExt cx="1997783" cy="63500"/>
              </a:xfrm>
              <a:grpFill/>
            </p:grpSpPr>
            <p:sp>
              <p:nvSpPr>
                <p:cNvPr id="309" name="Rounded Rectangle 30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Rounded Rectangle 30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2" name="Rounded Rectangle 301"/>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3" name="Rounded Rectangle 302"/>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Rounded Rectangle 303"/>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5" name="Rounded Rectangle 304"/>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6" name="Group 305"/>
              <p:cNvGrpSpPr/>
              <p:nvPr/>
            </p:nvGrpSpPr>
            <p:grpSpPr>
              <a:xfrm>
                <a:off x="2670261" y="2795076"/>
                <a:ext cx="1595351" cy="74666"/>
                <a:chOff x="2670261" y="3182904"/>
                <a:chExt cx="1595351" cy="63500"/>
              </a:xfrm>
              <a:grpFill/>
            </p:grpSpPr>
            <p:sp>
              <p:nvSpPr>
                <p:cNvPr id="307" name="Rounded Rectangle 30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Rounded Rectangle 30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6" name="Group 275"/>
            <p:cNvGrpSpPr/>
            <p:nvPr/>
          </p:nvGrpSpPr>
          <p:grpSpPr>
            <a:xfrm>
              <a:off x="364818" y="4588062"/>
              <a:ext cx="4178706" cy="3117426"/>
              <a:chOff x="2287587" y="1937871"/>
              <a:chExt cx="2206625" cy="1646202"/>
            </a:xfrm>
            <a:solidFill>
              <a:schemeClr val="tx1">
                <a:alpha val="8000"/>
              </a:schemeClr>
            </a:solidFill>
          </p:grpSpPr>
          <p:sp>
            <p:nvSpPr>
              <p:cNvPr id="277" name="Rounded Rectangle 276"/>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Rounded Rectangle 277"/>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Rounded Rectangle 278"/>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0" name="Group 279"/>
              <p:cNvGrpSpPr/>
              <p:nvPr/>
            </p:nvGrpSpPr>
            <p:grpSpPr>
              <a:xfrm>
                <a:off x="2380456" y="2080738"/>
                <a:ext cx="1516062" cy="74666"/>
                <a:chOff x="2380456" y="2572537"/>
                <a:chExt cx="1516062" cy="63500"/>
              </a:xfrm>
              <a:grpFill/>
            </p:grpSpPr>
            <p:sp>
              <p:nvSpPr>
                <p:cNvPr id="293" name="Rounded Rectangle 29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1" name="Rounded Rectangle 280"/>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3" name="Group 282"/>
              <p:cNvGrpSpPr/>
              <p:nvPr/>
            </p:nvGrpSpPr>
            <p:grpSpPr>
              <a:xfrm>
                <a:off x="2496429" y="2366473"/>
                <a:ext cx="1997783" cy="74666"/>
                <a:chOff x="2496429" y="2811430"/>
                <a:chExt cx="1997783" cy="63500"/>
              </a:xfrm>
              <a:grpFill/>
            </p:grpSpPr>
            <p:sp>
              <p:nvSpPr>
                <p:cNvPr id="291" name="Rounded Rectangle 29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ounded Rectangle 29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4" name="Rounded Rectangle 283"/>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Rounded Rectangle 285"/>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8" name="Group 287"/>
              <p:cNvGrpSpPr/>
              <p:nvPr/>
            </p:nvGrpSpPr>
            <p:grpSpPr>
              <a:xfrm>
                <a:off x="2670261" y="2795076"/>
                <a:ext cx="1595351" cy="74666"/>
                <a:chOff x="2670261" y="3182904"/>
                <a:chExt cx="1595351" cy="63500"/>
              </a:xfrm>
              <a:grpFill/>
            </p:grpSpPr>
            <p:sp>
              <p:nvSpPr>
                <p:cNvPr id="289" name="Rounded Rectangle 28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Rounded Rectangle 28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 name="Title 3"/>
          <p:cNvSpPr>
            <a:spLocks noGrp="1"/>
          </p:cNvSpPr>
          <p:nvPr>
            <p:ph type="ctrTitle"/>
          </p:nvPr>
        </p:nvSpPr>
        <p:spPr>
          <a:xfrm>
            <a:off x="531812" y="424755"/>
            <a:ext cx="5471438" cy="602044"/>
          </a:xfrm>
        </p:spPr>
        <p:txBody>
          <a:bodyPr/>
          <a:lstStyle/>
          <a:p>
            <a:r>
              <a:rPr lang="en-IN" b="1" dirty="0" smtClean="0">
                <a:solidFill>
                  <a:schemeClr val="bg1"/>
                </a:solidFill>
                <a:effectLst>
                  <a:outerShdw blurRad="38100" dist="38100" dir="2700000" algn="tl">
                    <a:srgbClr val="000000">
                      <a:alpha val="43137"/>
                    </a:srgbClr>
                  </a:outerShdw>
                </a:effectLst>
              </a:rPr>
              <a:t>References:</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7"/>
          <p:cNvSpPr>
            <a:spLocks noGrp="1"/>
          </p:cNvSpPr>
          <p:nvPr>
            <p:ph sz="quarter" idx="13"/>
          </p:nvPr>
        </p:nvSpPr>
        <p:spPr>
          <a:xfrm>
            <a:off x="522975" y="1312670"/>
            <a:ext cx="9014519" cy="5240530"/>
          </a:xfrm>
        </p:spPr>
        <p:txBody>
          <a:bodyPr>
            <a:normAutofit/>
          </a:bodyPr>
          <a:lstStyle/>
          <a:p>
            <a:pPr marL="514350" lvl="0" indent="-514350">
              <a:buFont typeface="+mj-lt"/>
              <a:buAutoNum type="romanUcPeriod"/>
            </a:pPr>
            <a:r>
              <a:rPr lang="en-IN" sz="2400" dirty="0" smtClean="0"/>
              <a:t>Jennifer </a:t>
            </a:r>
            <a:r>
              <a:rPr lang="en-IN" sz="2400" dirty="0" err="1"/>
              <a:t>Niederst</a:t>
            </a:r>
            <a:r>
              <a:rPr lang="en-IN" sz="2400" dirty="0"/>
              <a:t> Robbins</a:t>
            </a:r>
            <a:r>
              <a:rPr lang="en-IN" sz="2400" b="1" dirty="0"/>
              <a:t>, Learning Web Design</a:t>
            </a:r>
            <a:r>
              <a:rPr lang="en-IN" sz="2400" dirty="0"/>
              <a:t>: A Beginner’s Guide to HTML, </a:t>
            </a:r>
            <a:r>
              <a:rPr lang="en-IN" sz="2400" dirty="0" err="1"/>
              <a:t>CSS</a:t>
            </a:r>
            <a:r>
              <a:rPr lang="en-IN" sz="2400" dirty="0"/>
              <a:t>, </a:t>
            </a:r>
            <a:r>
              <a:rPr lang="en-IN" sz="2400" dirty="0" smtClean="0"/>
              <a:t>JavaScript</a:t>
            </a:r>
            <a:r>
              <a:rPr lang="en-IN" sz="2400" dirty="0"/>
              <a:t>, and Web Graphics, </a:t>
            </a:r>
            <a:r>
              <a:rPr lang="en-IN" sz="2400" dirty="0" err="1"/>
              <a:t>O'reilly</a:t>
            </a:r>
            <a:r>
              <a:rPr lang="en-IN" sz="2400" dirty="0"/>
              <a:t>, 4th </a:t>
            </a:r>
            <a:r>
              <a:rPr lang="en-IN" sz="2400" dirty="0" smtClean="0"/>
              <a:t>Edition,2012</a:t>
            </a:r>
          </a:p>
          <a:p>
            <a:pPr marL="514350" lvl="0" indent="-514350">
              <a:buFont typeface="+mj-lt"/>
              <a:buAutoNum type="romanUcPeriod"/>
            </a:pPr>
            <a:endParaRPr lang="en-US" sz="2400" dirty="0" smtClean="0"/>
          </a:p>
          <a:p>
            <a:pPr marL="514350" lvl="0" indent="-514350">
              <a:buFont typeface="+mj-lt"/>
              <a:buAutoNum type="romanUcPeriod"/>
            </a:pPr>
            <a:r>
              <a:rPr lang="en-IN" sz="2400" u="sng" dirty="0" smtClean="0">
                <a:hlinkClick r:id="rId2"/>
              </a:rPr>
              <a:t>https</a:t>
            </a:r>
            <a:r>
              <a:rPr lang="en-IN" sz="2400" u="sng" dirty="0">
                <a:hlinkClick r:id="rId2"/>
              </a:rPr>
              <a:t>://</a:t>
            </a:r>
            <a:r>
              <a:rPr lang="en-IN" sz="2400" u="sng" dirty="0" smtClean="0">
                <a:hlinkClick r:id="rId2"/>
              </a:rPr>
              <a:t>stackoverflow.com</a:t>
            </a:r>
            <a:endParaRPr lang="en-IN" sz="2400" u="sng" dirty="0" smtClean="0"/>
          </a:p>
          <a:p>
            <a:pPr marL="514350" lvl="0" indent="-514350">
              <a:buFont typeface="+mj-lt"/>
              <a:buAutoNum type="romanUcPeriod"/>
            </a:pPr>
            <a:endParaRPr lang="en-US" sz="2400" dirty="0"/>
          </a:p>
          <a:p>
            <a:pPr marL="514350" lvl="0" indent="-514350">
              <a:buFont typeface="+mj-lt"/>
              <a:buAutoNum type="romanUcPeriod"/>
            </a:pPr>
            <a:r>
              <a:rPr lang="en-IN" sz="2400" u="sng" dirty="0">
                <a:hlinkClick r:id="rId3"/>
              </a:rPr>
              <a:t>https://</a:t>
            </a:r>
            <a:r>
              <a:rPr lang="en-IN" sz="2400" u="sng" dirty="0" smtClean="0">
                <a:hlinkClick r:id="rId3"/>
              </a:rPr>
              <a:t>www.w3schools.com</a:t>
            </a:r>
            <a:endParaRPr lang="en-IN" sz="2400" u="sng" dirty="0" smtClean="0"/>
          </a:p>
          <a:p>
            <a:pPr marL="514350" lvl="0" indent="-514350">
              <a:buFont typeface="+mj-lt"/>
              <a:buAutoNum type="romanUcPeriod"/>
            </a:pPr>
            <a:endParaRPr lang="en-IN" sz="2400" u="sng" dirty="0" smtClean="0"/>
          </a:p>
          <a:p>
            <a:pPr marL="514350" lvl="0" indent="-514350">
              <a:buFont typeface="+mj-lt"/>
              <a:buAutoNum type="romanUcPeriod"/>
            </a:pPr>
            <a:r>
              <a:rPr lang="en-IN" sz="2400" u="sng" dirty="0" smtClean="0"/>
              <a:t>YouTube tutorials</a:t>
            </a:r>
            <a:endParaRPr lang="en-US" sz="2400" dirty="0"/>
          </a:p>
          <a:p>
            <a:endParaRPr lang="en-US" sz="2400" dirty="0"/>
          </a:p>
          <a:p>
            <a:endParaRPr lang="en-US" sz="2400" dirty="0"/>
          </a:p>
        </p:txBody>
      </p:sp>
      <p:pic>
        <p:nvPicPr>
          <p:cNvPr id="4100" name="Picture 4" descr="Free Icon | Boo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766123">
            <a:off x="9731288" y="516535"/>
            <a:ext cx="1496750" cy="1496750"/>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4" name="Picture 8" descr="File:Stack Overflow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01940" y="1503109"/>
            <a:ext cx="2067254" cy="2067254"/>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6" name="Picture 10" descr="Youtube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25736">
            <a:off x="8456612" y="3563302"/>
            <a:ext cx="2267105" cy="170032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52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28115" y="2130090"/>
            <a:ext cx="2835903" cy="711081"/>
          </a:xfrm>
        </p:spPr>
        <p:txBody>
          <a:bodyPr/>
          <a:lstStyle/>
          <a:p>
            <a:r>
              <a:rPr lang="en-IN" b="1" dirty="0"/>
              <a:t>Introduction</a:t>
            </a:r>
          </a:p>
        </p:txBody>
      </p:sp>
      <p:sp>
        <p:nvSpPr>
          <p:cNvPr id="264" name="TextBox 263"/>
          <p:cNvSpPr txBox="1"/>
          <p:nvPr/>
        </p:nvSpPr>
        <p:spPr>
          <a:xfrm flipH="1">
            <a:off x="428115" y="2819400"/>
            <a:ext cx="9023668" cy="3416320"/>
          </a:xfrm>
          <a:prstGeom prst="rect">
            <a:avLst/>
          </a:prstGeom>
          <a:noFill/>
        </p:spPr>
        <p:txBody>
          <a:bodyPr wrap="square" rtlCol="0">
            <a:spAutoFit/>
          </a:bodyPr>
          <a:lstStyle/>
          <a:p>
            <a:r>
              <a:rPr lang="en-US" dirty="0" smtClean="0"/>
              <a:t>Developing </a:t>
            </a:r>
            <a:r>
              <a:rPr lang="en-US" dirty="0"/>
              <a:t>and loading various parts </a:t>
            </a:r>
            <a:r>
              <a:rPr lang="en-US" dirty="0" smtClean="0"/>
              <a:t>in a </a:t>
            </a:r>
            <a:r>
              <a:rPr lang="en-US" dirty="0"/>
              <a:t>single webpage. </a:t>
            </a:r>
            <a:r>
              <a:rPr lang="en-US" dirty="0" smtClean="0"/>
              <a:t>Here, users </a:t>
            </a:r>
            <a:r>
              <a:rPr lang="en-US" dirty="0"/>
              <a:t>will experience </a:t>
            </a:r>
            <a:r>
              <a:rPr lang="en-US" dirty="0" smtClean="0"/>
              <a:t>an </a:t>
            </a:r>
            <a:r>
              <a:rPr lang="en-US" dirty="0"/>
              <a:t>user friendly way </a:t>
            </a:r>
            <a:r>
              <a:rPr lang="en-US" dirty="0" smtClean="0"/>
              <a:t>of attempting </a:t>
            </a:r>
            <a:r>
              <a:rPr lang="en-US" dirty="0"/>
              <a:t>quiz. </a:t>
            </a:r>
            <a:endParaRPr lang="en-US" dirty="0" smtClean="0"/>
          </a:p>
          <a:p>
            <a:endParaRPr lang="en-US" dirty="0"/>
          </a:p>
          <a:p>
            <a:r>
              <a:rPr lang="en-US" dirty="0"/>
              <a:t>The software 'QUIZ' created for a school or college was intended to minimize the time required to administer a quiz, to measure the points, to shortlist the student's name, and thereby to improve the performance. It is planned to replace current manual documentation and correction. The introduction of the method in the enterprise would dramatically minimize time and will also have easily measured markers.</a:t>
            </a:r>
          </a:p>
        </p:txBody>
      </p:sp>
      <p:sp>
        <p:nvSpPr>
          <p:cNvPr id="2" name="Rectangle 1"/>
          <p:cNvSpPr/>
          <p:nvPr/>
        </p:nvSpPr>
        <p:spPr>
          <a:xfrm>
            <a:off x="428963" y="540428"/>
            <a:ext cx="8837825" cy="1578061"/>
          </a:xfrm>
          <a:prstGeom prst="rect">
            <a:avLst/>
          </a:prstGeom>
        </p:spPr>
        <p:txBody>
          <a:bodyPr wrap="square">
            <a:spAutoFit/>
          </a:bodyPr>
          <a:lstStyle/>
          <a:p>
            <a:pPr>
              <a:lnSpc>
                <a:spcPct val="107000"/>
              </a:lnSpc>
              <a:spcAft>
                <a:spcPts val="800"/>
              </a:spcAft>
            </a:pPr>
            <a:r>
              <a:rPr lang="en-IN" sz="3600" b="1" dirty="0" smtClean="0">
                <a:solidFill>
                  <a:srgbClr val="000000"/>
                </a:solidFill>
                <a:latin typeface="Calibri (Headings)"/>
                <a:ea typeface="Times New Roman" panose="02020603050405020304" pitchFamily="18" charset="0"/>
              </a:rPr>
              <a:t>Problem Statement:</a:t>
            </a:r>
            <a:endParaRPr lang="en-US" sz="3600" dirty="0" smtClean="0">
              <a:latin typeface="Calibri (Headings)"/>
              <a:ea typeface="Calibri" panose="020F0502020204030204" pitchFamily="34" charset="0"/>
            </a:endParaRPr>
          </a:p>
          <a:p>
            <a:pPr>
              <a:lnSpc>
                <a:spcPct val="107000"/>
              </a:lnSpc>
              <a:spcAft>
                <a:spcPts val="800"/>
              </a:spcAft>
            </a:pPr>
            <a:r>
              <a:rPr lang="en-IN" dirty="0" smtClean="0">
                <a:solidFill>
                  <a:srgbClr val="000000"/>
                </a:solidFill>
                <a:latin typeface="Calibri (Headings)"/>
                <a:ea typeface="Times New Roman" panose="02020603050405020304" pitchFamily="18" charset="0"/>
              </a:rPr>
              <a:t>To </a:t>
            </a:r>
            <a:r>
              <a:rPr lang="en-IN" dirty="0">
                <a:solidFill>
                  <a:srgbClr val="000000"/>
                </a:solidFill>
                <a:latin typeface="Calibri (Headings)"/>
                <a:ea typeface="Times New Roman" panose="02020603050405020304" pitchFamily="18" charset="0"/>
              </a:rPr>
              <a:t>develop a responsive web application on Web Programming, using </a:t>
            </a:r>
            <a:r>
              <a:rPr lang="en-IN" dirty="0" err="1">
                <a:solidFill>
                  <a:srgbClr val="000000"/>
                </a:solidFill>
                <a:latin typeface="Calibri (Headings)"/>
                <a:ea typeface="Times New Roman" panose="02020603050405020304" pitchFamily="18" charset="0"/>
              </a:rPr>
              <a:t>HTML5</a:t>
            </a:r>
            <a:r>
              <a:rPr lang="en-IN" dirty="0">
                <a:solidFill>
                  <a:srgbClr val="000000"/>
                </a:solidFill>
                <a:latin typeface="Calibri (Headings)"/>
                <a:ea typeface="Times New Roman" panose="02020603050405020304" pitchFamily="18" charset="0"/>
              </a:rPr>
              <a:t>, </a:t>
            </a:r>
            <a:r>
              <a:rPr lang="en-IN" dirty="0" err="1">
                <a:solidFill>
                  <a:srgbClr val="000000"/>
                </a:solidFill>
                <a:latin typeface="Calibri (Headings)"/>
                <a:ea typeface="Times New Roman" panose="02020603050405020304" pitchFamily="18" charset="0"/>
              </a:rPr>
              <a:t>CSS3</a:t>
            </a:r>
            <a:r>
              <a:rPr lang="en-IN" dirty="0">
                <a:solidFill>
                  <a:srgbClr val="000000"/>
                </a:solidFill>
                <a:latin typeface="Calibri (Headings)"/>
                <a:ea typeface="Times New Roman" panose="02020603050405020304" pitchFamily="18" charset="0"/>
              </a:rPr>
              <a:t>, </a:t>
            </a:r>
            <a:r>
              <a:rPr lang="en-IN" dirty="0" smtClean="0">
                <a:solidFill>
                  <a:srgbClr val="000000"/>
                </a:solidFill>
                <a:latin typeface="Calibri (Headings)"/>
                <a:ea typeface="Times New Roman" panose="02020603050405020304" pitchFamily="18" charset="0"/>
              </a:rPr>
              <a:t>and JavaScript</a:t>
            </a:r>
            <a:r>
              <a:rPr lang="en-IN" dirty="0">
                <a:solidFill>
                  <a:srgbClr val="000000"/>
                </a:solidFill>
                <a:latin typeface="Calibri (Headings)"/>
                <a:ea typeface="Times New Roman" panose="02020603050405020304" pitchFamily="18" charset="0"/>
              </a:rPr>
              <a:t>.</a:t>
            </a:r>
            <a:endParaRPr lang="en-US" dirty="0">
              <a:latin typeface="Calibri (Headings)"/>
              <a:ea typeface="Calibri" panose="020F0502020204030204" pitchFamily="34" charset="0"/>
            </a:endParaRPr>
          </a:p>
        </p:txBody>
      </p:sp>
      <p:grpSp>
        <p:nvGrpSpPr>
          <p:cNvPr id="109" name="Group 108"/>
          <p:cNvGrpSpPr/>
          <p:nvPr/>
        </p:nvGrpSpPr>
        <p:grpSpPr>
          <a:xfrm>
            <a:off x="8913812" y="1219200"/>
            <a:ext cx="3729567" cy="5326972"/>
            <a:chOff x="364818" y="1339253"/>
            <a:chExt cx="4178706" cy="6366235"/>
          </a:xfrm>
        </p:grpSpPr>
        <p:grpSp>
          <p:nvGrpSpPr>
            <p:cNvPr id="110" name="Group 109"/>
            <p:cNvGrpSpPr/>
            <p:nvPr/>
          </p:nvGrpSpPr>
          <p:grpSpPr>
            <a:xfrm>
              <a:off x="364818" y="1339253"/>
              <a:ext cx="4178706" cy="3117426"/>
              <a:chOff x="2287587" y="1937871"/>
              <a:chExt cx="2206625" cy="1646202"/>
            </a:xfrm>
            <a:solidFill>
              <a:schemeClr val="tx1">
                <a:alpha val="8000"/>
              </a:schemeClr>
            </a:solidFill>
          </p:grpSpPr>
          <p:sp>
            <p:nvSpPr>
              <p:cNvPr id="130" name="Rounded Rectangle 129"/>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Rounded Rectangle 130"/>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ounded Rectangle 131"/>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3" name="Group 132"/>
              <p:cNvGrpSpPr/>
              <p:nvPr/>
            </p:nvGrpSpPr>
            <p:grpSpPr>
              <a:xfrm>
                <a:off x="2380456" y="2080738"/>
                <a:ext cx="1516062" cy="74666"/>
                <a:chOff x="2380456" y="2572537"/>
                <a:chExt cx="1516062" cy="63500"/>
              </a:xfrm>
              <a:grpFill/>
            </p:grpSpPr>
            <p:sp>
              <p:nvSpPr>
                <p:cNvPr id="146" name="Rounded Rectangle 14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ounded Rectangle 14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4" name="Rounded Rectangle 133"/>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ounded Rectangle 134"/>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6" name="Group 135"/>
              <p:cNvGrpSpPr/>
              <p:nvPr/>
            </p:nvGrpSpPr>
            <p:grpSpPr>
              <a:xfrm>
                <a:off x="2496429" y="2366473"/>
                <a:ext cx="1997783" cy="74666"/>
                <a:chOff x="2496429" y="2811430"/>
                <a:chExt cx="1997783" cy="63500"/>
              </a:xfrm>
              <a:grpFill/>
            </p:grpSpPr>
            <p:sp>
              <p:nvSpPr>
                <p:cNvPr id="144" name="Rounded Rectangle 14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ounded Rectangle 14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7" name="Rounded Rectangle 136"/>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Rounded Rectangle 138"/>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ounded Rectangle 139"/>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1" name="Group 140"/>
              <p:cNvGrpSpPr/>
              <p:nvPr/>
            </p:nvGrpSpPr>
            <p:grpSpPr>
              <a:xfrm>
                <a:off x="2670261" y="2795076"/>
                <a:ext cx="1595351" cy="74666"/>
                <a:chOff x="2670261" y="3182904"/>
                <a:chExt cx="1595351" cy="63500"/>
              </a:xfrm>
              <a:grpFill/>
            </p:grpSpPr>
            <p:sp>
              <p:nvSpPr>
                <p:cNvPr id="142" name="Rounded Rectangle 14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1" name="Group 110"/>
            <p:cNvGrpSpPr/>
            <p:nvPr/>
          </p:nvGrpSpPr>
          <p:grpSpPr>
            <a:xfrm>
              <a:off x="364818" y="4588062"/>
              <a:ext cx="4178706" cy="3117426"/>
              <a:chOff x="2287587" y="1937871"/>
              <a:chExt cx="2206625" cy="1646202"/>
            </a:xfrm>
            <a:solidFill>
              <a:schemeClr val="tx1">
                <a:alpha val="8000"/>
              </a:schemeClr>
            </a:solidFill>
          </p:grpSpPr>
          <p:sp>
            <p:nvSpPr>
              <p:cNvPr id="112" name="Rounded Rectangle 111"/>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ounded Rectangle 112"/>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ounded Rectangle 113"/>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5" name="Group 114"/>
              <p:cNvGrpSpPr/>
              <p:nvPr/>
            </p:nvGrpSpPr>
            <p:grpSpPr>
              <a:xfrm>
                <a:off x="2380456" y="2080738"/>
                <a:ext cx="1516062" cy="74666"/>
                <a:chOff x="2380456" y="2572537"/>
                <a:chExt cx="1516062" cy="63500"/>
              </a:xfrm>
              <a:grpFill/>
            </p:grpSpPr>
            <p:sp>
              <p:nvSpPr>
                <p:cNvPr id="128" name="Rounded Rectangle 127"/>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Rounded Rectangle 128"/>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ounded Rectangle 115"/>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ounded Rectangle 116"/>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8" name="Group 117"/>
              <p:cNvGrpSpPr/>
              <p:nvPr/>
            </p:nvGrpSpPr>
            <p:grpSpPr>
              <a:xfrm>
                <a:off x="2496429" y="2366473"/>
                <a:ext cx="1997783" cy="74666"/>
                <a:chOff x="2496429" y="2811430"/>
                <a:chExt cx="1997783" cy="63500"/>
              </a:xfrm>
              <a:grpFill/>
            </p:grpSpPr>
            <p:sp>
              <p:nvSpPr>
                <p:cNvPr id="126" name="Rounded Rectangle 125"/>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ounded Rectangle 126"/>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9" name="Rounded Rectangle 118"/>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ounded Rectangle 119"/>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ounded Rectangle 120"/>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ounded Rectangle 121"/>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3" name="Group 122"/>
              <p:cNvGrpSpPr/>
              <p:nvPr/>
            </p:nvGrpSpPr>
            <p:grpSpPr>
              <a:xfrm>
                <a:off x="2670261" y="2795076"/>
                <a:ext cx="1595351" cy="74666"/>
                <a:chOff x="2670261" y="3182904"/>
                <a:chExt cx="1595351" cy="63500"/>
              </a:xfrm>
              <a:grpFill/>
            </p:grpSpPr>
            <p:sp>
              <p:nvSpPr>
                <p:cNvPr id="124" name="Rounded Rectangle 123"/>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ounded Rectangle 124"/>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60176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379412" y="532406"/>
            <a:ext cx="8686800" cy="5585760"/>
          </a:xfrm>
          <a:prstGeom prst="rect">
            <a:avLst/>
          </a:prstGeom>
        </p:spPr>
        <p:txBody>
          <a:bodyPr wrap="square">
            <a:spAutoFit/>
          </a:bodyPr>
          <a:lstStyle/>
          <a:p>
            <a:pPr>
              <a:lnSpc>
                <a:spcPct val="107000"/>
              </a:lnSpc>
              <a:spcAft>
                <a:spcPts val="800"/>
              </a:spcAft>
            </a:pPr>
            <a:r>
              <a:rPr lang="en-IN" sz="3200" b="1" dirty="0">
                <a:latin typeface="Calibri" panose="020F0502020204030204" pitchFamily="34" charset="0"/>
                <a:ea typeface="Times New Roman" panose="02020603050405020304" pitchFamily="18" charset="0"/>
              </a:rPr>
              <a:t>OBJECTIVES OF THE PROJECT</a:t>
            </a:r>
            <a:r>
              <a:rPr lang="en-IN" sz="3200" b="1" dirty="0" smtClean="0">
                <a:latin typeface="Calibri" panose="020F0502020204030204" pitchFamily="34" charset="0"/>
                <a:ea typeface="Times New Roman" panose="02020603050405020304" pitchFamily="18" charset="0"/>
              </a:rPr>
              <a:t>:</a:t>
            </a:r>
          </a:p>
          <a:p>
            <a:pPr>
              <a:lnSpc>
                <a:spcPct val="107000"/>
              </a:lnSpc>
              <a:spcAft>
                <a:spcPts val="800"/>
              </a:spcAft>
            </a:pPr>
            <a:endParaRPr lang="en-US" sz="2000" dirty="0">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mj-lt"/>
              <a:buAutoNum type="arabicPeriod"/>
            </a:pPr>
            <a:r>
              <a:rPr lang="en-IN" dirty="0">
                <a:solidFill>
                  <a:srgbClr val="000000"/>
                </a:solidFill>
                <a:latin typeface="Calibri" panose="020F0502020204030204" pitchFamily="34" charset="0"/>
                <a:ea typeface="Times New Roman" panose="02020603050405020304" pitchFamily="18" charset="0"/>
              </a:rPr>
              <a:t>To develop client-based web pages using </a:t>
            </a:r>
            <a:r>
              <a:rPr lang="en-IN" dirty="0" err="1">
                <a:solidFill>
                  <a:srgbClr val="000000"/>
                </a:solidFill>
                <a:latin typeface="Calibri" panose="020F0502020204030204" pitchFamily="34" charset="0"/>
                <a:ea typeface="Times New Roman" panose="02020603050405020304" pitchFamily="18" charset="0"/>
              </a:rPr>
              <a:t>HTML5</a:t>
            </a:r>
            <a:r>
              <a:rPr lang="en-IN" dirty="0">
                <a:solidFill>
                  <a:srgbClr val="000000"/>
                </a:solidFill>
                <a:latin typeface="Calibri" panose="020F0502020204030204" pitchFamily="34" charset="0"/>
                <a:ea typeface="Times New Roman" panose="02020603050405020304" pitchFamily="18" charset="0"/>
              </a:rPr>
              <a:t>, </a:t>
            </a:r>
            <a:r>
              <a:rPr lang="en-IN" dirty="0" err="1">
                <a:solidFill>
                  <a:srgbClr val="000000"/>
                </a:solidFill>
                <a:latin typeface="Calibri" panose="020F0502020204030204" pitchFamily="34" charset="0"/>
                <a:ea typeface="Times New Roman" panose="02020603050405020304" pitchFamily="18" charset="0"/>
              </a:rPr>
              <a:t>CSS3</a:t>
            </a:r>
            <a:r>
              <a:rPr lang="en-IN" dirty="0">
                <a:solidFill>
                  <a:srgbClr val="000000"/>
                </a:solidFill>
                <a:latin typeface="Calibri" panose="020F0502020204030204" pitchFamily="34" charset="0"/>
                <a:ea typeface="Times New Roman" panose="02020603050405020304" pitchFamily="18" charset="0"/>
              </a:rPr>
              <a:t>, JavaScript</a:t>
            </a:r>
            <a:r>
              <a:rPr lang="en-IN" dirty="0" smtClean="0">
                <a:solidFill>
                  <a:srgbClr val="000000"/>
                </a:solidFill>
                <a:latin typeface="Calibri" panose="020F0502020204030204" pitchFamily="34" charset="0"/>
                <a:ea typeface="Times New Roman" panose="02020603050405020304" pitchFamily="18" charset="0"/>
              </a:rPr>
              <a:t>. </a:t>
            </a:r>
            <a:endParaRPr lang="en-US" sz="1800" dirty="0">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mj-lt"/>
              <a:buAutoNum type="arabicPeriod"/>
            </a:pPr>
            <a:r>
              <a:rPr lang="en-IN" dirty="0">
                <a:solidFill>
                  <a:srgbClr val="000000"/>
                </a:solidFill>
                <a:latin typeface="Calibri" panose="020F0502020204030204" pitchFamily="34" charset="0"/>
                <a:ea typeface="Times New Roman" panose="02020603050405020304" pitchFamily="18" charset="0"/>
              </a:rPr>
              <a:t>To create an appropriate platform for best managing of </a:t>
            </a:r>
            <a:r>
              <a:rPr lang="en-IN" dirty="0" err="1">
                <a:solidFill>
                  <a:srgbClr val="000000"/>
                </a:solidFill>
                <a:latin typeface="Calibri" panose="020F0502020204030204" pitchFamily="34" charset="0"/>
                <a:ea typeface="Times New Roman" panose="02020603050405020304" pitchFamily="18" charset="0"/>
              </a:rPr>
              <a:t>MCQ</a:t>
            </a:r>
            <a:r>
              <a:rPr lang="en-IN" dirty="0">
                <a:solidFill>
                  <a:srgbClr val="000000"/>
                </a:solidFill>
                <a:latin typeface="Calibri" panose="020F0502020204030204" pitchFamily="34" charset="0"/>
                <a:ea typeface="Times New Roman" panose="02020603050405020304" pitchFamily="18" charset="0"/>
              </a:rPr>
              <a:t> </a:t>
            </a:r>
            <a:r>
              <a:rPr lang="en-IN" dirty="0" smtClean="0">
                <a:solidFill>
                  <a:srgbClr val="000000"/>
                </a:solidFill>
                <a:latin typeface="Calibri" panose="020F0502020204030204" pitchFamily="34" charset="0"/>
                <a:ea typeface="Times New Roman" panose="02020603050405020304" pitchFamily="18" charset="0"/>
              </a:rPr>
              <a:t>test</a:t>
            </a:r>
            <a:endParaRPr lang="en-US" sz="1800" dirty="0">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mj-lt"/>
              <a:buAutoNum type="arabicPeriod"/>
            </a:pPr>
            <a:r>
              <a:rPr lang="en-IN" dirty="0">
                <a:solidFill>
                  <a:srgbClr val="000000"/>
                </a:solidFill>
                <a:latin typeface="Calibri" panose="020F0502020204030204" pitchFamily="34" charset="0"/>
                <a:ea typeface="Times New Roman" panose="02020603050405020304" pitchFamily="18" charset="0"/>
              </a:rPr>
              <a:t>The main objective of ONLINE QUIZ is to efficiently evaluate the candidate through a fully automated system that not only saves lot of time but also gives fast results. For students they give papers according to their convenience and time and there is no need of using extra thing like paper, pen</a:t>
            </a:r>
            <a:r>
              <a:rPr lang="en-IN" dirty="0" smtClean="0">
                <a:solidFill>
                  <a:srgbClr val="000000"/>
                </a:solidFill>
                <a:latin typeface="Calibri" panose="020F0502020204030204" pitchFamily="34" charset="0"/>
                <a:ea typeface="Times New Roman" panose="02020603050405020304" pitchFamily="18" charset="0"/>
              </a:rPr>
              <a:t>.</a:t>
            </a:r>
            <a:endParaRPr lang="en-US" sz="1800" dirty="0">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mj-lt"/>
              <a:buAutoNum type="arabicPeriod"/>
            </a:pPr>
            <a:r>
              <a:rPr lang="en-IN" dirty="0">
                <a:solidFill>
                  <a:srgbClr val="000000"/>
                </a:solidFill>
                <a:latin typeface="Calibri" panose="020F0502020204030204" pitchFamily="34" charset="0"/>
                <a:ea typeface="Times New Roman" panose="02020603050405020304" pitchFamily="18" charset="0"/>
              </a:rPr>
              <a:t>Users can see their result after submitting the test.</a:t>
            </a:r>
            <a:endParaRPr lang="en-US" sz="1800" dirty="0">
              <a:effectLst/>
              <a:latin typeface="Calibri" panose="020F0502020204030204" pitchFamily="34" charset="0"/>
              <a:ea typeface="Calibri" panose="020F0502020204030204" pitchFamily="34" charset="0"/>
            </a:endParaRPr>
          </a:p>
        </p:txBody>
      </p:sp>
      <p:grpSp>
        <p:nvGrpSpPr>
          <p:cNvPr id="4" name="Group 3"/>
          <p:cNvGrpSpPr/>
          <p:nvPr/>
        </p:nvGrpSpPr>
        <p:grpSpPr>
          <a:xfrm>
            <a:off x="9142412" y="1295400"/>
            <a:ext cx="2738967" cy="4172800"/>
            <a:chOff x="364818" y="1339253"/>
            <a:chExt cx="4178706" cy="6366235"/>
          </a:xfrm>
        </p:grpSpPr>
        <p:grpSp>
          <p:nvGrpSpPr>
            <p:cNvPr id="5" name="Group 4"/>
            <p:cNvGrpSpPr/>
            <p:nvPr/>
          </p:nvGrpSpPr>
          <p:grpSpPr>
            <a:xfrm>
              <a:off x="364818" y="1339253"/>
              <a:ext cx="4178706" cy="3117426"/>
              <a:chOff x="2287587" y="1937871"/>
              <a:chExt cx="2206625" cy="1646202"/>
            </a:xfrm>
            <a:solidFill>
              <a:schemeClr val="tx1">
                <a:alpha val="8000"/>
              </a:schemeClr>
            </a:solidFill>
          </p:grpSpPr>
          <p:sp>
            <p:nvSpPr>
              <p:cNvPr id="25" name="Rounded Rectangle 24"/>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a:off x="2380456" y="2080738"/>
                <a:ext cx="1516062" cy="74666"/>
                <a:chOff x="2380456" y="2572537"/>
                <a:chExt cx="1516062" cy="63500"/>
              </a:xfrm>
              <a:grpFill/>
            </p:grpSpPr>
            <p:sp>
              <p:nvSpPr>
                <p:cNvPr id="41" name="Rounded Rectangle 4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Rounded Rectangle 28"/>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p:cNvGrpSpPr/>
              <p:nvPr/>
            </p:nvGrpSpPr>
            <p:grpSpPr>
              <a:xfrm>
                <a:off x="2496429" y="2366473"/>
                <a:ext cx="1997783" cy="74666"/>
                <a:chOff x="2496429" y="2811430"/>
                <a:chExt cx="1997783" cy="63500"/>
              </a:xfrm>
              <a:grpFill/>
            </p:grpSpPr>
            <p:sp>
              <p:nvSpPr>
                <p:cNvPr id="39" name="Rounded Rectangle 3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Rounded Rectangle 31"/>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ounded Rectangle 34"/>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p:cNvGrpSpPr/>
              <p:nvPr/>
            </p:nvGrpSpPr>
            <p:grpSpPr>
              <a:xfrm>
                <a:off x="2670261" y="2795076"/>
                <a:ext cx="1595351" cy="74666"/>
                <a:chOff x="2670261" y="3182904"/>
                <a:chExt cx="1595351" cy="63500"/>
              </a:xfrm>
              <a:grpFill/>
            </p:grpSpPr>
            <p:sp>
              <p:nvSpPr>
                <p:cNvPr id="37" name="Rounded Rectangle 3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 name="Group 5"/>
            <p:cNvGrpSpPr/>
            <p:nvPr/>
          </p:nvGrpSpPr>
          <p:grpSpPr>
            <a:xfrm>
              <a:off x="364818" y="4588062"/>
              <a:ext cx="4178706" cy="3117426"/>
              <a:chOff x="2287587" y="1937871"/>
              <a:chExt cx="2206625" cy="1646202"/>
            </a:xfrm>
            <a:solidFill>
              <a:schemeClr val="tx1">
                <a:alpha val="8000"/>
              </a:schemeClr>
            </a:solidFill>
          </p:grpSpPr>
          <p:sp>
            <p:nvSpPr>
              <p:cNvPr id="7" name="Rounded Rectangle 6"/>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a:off x="2380456" y="2080738"/>
                <a:ext cx="1516062" cy="74666"/>
                <a:chOff x="2380456" y="2572537"/>
                <a:chExt cx="1516062" cy="63500"/>
              </a:xfrm>
              <a:grpFill/>
            </p:grpSpPr>
            <p:sp>
              <p:nvSpPr>
                <p:cNvPr id="23" name="Rounded Rectangle 2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ounded Rectangle 10"/>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2496429" y="2366473"/>
                <a:ext cx="1997783" cy="74666"/>
                <a:chOff x="2496429" y="2811430"/>
                <a:chExt cx="1997783" cy="63500"/>
              </a:xfrm>
              <a:grpFill/>
            </p:grpSpPr>
            <p:sp>
              <p:nvSpPr>
                <p:cNvPr id="21" name="Rounded Rectangle 2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ounded Rectangle 13"/>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2670261" y="2795076"/>
                <a:ext cx="1595351" cy="74666"/>
                <a:chOff x="2670261" y="3182904"/>
                <a:chExt cx="1595351" cy="63500"/>
              </a:xfrm>
              <a:grpFill/>
            </p:grpSpPr>
            <p:sp>
              <p:nvSpPr>
                <p:cNvPr id="19" name="Rounded Rectangle 1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73218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274" name="Group 273"/>
          <p:cNvGrpSpPr/>
          <p:nvPr/>
        </p:nvGrpSpPr>
        <p:grpSpPr>
          <a:xfrm>
            <a:off x="9142412" y="1295400"/>
            <a:ext cx="2738967" cy="4172800"/>
            <a:chOff x="364818" y="1339253"/>
            <a:chExt cx="4178706" cy="6366235"/>
          </a:xfrm>
        </p:grpSpPr>
        <p:grpSp>
          <p:nvGrpSpPr>
            <p:cNvPr id="275" name="Group 274"/>
            <p:cNvGrpSpPr/>
            <p:nvPr/>
          </p:nvGrpSpPr>
          <p:grpSpPr>
            <a:xfrm>
              <a:off x="364818" y="1339253"/>
              <a:ext cx="4178706" cy="3117426"/>
              <a:chOff x="2287587" y="1937871"/>
              <a:chExt cx="2206625" cy="1646202"/>
            </a:xfrm>
            <a:solidFill>
              <a:schemeClr val="tx1">
                <a:alpha val="8000"/>
              </a:schemeClr>
            </a:solidFill>
          </p:grpSpPr>
          <p:sp>
            <p:nvSpPr>
              <p:cNvPr id="295" name="Rounded Rectangle 294"/>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8" name="Group 297"/>
              <p:cNvGrpSpPr/>
              <p:nvPr/>
            </p:nvGrpSpPr>
            <p:grpSpPr>
              <a:xfrm>
                <a:off x="2380456" y="2080738"/>
                <a:ext cx="1516062" cy="74666"/>
                <a:chOff x="2380456" y="2572537"/>
                <a:chExt cx="1516062" cy="63500"/>
              </a:xfrm>
              <a:grpFill/>
            </p:grpSpPr>
            <p:sp>
              <p:nvSpPr>
                <p:cNvPr id="311" name="Rounded Rectangle 31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2" name="Rounded Rectangle 31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9" name="Rounded Rectangle 298"/>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1" name="Group 300"/>
              <p:cNvGrpSpPr/>
              <p:nvPr/>
            </p:nvGrpSpPr>
            <p:grpSpPr>
              <a:xfrm>
                <a:off x="2496429" y="2366473"/>
                <a:ext cx="1997783" cy="74666"/>
                <a:chOff x="2496429" y="2811430"/>
                <a:chExt cx="1997783" cy="63500"/>
              </a:xfrm>
              <a:grpFill/>
            </p:grpSpPr>
            <p:sp>
              <p:nvSpPr>
                <p:cNvPr id="309" name="Rounded Rectangle 30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Rounded Rectangle 30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2" name="Rounded Rectangle 301"/>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3" name="Rounded Rectangle 302"/>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Rounded Rectangle 303"/>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5" name="Rounded Rectangle 304"/>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6" name="Group 305"/>
              <p:cNvGrpSpPr/>
              <p:nvPr/>
            </p:nvGrpSpPr>
            <p:grpSpPr>
              <a:xfrm>
                <a:off x="2670261" y="2795076"/>
                <a:ext cx="1595351" cy="74666"/>
                <a:chOff x="2670261" y="3182904"/>
                <a:chExt cx="1595351" cy="63500"/>
              </a:xfrm>
              <a:grpFill/>
            </p:grpSpPr>
            <p:sp>
              <p:nvSpPr>
                <p:cNvPr id="307" name="Rounded Rectangle 30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Rounded Rectangle 30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6" name="Group 275"/>
            <p:cNvGrpSpPr/>
            <p:nvPr/>
          </p:nvGrpSpPr>
          <p:grpSpPr>
            <a:xfrm>
              <a:off x="364818" y="4588062"/>
              <a:ext cx="4178706" cy="3117426"/>
              <a:chOff x="2287587" y="1937871"/>
              <a:chExt cx="2206625" cy="1646202"/>
            </a:xfrm>
            <a:solidFill>
              <a:schemeClr val="tx1">
                <a:alpha val="8000"/>
              </a:schemeClr>
            </a:solidFill>
          </p:grpSpPr>
          <p:sp>
            <p:nvSpPr>
              <p:cNvPr id="277" name="Rounded Rectangle 276"/>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Rounded Rectangle 277"/>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Rounded Rectangle 278"/>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0" name="Group 279"/>
              <p:cNvGrpSpPr/>
              <p:nvPr/>
            </p:nvGrpSpPr>
            <p:grpSpPr>
              <a:xfrm>
                <a:off x="2380456" y="2080738"/>
                <a:ext cx="1516062" cy="74666"/>
                <a:chOff x="2380456" y="2572537"/>
                <a:chExt cx="1516062" cy="63500"/>
              </a:xfrm>
              <a:grpFill/>
            </p:grpSpPr>
            <p:sp>
              <p:nvSpPr>
                <p:cNvPr id="293" name="Rounded Rectangle 29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1" name="Rounded Rectangle 280"/>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3" name="Group 282"/>
              <p:cNvGrpSpPr/>
              <p:nvPr/>
            </p:nvGrpSpPr>
            <p:grpSpPr>
              <a:xfrm>
                <a:off x="2496429" y="2366473"/>
                <a:ext cx="1997783" cy="74666"/>
                <a:chOff x="2496429" y="2811430"/>
                <a:chExt cx="1997783" cy="63500"/>
              </a:xfrm>
              <a:grpFill/>
            </p:grpSpPr>
            <p:sp>
              <p:nvSpPr>
                <p:cNvPr id="291" name="Rounded Rectangle 29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ounded Rectangle 29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4" name="Rounded Rectangle 283"/>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Rounded Rectangle 285"/>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8" name="Group 287"/>
              <p:cNvGrpSpPr/>
              <p:nvPr/>
            </p:nvGrpSpPr>
            <p:grpSpPr>
              <a:xfrm>
                <a:off x="2670261" y="2795076"/>
                <a:ext cx="1595351" cy="74666"/>
                <a:chOff x="2670261" y="3182904"/>
                <a:chExt cx="1595351" cy="63500"/>
              </a:xfrm>
              <a:grpFill/>
            </p:grpSpPr>
            <p:sp>
              <p:nvSpPr>
                <p:cNvPr id="289" name="Rounded Rectangle 28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Rounded Rectangle 28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 name="Title 3"/>
          <p:cNvSpPr>
            <a:spLocks noGrp="1"/>
          </p:cNvSpPr>
          <p:nvPr>
            <p:ph type="ctrTitle"/>
          </p:nvPr>
        </p:nvSpPr>
        <p:spPr>
          <a:xfrm>
            <a:off x="531812" y="424755"/>
            <a:ext cx="5471438" cy="602044"/>
          </a:xfrm>
        </p:spPr>
        <p:txBody>
          <a:bodyPr/>
          <a:lstStyle/>
          <a:p>
            <a:r>
              <a:rPr lang="en-IN" b="1" dirty="0" smtClean="0">
                <a:solidFill>
                  <a:schemeClr val="bg1"/>
                </a:solidFill>
                <a:effectLst>
                  <a:outerShdw blurRad="38100" dist="38100" dir="2700000" algn="tl">
                    <a:srgbClr val="000000">
                      <a:alpha val="43137"/>
                    </a:srgbClr>
                  </a:outerShdw>
                </a:effectLst>
              </a:rPr>
              <a:t>Technologies used:</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7"/>
          <p:cNvSpPr>
            <a:spLocks noGrp="1"/>
          </p:cNvSpPr>
          <p:nvPr>
            <p:ph sz="quarter" idx="13"/>
          </p:nvPr>
        </p:nvSpPr>
        <p:spPr>
          <a:xfrm>
            <a:off x="522975" y="1312670"/>
            <a:ext cx="9014519" cy="5240530"/>
          </a:xfrm>
        </p:spPr>
        <p:txBody>
          <a:bodyPr>
            <a:normAutofit/>
          </a:bodyPr>
          <a:lstStyle/>
          <a:p>
            <a:r>
              <a:rPr lang="en-US" sz="3200" b="1" u="sng" dirty="0" smtClean="0"/>
              <a:t>HTML</a:t>
            </a:r>
            <a:r>
              <a:rPr lang="en-US" sz="3200" b="1" dirty="0" smtClean="0"/>
              <a:t>:</a:t>
            </a:r>
          </a:p>
          <a:p>
            <a:pPr marL="342900" indent="-342900">
              <a:buFont typeface="Wingdings" panose="05000000000000000000" pitchFamily="2" charset="2"/>
              <a:buChar char="§"/>
            </a:pPr>
            <a:r>
              <a:rPr lang="en-US" sz="2400" dirty="0" smtClean="0"/>
              <a:t>HTML is a hypertext markup language which provides the basic structure for our project.</a:t>
            </a:r>
          </a:p>
          <a:p>
            <a:pPr marL="342900" indent="-342900">
              <a:buFont typeface="Wingdings" panose="05000000000000000000" pitchFamily="2" charset="2"/>
              <a:buChar char="§"/>
            </a:pPr>
            <a:r>
              <a:rPr lang="en-US" sz="2400" dirty="0" smtClean="0"/>
              <a:t>We have used the latest version of HTML, i.e. HTML 5</a:t>
            </a:r>
          </a:p>
          <a:p>
            <a:endParaRPr lang="en-US" sz="2400" dirty="0"/>
          </a:p>
          <a:p>
            <a:r>
              <a:rPr lang="en-US" sz="3200" b="1" u="sng" dirty="0" err="1" smtClean="0"/>
              <a:t>CSS</a:t>
            </a:r>
            <a:r>
              <a:rPr lang="en-US" sz="3200" b="1" dirty="0" smtClean="0"/>
              <a:t>:</a:t>
            </a:r>
          </a:p>
          <a:p>
            <a:pPr marL="342900" indent="-342900">
              <a:buFont typeface="Wingdings" panose="05000000000000000000" pitchFamily="2" charset="2"/>
              <a:buChar char="§"/>
            </a:pPr>
            <a:r>
              <a:rPr lang="en-US" sz="2400" dirty="0" smtClean="0"/>
              <a:t>Cascading Style Sheet had played a key role in developing our project, in an interactive manner.</a:t>
            </a:r>
          </a:p>
          <a:p>
            <a:pPr marL="342900" indent="-342900">
              <a:buFont typeface="Wingdings" panose="05000000000000000000" pitchFamily="2" charset="2"/>
              <a:buChar char="§"/>
            </a:pPr>
            <a:r>
              <a:rPr lang="en-US" sz="2400" dirty="0" smtClean="0"/>
              <a:t>In this project, we have also made use of custom </a:t>
            </a:r>
            <a:r>
              <a:rPr lang="en-US" sz="2400" dirty="0" err="1" smtClean="0"/>
              <a:t>annimations</a:t>
            </a:r>
            <a:endParaRPr lang="en-US" sz="2400" dirty="0"/>
          </a:p>
        </p:txBody>
      </p:sp>
      <p:pic>
        <p:nvPicPr>
          <p:cNvPr id="7" name="Picture 2" descr="File:HTML5 logo and wordmark.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1801" y="424755"/>
            <a:ext cx="1595437" cy="159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09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274" name="Group 273"/>
          <p:cNvGrpSpPr/>
          <p:nvPr/>
        </p:nvGrpSpPr>
        <p:grpSpPr>
          <a:xfrm>
            <a:off x="9142412" y="1295400"/>
            <a:ext cx="2738967" cy="4172800"/>
            <a:chOff x="364818" y="1339253"/>
            <a:chExt cx="4178706" cy="6366235"/>
          </a:xfrm>
        </p:grpSpPr>
        <p:grpSp>
          <p:nvGrpSpPr>
            <p:cNvPr id="275" name="Group 274"/>
            <p:cNvGrpSpPr/>
            <p:nvPr/>
          </p:nvGrpSpPr>
          <p:grpSpPr>
            <a:xfrm>
              <a:off x="364818" y="1339253"/>
              <a:ext cx="4178706" cy="3117426"/>
              <a:chOff x="2287587" y="1937871"/>
              <a:chExt cx="2206625" cy="1646202"/>
            </a:xfrm>
            <a:solidFill>
              <a:schemeClr val="tx1">
                <a:alpha val="8000"/>
              </a:schemeClr>
            </a:solidFill>
          </p:grpSpPr>
          <p:sp>
            <p:nvSpPr>
              <p:cNvPr id="295" name="Rounded Rectangle 294"/>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8" name="Group 297"/>
              <p:cNvGrpSpPr/>
              <p:nvPr/>
            </p:nvGrpSpPr>
            <p:grpSpPr>
              <a:xfrm>
                <a:off x="2380456" y="2080738"/>
                <a:ext cx="1516062" cy="74666"/>
                <a:chOff x="2380456" y="2572537"/>
                <a:chExt cx="1516062" cy="63500"/>
              </a:xfrm>
              <a:grpFill/>
            </p:grpSpPr>
            <p:sp>
              <p:nvSpPr>
                <p:cNvPr id="311" name="Rounded Rectangle 31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2" name="Rounded Rectangle 31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9" name="Rounded Rectangle 298"/>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1" name="Group 300"/>
              <p:cNvGrpSpPr/>
              <p:nvPr/>
            </p:nvGrpSpPr>
            <p:grpSpPr>
              <a:xfrm>
                <a:off x="2496429" y="2366473"/>
                <a:ext cx="1997783" cy="74666"/>
                <a:chOff x="2496429" y="2811430"/>
                <a:chExt cx="1997783" cy="63500"/>
              </a:xfrm>
              <a:grpFill/>
            </p:grpSpPr>
            <p:sp>
              <p:nvSpPr>
                <p:cNvPr id="309" name="Rounded Rectangle 30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Rounded Rectangle 30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2" name="Rounded Rectangle 301"/>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3" name="Rounded Rectangle 302"/>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Rounded Rectangle 303"/>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5" name="Rounded Rectangle 304"/>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6" name="Group 305"/>
              <p:cNvGrpSpPr/>
              <p:nvPr/>
            </p:nvGrpSpPr>
            <p:grpSpPr>
              <a:xfrm>
                <a:off x="2670261" y="2795076"/>
                <a:ext cx="1595351" cy="74666"/>
                <a:chOff x="2670261" y="3182904"/>
                <a:chExt cx="1595351" cy="63500"/>
              </a:xfrm>
              <a:grpFill/>
            </p:grpSpPr>
            <p:sp>
              <p:nvSpPr>
                <p:cNvPr id="307" name="Rounded Rectangle 30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Rounded Rectangle 30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6" name="Group 275"/>
            <p:cNvGrpSpPr/>
            <p:nvPr/>
          </p:nvGrpSpPr>
          <p:grpSpPr>
            <a:xfrm>
              <a:off x="364818" y="4588062"/>
              <a:ext cx="4178706" cy="3117426"/>
              <a:chOff x="2287587" y="1937871"/>
              <a:chExt cx="2206625" cy="1646202"/>
            </a:xfrm>
            <a:solidFill>
              <a:schemeClr val="tx1">
                <a:alpha val="8000"/>
              </a:schemeClr>
            </a:solidFill>
          </p:grpSpPr>
          <p:sp>
            <p:nvSpPr>
              <p:cNvPr id="277" name="Rounded Rectangle 276"/>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Rounded Rectangle 277"/>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Rounded Rectangle 278"/>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0" name="Group 279"/>
              <p:cNvGrpSpPr/>
              <p:nvPr/>
            </p:nvGrpSpPr>
            <p:grpSpPr>
              <a:xfrm>
                <a:off x="2380456" y="2080738"/>
                <a:ext cx="1516062" cy="74666"/>
                <a:chOff x="2380456" y="2572537"/>
                <a:chExt cx="1516062" cy="63500"/>
              </a:xfrm>
              <a:grpFill/>
            </p:grpSpPr>
            <p:sp>
              <p:nvSpPr>
                <p:cNvPr id="293" name="Rounded Rectangle 29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1" name="Rounded Rectangle 280"/>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3" name="Group 282"/>
              <p:cNvGrpSpPr/>
              <p:nvPr/>
            </p:nvGrpSpPr>
            <p:grpSpPr>
              <a:xfrm>
                <a:off x="2496429" y="2366473"/>
                <a:ext cx="1997783" cy="74666"/>
                <a:chOff x="2496429" y="2811430"/>
                <a:chExt cx="1997783" cy="63500"/>
              </a:xfrm>
              <a:grpFill/>
            </p:grpSpPr>
            <p:sp>
              <p:nvSpPr>
                <p:cNvPr id="291" name="Rounded Rectangle 29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ounded Rectangle 29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4" name="Rounded Rectangle 283"/>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Rounded Rectangle 285"/>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8" name="Group 287"/>
              <p:cNvGrpSpPr/>
              <p:nvPr/>
            </p:nvGrpSpPr>
            <p:grpSpPr>
              <a:xfrm>
                <a:off x="2670261" y="2795076"/>
                <a:ext cx="1595351" cy="74666"/>
                <a:chOff x="2670261" y="3182904"/>
                <a:chExt cx="1595351" cy="63500"/>
              </a:xfrm>
              <a:grpFill/>
            </p:grpSpPr>
            <p:sp>
              <p:nvSpPr>
                <p:cNvPr id="289" name="Rounded Rectangle 28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Rounded Rectangle 28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 name="Title 3"/>
          <p:cNvSpPr>
            <a:spLocks noGrp="1"/>
          </p:cNvSpPr>
          <p:nvPr>
            <p:ph type="ctrTitle"/>
          </p:nvPr>
        </p:nvSpPr>
        <p:spPr>
          <a:xfrm>
            <a:off x="531812" y="424755"/>
            <a:ext cx="5471438" cy="602044"/>
          </a:xfrm>
        </p:spPr>
        <p:txBody>
          <a:bodyPr/>
          <a:lstStyle/>
          <a:p>
            <a:r>
              <a:rPr lang="en-IN" b="1" dirty="0" smtClean="0">
                <a:solidFill>
                  <a:schemeClr val="bg1"/>
                </a:solidFill>
                <a:effectLst>
                  <a:outerShdw blurRad="38100" dist="38100" dir="2700000" algn="tl">
                    <a:srgbClr val="000000">
                      <a:alpha val="43137"/>
                    </a:srgbClr>
                  </a:outerShdw>
                </a:effectLst>
              </a:rPr>
              <a:t>Technologies used:</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7"/>
          <p:cNvSpPr>
            <a:spLocks noGrp="1"/>
          </p:cNvSpPr>
          <p:nvPr>
            <p:ph sz="quarter" idx="13"/>
          </p:nvPr>
        </p:nvSpPr>
        <p:spPr>
          <a:xfrm>
            <a:off x="522975" y="1312670"/>
            <a:ext cx="9014519" cy="5240530"/>
          </a:xfrm>
        </p:spPr>
        <p:txBody>
          <a:bodyPr>
            <a:normAutofit/>
          </a:bodyPr>
          <a:lstStyle/>
          <a:p>
            <a:r>
              <a:rPr lang="en-US" sz="3200" b="1" u="sng" dirty="0" smtClean="0"/>
              <a:t>JavaScript</a:t>
            </a:r>
            <a:r>
              <a:rPr lang="en-US" sz="3200" b="1" dirty="0" smtClean="0"/>
              <a:t>:</a:t>
            </a:r>
          </a:p>
          <a:p>
            <a:pPr marL="342900" indent="-342900">
              <a:buFont typeface="Wingdings" panose="05000000000000000000" pitchFamily="2" charset="2"/>
              <a:buChar char="§"/>
            </a:pPr>
            <a:r>
              <a:rPr lang="en-US" sz="2400" dirty="0" smtClean="0"/>
              <a:t>JavaScript is completely different from Java</a:t>
            </a:r>
            <a:r>
              <a:rPr lang="en-US" sz="2400" dirty="0"/>
              <a:t>. It </a:t>
            </a:r>
            <a:r>
              <a:rPr lang="en-US" sz="2400" dirty="0" smtClean="0"/>
              <a:t>is used to add behavior </a:t>
            </a:r>
            <a:r>
              <a:rPr lang="en-US" sz="2400" dirty="0"/>
              <a:t>to our </a:t>
            </a:r>
            <a:r>
              <a:rPr lang="en-US" sz="2400" dirty="0" smtClean="0"/>
              <a:t>webpage.</a:t>
            </a:r>
            <a:endParaRPr lang="en-US" sz="2400" dirty="0"/>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In our project, it’s the game of JavaScript.</a:t>
            </a:r>
          </a:p>
          <a:p>
            <a:pPr marL="1089025" indent="-522288">
              <a:buFont typeface="Arial" panose="020B0604020202020204" pitchFamily="34" charset="0"/>
              <a:buChar char="—"/>
            </a:pPr>
            <a:r>
              <a:rPr lang="en-US" sz="2400" dirty="0" smtClean="0"/>
              <a:t>We </a:t>
            </a:r>
            <a:r>
              <a:rPr lang="en-US" sz="2400" dirty="0" smtClean="0"/>
              <a:t>have used it to present the question and options dynamically, in a random order.</a:t>
            </a:r>
          </a:p>
          <a:p>
            <a:pPr marL="1089025" indent="-522288">
              <a:buFont typeface="Arial" panose="020B0604020202020204" pitchFamily="34" charset="0"/>
              <a:buChar char="—"/>
            </a:pPr>
            <a:r>
              <a:rPr lang="en-US" sz="2400" dirty="0" smtClean="0"/>
              <a:t>Also, in calculating the final result of the quiz, and for many more operations.</a:t>
            </a:r>
          </a:p>
          <a:p>
            <a:endParaRPr lang="en-US" sz="2400" dirty="0"/>
          </a:p>
          <a:p>
            <a:endParaRPr lang="en-US" sz="2400" dirty="0"/>
          </a:p>
        </p:txBody>
      </p:sp>
      <p:pic>
        <p:nvPicPr>
          <p:cNvPr id="7" name="Picture 2" descr="File:HTML5 logo and wordmark.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8893" y="90613"/>
            <a:ext cx="1595437" cy="159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798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31812" y="424755"/>
            <a:ext cx="5471438" cy="602044"/>
          </a:xfrm>
          <a:prstGeom prst="rect">
            <a:avLst/>
          </a:prstGeom>
        </p:spPr>
        <p:txBody>
          <a:bodyPr vert="horz" lIns="0" tIns="60949" rIns="0" bIns="60949" rtlCol="0" anchor="ctr">
            <a:normAutofit fontScale="92500" lnSpcReduction="10000"/>
          </a:bodyPr>
          <a:lstStyle>
            <a:lvl1pPr algn="ctr" defTabSz="1218987" rtl="0" eaLnBrk="1" latinLnBrk="0" hangingPunct="1">
              <a:spcBef>
                <a:spcPct val="0"/>
              </a:spcBef>
              <a:buNone/>
              <a:defRPr sz="3600" b="0" kern="120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pPr algn="l"/>
            <a:r>
              <a:rPr lang="en-IN" b="1" dirty="0">
                <a:effectLst/>
              </a:rPr>
              <a:t>SCREENSHOTS</a:t>
            </a:r>
            <a:r>
              <a:rPr lang="en-IN" b="1" dirty="0" smtClean="0">
                <a:effectLst/>
              </a:rPr>
              <a:t>:</a:t>
            </a:r>
            <a:endParaRPr lang="en-US" dirty="0">
              <a:effectLst/>
            </a:endParaRPr>
          </a:p>
        </p:txBody>
      </p:sp>
      <p:sp>
        <p:nvSpPr>
          <p:cNvPr id="3" name="Rectangle 2"/>
          <p:cNvSpPr>
            <a:spLocks noChangeArrowheads="1"/>
          </p:cNvSpPr>
          <p:nvPr/>
        </p:nvSpPr>
        <p:spPr bwMode="auto">
          <a:xfrm>
            <a:off x="-2775625" y="784225"/>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1" y="1026798"/>
            <a:ext cx="8611311" cy="4840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903411" y="5896428"/>
            <a:ext cx="8611312" cy="64633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a:r>
            <a:br>
              <a:rPr kumimoji="0" 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br>
            <a:r>
              <a:rPr kumimoji="0" lang="en-US" sz="2000" b="1" i="1" u="none" strike="noStrike" cap="none" normalizeH="0" baseline="0" dirty="0" smtClean="0">
                <a:ln>
                  <a:noFill/>
                </a:ln>
                <a:solidFill>
                  <a:srgbClr val="000000"/>
                </a:solidFill>
                <a:effectLst/>
                <a:latin typeface="Arial" panose="020B0604020202020204" pitchFamily="34" charset="0"/>
                <a:ea typeface="ArialMT"/>
              </a:rPr>
              <a:t>fig a. </a:t>
            </a:r>
            <a:r>
              <a:rPr kumimoji="0" lang="en-US" sz="2000" b="0" i="1" u="none" strike="noStrike" cap="none" normalizeH="0" baseline="0" dirty="0" smtClean="0">
                <a:ln>
                  <a:noFill/>
                </a:ln>
                <a:solidFill>
                  <a:srgbClr val="000000"/>
                </a:solidFill>
                <a:effectLst/>
                <a:latin typeface="Arial" panose="020B0604020202020204" pitchFamily="34" charset="0"/>
                <a:ea typeface="ArialMT"/>
              </a:rPr>
              <a:t>Welcome page and instructions</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31812" y="424755"/>
            <a:ext cx="5471438" cy="602044"/>
          </a:xfrm>
          <a:prstGeom prst="rect">
            <a:avLst/>
          </a:prstGeom>
        </p:spPr>
        <p:txBody>
          <a:bodyPr vert="horz" lIns="0" tIns="60949" rIns="0" bIns="60949" rtlCol="0" anchor="ctr">
            <a:normAutofit fontScale="92500" lnSpcReduction="10000"/>
          </a:bodyPr>
          <a:lstStyle>
            <a:lvl1pPr algn="ctr" defTabSz="1218987" rtl="0" eaLnBrk="1" latinLnBrk="0" hangingPunct="1">
              <a:spcBef>
                <a:spcPct val="0"/>
              </a:spcBef>
              <a:buNone/>
              <a:defRPr sz="3600" b="0" kern="120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pPr algn="l"/>
            <a:r>
              <a:rPr lang="en-IN" b="1" dirty="0">
                <a:effectLst/>
              </a:rPr>
              <a:t>SCREENSHOTS</a:t>
            </a:r>
            <a:r>
              <a:rPr lang="en-IN" b="1" dirty="0" smtClean="0">
                <a:effectLst/>
              </a:rPr>
              <a:t>:</a:t>
            </a:r>
            <a:endParaRPr lang="en-US" dirty="0">
              <a:effectLst/>
            </a:endParaRPr>
          </a:p>
        </p:txBody>
      </p:sp>
      <p:sp>
        <p:nvSpPr>
          <p:cNvPr id="3" name="Rectangle 2"/>
          <p:cNvSpPr>
            <a:spLocks noChangeArrowheads="1"/>
          </p:cNvSpPr>
          <p:nvPr/>
        </p:nvSpPr>
        <p:spPr bwMode="auto">
          <a:xfrm>
            <a:off x="-2775625" y="784225"/>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1903411" y="5927206"/>
            <a:ext cx="8611312" cy="5847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sz="1600" b="1" i="1" dirty="0" smtClean="0">
                <a:solidFill>
                  <a:schemeClr val="tx1"/>
                </a:solidFill>
                <a:latin typeface="Arial" panose="020B0604020202020204" pitchFamily="34" charset="0"/>
                <a:ea typeface="Calibri" panose="020F0502020204030204" pitchFamily="34" charset="0"/>
              </a:rPr>
              <a:t>fig b</a:t>
            </a:r>
            <a:r>
              <a:rPr lang="en-US" sz="1600" dirty="0" smtClean="0">
                <a:solidFill>
                  <a:schemeClr val="tx1"/>
                </a:solidFill>
                <a:latin typeface="Arial" panose="020B0604020202020204" pitchFamily="34" charset="0"/>
                <a:ea typeface="Calibri" panose="020F0502020204030204" pitchFamily="34" charset="0"/>
              </a:rPr>
              <a:t>. one random questions will be picked by the s/m from the bunch of available questions, with the jumbled options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p:nvPr/>
        </p:nvPicPr>
        <p:blipFill>
          <a:blip r:embed="rId3"/>
          <a:stretch>
            <a:fillRect/>
          </a:stretch>
        </p:blipFill>
        <p:spPr>
          <a:xfrm>
            <a:off x="1903412" y="1026799"/>
            <a:ext cx="8611312" cy="4869629"/>
          </a:xfrm>
          <a:prstGeom prst="rect">
            <a:avLst/>
          </a:prstGeom>
        </p:spPr>
      </p:pic>
    </p:spTree>
    <p:extLst>
      <p:ext uri="{BB962C8B-B14F-4D97-AF65-F5344CB8AC3E}">
        <p14:creationId xmlns:p14="http://schemas.microsoft.com/office/powerpoint/2010/main" val="512961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31812" y="424755"/>
            <a:ext cx="5471438" cy="602044"/>
          </a:xfrm>
          <a:prstGeom prst="rect">
            <a:avLst/>
          </a:prstGeom>
        </p:spPr>
        <p:txBody>
          <a:bodyPr vert="horz" lIns="0" tIns="60949" rIns="0" bIns="60949" rtlCol="0" anchor="ctr">
            <a:normAutofit fontScale="92500" lnSpcReduction="10000"/>
          </a:bodyPr>
          <a:lstStyle>
            <a:lvl1pPr algn="ctr" defTabSz="1218987" rtl="0" eaLnBrk="1" latinLnBrk="0" hangingPunct="1">
              <a:spcBef>
                <a:spcPct val="0"/>
              </a:spcBef>
              <a:buNone/>
              <a:defRPr sz="3600" b="0" kern="120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pPr algn="l"/>
            <a:r>
              <a:rPr lang="en-IN" b="1" dirty="0">
                <a:effectLst/>
              </a:rPr>
              <a:t>SCREENSHOTS</a:t>
            </a:r>
            <a:r>
              <a:rPr lang="en-IN" b="1" dirty="0" smtClean="0">
                <a:effectLst/>
              </a:rPr>
              <a:t>:</a:t>
            </a:r>
            <a:endParaRPr lang="en-US" dirty="0">
              <a:effectLst/>
            </a:endParaRPr>
          </a:p>
        </p:txBody>
      </p:sp>
      <p:sp>
        <p:nvSpPr>
          <p:cNvPr id="3" name="Rectangle 2"/>
          <p:cNvSpPr>
            <a:spLocks noChangeArrowheads="1"/>
          </p:cNvSpPr>
          <p:nvPr/>
        </p:nvSpPr>
        <p:spPr bwMode="auto">
          <a:xfrm>
            <a:off x="-2775625" y="784225"/>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1903411" y="5883636"/>
            <a:ext cx="8611312" cy="67191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algn="ctr">
              <a:lnSpc>
                <a:spcPct val="107000"/>
              </a:lnSpc>
              <a:spcAft>
                <a:spcPts val="800"/>
              </a:spcAft>
              <a:tabLst>
                <a:tab pos="2352675" algn="l"/>
                <a:tab pos="3143250" algn="ctr"/>
              </a:tabLst>
            </a:pPr>
            <a:r>
              <a:rPr lang="en-IN" sz="1800" b="1" i="1" dirty="0">
                <a:solidFill>
                  <a:srgbClr val="000000"/>
                </a:solidFill>
                <a:latin typeface="Calibri" panose="020F0502020204030204" pitchFamily="34" charset="0"/>
                <a:ea typeface="ArialMT"/>
              </a:rPr>
              <a:t>fig c. </a:t>
            </a:r>
            <a:r>
              <a:rPr lang="en-IN" sz="1800" i="1" dirty="0">
                <a:solidFill>
                  <a:srgbClr val="000000"/>
                </a:solidFill>
                <a:latin typeface="Calibri" panose="020F0502020204030204" pitchFamily="34" charset="0"/>
                <a:ea typeface="ArialMT"/>
              </a:rPr>
              <a:t>the selected option will be indicated with Green and red, for right and wrong answer respectively</a:t>
            </a:r>
            <a:endParaRPr lang="en-US" sz="1400" dirty="0">
              <a:effectLst/>
              <a:latin typeface="Calibri" panose="020F0502020204030204" pitchFamily="34" charset="0"/>
              <a:ea typeface="Calibri" panose="020F0502020204030204" pitchFamily="34" charset="0"/>
            </a:endParaRPr>
          </a:p>
        </p:txBody>
      </p:sp>
      <p:pic>
        <p:nvPicPr>
          <p:cNvPr id="6" name="Picture 5"/>
          <p:cNvPicPr/>
          <p:nvPr/>
        </p:nvPicPr>
        <p:blipFill>
          <a:blip r:embed="rId3"/>
          <a:stretch>
            <a:fillRect/>
          </a:stretch>
        </p:blipFill>
        <p:spPr>
          <a:xfrm>
            <a:off x="1903411" y="1026799"/>
            <a:ext cx="8611312" cy="4885866"/>
          </a:xfrm>
          <a:prstGeom prst="rect">
            <a:avLst/>
          </a:prstGeom>
        </p:spPr>
      </p:pic>
    </p:spTree>
    <p:extLst>
      <p:ext uri="{BB962C8B-B14F-4D97-AF65-F5344CB8AC3E}">
        <p14:creationId xmlns:p14="http://schemas.microsoft.com/office/powerpoint/2010/main" val="352880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31812" y="424755"/>
            <a:ext cx="5471438" cy="602044"/>
          </a:xfrm>
          <a:prstGeom prst="rect">
            <a:avLst/>
          </a:prstGeom>
        </p:spPr>
        <p:txBody>
          <a:bodyPr vert="horz" lIns="0" tIns="60949" rIns="0" bIns="60949" rtlCol="0" anchor="ctr">
            <a:normAutofit fontScale="92500" lnSpcReduction="10000"/>
          </a:bodyPr>
          <a:lstStyle>
            <a:lvl1pPr algn="ctr" defTabSz="1218987" rtl="0" eaLnBrk="1" latinLnBrk="0" hangingPunct="1">
              <a:spcBef>
                <a:spcPct val="0"/>
              </a:spcBef>
              <a:buNone/>
              <a:defRPr sz="3600" b="0" kern="120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pPr algn="l"/>
            <a:r>
              <a:rPr lang="en-IN" b="1" dirty="0">
                <a:effectLst/>
              </a:rPr>
              <a:t>SCREENSHOTS</a:t>
            </a:r>
            <a:r>
              <a:rPr lang="en-IN" b="1" dirty="0" smtClean="0">
                <a:effectLst/>
              </a:rPr>
              <a:t>:</a:t>
            </a:r>
            <a:endParaRPr lang="en-US" dirty="0">
              <a:effectLst/>
            </a:endParaRPr>
          </a:p>
        </p:txBody>
      </p:sp>
      <p:sp>
        <p:nvSpPr>
          <p:cNvPr id="3" name="Rectangle 2"/>
          <p:cNvSpPr>
            <a:spLocks noChangeArrowheads="1"/>
          </p:cNvSpPr>
          <p:nvPr/>
        </p:nvSpPr>
        <p:spPr bwMode="auto">
          <a:xfrm>
            <a:off x="-2775625" y="784225"/>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1903411" y="5896428"/>
            <a:ext cx="8611312" cy="64633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a:r>
            <a:br>
              <a:rPr kumimoji="0" 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br>
            <a:r>
              <a:rPr kumimoji="0" lang="en-US" sz="2000" b="1" i="1" u="none" strike="noStrike" cap="none" normalizeH="0" baseline="0" dirty="0" smtClean="0">
                <a:ln>
                  <a:noFill/>
                </a:ln>
                <a:solidFill>
                  <a:srgbClr val="000000"/>
                </a:solidFill>
                <a:effectLst/>
                <a:latin typeface="Arial" panose="020B0604020202020204" pitchFamily="34" charset="0"/>
                <a:ea typeface="ArialMT"/>
              </a:rPr>
              <a:t>fig a. </a:t>
            </a:r>
            <a:r>
              <a:rPr kumimoji="0" lang="en-US" sz="2000" b="0" i="1" u="none" strike="noStrike" cap="none" normalizeH="0" baseline="0" dirty="0" smtClean="0">
                <a:ln>
                  <a:noFill/>
                </a:ln>
                <a:solidFill>
                  <a:srgbClr val="000000"/>
                </a:solidFill>
                <a:effectLst/>
                <a:latin typeface="Arial" panose="020B0604020202020204" pitchFamily="34" charset="0"/>
                <a:ea typeface="ArialMT"/>
              </a:rPr>
              <a:t>Welcome page and instructions</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p:nvPr/>
        </p:nvPicPr>
        <p:blipFill>
          <a:blip r:embed="rId3"/>
          <a:stretch>
            <a:fillRect/>
          </a:stretch>
        </p:blipFill>
        <p:spPr>
          <a:xfrm>
            <a:off x="1919513" y="1241425"/>
            <a:ext cx="8595210" cy="4619171"/>
          </a:xfrm>
          <a:prstGeom prst="rect">
            <a:avLst/>
          </a:prstGeom>
        </p:spPr>
      </p:pic>
    </p:spTree>
    <p:extLst>
      <p:ext uri="{BB962C8B-B14F-4D97-AF65-F5344CB8AC3E}">
        <p14:creationId xmlns:p14="http://schemas.microsoft.com/office/powerpoint/2010/main" val="1969557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1F497D"/>
      </a:dk2>
      <a:lt2>
        <a:srgbClr val="EEECE1"/>
      </a:lt2>
      <a:accent1>
        <a:srgbClr val="003E59"/>
      </a:accent1>
      <a:accent2>
        <a:srgbClr val="5AAFC7"/>
      </a:accent2>
      <a:accent3>
        <a:srgbClr val="F1C96C"/>
      </a:accent3>
      <a:accent4>
        <a:srgbClr val="D5655A"/>
      </a:accent4>
      <a:accent5>
        <a:srgbClr val="FACB95"/>
      </a:accent5>
      <a:accent6>
        <a:srgbClr val="104A5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6503</TotalTime>
  <Words>655</Words>
  <Application>Microsoft Office PowerPoint</Application>
  <PresentationFormat>Custom</PresentationFormat>
  <Paragraphs>65</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ArialMT</vt:lpstr>
      <vt:lpstr>Calibri</vt:lpstr>
      <vt:lpstr>Calibri (Headings)</vt:lpstr>
      <vt:lpstr>Open Sans</vt:lpstr>
      <vt:lpstr>Times New Roman</vt:lpstr>
      <vt:lpstr>Wingdings</vt:lpstr>
      <vt:lpstr>Office Theme</vt:lpstr>
      <vt:lpstr>A Quiz Application on Web Programming</vt:lpstr>
      <vt:lpstr>Introduction</vt:lpstr>
      <vt:lpstr>PowerPoint Presentation</vt:lpstr>
      <vt:lpstr>Technologies used:</vt:lpstr>
      <vt:lpstr>Technologies used:</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Suraj SR</cp:lastModifiedBy>
  <cp:revision>140</cp:revision>
  <dcterms:created xsi:type="dcterms:W3CDTF">2013-09-12T13:05:01Z</dcterms:created>
  <dcterms:modified xsi:type="dcterms:W3CDTF">2021-03-20T02:11:12Z</dcterms:modified>
</cp:coreProperties>
</file>