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1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2.xml" ContentType="application/vnd.openxmlformats-officedocument.presentationml.slide+xml"/>
  <Override PartName="/ppt/slides/slide57.xml" ContentType="application/vnd.openxmlformats-officedocument.presentationml.slide+xml"/>
  <Override PartName="/ppt/slides/slide53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1.xml" ContentType="application/vnd.openxmlformats-officedocument.presentationml.slide+xml"/>
  <Override PartName="/ppt/slides/slide38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40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5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1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4.xml" ContentType="application/vnd.openxmlformats-officedocument.presentationml.slide+xml"/>
  <Override PartName="/ppt/slides/slide1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32.xml" ContentType="application/vnd.openxmlformats-officedocument.presentationml.slide+xml"/>
  <Override PartName="/ppt/theme/theme1.xml" ContentType="application/vnd.openxmlformats-officedocument.them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62.xml" ContentType="application/vnd.openxmlformats-officedocument.presentationml.slide+xml"/>
  <Override PartName="/ppt/slides/slide13.xml" ContentType="application/vnd.openxmlformats-officedocument.presentationml.slide+xml"/>
  <Override PartName="/docProps/app.xml" ContentType="application/vnd.openxmlformats-officedocument.extended-properties+xml"/>
  <Override PartName="/ppt/slides/slide42.xml" ContentType="application/vnd.openxmlformats-officedocument.presentationml.slid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slides/slide39.xml" ContentType="application/vnd.openxmlformats-officedocument.presentationml.slide+xml"/>
  <Override PartName="/ppt/slides/slide43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DC8767F-CD6A-0C4A-6B7D-1D5AD30CCB0E}">
  <a:tblStyle styleId="{4DC8767F-CD6A-0C4A-6B7D-1D5AD30CCB0E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presProps" Target="presProps.xml" /><Relationship Id="rId69" Type="http://schemas.openxmlformats.org/officeDocument/2006/relationships/tableStyles" Target="tableStyles.xml" /><Relationship Id="rId7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 hidden="0"/>
          <p:cNvSpPr>
            <a:spLocks noGrp="1"/>
          </p:cNvSpPr>
          <p:nvPr isPhoto="0" userDrawn="0">
            <p:ph type="subTitle" idx="4" hasCustomPrompt="0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lIns="0" tIns="0" rIns="0" bIns="0"/>
          <a:lstStyle>
            <a:lvl1pPr>
              <a:defRPr sz="3200" b="1" i="0">
                <a:solidFill>
                  <a:srgbClr val="CC9A1A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lIns="0" tIns="0" rIns="0" bIns="0"/>
          <a:lstStyle>
            <a:lvl1pPr>
              <a:defRPr sz="3200" b="1" i="0">
                <a:solidFill>
                  <a:srgbClr val="CC9A1A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 hidden="0"/>
          <p:cNvSpPr>
            <a:spLocks noGrp="1"/>
          </p:cNvSpPr>
          <p:nvPr isPhoto="0" userDrawn="0">
            <p:ph sz="half" idx="3" hasCustomPrompt="0"/>
          </p:nvPr>
        </p:nvSpPr>
        <p:spPr bwMode="auto"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7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" userDrawn="1">
  <p:cSld name="Title Only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k object 16" hidden="0"/>
          <p:cNvSpPr/>
          <p:nvPr isPhoto="0" userDrawn="1"/>
        </p:nvSpPr>
        <p:spPr bwMode="auto">
          <a:xfrm>
            <a:off x="0" y="0"/>
            <a:ext cx="12192000" cy="685799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bk object 17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bk object 18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bk object 19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k object 20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bk object 21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bk object 22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1" name="Holder 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lIns="0" tIns="0" rIns="0" bIns="0"/>
          <a:lstStyle>
            <a:lvl1pPr>
              <a:defRPr sz="3200" b="1" i="0">
                <a:solidFill>
                  <a:srgbClr val="CC9A1A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Holder 5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t>‹#›</a:t>
            </a:fld>
            <a:endParaRPr/>
          </a:p>
        </p:txBody>
      </p:sp>
      <p:pic>
        <p:nvPicPr>
          <p:cNvPr id="13" name="Picture 2" descr="C:\Users\Suraj Vagoli\Documents\Desktop\python presentation\inforce-logo-w-byline.png" hidden="0"/>
          <p:cNvPicPr>
            <a:picLocks noChangeAspect="1" noChangeArrowheads="1"/>
          </p:cNvPicPr>
          <p:nvPr isPhoto="0" userDrawn="1"/>
        </p:nvPicPr>
        <p:blipFill>
          <a:blip r:embed="rId3"/>
          <a:stretch/>
        </p:blipFill>
        <p:spPr bwMode="auto">
          <a:xfrm>
            <a:off x="9982200" y="0"/>
            <a:ext cx="2209800" cy="883920"/>
          </a:xfrm>
          <a:prstGeom prst="rect">
            <a:avLst/>
          </a:prstGeom>
          <a:noFill/>
        </p:spPr>
      </p:pic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" userDrawn="1">
  <p:cSld name="Blank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k object 16" hidden="0"/>
          <p:cNvSpPr/>
          <p:nvPr isPhoto="0" userDrawn="0"/>
        </p:nvSpPr>
        <p:spPr bwMode="auto">
          <a:xfrm>
            <a:off x="0" y="0"/>
            <a:ext cx="12192000" cy="685799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bk object 17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bk object 18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bk object 19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k object 20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bk object 21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bk object 22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1" name="Holder 4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t>‹#›</a:t>
            </a:fld>
            <a:endParaRPr/>
          </a:p>
        </p:txBody>
      </p:sp>
      <p:pic>
        <p:nvPicPr>
          <p:cNvPr id="12" name="Picture 2" descr="C:\Users\Suraj Vagoli\Documents\Desktop\python presentation\inforce-logo-w-byline.png" hidden="0"/>
          <p:cNvPicPr>
            <a:picLocks noChangeAspect="1" noChangeArrowheads="1"/>
          </p:cNvPicPr>
          <p:nvPr isPhoto="0" userDrawn="1"/>
        </p:nvPicPr>
        <p:blipFill>
          <a:blip r:embed="rId3"/>
          <a:stretch/>
        </p:blipFill>
        <p:spPr bwMode="auto">
          <a:xfrm>
            <a:off x="9982200" y="0"/>
            <a:ext cx="2209800" cy="883920"/>
          </a:xfrm>
          <a:prstGeom prst="rect">
            <a:avLst/>
          </a:prstGeom>
          <a:noFill/>
        </p:spPr>
      </p:pic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k object 16" hidden="0"/>
          <p:cNvSpPr/>
          <p:nvPr isPhoto="0" userDrawn="1"/>
        </p:nvSpPr>
        <p:spPr bwMode="auto">
          <a:xfrm>
            <a:off x="0" y="0"/>
            <a:ext cx="12192000" cy="6857999"/>
          </a:xfrm>
          <a:prstGeom prst="rect">
            <a:avLst/>
          </a:prstGeom>
          <a:blipFill>
            <a:blip r:embed="rId7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390643" y="231394"/>
            <a:ext cx="3410712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C9A1A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562861" y="1219326"/>
            <a:ext cx="9728200" cy="1383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6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2" descr="C:\Users\Suraj Vagoli\Documents\Desktop\python presentation\inforce-logo-w-byline.png" hidden="0"/>
          <p:cNvPicPr>
            <a:picLocks noChangeAspect="1" noChangeArrowheads="1"/>
          </p:cNvPicPr>
          <p:nvPr isPhoto="0" userDrawn="1"/>
        </p:nvPicPr>
        <p:blipFill>
          <a:blip r:embed="rId8"/>
          <a:stretch/>
        </p:blipFill>
        <p:spPr bwMode="auto">
          <a:xfrm>
            <a:off x="9982200" y="0"/>
            <a:ext cx="2209800" cy="883920"/>
          </a:xfrm>
          <a:prstGeom prst="rect">
            <a:avLst/>
          </a:prstGeom>
          <a:noFill/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1" ftr="1" hdr="1" sldNum="1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jpg"/><Relationship Id="rId7" Type="http://schemas.openxmlformats.org/officeDocument/2006/relationships/image" Target="../media/image25.png"/><Relationship Id="rId8" Type="http://schemas.openxmlformats.org/officeDocument/2006/relationships/image" Target="../media/image26.jp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3.png"/><Relationship Id="rId4" Type="http://schemas.openxmlformats.org/officeDocument/2006/relationships/image" Target="../media/image54.jp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jp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6.png"/><Relationship Id="rId4" Type="http://schemas.openxmlformats.org/officeDocument/2006/relationships/image" Target="../media/image77.jpg"/><Relationship Id="rId5" Type="http://schemas.openxmlformats.org/officeDocument/2006/relationships/image" Target="../media/image78.png"/><Relationship Id="rId6" Type="http://schemas.openxmlformats.org/officeDocument/2006/relationships/image" Target="../media/image79.jp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95.png"/><Relationship Id="rId14" Type="http://schemas.openxmlformats.org/officeDocument/2006/relationships/image" Target="../media/image96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jp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130.png"/><Relationship Id="rId4" Type="http://schemas.openxmlformats.org/officeDocument/2006/relationships/image" Target="../media/image131.jpg"/><Relationship Id="rId5" Type="http://schemas.openxmlformats.org/officeDocument/2006/relationships/image" Target="../media/image132.png"/><Relationship Id="rId6" Type="http://schemas.openxmlformats.org/officeDocument/2006/relationships/image" Target="../media/image133.png"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34.png"/><Relationship Id="rId4" Type="http://schemas.openxmlformats.org/officeDocument/2006/relationships/image" Target="../media/image135.jpg"/><Relationship Id="rId5" Type="http://schemas.openxmlformats.org/officeDocument/2006/relationships/image" Target="../media/image136.png"/><Relationship Id="rId6" Type="http://schemas.openxmlformats.org/officeDocument/2006/relationships/image" Target="../media/image137.jpg"/><Relationship Id="rId7" Type="http://schemas.openxmlformats.org/officeDocument/2006/relationships/image" Target="../media/image138.png"/><Relationship Id="rId8" Type="http://schemas.openxmlformats.org/officeDocument/2006/relationships/image" Target="../media/image139.png"/><Relationship Id="rId9" Type="http://schemas.openxmlformats.org/officeDocument/2006/relationships/image" Target="../media/image140.png"/><Relationship Id="rId10" Type="http://schemas.openxmlformats.org/officeDocument/2006/relationships/image" Target="../media/image141.png"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image" Target="../media/image14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146.png"/><Relationship Id="rId4" Type="http://schemas.openxmlformats.org/officeDocument/2006/relationships/image" Target="../media/image147.jp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image" Target="../media/image150.png"/><Relationship Id="rId8" Type="http://schemas.openxmlformats.org/officeDocument/2006/relationships/image" Target="../media/image151.png"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984250" y="0"/>
            <a:ext cx="1062990" cy="2778125"/>
          </a:xfrm>
          <a:custGeom>
            <a:avLst/>
            <a:gdLst/>
            <a:ahLst/>
            <a:cxnLst/>
            <a:rect l="l" t="t" r="r" b="b"/>
            <a:pathLst>
              <a:path w="1062989" h="2778125" fill="norm" stroke="1" extrusionOk="0">
                <a:moveTo>
                  <a:pt x="1062399" y="0"/>
                </a:moveTo>
                <a:lnTo>
                  <a:pt x="681401" y="0"/>
                </a:lnTo>
                <a:lnTo>
                  <a:pt x="0" y="2687574"/>
                </a:lnTo>
                <a:lnTo>
                  <a:pt x="357124" y="2778125"/>
                </a:lnTo>
                <a:lnTo>
                  <a:pt x="1062399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546100" y="0"/>
            <a:ext cx="1034415" cy="2668905"/>
          </a:xfrm>
          <a:custGeom>
            <a:avLst/>
            <a:gdLst/>
            <a:ahLst/>
            <a:cxnLst/>
            <a:rect l="l" t="t" r="r" b="b"/>
            <a:pathLst>
              <a:path w="1034415" h="2668905" fill="norm" stroke="1" extrusionOk="0">
                <a:moveTo>
                  <a:pt x="1033826" y="0"/>
                </a:moveTo>
                <a:lnTo>
                  <a:pt x="651243" y="0"/>
                </a:lnTo>
                <a:lnTo>
                  <a:pt x="0" y="2578100"/>
                </a:lnTo>
                <a:lnTo>
                  <a:pt x="347662" y="2663825"/>
                </a:lnTo>
                <a:lnTo>
                  <a:pt x="357187" y="2668524"/>
                </a:lnTo>
                <a:lnTo>
                  <a:pt x="103382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546100" y="2582798"/>
            <a:ext cx="2694305" cy="4275455"/>
          </a:xfrm>
          <a:custGeom>
            <a:avLst/>
            <a:gdLst/>
            <a:ahLst/>
            <a:cxnLst/>
            <a:rect l="l" t="t" r="r" b="b"/>
            <a:pathLst>
              <a:path w="2694305" h="4275455" fill="norm" stroke="1" extrusionOk="0">
                <a:moveTo>
                  <a:pt x="0" y="0"/>
                </a:moveTo>
                <a:lnTo>
                  <a:pt x="2574925" y="4275200"/>
                </a:lnTo>
                <a:lnTo>
                  <a:pt x="2693924" y="427520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989012" y="2692400"/>
            <a:ext cx="3332478" cy="4165600"/>
          </a:xfrm>
          <a:custGeom>
            <a:avLst/>
            <a:gdLst/>
            <a:ahLst/>
            <a:cxnLst/>
            <a:rect l="l" t="t" r="r" b="b"/>
            <a:pathLst>
              <a:path w="3332479" h="4165600" fill="norm" stroke="1" extrusionOk="0">
                <a:moveTo>
                  <a:pt x="0" y="0"/>
                </a:moveTo>
                <a:lnTo>
                  <a:pt x="3208337" y="4165599"/>
                </a:lnTo>
                <a:lnTo>
                  <a:pt x="3332162" y="41655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984250" y="2687573"/>
            <a:ext cx="4577080" cy="4170679"/>
          </a:xfrm>
          <a:custGeom>
            <a:avLst/>
            <a:gdLst/>
            <a:ahLst/>
            <a:cxnLst/>
            <a:rect l="l" t="t" r="r" b="b"/>
            <a:pathLst>
              <a:path w="4577080" h="4170679" fill="norm" stroke="1" extrusionOk="0">
                <a:moveTo>
                  <a:pt x="0" y="0"/>
                </a:moveTo>
                <a:lnTo>
                  <a:pt x="4762" y="4825"/>
                </a:lnTo>
                <a:lnTo>
                  <a:pt x="3336925" y="4170426"/>
                </a:lnTo>
                <a:lnTo>
                  <a:pt x="4576699" y="4170426"/>
                </a:lnTo>
                <a:lnTo>
                  <a:pt x="357124" y="90550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546100" y="2578100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 fill="norm" stroke="1" extrusionOk="0">
                <a:moveTo>
                  <a:pt x="0" y="0"/>
                </a:moveTo>
                <a:lnTo>
                  <a:pt x="0" y="4699"/>
                </a:lnTo>
                <a:lnTo>
                  <a:pt x="2693924" y="4279899"/>
                </a:lnTo>
                <a:lnTo>
                  <a:pt x="3584575" y="4279899"/>
                </a:lnTo>
                <a:lnTo>
                  <a:pt x="419100" y="176149"/>
                </a:lnTo>
                <a:lnTo>
                  <a:pt x="361950" y="95250"/>
                </a:lnTo>
                <a:lnTo>
                  <a:pt x="35718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3468115" y="2123389"/>
            <a:ext cx="5957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4800" spc="-30">
                <a:solidFill>
                  <a:srgbClr val="000000"/>
                </a:solidFill>
                <a:latin typeface="Times New Roman"/>
                <a:cs typeface="Times New Roman"/>
              </a:rPr>
              <a:t>Introduction </a:t>
            </a:r>
            <a:r>
              <a:rPr sz="480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sz="4800" spc="-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spc="-30">
                <a:solidFill>
                  <a:srgbClr val="000000"/>
                </a:solidFill>
                <a:latin typeface="Times New Roman"/>
                <a:cs typeface="Times New Roman"/>
              </a:rPr>
              <a:t>Python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11" name="object 10" hidden="0"/>
          <p:cNvSpPr/>
          <p:nvPr isPhoto="0" userDrawn="0"/>
        </p:nvSpPr>
        <p:spPr bwMode="auto">
          <a:xfrm>
            <a:off x="3886200" y="914400"/>
            <a:ext cx="4955538" cy="1454657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4412996" y="3095371"/>
            <a:ext cx="3683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 indent="-203835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"/>
              <a:defRPr/>
              <a:tabLst>
                <a:tab pos="217170" algn="l"/>
              </a:tabLst>
            </a:pPr>
            <a:r>
              <a:rPr sz="1800" b="1" spc="-120">
                <a:latin typeface="Times New Roman"/>
                <a:cs typeface="Times New Roman"/>
              </a:rPr>
              <a:t>A </a:t>
            </a:r>
            <a:r>
              <a:rPr sz="1800" b="1" spc="-30">
                <a:latin typeface="Times New Roman"/>
                <a:cs typeface="Times New Roman"/>
              </a:rPr>
              <a:t>readable, </a:t>
            </a:r>
            <a:r>
              <a:rPr sz="1800" b="1" spc="-5">
                <a:latin typeface="Times New Roman"/>
                <a:cs typeface="Times New Roman"/>
              </a:rPr>
              <a:t>dynamic,</a:t>
            </a:r>
            <a:r>
              <a:rPr sz="1800" b="1" spc="-150">
                <a:latin typeface="Times New Roman"/>
                <a:cs typeface="Times New Roman"/>
              </a:rPr>
              <a:t> </a:t>
            </a:r>
            <a:r>
              <a:rPr sz="1800" b="1" spc="-10">
                <a:latin typeface="Times New Roman"/>
                <a:cs typeface="Times New Roman"/>
              </a:rPr>
              <a:t>pleasant,</a:t>
            </a:r>
            <a:endParaRPr sz="1800">
              <a:latin typeface="Times New Roman"/>
              <a:cs typeface="Times New Roman"/>
            </a:endParaRPr>
          </a:p>
          <a:p>
            <a:pPr marL="216535" indent="-203835">
              <a:lnSpc>
                <a:spcPct val="100000"/>
              </a:lnSpc>
              <a:buSzPct val="94444"/>
              <a:buFont typeface="Wingdings"/>
              <a:buChar char=""/>
              <a:defRPr/>
              <a:tabLst>
                <a:tab pos="217170" algn="l"/>
              </a:tabLst>
            </a:pPr>
            <a:r>
              <a:rPr sz="1800" b="1">
                <a:latin typeface="Times New Roman"/>
                <a:cs typeface="Times New Roman"/>
              </a:rPr>
              <a:t>flexible, </a:t>
            </a:r>
            <a:r>
              <a:rPr sz="1800" b="1" spc="-20">
                <a:latin typeface="Times New Roman"/>
                <a:cs typeface="Times New Roman"/>
              </a:rPr>
              <a:t>fast and </a:t>
            </a:r>
            <a:r>
              <a:rPr sz="1800" b="1" spc="-35">
                <a:latin typeface="Times New Roman"/>
                <a:cs typeface="Times New Roman"/>
              </a:rPr>
              <a:t>powerful</a:t>
            </a:r>
            <a:r>
              <a:rPr sz="1800" b="1" spc="40">
                <a:latin typeface="Times New Roman"/>
                <a:cs typeface="Times New Roman"/>
              </a:rPr>
              <a:t> </a:t>
            </a:r>
            <a:r>
              <a:rPr sz="1800" b="1" spc="10">
                <a:latin typeface="Times New Roman"/>
                <a:cs typeface="Times New Roman"/>
              </a:rPr>
              <a:t>language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hidden="0"/>
          <p:cNvSpPr>
            <a:spLocks noAdjustHandles="0" noChangeArrowheads="0"/>
          </p:cNvSpPr>
          <p:nvPr isPhoto="0" userDrawn="0"/>
        </p:nvSpPr>
        <p:spPr bwMode="auto">
          <a:xfrm>
            <a:off x="9982200" y="4953000"/>
            <a:ext cx="5295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endParaRPr sz="1000">
              <a:latin typeface="Arial"/>
              <a:cs typeface="Arial"/>
            </a:endParaRPr>
          </a:p>
        </p:txBody>
      </p:sp>
      <p:sp>
        <p:nvSpPr>
          <p:cNvPr id="14" name="Text Box 10" hidden="0"/>
          <p:cNvSpPr>
            <a:spLocks noAdjustHandles="0" noChangeArrowheads="0"/>
          </p:cNvSpPr>
          <p:nvPr isPhoto="0" userDrawn="0"/>
        </p:nvSpPr>
        <p:spPr bwMode="auto">
          <a:xfrm>
            <a:off x="5302485" y="4953000"/>
            <a:ext cx="69720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IN" sz="2400" b="1">
                <a:latin typeface="Times New Roman"/>
                <a:cs typeface="Times New Roman"/>
              </a:rPr>
              <a:t>By,</a:t>
            </a:r>
            <a:endParaRPr lang="en-US" sz="2400" b="1">
              <a:latin typeface="Times New Roman"/>
              <a:cs typeface="Times New Roman"/>
            </a:endParaRPr>
          </a:p>
          <a:p>
            <a:pPr algn="ctr">
              <a:buFont typeface="Wingdings"/>
              <a:buNone/>
              <a:defRPr/>
            </a:pPr>
            <a:r>
              <a:rPr lang="en-US" sz="2400" b="1">
                <a:solidFill>
                  <a:srgbClr val="002060"/>
                </a:solidFill>
                <a:latin typeface="Times New Roman"/>
                <a:cs typeface="Times New Roman"/>
              </a:rPr>
              <a:t>Suraj</a:t>
            </a:r>
            <a:r>
              <a:rPr lang="en-US" sz="2400" b="1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US" sz="2400" b="1">
                <a:solidFill>
                  <a:srgbClr val="002060"/>
                </a:solidFill>
                <a:latin typeface="Times New Roman"/>
                <a:cs typeface="Times New Roman"/>
              </a:rPr>
              <a:t>Vagoli</a:t>
            </a:r>
            <a:r>
              <a:rPr lang="en-US" sz="2400" b="1">
                <a:solidFill>
                  <a:srgbClr val="002060"/>
                </a:solidFill>
                <a:latin typeface="Times New Roman"/>
                <a:cs typeface="Times New Roman"/>
              </a:rPr>
              <a:t> (suraj.v@inforcecomputing.com)</a:t>
            </a:r>
            <a:endParaRPr/>
          </a:p>
          <a:p>
            <a:pPr algn="ctr">
              <a:buFont typeface="Wingdings"/>
              <a:buNone/>
              <a:defRPr/>
            </a:pPr>
            <a:r>
              <a:rPr lang="en-US" sz="2400" b="1">
                <a:solidFill>
                  <a:srgbClr val="002060"/>
                </a:solidFill>
                <a:latin typeface="Times New Roman"/>
                <a:cs typeface="Times New Roman"/>
              </a:rPr>
              <a:t>Intern at </a:t>
            </a:r>
            <a:r>
              <a:rPr lang="en-US" sz="2400" b="1">
                <a:solidFill>
                  <a:srgbClr val="002060"/>
                </a:solidFill>
                <a:latin typeface="Times New Roman"/>
                <a:cs typeface="Times New Roman"/>
              </a:rPr>
              <a:t>Inforce</a:t>
            </a:r>
            <a:r>
              <a:rPr lang="en-US" sz="2400" b="1">
                <a:solidFill>
                  <a:srgbClr val="002060"/>
                </a:solidFill>
                <a:latin typeface="Times New Roman"/>
                <a:cs typeface="Times New Roman"/>
              </a:rPr>
              <a:t> Computing </a:t>
            </a:r>
            <a:r>
              <a:rPr lang="en-US" sz="2400" b="1">
                <a:solidFill>
                  <a:srgbClr val="002060"/>
                </a:solidFill>
                <a:latin typeface="Times New Roman"/>
                <a:cs typeface="Times New Roman"/>
              </a:rPr>
              <a:t>Pvt</a:t>
            </a:r>
            <a:r>
              <a:rPr lang="en-US" sz="2400" b="1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US" sz="2400" b="1">
                <a:solidFill>
                  <a:srgbClr val="002060"/>
                </a:solidFill>
                <a:latin typeface="Times New Roman"/>
                <a:cs typeface="Times New Roman"/>
              </a:rPr>
              <a:t>Ltd,</a:t>
            </a:r>
            <a:endParaRPr lang="en-US" sz="2400" b="1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algn="ctr">
              <a:buFont typeface="Wingdings"/>
              <a:buNone/>
              <a:defRPr/>
            </a:pPr>
            <a:r>
              <a:rPr lang="en-IN" sz="2400" b="1">
                <a:solidFill>
                  <a:srgbClr val="002060"/>
                </a:solidFill>
                <a:latin typeface="Times New Roman"/>
                <a:cs typeface="Times New Roman"/>
              </a:rPr>
              <a:t>M.tech</a:t>
            </a:r>
            <a:r>
              <a:rPr lang="en-IN" sz="2400" b="1">
                <a:solidFill>
                  <a:srgbClr val="002060"/>
                </a:solidFill>
                <a:latin typeface="Times New Roman"/>
                <a:cs typeface="Times New Roman"/>
              </a:rPr>
              <a:t>(Embedded Systems) </a:t>
            </a:r>
            <a:r>
              <a:rPr lang="en-IN" sz="2400" b="1">
                <a:solidFill>
                  <a:srgbClr val="002060"/>
                </a:solidFill>
                <a:latin typeface="Times New Roman"/>
                <a:cs typeface="Times New Roman"/>
              </a:rPr>
              <a:t>Student of </a:t>
            </a:r>
            <a:r>
              <a:rPr lang="en-IN" sz="2400" b="1">
                <a:solidFill>
                  <a:srgbClr val="002060"/>
                </a:solidFill>
                <a:latin typeface="Times New Roman"/>
                <a:cs typeface="Times New Roman"/>
              </a:rPr>
              <a:t>VIT,Vellore</a:t>
            </a:r>
            <a:r>
              <a:rPr lang="en-IN" sz="2400" b="1">
                <a:solidFill>
                  <a:srgbClr val="002060"/>
                </a:solidFill>
                <a:latin typeface="Times New Roman"/>
                <a:cs typeface="Times New Roman"/>
              </a:rPr>
              <a:t>.</a:t>
            </a:r>
            <a:endParaRPr lang="en-US" sz="2400" b="1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38394" y="223774"/>
            <a:ext cx="21323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155">
                <a:latin typeface="Times New Roman"/>
                <a:cs typeface="Times New Roman"/>
              </a:rPr>
              <a:t>Why</a:t>
            </a:r>
            <a:r>
              <a:rPr spc="-75">
                <a:latin typeface="Times New Roman"/>
                <a:cs typeface="Times New Roman"/>
              </a:rPr>
              <a:t> </a:t>
            </a:r>
            <a:r>
              <a:rPr spc="-25">
                <a:latin typeface="Times New Roman"/>
                <a:cs typeface="Times New Roman"/>
              </a:rPr>
              <a:t>Python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graphicFrame>
        <p:nvGraphicFramePr>
          <p:cNvPr id="13" name="object 1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1388110" y="1197610"/>
          <a:ext cx="10618469" cy="5010785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{4DC8767F-CD6A-0C4A-6B7D-1D5AD30CCB0E}</a:tableStyleId>
              </a:tblPr>
              <a:tblGrid>
                <a:gridCol w="2606040"/>
                <a:gridCol w="8012429"/>
              </a:tblGrid>
              <a:tr h="67056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  <a:defRPr/>
                      </a:pPr>
                      <a:r>
                        <a:rPr sz="1600" b="1" spc="-13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Easy </a:t>
                      </a:r>
                      <a:r>
                        <a:rPr sz="1600" b="1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600" b="1" spc="-9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8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38100" algn="ctr">
                      <a:solidFill>
                        <a:srgbClr val="FFFFFF"/>
                      </a:solidFill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p>
                      <a:pPr marL="441325" marR="970915" indent="-342900">
                        <a:lnSpc>
                          <a:spcPct val="100000"/>
                        </a:lnSpc>
                        <a:spcBef>
                          <a:spcPts val="260"/>
                        </a:spcBef>
                        <a:buFont typeface="Wingdings"/>
                        <a:buChar char=""/>
                        <a:defRPr/>
                        <a:tabLst>
                          <a:tab pos="440690" algn="l"/>
                          <a:tab pos="441325" algn="l"/>
                        </a:tabLst>
                      </a:pPr>
                      <a:r>
                        <a:rPr sz="1600" b="1" spc="-7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Python </a:t>
                      </a:r>
                      <a:r>
                        <a:rPr sz="1600" b="1" spc="-1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scripts </a:t>
                      </a:r>
                      <a:r>
                        <a:rPr sz="1600" b="1" spc="-9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have clear </a:t>
                      </a:r>
                      <a:r>
                        <a:rPr sz="1600" b="1" spc="-6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syntax, </a:t>
                      </a:r>
                      <a:r>
                        <a:rPr sz="1600" b="1" spc="-9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simple </a:t>
                      </a:r>
                      <a:r>
                        <a:rPr sz="1600" b="1" spc="-8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structure </a:t>
                      </a:r>
                      <a:r>
                        <a:rPr sz="1600" b="1" spc="-9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600" b="1" spc="-8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very </a:t>
                      </a:r>
                      <a:r>
                        <a:rPr sz="1600" b="1" spc="-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few </a:t>
                      </a:r>
                      <a:r>
                        <a:rPr sz="1600" b="1" spc="-9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protocols </a:t>
                      </a:r>
                      <a:r>
                        <a:rPr sz="1600" b="1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  </a:t>
                      </a:r>
                      <a:r>
                        <a:rPr sz="1600" b="1" spc="-7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remember </a:t>
                      </a:r>
                      <a:r>
                        <a:rPr sz="1600" b="1" spc="-7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before</a:t>
                      </a:r>
                      <a:r>
                        <a:rPr sz="1600" b="1" spc="-13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7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programming.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38100" algn="ctr">
                      <a:solidFill>
                        <a:srgbClr val="FFFFFF"/>
                      </a:solidFill>
                    </a:lnB>
                    <a:solidFill>
                      <a:srgbClr val="E8BB49"/>
                    </a:solidFill>
                  </a:tcPr>
                </a:tc>
              </a:tr>
              <a:tr h="636905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  <a:defRPr/>
                      </a:pPr>
                      <a:r>
                        <a:rPr sz="1600" b="1" spc="-135">
                          <a:latin typeface="Arial"/>
                          <a:cs typeface="Arial"/>
                        </a:rPr>
                        <a:t>Easy </a:t>
                      </a:r>
                      <a:r>
                        <a:rPr sz="1600" b="1" spc="-20">
                          <a:latin typeface="Arial"/>
                          <a:cs typeface="Arial"/>
                        </a:rPr>
                        <a:t>to</a:t>
                      </a:r>
                      <a:r>
                        <a:rPr sz="1600" b="1" spc="-9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0">
                          <a:latin typeface="Arial"/>
                          <a:cs typeface="Arial"/>
                        </a:rPr>
                        <a:t>Maintain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381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p>
                      <a:pPr marL="441325" indent="-342900">
                        <a:lnSpc>
                          <a:spcPct val="100000"/>
                        </a:lnSpc>
                        <a:spcBef>
                          <a:spcPts val="260"/>
                        </a:spcBef>
                        <a:buFont typeface="Wingdings"/>
                        <a:buChar char=""/>
                        <a:defRPr/>
                        <a:tabLst>
                          <a:tab pos="440690" algn="l"/>
                          <a:tab pos="441325" algn="l"/>
                        </a:tabLst>
                      </a:pPr>
                      <a:r>
                        <a:rPr sz="1600" spc="-40">
                          <a:latin typeface="Arial"/>
                          <a:cs typeface="Arial"/>
                        </a:rPr>
                        <a:t>Python</a:t>
                      </a:r>
                      <a:r>
                        <a:rPr sz="1600" spc="-12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>
                          <a:latin typeface="Arial"/>
                          <a:cs typeface="Arial"/>
                        </a:rPr>
                        <a:t>code</a:t>
                      </a:r>
                      <a:r>
                        <a:rPr sz="1600" spc="-9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-114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easily</a:t>
                      </a:r>
                      <a:r>
                        <a:rPr sz="1600" spc="-9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3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125">
                          <a:latin typeface="Arial"/>
                          <a:cs typeface="Arial"/>
                        </a:rPr>
                        <a:t> </a:t>
                      </a:r>
                      <a:r>
                        <a:rPr sz="1600">
                          <a:latin typeface="Arial"/>
                          <a:cs typeface="Arial"/>
                        </a:rPr>
                        <a:t>write</a:t>
                      </a:r>
                      <a:r>
                        <a:rPr sz="1600" spc="-13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and</a:t>
                      </a:r>
                      <a:r>
                        <a:rPr sz="1600" spc="-10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>
                          <a:latin typeface="Arial"/>
                          <a:cs typeface="Arial"/>
                        </a:rPr>
                        <a:t>debug.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>
                          <a:latin typeface="Arial"/>
                          <a:cs typeface="Arial"/>
                        </a:rPr>
                        <a:t>Python's</a:t>
                      </a:r>
                      <a:r>
                        <a:rPr sz="1600" spc="-114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30">
                          <a:latin typeface="Arial"/>
                          <a:cs typeface="Arial"/>
                        </a:rPr>
                        <a:t>success</a:t>
                      </a:r>
                      <a:r>
                        <a:rPr sz="1600" spc="-9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-114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>
                          <a:latin typeface="Arial"/>
                          <a:cs typeface="Arial"/>
                        </a:rPr>
                        <a:t>that</a:t>
                      </a:r>
                      <a:r>
                        <a:rPr sz="1600" spc="-114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>
                          <a:latin typeface="Arial"/>
                          <a:cs typeface="Arial"/>
                        </a:rPr>
                        <a:t>its</a:t>
                      </a:r>
                      <a:r>
                        <a:rPr sz="1600" spc="-114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source</a:t>
                      </a:r>
                      <a:r>
                        <a:rPr sz="1600" spc="-114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>
                          <a:latin typeface="Arial"/>
                          <a:cs typeface="Arial"/>
                        </a:rPr>
                        <a:t>code</a:t>
                      </a:r>
                      <a:r>
                        <a:rPr sz="1600" spc="-11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-10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>
                          <a:latin typeface="Arial"/>
                          <a:cs typeface="Arial"/>
                        </a:rPr>
                        <a:t>fairly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41325"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r>
                        <a:rPr sz="1600" spc="-35">
                          <a:latin typeface="Arial"/>
                          <a:cs typeface="Arial"/>
                        </a:rPr>
                        <a:t>easy-to-maintain.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381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</a:tr>
              <a:tr h="63754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b="1" spc="-70">
                          <a:latin typeface="Arial"/>
                          <a:cs typeface="Arial"/>
                        </a:rPr>
                        <a:t>Portable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p>
                      <a:pPr marL="481965" indent="-383539">
                        <a:lnSpc>
                          <a:spcPct val="100000"/>
                        </a:lnSpc>
                        <a:spcBef>
                          <a:spcPts val="265"/>
                        </a:spcBef>
                        <a:buFont typeface="Wingdings"/>
                        <a:buChar char=""/>
                        <a:defRPr/>
                        <a:tabLst>
                          <a:tab pos="481965" algn="l"/>
                          <a:tab pos="482600" algn="l"/>
                        </a:tabLst>
                      </a:pPr>
                      <a:r>
                        <a:rPr sz="1600" spc="-40">
                          <a:latin typeface="Arial"/>
                          <a:cs typeface="Arial"/>
                        </a:rPr>
                        <a:t>Python</a:t>
                      </a:r>
                      <a:r>
                        <a:rPr sz="1600" spc="-13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0">
                          <a:latin typeface="Arial"/>
                          <a:cs typeface="Arial"/>
                        </a:rPr>
                        <a:t>can</a:t>
                      </a:r>
                      <a:r>
                        <a:rPr sz="1600" spc="-10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>
                          <a:latin typeface="Arial"/>
                          <a:cs typeface="Arial"/>
                        </a:rPr>
                        <a:t>run</a:t>
                      </a:r>
                      <a:r>
                        <a:rPr sz="1600" spc="-114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on</a:t>
                      </a:r>
                      <a:r>
                        <a:rPr sz="1600" spc="-114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0">
                          <a:latin typeface="Arial"/>
                          <a:cs typeface="Arial"/>
                        </a:rPr>
                        <a:t>a </a:t>
                      </a:r>
                      <a:r>
                        <a:rPr sz="1600" spc="-35">
                          <a:latin typeface="Arial"/>
                          <a:cs typeface="Arial"/>
                        </a:rPr>
                        <a:t>wide</a:t>
                      </a:r>
                      <a:r>
                        <a:rPr sz="1600" spc="-10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>
                          <a:latin typeface="Arial"/>
                          <a:cs typeface="Arial"/>
                        </a:rPr>
                        <a:t>variety</a:t>
                      </a:r>
                      <a:r>
                        <a:rPr sz="1600" spc="-114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-18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>
                          <a:latin typeface="Arial"/>
                          <a:cs typeface="Arial"/>
                        </a:rPr>
                        <a:t>Operating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>
                          <a:latin typeface="Arial"/>
                          <a:cs typeface="Arial"/>
                        </a:rPr>
                        <a:t>systems</a:t>
                      </a:r>
                      <a:r>
                        <a:rPr sz="1600" spc="-11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and</a:t>
                      </a:r>
                      <a:r>
                        <a:rPr sz="1600" spc="-10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>
                          <a:latin typeface="Arial"/>
                          <a:cs typeface="Arial"/>
                        </a:rPr>
                        <a:t>platforms</a:t>
                      </a:r>
                      <a:r>
                        <a:rPr sz="1600" spc="-9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and</a:t>
                      </a:r>
                      <a:r>
                        <a:rPr sz="1600" spc="-10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>
                          <a:latin typeface="Arial"/>
                          <a:cs typeface="Arial"/>
                        </a:rPr>
                        <a:t>providing</a:t>
                      </a:r>
                      <a:r>
                        <a:rPr sz="1600" spc="-10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>
                          <a:latin typeface="Arial"/>
                          <a:cs typeface="Arial"/>
                        </a:rPr>
                        <a:t>the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41325">
                        <a:lnSpc>
                          <a:spcPct val="100000"/>
                        </a:lnSpc>
                        <a:defRPr/>
                      </a:pPr>
                      <a:r>
                        <a:rPr sz="1600" spc="-35">
                          <a:latin typeface="Arial"/>
                          <a:cs typeface="Arial"/>
                        </a:rPr>
                        <a:t>similar </a:t>
                      </a:r>
                      <a:r>
                        <a:rPr sz="1600" spc="-30">
                          <a:latin typeface="Arial"/>
                          <a:cs typeface="Arial"/>
                        </a:rPr>
                        <a:t>interface </a:t>
                      </a:r>
                      <a:r>
                        <a:rPr sz="1600" spc="-50">
                          <a:latin typeface="Arial"/>
                          <a:cs typeface="Arial"/>
                        </a:rPr>
                        <a:t>on </a:t>
                      </a:r>
                      <a:r>
                        <a:rPr sz="1600" spc="-30">
                          <a:latin typeface="Arial"/>
                          <a:cs typeface="Arial"/>
                        </a:rPr>
                        <a:t>all</a:t>
                      </a:r>
                      <a:r>
                        <a:rPr sz="16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>
                          <a:latin typeface="Arial"/>
                          <a:cs typeface="Arial"/>
                        </a:rPr>
                        <a:t>platforms.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</a:tr>
              <a:tr h="385445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b="1" spc="-100">
                          <a:latin typeface="Arial"/>
                          <a:cs typeface="Arial"/>
                        </a:rPr>
                        <a:t>Broad </a:t>
                      </a:r>
                      <a:r>
                        <a:rPr sz="1600" b="1" spc="-75">
                          <a:latin typeface="Arial"/>
                          <a:cs typeface="Arial"/>
                        </a:rPr>
                        <a:t>Standard</a:t>
                      </a:r>
                      <a:r>
                        <a:rPr sz="1600" b="1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90">
                          <a:latin typeface="Arial"/>
                          <a:cs typeface="Arial"/>
                        </a:rPr>
                        <a:t>Libraries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p>
                      <a:pPr marL="441325" indent="-342900">
                        <a:lnSpc>
                          <a:spcPct val="100000"/>
                        </a:lnSpc>
                        <a:spcBef>
                          <a:spcPts val="265"/>
                        </a:spcBef>
                        <a:buFont typeface="Wingdings"/>
                        <a:buChar char=""/>
                        <a:defRPr/>
                        <a:tabLst>
                          <a:tab pos="440690" algn="l"/>
                          <a:tab pos="441325" algn="l"/>
                        </a:tabLst>
                      </a:pPr>
                      <a:r>
                        <a:rPr sz="1600" spc="-40">
                          <a:latin typeface="Arial"/>
                          <a:cs typeface="Arial"/>
                        </a:rPr>
                        <a:t>Python</a:t>
                      </a:r>
                      <a:r>
                        <a:rPr sz="1600" spc="-12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>
                          <a:latin typeface="Arial"/>
                          <a:cs typeface="Arial"/>
                        </a:rPr>
                        <a:t>comes</a:t>
                      </a:r>
                      <a:r>
                        <a:rPr sz="1600" spc="-11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>
                          <a:latin typeface="Arial"/>
                          <a:cs typeface="Arial"/>
                        </a:rPr>
                        <a:t>with</a:t>
                      </a:r>
                      <a:r>
                        <a:rPr sz="1600" spc="-12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>
                          <a:latin typeface="Arial"/>
                          <a:cs typeface="Arial"/>
                        </a:rPr>
                        <a:t>many</a:t>
                      </a:r>
                      <a:r>
                        <a:rPr sz="1600" spc="-10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>
                          <a:latin typeface="Arial"/>
                          <a:cs typeface="Arial"/>
                        </a:rPr>
                        <a:t>prebuilt</a:t>
                      </a:r>
                      <a:r>
                        <a:rPr sz="1600" spc="-11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>
                          <a:latin typeface="Arial"/>
                          <a:cs typeface="Arial"/>
                        </a:rPr>
                        <a:t>libraries</a:t>
                      </a:r>
                      <a:r>
                        <a:rPr sz="1600" spc="-8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apx.</a:t>
                      </a:r>
                      <a:r>
                        <a:rPr sz="1600" spc="-13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20">
                          <a:latin typeface="Arial"/>
                          <a:cs typeface="Arial"/>
                        </a:rPr>
                        <a:t>21K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</a:tr>
              <a:tr h="768985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b="1" spc="-75">
                          <a:latin typeface="Arial"/>
                          <a:cs typeface="Arial"/>
                        </a:rPr>
                        <a:t>High </a:t>
                      </a:r>
                      <a:r>
                        <a:rPr sz="1600" b="1" spc="-90">
                          <a:latin typeface="Arial"/>
                          <a:cs typeface="Arial"/>
                        </a:rPr>
                        <a:t>Level</a:t>
                      </a:r>
                      <a:r>
                        <a:rPr sz="1600" b="1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80">
                          <a:latin typeface="Arial"/>
                          <a:cs typeface="Arial"/>
                        </a:rPr>
                        <a:t>programming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p>
                      <a:pPr marL="441325" marR="309880" indent="-342900">
                        <a:lnSpc>
                          <a:spcPct val="100000"/>
                        </a:lnSpc>
                        <a:spcBef>
                          <a:spcPts val="265"/>
                        </a:spcBef>
                        <a:buFont typeface="Wingdings"/>
                        <a:buChar char=""/>
                        <a:defRPr/>
                        <a:tabLst>
                          <a:tab pos="440690" algn="l"/>
                          <a:tab pos="441325" algn="l"/>
                        </a:tabLst>
                      </a:pPr>
                      <a:r>
                        <a:rPr sz="1600" spc="-40">
                          <a:latin typeface="Arial"/>
                          <a:cs typeface="Arial"/>
                        </a:rPr>
                        <a:t>Python</a:t>
                      </a:r>
                      <a:r>
                        <a:rPr sz="1600" spc="-12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-11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>
                          <a:latin typeface="Arial"/>
                          <a:cs typeface="Arial"/>
                        </a:rPr>
                        <a:t>intended</a:t>
                      </a:r>
                      <a:r>
                        <a:rPr sz="1600" spc="-6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3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12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>
                          <a:latin typeface="Arial"/>
                          <a:cs typeface="Arial"/>
                        </a:rPr>
                        <a:t>make</a:t>
                      </a:r>
                      <a:r>
                        <a:rPr sz="1600" spc="-9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>
                          <a:latin typeface="Arial"/>
                          <a:cs typeface="Arial"/>
                        </a:rPr>
                        <a:t>complex</a:t>
                      </a:r>
                      <a:r>
                        <a:rPr sz="1600" spc="-10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>
                          <a:latin typeface="Arial"/>
                          <a:cs typeface="Arial"/>
                        </a:rPr>
                        <a:t>programming</a:t>
                      </a:r>
                      <a:r>
                        <a:rPr sz="1600" spc="-10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>
                          <a:latin typeface="Arial"/>
                          <a:cs typeface="Arial"/>
                        </a:rPr>
                        <a:t>simpler.</a:t>
                      </a:r>
                      <a:r>
                        <a:rPr sz="1600" spc="-9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>
                          <a:latin typeface="Arial"/>
                          <a:cs typeface="Arial"/>
                        </a:rPr>
                        <a:t>Python</a:t>
                      </a:r>
                      <a:r>
                        <a:rPr sz="1600" spc="-114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deals</a:t>
                      </a:r>
                      <a:r>
                        <a:rPr sz="1600" spc="-7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>
                          <a:latin typeface="Arial"/>
                          <a:cs typeface="Arial"/>
                        </a:rPr>
                        <a:t>with</a:t>
                      </a:r>
                      <a:r>
                        <a:rPr sz="1600" spc="-12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>
                          <a:latin typeface="Arial"/>
                          <a:cs typeface="Arial"/>
                        </a:rPr>
                        <a:t>memory  </a:t>
                      </a:r>
                      <a:r>
                        <a:rPr sz="1600" spc="-90">
                          <a:latin typeface="Arial"/>
                          <a:cs typeface="Arial"/>
                        </a:rPr>
                        <a:t>addresses, 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garbage </a:t>
                      </a:r>
                      <a:r>
                        <a:rPr sz="1600" spc="-35">
                          <a:latin typeface="Arial"/>
                          <a:cs typeface="Arial"/>
                        </a:rPr>
                        <a:t>collection </a:t>
                      </a:r>
                      <a:r>
                        <a:rPr sz="1600" spc="-30">
                          <a:latin typeface="Arial"/>
                          <a:cs typeface="Arial"/>
                        </a:rPr>
                        <a:t>etc</a:t>
                      </a:r>
                      <a:r>
                        <a:rPr sz="1600" spc="-19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>
                          <a:latin typeface="Arial"/>
                          <a:cs typeface="Arial"/>
                        </a:rPr>
                        <a:t>internally.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</a:tr>
              <a:tr h="636905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b="1" spc="-55">
                          <a:latin typeface="Arial"/>
                          <a:cs typeface="Arial"/>
                        </a:rPr>
                        <a:t>Interactive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  <a:miter/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p>
                      <a:pPr marL="441325" marR="314325" indent="-342900">
                        <a:lnSpc>
                          <a:spcPct val="100000"/>
                        </a:lnSpc>
                        <a:spcBef>
                          <a:spcPts val="265"/>
                        </a:spcBef>
                        <a:buFont typeface="Wingdings"/>
                        <a:buChar char=""/>
                        <a:defRPr/>
                        <a:tabLst>
                          <a:tab pos="440690" algn="l"/>
                          <a:tab pos="441325" algn="l"/>
                        </a:tabLst>
                      </a:pPr>
                      <a:r>
                        <a:rPr sz="1600" spc="-40">
                          <a:latin typeface="Arial"/>
                          <a:cs typeface="Arial"/>
                        </a:rPr>
                        <a:t>Python</a:t>
                      </a:r>
                      <a:r>
                        <a:rPr sz="1600" spc="-12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>
                          <a:latin typeface="Arial"/>
                          <a:cs typeface="Arial"/>
                        </a:rPr>
                        <a:t>provide</a:t>
                      </a:r>
                      <a:r>
                        <a:rPr sz="1600" spc="-9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an</a:t>
                      </a:r>
                      <a:r>
                        <a:rPr sz="1600" spc="-11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>
                          <a:latin typeface="Arial"/>
                          <a:cs typeface="Arial"/>
                        </a:rPr>
                        <a:t>interactive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>
                          <a:latin typeface="Arial"/>
                          <a:cs typeface="Arial"/>
                        </a:rPr>
                        <a:t>shell</a:t>
                      </a:r>
                      <a:r>
                        <a:rPr sz="1600" spc="-11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3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12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>
                          <a:latin typeface="Arial"/>
                          <a:cs typeface="Arial"/>
                        </a:rPr>
                        <a:t>test</a:t>
                      </a:r>
                      <a:r>
                        <a:rPr sz="1600" spc="-10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12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>
                          <a:latin typeface="Arial"/>
                          <a:cs typeface="Arial"/>
                        </a:rPr>
                        <a:t>things</a:t>
                      </a:r>
                      <a:r>
                        <a:rPr sz="1600" spc="-11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>
                          <a:latin typeface="Arial"/>
                          <a:cs typeface="Arial"/>
                        </a:rPr>
                        <a:t>before</a:t>
                      </a:r>
                      <a:r>
                        <a:rPr sz="1600" spc="-9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>
                          <a:latin typeface="Arial"/>
                          <a:cs typeface="Arial"/>
                        </a:rPr>
                        <a:t>implementation.</a:t>
                      </a:r>
                      <a:r>
                        <a:rPr sz="1600" spc="-6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25">
                          <a:latin typeface="Arial"/>
                          <a:cs typeface="Arial"/>
                        </a:rPr>
                        <a:t>It</a:t>
                      </a:r>
                      <a:r>
                        <a:rPr sz="1600" spc="-114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>
                          <a:latin typeface="Arial"/>
                          <a:cs typeface="Arial"/>
                        </a:rPr>
                        <a:t>provide  </a:t>
                      </a:r>
                      <a:r>
                        <a:rPr sz="1600" spc="-15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user</a:t>
                      </a:r>
                      <a:r>
                        <a:rPr sz="1600" spc="-11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13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>
                          <a:latin typeface="Arial"/>
                          <a:cs typeface="Arial"/>
                        </a:rPr>
                        <a:t>direct</a:t>
                      </a:r>
                      <a:r>
                        <a:rPr sz="1600" spc="-10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>
                          <a:latin typeface="Arial"/>
                          <a:cs typeface="Arial"/>
                        </a:rPr>
                        <a:t>interface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>
                          <a:latin typeface="Arial"/>
                          <a:cs typeface="Arial"/>
                        </a:rPr>
                        <a:t>with</a:t>
                      </a:r>
                      <a:r>
                        <a:rPr sz="1600" spc="-12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>
                          <a:latin typeface="Arial"/>
                          <a:cs typeface="Arial"/>
                        </a:rPr>
                        <a:t>Python.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  <a:miter/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</a:tr>
              <a:tr h="63754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b="1" spc="-75">
                          <a:latin typeface="Arial"/>
                          <a:cs typeface="Arial"/>
                        </a:rPr>
                        <a:t>Database</a:t>
                      </a:r>
                      <a:r>
                        <a:rPr sz="1600" b="1" spc="-9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75">
                          <a:latin typeface="Arial"/>
                          <a:cs typeface="Arial"/>
                        </a:rPr>
                        <a:t>Interfaces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p>
                      <a:pPr marL="441325" marR="636270" indent="-342900">
                        <a:lnSpc>
                          <a:spcPct val="100000"/>
                        </a:lnSpc>
                        <a:spcBef>
                          <a:spcPts val="265"/>
                        </a:spcBef>
                        <a:buFont typeface="Wingdings"/>
                        <a:buChar char=""/>
                        <a:defRPr/>
                        <a:tabLst>
                          <a:tab pos="440690" algn="l"/>
                          <a:tab pos="441325" algn="l"/>
                        </a:tabLst>
                      </a:pPr>
                      <a:r>
                        <a:rPr sz="1600" spc="-40">
                          <a:latin typeface="Arial"/>
                          <a:cs typeface="Arial"/>
                        </a:rPr>
                        <a:t>Python</a:t>
                      </a:r>
                      <a:r>
                        <a:rPr sz="1600" spc="-12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>
                          <a:latin typeface="Arial"/>
                          <a:cs typeface="Arial"/>
                        </a:rPr>
                        <a:t>provides</a:t>
                      </a:r>
                      <a:r>
                        <a:rPr sz="1600" spc="-9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interfaces</a:t>
                      </a:r>
                      <a:r>
                        <a:rPr sz="1600" spc="-7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3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12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>
                          <a:latin typeface="Arial"/>
                          <a:cs typeface="Arial"/>
                        </a:rPr>
                        <a:t>all</a:t>
                      </a:r>
                      <a:r>
                        <a:rPr sz="1600" spc="-10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>
                          <a:latin typeface="Arial"/>
                          <a:cs typeface="Arial"/>
                        </a:rPr>
                        <a:t>major</a:t>
                      </a:r>
                      <a:r>
                        <a:rPr sz="1600" spc="-10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>
                          <a:latin typeface="Arial"/>
                          <a:cs typeface="Arial"/>
                        </a:rPr>
                        <a:t>commercial</a:t>
                      </a:r>
                      <a:r>
                        <a:rPr sz="1600" spc="-8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>
                          <a:latin typeface="Arial"/>
                          <a:cs typeface="Arial"/>
                        </a:rPr>
                        <a:t>databases.</a:t>
                      </a:r>
                      <a:r>
                        <a:rPr sz="16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0">
                          <a:latin typeface="Arial"/>
                          <a:cs typeface="Arial"/>
                        </a:rPr>
                        <a:t>These</a:t>
                      </a:r>
                      <a:r>
                        <a:rPr sz="1600" spc="-11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interfaces</a:t>
                      </a:r>
                      <a:r>
                        <a:rPr sz="1600" spc="-70">
                          <a:latin typeface="Arial"/>
                          <a:cs typeface="Arial"/>
                        </a:rPr>
                        <a:t> are  </a:t>
                      </a:r>
                      <a:r>
                        <a:rPr sz="1600" spc="5">
                          <a:latin typeface="Arial"/>
                          <a:cs typeface="Arial"/>
                        </a:rPr>
                        <a:t>pretty </a:t>
                      </a:r>
                      <a:r>
                        <a:rPr sz="1600" spc="-105">
                          <a:latin typeface="Arial"/>
                          <a:cs typeface="Arial"/>
                        </a:rPr>
                        <a:t>easy </a:t>
                      </a:r>
                      <a:r>
                        <a:rPr sz="1600" spc="3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27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>
                          <a:latin typeface="Arial"/>
                          <a:cs typeface="Arial"/>
                        </a:rPr>
                        <a:t>use.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</a:tr>
              <a:tr h="636905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  <a:defRPr/>
                      </a:pPr>
                      <a:r>
                        <a:rPr sz="1600" b="1" spc="-80">
                          <a:latin typeface="Arial"/>
                          <a:cs typeface="Arial"/>
                        </a:rPr>
                        <a:t>GUI</a:t>
                      </a:r>
                      <a:r>
                        <a:rPr sz="1600" b="1" spc="-114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80">
                          <a:latin typeface="Arial"/>
                          <a:cs typeface="Arial"/>
                        </a:rPr>
                        <a:t>programming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p>
                      <a:pPr marL="441325" marR="662940" indent="-342900">
                        <a:lnSpc>
                          <a:spcPct val="100000"/>
                        </a:lnSpc>
                        <a:spcBef>
                          <a:spcPts val="270"/>
                        </a:spcBef>
                        <a:buFont typeface="Wingdings"/>
                        <a:buChar char=""/>
                        <a:defRPr/>
                        <a:tabLst>
                          <a:tab pos="440690" algn="l"/>
                          <a:tab pos="441325" algn="l"/>
                          <a:tab pos="6285230" algn="l"/>
                        </a:tabLst>
                      </a:pPr>
                      <a:r>
                        <a:rPr sz="1600" spc="-40">
                          <a:latin typeface="Arial"/>
                          <a:cs typeface="Arial"/>
                        </a:rPr>
                        <a:t>Python</a:t>
                      </a:r>
                      <a:r>
                        <a:rPr sz="1600" spc="-12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>
                          <a:latin typeface="Arial"/>
                          <a:cs typeface="Arial"/>
                        </a:rPr>
                        <a:t>supports</a:t>
                      </a:r>
                      <a:r>
                        <a:rPr sz="1600" spc="-19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0">
                          <a:latin typeface="Arial"/>
                          <a:cs typeface="Arial"/>
                        </a:rPr>
                        <a:t>GUI</a:t>
                      </a:r>
                      <a:r>
                        <a:rPr sz="1600" spc="-10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applications</a:t>
                      </a:r>
                      <a:r>
                        <a:rPr sz="1600" spc="-9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and</a:t>
                      </a:r>
                      <a:r>
                        <a:rPr sz="1600" spc="-9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5">
                          <a:latin typeface="Arial"/>
                          <a:cs typeface="Arial"/>
                        </a:rPr>
                        <a:t>has</a:t>
                      </a:r>
                      <a:r>
                        <a:rPr sz="1600" spc="229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>
                          <a:latin typeface="Arial"/>
                          <a:cs typeface="Arial"/>
                        </a:rPr>
                        <a:t>framework</a:t>
                      </a:r>
                      <a:r>
                        <a:rPr sz="1600" spc="-10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>
                          <a:latin typeface="Arial"/>
                          <a:cs typeface="Arial"/>
                        </a:rPr>
                        <a:t>for</a:t>
                      </a:r>
                      <a:r>
                        <a:rPr sz="1600" spc="-20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>
                          <a:latin typeface="Arial"/>
                          <a:cs typeface="Arial"/>
                        </a:rPr>
                        <a:t>Web.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>
                          <a:latin typeface="Arial"/>
                          <a:cs typeface="Arial"/>
                        </a:rPr>
                        <a:t>Interface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3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9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>
                          <a:latin typeface="Arial"/>
                          <a:cs typeface="Arial"/>
                        </a:rPr>
                        <a:t>tkinter,  </a:t>
                      </a:r>
                      <a:r>
                        <a:rPr sz="1600" spc="-55">
                          <a:latin typeface="Arial"/>
                          <a:cs typeface="Arial"/>
                        </a:rPr>
                        <a:t>WXPython, </a:t>
                      </a:r>
                      <a:r>
                        <a:rPr sz="1600" spc="-100">
                          <a:latin typeface="Arial"/>
                          <a:cs typeface="Arial"/>
                        </a:rPr>
                        <a:t>DJango </a:t>
                      </a:r>
                      <a:r>
                        <a:rPr sz="1600" spc="-20">
                          <a:latin typeface="Arial"/>
                          <a:cs typeface="Arial"/>
                        </a:rPr>
                        <a:t>in </a:t>
                      </a:r>
                      <a:r>
                        <a:rPr sz="1600" spc="-40">
                          <a:latin typeface="Arial"/>
                          <a:cs typeface="Arial"/>
                        </a:rPr>
                        <a:t>Python </a:t>
                      </a:r>
                      <a:r>
                        <a:rPr sz="1600" spc="-70">
                          <a:latin typeface="Arial"/>
                          <a:cs typeface="Arial"/>
                        </a:rPr>
                        <a:t>make</a:t>
                      </a:r>
                      <a:r>
                        <a:rPr sz="1600" spc="-29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60">
                          <a:latin typeface="Arial"/>
                          <a:cs typeface="Arial"/>
                        </a:rPr>
                        <a:t>it</a:t>
                      </a:r>
                      <a:r>
                        <a:rPr sz="1600" spc="-12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>
                          <a:latin typeface="Arial"/>
                          <a:cs typeface="Arial"/>
                        </a:rPr>
                        <a:t>.	</a:t>
                      </a:r>
                      <a:r>
                        <a:rPr sz="1500" spc="-82" baseline="-25000">
                          <a:latin typeface="Arial"/>
                          <a:cs typeface="Arial"/>
                        </a:rPr>
                        <a:t>8/22/2017</a:t>
                      </a:r>
                      <a:endParaRPr sz="1500" baseline="-25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016246" y="231394"/>
            <a:ext cx="29762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15"/>
              <a:t>History </a:t>
            </a:r>
            <a:r>
              <a:rPr spc="-145"/>
              <a:t>of</a:t>
            </a:r>
            <a:r>
              <a:rPr spc="-200"/>
              <a:t> </a:t>
            </a:r>
            <a:r>
              <a:rPr spc="-225"/>
              <a:t>Python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1702435" y="1427480"/>
            <a:ext cx="6742430" cy="4538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80">
                <a:latin typeface="Arial"/>
                <a:cs typeface="Arial"/>
              </a:rPr>
              <a:t>Python </a:t>
            </a:r>
            <a:r>
              <a:rPr sz="2000" spc="-140">
                <a:latin typeface="Arial"/>
                <a:cs typeface="Arial"/>
              </a:rPr>
              <a:t>was </a:t>
            </a:r>
            <a:r>
              <a:rPr sz="2000" spc="-85">
                <a:latin typeface="Arial"/>
                <a:cs typeface="Arial"/>
              </a:rPr>
              <a:t>conceptualized </a:t>
            </a:r>
            <a:r>
              <a:rPr sz="2000" spc="-90">
                <a:latin typeface="Arial"/>
                <a:cs typeface="Arial"/>
              </a:rPr>
              <a:t>by </a:t>
            </a:r>
            <a:r>
              <a:rPr sz="2000" b="1" spc="-165">
                <a:solidFill>
                  <a:srgbClr val="CC9A1A"/>
                </a:solidFill>
                <a:latin typeface="Arial"/>
                <a:cs typeface="Arial"/>
              </a:rPr>
              <a:t>Guido </a:t>
            </a:r>
            <a:r>
              <a:rPr sz="2000" b="1" spc="-185">
                <a:solidFill>
                  <a:srgbClr val="CC9A1A"/>
                </a:solidFill>
                <a:latin typeface="Arial"/>
                <a:cs typeface="Arial"/>
              </a:rPr>
              <a:t>Van </a:t>
            </a:r>
            <a:r>
              <a:rPr sz="2000" b="1" spc="-245">
                <a:solidFill>
                  <a:srgbClr val="CC9A1A"/>
                </a:solidFill>
                <a:latin typeface="Arial"/>
                <a:cs typeface="Arial"/>
              </a:rPr>
              <a:t>Rossum </a:t>
            </a:r>
            <a:r>
              <a:rPr sz="2000" spc="-25">
                <a:latin typeface="Arial"/>
                <a:cs typeface="Arial"/>
              </a:rPr>
              <a:t>in </a:t>
            </a:r>
            <a:r>
              <a:rPr sz="2000" spc="-20">
                <a:latin typeface="Arial"/>
                <a:cs typeface="Arial"/>
              </a:rPr>
              <a:t>the</a:t>
            </a:r>
            <a:r>
              <a:rPr sz="2000" spc="-215">
                <a:latin typeface="Arial"/>
                <a:cs typeface="Arial"/>
              </a:rPr>
              <a:t> </a:t>
            </a:r>
            <a:r>
              <a:rPr sz="2000" spc="-50">
                <a:latin typeface="Arial"/>
                <a:cs typeface="Arial"/>
              </a:rPr>
              <a:t>late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defRPr/>
            </a:pPr>
            <a:r>
              <a:rPr sz="2000" b="1" spc="-125">
                <a:latin typeface="Arial"/>
                <a:cs typeface="Arial"/>
              </a:rPr>
              <a:t>1980s</a:t>
            </a:r>
            <a:r>
              <a:rPr sz="2000" spc="-125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99085" marR="6985" indent="-286385" algn="just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175">
                <a:latin typeface="Arial"/>
                <a:cs typeface="Arial"/>
              </a:rPr>
              <a:t>Rossum </a:t>
            </a:r>
            <a:r>
              <a:rPr sz="2000" spc="-75">
                <a:latin typeface="Arial"/>
                <a:cs typeface="Arial"/>
              </a:rPr>
              <a:t>published </a:t>
            </a:r>
            <a:r>
              <a:rPr sz="2000" spc="-20">
                <a:latin typeface="Arial"/>
                <a:cs typeface="Arial"/>
              </a:rPr>
              <a:t>the first </a:t>
            </a:r>
            <a:r>
              <a:rPr sz="2000" spc="-85">
                <a:latin typeface="Arial"/>
                <a:cs typeface="Arial"/>
              </a:rPr>
              <a:t>version </a:t>
            </a:r>
            <a:r>
              <a:rPr sz="2000" spc="-5">
                <a:latin typeface="Arial"/>
                <a:cs typeface="Arial"/>
              </a:rPr>
              <a:t>of </a:t>
            </a:r>
            <a:r>
              <a:rPr sz="2000" spc="-80">
                <a:latin typeface="Arial"/>
                <a:cs typeface="Arial"/>
              </a:rPr>
              <a:t>Python </a:t>
            </a:r>
            <a:r>
              <a:rPr sz="2000" spc="-105">
                <a:latin typeface="Arial"/>
                <a:cs typeface="Arial"/>
              </a:rPr>
              <a:t>code </a:t>
            </a:r>
            <a:r>
              <a:rPr sz="2000" spc="-80">
                <a:latin typeface="Arial"/>
                <a:cs typeface="Arial"/>
              </a:rPr>
              <a:t>(0.9.0) </a:t>
            </a:r>
            <a:r>
              <a:rPr sz="2000" spc="-45">
                <a:latin typeface="Arial"/>
                <a:cs typeface="Arial"/>
              </a:rPr>
              <a:t>in  </a:t>
            </a:r>
            <a:r>
              <a:rPr sz="2000" spc="-95">
                <a:latin typeface="Arial"/>
                <a:cs typeface="Arial"/>
              </a:rPr>
              <a:t>February </a:t>
            </a:r>
            <a:r>
              <a:rPr sz="2000" b="1" spc="-100">
                <a:latin typeface="Arial"/>
                <a:cs typeface="Arial"/>
              </a:rPr>
              <a:t>1991 </a:t>
            </a:r>
            <a:r>
              <a:rPr sz="2000" spc="-35">
                <a:latin typeface="Arial"/>
                <a:cs typeface="Arial"/>
              </a:rPr>
              <a:t>at </a:t>
            </a:r>
            <a:r>
              <a:rPr sz="2000" spc="-20">
                <a:latin typeface="Arial"/>
                <a:cs typeface="Arial"/>
              </a:rPr>
              <a:t>the </a:t>
            </a:r>
            <a:r>
              <a:rPr sz="2000" spc="-190">
                <a:latin typeface="Arial"/>
                <a:cs typeface="Arial"/>
              </a:rPr>
              <a:t>CWI </a:t>
            </a:r>
            <a:r>
              <a:rPr sz="2000" spc="-80">
                <a:latin typeface="Arial"/>
                <a:cs typeface="Arial"/>
              </a:rPr>
              <a:t>(Centrum </a:t>
            </a:r>
            <a:r>
              <a:rPr sz="2000" spc="-95">
                <a:latin typeface="Arial"/>
                <a:cs typeface="Arial"/>
              </a:rPr>
              <a:t>Wiskunde </a:t>
            </a:r>
            <a:r>
              <a:rPr sz="2000" spc="30">
                <a:latin typeface="Arial"/>
                <a:cs typeface="Arial"/>
              </a:rPr>
              <a:t>&amp; </a:t>
            </a:r>
            <a:r>
              <a:rPr sz="2000" spc="-55">
                <a:latin typeface="Arial"/>
                <a:cs typeface="Arial"/>
              </a:rPr>
              <a:t>Informatica)  </a:t>
            </a:r>
            <a:r>
              <a:rPr sz="2000" spc="-25">
                <a:latin typeface="Arial"/>
                <a:cs typeface="Arial"/>
              </a:rPr>
              <a:t>in </a:t>
            </a:r>
            <a:r>
              <a:rPr sz="2000" spc="-20">
                <a:latin typeface="Arial"/>
                <a:cs typeface="Arial"/>
              </a:rPr>
              <a:t>the </a:t>
            </a:r>
            <a:r>
              <a:rPr sz="2000" spc="-75">
                <a:latin typeface="Arial"/>
                <a:cs typeface="Arial"/>
              </a:rPr>
              <a:t>Netherlands </a:t>
            </a:r>
            <a:r>
              <a:rPr sz="2000" spc="-60">
                <a:latin typeface="Arial"/>
                <a:cs typeface="Arial"/>
              </a:rPr>
              <a:t>,</a:t>
            </a:r>
            <a:r>
              <a:rPr sz="2000" spc="-310">
                <a:latin typeface="Arial"/>
                <a:cs typeface="Arial"/>
              </a:rPr>
              <a:t> </a:t>
            </a:r>
            <a:r>
              <a:rPr sz="2000" spc="-85">
                <a:latin typeface="Arial"/>
                <a:cs typeface="Arial"/>
              </a:rPr>
              <a:t>Amsterdam.</a:t>
            </a:r>
            <a:endParaRPr sz="2000">
              <a:latin typeface="Arial"/>
              <a:cs typeface="Arial"/>
            </a:endParaRPr>
          </a:p>
          <a:p>
            <a:pPr marL="299085" marR="5080" indent="-286385" algn="just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75">
                <a:latin typeface="Arial"/>
                <a:cs typeface="Arial"/>
              </a:rPr>
              <a:t>Python </a:t>
            </a:r>
            <a:r>
              <a:rPr sz="2000" spc="-105">
                <a:latin typeface="Arial"/>
                <a:cs typeface="Arial"/>
              </a:rPr>
              <a:t>is </a:t>
            </a:r>
            <a:r>
              <a:rPr sz="2000" spc="-65">
                <a:latin typeface="Arial"/>
                <a:cs typeface="Arial"/>
              </a:rPr>
              <a:t>derived </a:t>
            </a:r>
            <a:r>
              <a:rPr sz="2000" spc="-25">
                <a:latin typeface="Arial"/>
                <a:cs typeface="Arial"/>
              </a:rPr>
              <a:t>from </a:t>
            </a:r>
            <a:r>
              <a:rPr sz="2000" b="1" spc="-315">
                <a:latin typeface="Arial"/>
                <a:cs typeface="Arial"/>
              </a:rPr>
              <a:t>ABC </a:t>
            </a:r>
            <a:r>
              <a:rPr sz="2000" spc="-80">
                <a:latin typeface="Arial"/>
                <a:cs typeface="Arial"/>
              </a:rPr>
              <a:t>programming </a:t>
            </a:r>
            <a:r>
              <a:rPr sz="2000" spc="-110">
                <a:latin typeface="Arial"/>
                <a:cs typeface="Arial"/>
              </a:rPr>
              <a:t>language, </a:t>
            </a:r>
            <a:r>
              <a:rPr sz="2000" spc="-60">
                <a:latin typeface="Arial"/>
                <a:cs typeface="Arial"/>
              </a:rPr>
              <a:t>which </a:t>
            </a:r>
            <a:r>
              <a:rPr sz="2000" spc="-105">
                <a:latin typeface="Arial"/>
                <a:cs typeface="Arial"/>
              </a:rPr>
              <a:t>is </a:t>
            </a:r>
            <a:r>
              <a:rPr sz="2000" spc="-155">
                <a:latin typeface="Arial"/>
                <a:cs typeface="Arial"/>
              </a:rPr>
              <a:t>a  </a:t>
            </a:r>
            <a:r>
              <a:rPr sz="2000" spc="-85">
                <a:latin typeface="Arial"/>
                <a:cs typeface="Arial"/>
              </a:rPr>
              <a:t>general-purpose </a:t>
            </a:r>
            <a:r>
              <a:rPr sz="2000" spc="-75">
                <a:latin typeface="Arial"/>
                <a:cs typeface="Arial"/>
              </a:rPr>
              <a:t>programming </a:t>
            </a:r>
            <a:r>
              <a:rPr sz="2000" spc="-114">
                <a:latin typeface="Arial"/>
                <a:cs typeface="Arial"/>
              </a:rPr>
              <a:t>language </a:t>
            </a:r>
            <a:r>
              <a:rPr sz="2000" spc="-5">
                <a:latin typeface="Arial"/>
                <a:cs typeface="Arial"/>
              </a:rPr>
              <a:t>that </a:t>
            </a:r>
            <a:r>
              <a:rPr sz="2000" spc="-95">
                <a:latin typeface="Arial"/>
                <a:cs typeface="Arial"/>
              </a:rPr>
              <a:t>had been  </a:t>
            </a:r>
            <a:r>
              <a:rPr sz="2000" spc="-85">
                <a:latin typeface="Arial"/>
                <a:cs typeface="Arial"/>
              </a:rPr>
              <a:t>developed </a:t>
            </a:r>
            <a:r>
              <a:rPr sz="2000" spc="-35">
                <a:latin typeface="Arial"/>
                <a:cs typeface="Arial"/>
              </a:rPr>
              <a:t>at </a:t>
            </a:r>
            <a:r>
              <a:rPr sz="2000" spc="-20">
                <a:latin typeface="Arial"/>
                <a:cs typeface="Arial"/>
              </a:rPr>
              <a:t>the</a:t>
            </a:r>
            <a:r>
              <a:rPr sz="2000" spc="-180">
                <a:latin typeface="Arial"/>
                <a:cs typeface="Arial"/>
              </a:rPr>
              <a:t> </a:t>
            </a:r>
            <a:r>
              <a:rPr sz="2000" spc="-150">
                <a:latin typeface="Arial"/>
                <a:cs typeface="Arial"/>
              </a:rPr>
              <a:t>CWI.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175">
                <a:latin typeface="Arial"/>
                <a:cs typeface="Arial"/>
              </a:rPr>
              <a:t>Rossum </a:t>
            </a:r>
            <a:r>
              <a:rPr sz="2000" spc="-125">
                <a:latin typeface="Arial"/>
                <a:cs typeface="Arial"/>
              </a:rPr>
              <a:t>chose </a:t>
            </a:r>
            <a:r>
              <a:rPr sz="2000" spc="-20">
                <a:latin typeface="Arial"/>
                <a:cs typeface="Arial"/>
              </a:rPr>
              <a:t>the </a:t>
            </a:r>
            <a:r>
              <a:rPr sz="2000" spc="-105">
                <a:latin typeface="Arial"/>
                <a:cs typeface="Arial"/>
              </a:rPr>
              <a:t>name </a:t>
            </a:r>
            <a:r>
              <a:rPr sz="2000" spc="-80">
                <a:latin typeface="Arial"/>
                <a:cs typeface="Arial"/>
              </a:rPr>
              <a:t>"</a:t>
            </a:r>
            <a:r>
              <a:rPr sz="2000" b="1" spc="-80">
                <a:solidFill>
                  <a:srgbClr val="CC9A1A"/>
                </a:solidFill>
                <a:latin typeface="Arial"/>
                <a:cs typeface="Arial"/>
              </a:rPr>
              <a:t>Python</a:t>
            </a:r>
            <a:r>
              <a:rPr sz="2000" spc="-80">
                <a:latin typeface="Arial"/>
                <a:cs typeface="Arial"/>
              </a:rPr>
              <a:t>", </a:t>
            </a:r>
            <a:r>
              <a:rPr sz="2000" spc="-110">
                <a:latin typeface="Arial"/>
                <a:cs typeface="Arial"/>
              </a:rPr>
              <a:t>since </a:t>
            </a:r>
            <a:r>
              <a:rPr sz="2000" spc="-95">
                <a:latin typeface="Arial"/>
                <a:cs typeface="Arial"/>
              </a:rPr>
              <a:t>he </a:t>
            </a:r>
            <a:r>
              <a:rPr sz="2000" spc="-140">
                <a:latin typeface="Arial"/>
                <a:cs typeface="Arial"/>
              </a:rPr>
              <a:t>was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spc="-80">
                <a:latin typeface="Arial"/>
                <a:cs typeface="Arial"/>
              </a:rPr>
              <a:t>big </a:t>
            </a:r>
            <a:r>
              <a:rPr sz="2000" spc="-70">
                <a:latin typeface="Arial"/>
                <a:cs typeface="Arial"/>
              </a:rPr>
              <a:t>fan</a:t>
            </a:r>
            <a:r>
              <a:rPr sz="2000" spc="45">
                <a:latin typeface="Arial"/>
                <a:cs typeface="Arial"/>
              </a:rPr>
              <a:t> </a:t>
            </a:r>
            <a:r>
              <a:rPr sz="2000" spc="-15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  <a:defRPr/>
            </a:pPr>
            <a:r>
              <a:rPr sz="2000" spc="-15">
                <a:latin typeface="Arial"/>
                <a:cs typeface="Arial"/>
              </a:rPr>
              <a:t>Monty </a:t>
            </a:r>
            <a:r>
              <a:rPr sz="2000" spc="-75">
                <a:latin typeface="Arial"/>
                <a:cs typeface="Arial"/>
              </a:rPr>
              <a:t>Python's </a:t>
            </a:r>
            <a:r>
              <a:rPr sz="2000" spc="-105">
                <a:latin typeface="Arial"/>
                <a:cs typeface="Arial"/>
              </a:rPr>
              <a:t>Flying</a:t>
            </a:r>
            <a:r>
              <a:rPr sz="2000" spc="-285">
                <a:latin typeface="Arial"/>
                <a:cs typeface="Arial"/>
              </a:rPr>
              <a:t> </a:t>
            </a:r>
            <a:r>
              <a:rPr sz="2000" spc="-125">
                <a:latin typeface="Arial"/>
                <a:cs typeface="Arial"/>
              </a:rPr>
              <a:t>Circus.</a:t>
            </a:r>
            <a:endParaRPr sz="2000">
              <a:latin typeface="Arial"/>
              <a:cs typeface="Arial"/>
            </a:endParaRPr>
          </a:p>
          <a:p>
            <a:pPr marL="299085" marR="5080" indent="-286385" algn="just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80">
                <a:latin typeface="Arial"/>
                <a:cs typeface="Arial"/>
              </a:rPr>
              <a:t>Python </a:t>
            </a:r>
            <a:r>
              <a:rPr sz="2000" spc="-105">
                <a:latin typeface="Arial"/>
                <a:cs typeface="Arial"/>
              </a:rPr>
              <a:t>is </a:t>
            </a:r>
            <a:r>
              <a:rPr sz="2000" spc="-50">
                <a:latin typeface="Arial"/>
                <a:cs typeface="Arial"/>
              </a:rPr>
              <a:t>now </a:t>
            </a:r>
            <a:r>
              <a:rPr sz="2000" spc="-60">
                <a:latin typeface="Arial"/>
                <a:cs typeface="Arial"/>
              </a:rPr>
              <a:t>maintained </a:t>
            </a:r>
            <a:r>
              <a:rPr sz="2000" spc="-85">
                <a:latin typeface="Arial"/>
                <a:cs typeface="Arial"/>
              </a:rPr>
              <a:t>by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spc="-85">
                <a:latin typeface="Arial"/>
                <a:cs typeface="Arial"/>
              </a:rPr>
              <a:t>core </a:t>
            </a:r>
            <a:r>
              <a:rPr sz="2000" spc="-65">
                <a:latin typeface="Arial"/>
                <a:cs typeface="Arial"/>
              </a:rPr>
              <a:t>development </a:t>
            </a:r>
            <a:r>
              <a:rPr sz="2000" spc="-60">
                <a:latin typeface="Arial"/>
                <a:cs typeface="Arial"/>
              </a:rPr>
              <a:t>team </a:t>
            </a:r>
            <a:r>
              <a:rPr sz="2000" spc="-35">
                <a:latin typeface="Arial"/>
                <a:cs typeface="Arial"/>
              </a:rPr>
              <a:t>at </a:t>
            </a:r>
            <a:r>
              <a:rPr sz="2000" spc="-20">
                <a:latin typeface="Arial"/>
                <a:cs typeface="Arial"/>
              </a:rPr>
              <a:t>the  institute, </a:t>
            </a:r>
            <a:r>
              <a:rPr sz="2000" spc="-55">
                <a:latin typeface="Arial"/>
                <a:cs typeface="Arial"/>
              </a:rPr>
              <a:t>although </a:t>
            </a:r>
            <a:r>
              <a:rPr sz="2000" spc="-175">
                <a:latin typeface="Arial"/>
                <a:cs typeface="Arial"/>
              </a:rPr>
              <a:t>Rossum </a:t>
            </a:r>
            <a:r>
              <a:rPr sz="2000" spc="-20">
                <a:latin typeface="Arial"/>
                <a:cs typeface="Arial"/>
              </a:rPr>
              <a:t>still </a:t>
            </a:r>
            <a:r>
              <a:rPr sz="2000" spc="-80">
                <a:latin typeface="Arial"/>
                <a:cs typeface="Arial"/>
              </a:rPr>
              <a:t>holds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spc="-30">
                <a:latin typeface="Arial"/>
                <a:cs typeface="Arial"/>
              </a:rPr>
              <a:t>vital </a:t>
            </a:r>
            <a:r>
              <a:rPr sz="2000" spc="-45">
                <a:latin typeface="Arial"/>
                <a:cs typeface="Arial"/>
              </a:rPr>
              <a:t>role </a:t>
            </a:r>
            <a:r>
              <a:rPr sz="2000" spc="-25">
                <a:latin typeface="Arial"/>
                <a:cs typeface="Arial"/>
              </a:rPr>
              <a:t>in </a:t>
            </a:r>
            <a:r>
              <a:rPr sz="2000" spc="-50">
                <a:latin typeface="Arial"/>
                <a:cs typeface="Arial"/>
              </a:rPr>
              <a:t>directing  </a:t>
            </a:r>
            <a:r>
              <a:rPr sz="2000" spc="-30">
                <a:latin typeface="Arial"/>
                <a:cs typeface="Arial"/>
              </a:rPr>
              <a:t>its</a:t>
            </a:r>
            <a:r>
              <a:rPr sz="2000" spc="-105">
                <a:latin typeface="Arial"/>
                <a:cs typeface="Arial"/>
              </a:rPr>
              <a:t> progress.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2" hidden="0"/>
          <p:cNvSpPr/>
          <p:nvPr isPhoto="0" userDrawn="0"/>
        </p:nvSpPr>
        <p:spPr bwMode="auto">
          <a:xfrm>
            <a:off x="8510016" y="1350263"/>
            <a:ext cx="3054096" cy="4520184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5" name="object 13" hidden="0"/>
          <p:cNvSpPr>
            <a:spLocks noAdjustHandles="0" noChangeArrowheads="0"/>
          </p:cNvSpPr>
          <p:nvPr isPhoto="0" userDrawn="0"/>
        </p:nvSpPr>
        <p:spPr bwMode="auto">
          <a:xfrm>
            <a:off x="7791067" y="5859272"/>
            <a:ext cx="4244340" cy="2889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15"/>
              </a:lnSpc>
              <a:spcBef>
                <a:spcPts val="100"/>
              </a:spcBef>
              <a:defRPr/>
            </a:pPr>
            <a:r>
              <a:rPr sz="800" spc="-35">
                <a:latin typeface="Arial"/>
                <a:cs typeface="Arial"/>
              </a:rPr>
              <a:t>https://en.wikipedia.org/wiki/Guido_van_Rossum#/media/File:Guido_van_Rossum_OSCON_2006.jpg</a:t>
            </a:r>
            <a:endParaRPr sz="800">
              <a:latin typeface="Arial"/>
              <a:cs typeface="Arial"/>
            </a:endParaRPr>
          </a:p>
          <a:p>
            <a:pPr marL="2487930">
              <a:lnSpc>
                <a:spcPts val="1155"/>
              </a:lnSpc>
              <a:defRPr/>
            </a:pP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127497" y="231394"/>
            <a:ext cx="27527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25"/>
              <a:t>Python</a:t>
            </a:r>
            <a:r>
              <a:rPr spc="-235"/>
              <a:t> </a:t>
            </a:r>
            <a:r>
              <a:rPr spc="-290"/>
              <a:t>Versions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1885569" y="1037781"/>
            <a:ext cx="5931535" cy="513588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  <a:defRPr/>
            </a:pPr>
            <a:r>
              <a:rPr sz="2400" spc="-190">
                <a:latin typeface="Arial"/>
                <a:cs typeface="Arial"/>
              </a:rPr>
              <a:t>Release </a:t>
            </a:r>
            <a:r>
              <a:rPr sz="2400" spc="-120">
                <a:latin typeface="Arial"/>
                <a:cs typeface="Arial"/>
              </a:rPr>
              <a:t>dates </a:t>
            </a:r>
            <a:r>
              <a:rPr sz="2400" spc="-10">
                <a:latin typeface="Arial"/>
                <a:cs typeface="Arial"/>
              </a:rPr>
              <a:t>for </a:t>
            </a:r>
            <a:r>
              <a:rPr sz="2400" spc="-30">
                <a:latin typeface="Arial"/>
                <a:cs typeface="Arial"/>
              </a:rPr>
              <a:t>the </a:t>
            </a:r>
            <a:r>
              <a:rPr sz="2400" spc="-55">
                <a:latin typeface="Arial"/>
                <a:cs typeface="Arial"/>
              </a:rPr>
              <a:t>major </a:t>
            </a:r>
            <a:r>
              <a:rPr sz="2400" spc="-114">
                <a:latin typeface="Arial"/>
                <a:cs typeface="Arial"/>
              </a:rPr>
              <a:t>and </a:t>
            </a:r>
            <a:r>
              <a:rPr sz="2400" spc="-35">
                <a:latin typeface="Arial"/>
                <a:cs typeface="Arial"/>
              </a:rPr>
              <a:t>minor</a:t>
            </a:r>
            <a:r>
              <a:rPr sz="2400" spc="-415">
                <a:latin typeface="Arial"/>
                <a:cs typeface="Arial"/>
              </a:rPr>
              <a:t> </a:t>
            </a:r>
            <a:r>
              <a:rPr sz="2400" spc="-110">
                <a:latin typeface="Arial"/>
                <a:cs typeface="Arial"/>
              </a:rPr>
              <a:t>versions: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885"/>
              </a:spcBef>
              <a:buFont typeface="Wingdings"/>
              <a:buChar char=""/>
              <a:defRPr/>
              <a:tabLst>
                <a:tab pos="299720" algn="l"/>
              </a:tabLst>
            </a:pPr>
            <a:r>
              <a:rPr sz="2200" b="1" spc="-160">
                <a:solidFill>
                  <a:srgbClr val="CC9A1A"/>
                </a:solidFill>
                <a:latin typeface="Arial"/>
                <a:cs typeface="Arial"/>
              </a:rPr>
              <a:t>Python </a:t>
            </a:r>
            <a:r>
              <a:rPr sz="2200" b="1" spc="-85">
                <a:solidFill>
                  <a:srgbClr val="CC9A1A"/>
                </a:solidFill>
                <a:latin typeface="Arial"/>
                <a:cs typeface="Arial"/>
              </a:rPr>
              <a:t>1.0 </a:t>
            </a:r>
            <a:r>
              <a:rPr sz="2200" spc="-65">
                <a:latin typeface="Arial"/>
                <a:cs typeface="Arial"/>
              </a:rPr>
              <a:t>- </a:t>
            </a:r>
            <a:r>
              <a:rPr sz="2200" spc="-140">
                <a:latin typeface="Arial"/>
                <a:cs typeface="Arial"/>
              </a:rPr>
              <a:t>January</a:t>
            </a:r>
            <a:r>
              <a:rPr sz="2200" spc="-135">
                <a:latin typeface="Arial"/>
                <a:cs typeface="Arial"/>
              </a:rPr>
              <a:t> </a:t>
            </a:r>
            <a:r>
              <a:rPr sz="2200" b="1" spc="-114">
                <a:latin typeface="Arial"/>
                <a:cs typeface="Arial"/>
              </a:rPr>
              <a:t>1994</a:t>
            </a:r>
            <a:endParaRPr sz="2200">
              <a:latin typeface="Arial"/>
              <a:cs typeface="Arial"/>
            </a:endParaRPr>
          </a:p>
          <a:p>
            <a:pPr marL="1213485" lvl="1" indent="-286385">
              <a:lnSpc>
                <a:spcPct val="100000"/>
              </a:lnSpc>
              <a:spcBef>
                <a:spcPts val="85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1214120" algn="l"/>
              </a:tabLst>
            </a:pPr>
            <a:r>
              <a:rPr sz="2000" spc="-75">
                <a:latin typeface="Arial"/>
                <a:cs typeface="Arial"/>
              </a:rPr>
              <a:t>Python </a:t>
            </a:r>
            <a:r>
              <a:rPr sz="2000" spc="-85">
                <a:latin typeface="Arial"/>
                <a:cs typeface="Arial"/>
              </a:rPr>
              <a:t>1.5 </a:t>
            </a:r>
            <a:r>
              <a:rPr sz="2000" spc="-55">
                <a:latin typeface="Arial"/>
                <a:cs typeface="Arial"/>
              </a:rPr>
              <a:t>- </a:t>
            </a:r>
            <a:r>
              <a:rPr sz="2000" spc="-105">
                <a:latin typeface="Arial"/>
                <a:cs typeface="Arial"/>
              </a:rPr>
              <a:t>December </a:t>
            </a:r>
            <a:r>
              <a:rPr sz="2000" spc="-85">
                <a:latin typeface="Arial"/>
                <a:cs typeface="Arial"/>
              </a:rPr>
              <a:t>31,</a:t>
            </a:r>
            <a:r>
              <a:rPr sz="2000" spc="-280">
                <a:latin typeface="Arial"/>
                <a:cs typeface="Arial"/>
              </a:rPr>
              <a:t> </a:t>
            </a:r>
            <a:r>
              <a:rPr sz="2000" spc="-100">
                <a:latin typeface="Arial"/>
                <a:cs typeface="Arial"/>
              </a:rPr>
              <a:t>1997</a:t>
            </a:r>
            <a:endParaRPr sz="2000">
              <a:latin typeface="Arial"/>
              <a:cs typeface="Arial"/>
            </a:endParaRPr>
          </a:p>
          <a:p>
            <a:pPr marL="1213485" lvl="1" indent="-286385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1214120" algn="l"/>
              </a:tabLst>
            </a:pPr>
            <a:r>
              <a:rPr sz="2000" spc="-75">
                <a:latin typeface="Arial"/>
                <a:cs typeface="Arial"/>
              </a:rPr>
              <a:t>Python </a:t>
            </a:r>
            <a:r>
              <a:rPr sz="2000" spc="-85">
                <a:latin typeface="Arial"/>
                <a:cs typeface="Arial"/>
              </a:rPr>
              <a:t>1.6 </a:t>
            </a:r>
            <a:r>
              <a:rPr sz="2000" spc="-55">
                <a:latin typeface="Arial"/>
                <a:cs typeface="Arial"/>
              </a:rPr>
              <a:t>- </a:t>
            </a:r>
            <a:r>
              <a:rPr sz="2000" spc="-100">
                <a:latin typeface="Arial"/>
                <a:cs typeface="Arial"/>
              </a:rPr>
              <a:t>September </a:t>
            </a:r>
            <a:r>
              <a:rPr sz="2000" spc="-80">
                <a:latin typeface="Arial"/>
                <a:cs typeface="Arial"/>
              </a:rPr>
              <a:t>5,</a:t>
            </a:r>
            <a:r>
              <a:rPr sz="2000" spc="-254">
                <a:latin typeface="Arial"/>
                <a:cs typeface="Arial"/>
              </a:rPr>
              <a:t> </a:t>
            </a:r>
            <a:r>
              <a:rPr sz="2000" spc="-100">
                <a:latin typeface="Arial"/>
                <a:cs typeface="Arial"/>
              </a:rPr>
              <a:t>2000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855"/>
              </a:spcBef>
              <a:buFont typeface="Wingdings"/>
              <a:buChar char=""/>
              <a:defRPr/>
              <a:tabLst>
                <a:tab pos="299720" algn="l"/>
              </a:tabLst>
            </a:pPr>
            <a:r>
              <a:rPr sz="2200" b="1" spc="-160">
                <a:solidFill>
                  <a:srgbClr val="CC9A1A"/>
                </a:solidFill>
                <a:latin typeface="Arial"/>
                <a:cs typeface="Arial"/>
              </a:rPr>
              <a:t>Python </a:t>
            </a:r>
            <a:r>
              <a:rPr sz="2200" b="1" spc="-85">
                <a:solidFill>
                  <a:srgbClr val="CC9A1A"/>
                </a:solidFill>
                <a:latin typeface="Arial"/>
                <a:cs typeface="Arial"/>
              </a:rPr>
              <a:t>2.0 </a:t>
            </a:r>
            <a:r>
              <a:rPr sz="2200" spc="-65">
                <a:latin typeface="Arial"/>
                <a:cs typeface="Arial"/>
              </a:rPr>
              <a:t>- </a:t>
            </a:r>
            <a:r>
              <a:rPr sz="2200" spc="-85">
                <a:latin typeface="Arial"/>
                <a:cs typeface="Arial"/>
              </a:rPr>
              <a:t>October </a:t>
            </a:r>
            <a:r>
              <a:rPr sz="2200" spc="-95">
                <a:latin typeface="Arial"/>
                <a:cs typeface="Arial"/>
              </a:rPr>
              <a:t>16,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b="1" spc="-114">
                <a:latin typeface="Arial"/>
                <a:cs typeface="Arial"/>
              </a:rPr>
              <a:t>2000</a:t>
            </a:r>
            <a:endParaRPr sz="2200">
              <a:latin typeface="Arial"/>
              <a:cs typeface="Arial"/>
            </a:endParaRPr>
          </a:p>
          <a:p>
            <a:pPr marL="1213485" lvl="1" indent="-286385">
              <a:lnSpc>
                <a:spcPct val="100000"/>
              </a:lnSpc>
              <a:spcBef>
                <a:spcPts val="85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1214120" algn="l"/>
              </a:tabLst>
            </a:pPr>
            <a:r>
              <a:rPr sz="2000" spc="-75">
                <a:latin typeface="Arial"/>
                <a:cs typeface="Arial"/>
              </a:rPr>
              <a:t>Python </a:t>
            </a:r>
            <a:r>
              <a:rPr sz="2000" spc="-80">
                <a:latin typeface="Arial"/>
                <a:cs typeface="Arial"/>
              </a:rPr>
              <a:t>2.1 </a:t>
            </a:r>
            <a:r>
              <a:rPr sz="2000" spc="-55">
                <a:latin typeface="Arial"/>
                <a:cs typeface="Arial"/>
              </a:rPr>
              <a:t>- </a:t>
            </a:r>
            <a:r>
              <a:rPr sz="2000" spc="-35">
                <a:latin typeface="Arial"/>
                <a:cs typeface="Arial"/>
              </a:rPr>
              <a:t>April </a:t>
            </a:r>
            <a:r>
              <a:rPr sz="2000" spc="-85">
                <a:latin typeface="Arial"/>
                <a:cs typeface="Arial"/>
              </a:rPr>
              <a:t>17,</a:t>
            </a:r>
            <a:r>
              <a:rPr sz="2000" spc="-360">
                <a:latin typeface="Arial"/>
                <a:cs typeface="Arial"/>
              </a:rPr>
              <a:t> </a:t>
            </a:r>
            <a:r>
              <a:rPr sz="2000" spc="-95">
                <a:latin typeface="Arial"/>
                <a:cs typeface="Arial"/>
              </a:rPr>
              <a:t>2001</a:t>
            </a:r>
            <a:endParaRPr sz="2000">
              <a:latin typeface="Arial"/>
              <a:cs typeface="Arial"/>
            </a:endParaRPr>
          </a:p>
          <a:p>
            <a:pPr marL="1213485" lvl="1" indent="-286385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1214120" algn="l"/>
              </a:tabLst>
            </a:pPr>
            <a:r>
              <a:rPr sz="2000" spc="-75">
                <a:latin typeface="Arial"/>
                <a:cs typeface="Arial"/>
              </a:rPr>
              <a:t>Python </a:t>
            </a:r>
            <a:r>
              <a:rPr sz="2000" spc="-85">
                <a:latin typeface="Arial"/>
                <a:cs typeface="Arial"/>
              </a:rPr>
              <a:t>2.2 </a:t>
            </a:r>
            <a:r>
              <a:rPr sz="2000" spc="-55">
                <a:latin typeface="Arial"/>
                <a:cs typeface="Arial"/>
              </a:rPr>
              <a:t>- </a:t>
            </a:r>
            <a:r>
              <a:rPr sz="2000" spc="-105">
                <a:latin typeface="Arial"/>
                <a:cs typeface="Arial"/>
              </a:rPr>
              <a:t>December </a:t>
            </a:r>
            <a:r>
              <a:rPr sz="2000" spc="-85">
                <a:latin typeface="Arial"/>
                <a:cs typeface="Arial"/>
              </a:rPr>
              <a:t>21,</a:t>
            </a:r>
            <a:r>
              <a:rPr sz="2000" spc="-280">
                <a:latin typeface="Arial"/>
                <a:cs typeface="Arial"/>
              </a:rPr>
              <a:t> </a:t>
            </a:r>
            <a:r>
              <a:rPr sz="2000" spc="-100">
                <a:latin typeface="Arial"/>
                <a:cs typeface="Arial"/>
              </a:rPr>
              <a:t>2001</a:t>
            </a:r>
            <a:endParaRPr sz="2000">
              <a:latin typeface="Arial"/>
              <a:cs typeface="Arial"/>
            </a:endParaRPr>
          </a:p>
          <a:p>
            <a:pPr marL="1213485" lvl="1" indent="-286385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1214120" algn="l"/>
              </a:tabLst>
            </a:pPr>
            <a:r>
              <a:rPr sz="2000" spc="-75">
                <a:latin typeface="Arial"/>
                <a:cs typeface="Arial"/>
              </a:rPr>
              <a:t>Python </a:t>
            </a:r>
            <a:r>
              <a:rPr sz="2000" spc="-85">
                <a:latin typeface="Arial"/>
                <a:cs typeface="Arial"/>
              </a:rPr>
              <a:t>2.3 </a:t>
            </a:r>
            <a:r>
              <a:rPr sz="2000" spc="-55">
                <a:latin typeface="Arial"/>
                <a:cs typeface="Arial"/>
              </a:rPr>
              <a:t>- </a:t>
            </a:r>
            <a:r>
              <a:rPr sz="2000" spc="-125">
                <a:latin typeface="Arial"/>
                <a:cs typeface="Arial"/>
              </a:rPr>
              <a:t>July </a:t>
            </a:r>
            <a:r>
              <a:rPr sz="2000" spc="-85">
                <a:latin typeface="Arial"/>
                <a:cs typeface="Arial"/>
              </a:rPr>
              <a:t>29,</a:t>
            </a:r>
            <a:r>
              <a:rPr sz="2000" spc="-250">
                <a:latin typeface="Arial"/>
                <a:cs typeface="Arial"/>
              </a:rPr>
              <a:t> </a:t>
            </a:r>
            <a:r>
              <a:rPr sz="2000" spc="-100">
                <a:latin typeface="Arial"/>
                <a:cs typeface="Arial"/>
              </a:rPr>
              <a:t>2003</a:t>
            </a:r>
            <a:endParaRPr sz="2000">
              <a:latin typeface="Arial"/>
              <a:cs typeface="Arial"/>
            </a:endParaRPr>
          </a:p>
          <a:p>
            <a:pPr marL="1213485" lvl="1" indent="-286385">
              <a:lnSpc>
                <a:spcPct val="100000"/>
              </a:lnSpc>
              <a:spcBef>
                <a:spcPts val="845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1214120" algn="l"/>
              </a:tabLst>
            </a:pPr>
            <a:r>
              <a:rPr sz="2000" spc="-75">
                <a:latin typeface="Arial"/>
                <a:cs typeface="Arial"/>
              </a:rPr>
              <a:t>Python </a:t>
            </a:r>
            <a:r>
              <a:rPr sz="2000" spc="-80">
                <a:latin typeface="Arial"/>
                <a:cs typeface="Arial"/>
              </a:rPr>
              <a:t>2.4 </a:t>
            </a:r>
            <a:r>
              <a:rPr sz="2000" spc="-55">
                <a:latin typeface="Arial"/>
                <a:cs typeface="Arial"/>
              </a:rPr>
              <a:t>- </a:t>
            </a:r>
            <a:r>
              <a:rPr sz="2000" spc="-85">
                <a:latin typeface="Arial"/>
                <a:cs typeface="Arial"/>
              </a:rPr>
              <a:t>November 30,</a:t>
            </a:r>
            <a:r>
              <a:rPr sz="2000" spc="-305">
                <a:latin typeface="Arial"/>
                <a:cs typeface="Arial"/>
              </a:rPr>
              <a:t> </a:t>
            </a:r>
            <a:r>
              <a:rPr sz="2000" spc="-95">
                <a:latin typeface="Arial"/>
                <a:cs typeface="Arial"/>
              </a:rPr>
              <a:t>2004</a:t>
            </a:r>
            <a:endParaRPr sz="2000">
              <a:latin typeface="Arial"/>
              <a:cs typeface="Arial"/>
            </a:endParaRPr>
          </a:p>
          <a:p>
            <a:pPr marL="1213485" lvl="1" indent="-286385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1214120" algn="l"/>
              </a:tabLst>
            </a:pPr>
            <a:r>
              <a:rPr sz="2000" spc="-75">
                <a:latin typeface="Arial"/>
                <a:cs typeface="Arial"/>
              </a:rPr>
              <a:t>Python </a:t>
            </a:r>
            <a:r>
              <a:rPr sz="2000" spc="-85">
                <a:latin typeface="Arial"/>
                <a:cs typeface="Arial"/>
              </a:rPr>
              <a:t>2.5 </a:t>
            </a:r>
            <a:r>
              <a:rPr sz="2000" spc="-55">
                <a:latin typeface="Arial"/>
                <a:cs typeface="Arial"/>
              </a:rPr>
              <a:t>- </a:t>
            </a:r>
            <a:r>
              <a:rPr sz="2000" spc="-100">
                <a:latin typeface="Arial"/>
                <a:cs typeface="Arial"/>
              </a:rPr>
              <a:t>September </a:t>
            </a:r>
            <a:r>
              <a:rPr sz="2000" spc="-85">
                <a:latin typeface="Arial"/>
                <a:cs typeface="Arial"/>
              </a:rPr>
              <a:t>19,</a:t>
            </a:r>
            <a:r>
              <a:rPr sz="2000" spc="-254">
                <a:latin typeface="Arial"/>
                <a:cs typeface="Arial"/>
              </a:rPr>
              <a:t> </a:t>
            </a:r>
            <a:r>
              <a:rPr sz="2000" spc="-100">
                <a:latin typeface="Arial"/>
                <a:cs typeface="Arial"/>
              </a:rPr>
              <a:t>2006</a:t>
            </a:r>
            <a:endParaRPr sz="2000">
              <a:latin typeface="Arial"/>
              <a:cs typeface="Arial"/>
            </a:endParaRPr>
          </a:p>
          <a:p>
            <a:pPr marL="1213485" lvl="1" indent="-286385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1214120" algn="l"/>
              </a:tabLst>
            </a:pPr>
            <a:r>
              <a:rPr sz="2000" spc="-75">
                <a:latin typeface="Arial"/>
                <a:cs typeface="Arial"/>
              </a:rPr>
              <a:t>Python </a:t>
            </a:r>
            <a:r>
              <a:rPr sz="2000" spc="-85">
                <a:latin typeface="Arial"/>
                <a:cs typeface="Arial"/>
              </a:rPr>
              <a:t>2.6 </a:t>
            </a:r>
            <a:r>
              <a:rPr sz="2000" spc="-55">
                <a:latin typeface="Arial"/>
                <a:cs typeface="Arial"/>
              </a:rPr>
              <a:t>- </a:t>
            </a:r>
            <a:r>
              <a:rPr sz="2000" spc="-75">
                <a:latin typeface="Arial"/>
                <a:cs typeface="Arial"/>
              </a:rPr>
              <a:t>October </a:t>
            </a:r>
            <a:r>
              <a:rPr sz="2000" spc="-80">
                <a:latin typeface="Arial"/>
                <a:cs typeface="Arial"/>
              </a:rPr>
              <a:t>1,</a:t>
            </a:r>
            <a:r>
              <a:rPr sz="2000" spc="-290">
                <a:latin typeface="Arial"/>
                <a:cs typeface="Arial"/>
              </a:rPr>
              <a:t> </a:t>
            </a:r>
            <a:r>
              <a:rPr sz="2000" spc="-100">
                <a:latin typeface="Arial"/>
                <a:cs typeface="Arial"/>
              </a:rPr>
              <a:t>2008</a:t>
            </a:r>
            <a:endParaRPr sz="2000">
              <a:latin typeface="Arial"/>
              <a:cs typeface="Arial"/>
            </a:endParaRPr>
          </a:p>
          <a:p>
            <a:pPr marL="1213485" lvl="1" indent="-286385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1214120" algn="l"/>
              </a:tabLst>
            </a:pPr>
            <a:r>
              <a:rPr sz="2000" spc="-75">
                <a:latin typeface="Arial"/>
                <a:cs typeface="Arial"/>
              </a:rPr>
              <a:t>Python </a:t>
            </a:r>
            <a:r>
              <a:rPr sz="2000" spc="-80">
                <a:latin typeface="Arial"/>
                <a:cs typeface="Arial"/>
              </a:rPr>
              <a:t>2.7 </a:t>
            </a:r>
            <a:r>
              <a:rPr sz="2000" spc="-55">
                <a:latin typeface="Arial"/>
                <a:cs typeface="Arial"/>
              </a:rPr>
              <a:t>- </a:t>
            </a:r>
            <a:r>
              <a:rPr sz="2000" spc="-130">
                <a:latin typeface="Arial"/>
                <a:cs typeface="Arial"/>
              </a:rPr>
              <a:t>July </a:t>
            </a:r>
            <a:r>
              <a:rPr sz="2000" spc="-80">
                <a:latin typeface="Arial"/>
                <a:cs typeface="Arial"/>
              </a:rPr>
              <a:t>3,</a:t>
            </a:r>
            <a:r>
              <a:rPr sz="2000" spc="-260">
                <a:latin typeface="Arial"/>
                <a:cs typeface="Arial"/>
              </a:rPr>
              <a:t> </a:t>
            </a:r>
            <a:r>
              <a:rPr sz="2000" spc="-100">
                <a:latin typeface="Arial"/>
                <a:cs typeface="Arial"/>
              </a:rPr>
              <a:t>2010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127497" y="231394"/>
            <a:ext cx="27527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25"/>
              <a:t>Python</a:t>
            </a:r>
            <a:r>
              <a:rPr spc="-235"/>
              <a:t> </a:t>
            </a:r>
            <a:r>
              <a:rPr spc="-290"/>
              <a:t>Versions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1885569" y="1131948"/>
            <a:ext cx="5931535" cy="3267075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  <a:defRPr/>
            </a:pPr>
            <a:r>
              <a:rPr sz="2400" spc="-190">
                <a:latin typeface="Arial"/>
                <a:cs typeface="Arial"/>
              </a:rPr>
              <a:t>Release </a:t>
            </a:r>
            <a:r>
              <a:rPr sz="2400" spc="-120">
                <a:latin typeface="Arial"/>
                <a:cs typeface="Arial"/>
              </a:rPr>
              <a:t>dates </a:t>
            </a:r>
            <a:r>
              <a:rPr sz="2400" spc="-10">
                <a:latin typeface="Arial"/>
                <a:cs typeface="Arial"/>
              </a:rPr>
              <a:t>for </a:t>
            </a:r>
            <a:r>
              <a:rPr sz="2400" spc="-30">
                <a:latin typeface="Arial"/>
                <a:cs typeface="Arial"/>
              </a:rPr>
              <a:t>the </a:t>
            </a:r>
            <a:r>
              <a:rPr sz="2400" spc="-55">
                <a:latin typeface="Arial"/>
                <a:cs typeface="Arial"/>
              </a:rPr>
              <a:t>major </a:t>
            </a:r>
            <a:r>
              <a:rPr sz="2400" spc="-114">
                <a:latin typeface="Arial"/>
                <a:cs typeface="Arial"/>
              </a:rPr>
              <a:t>and </a:t>
            </a:r>
            <a:r>
              <a:rPr sz="2400" spc="-35">
                <a:latin typeface="Arial"/>
                <a:cs typeface="Arial"/>
              </a:rPr>
              <a:t>minor</a:t>
            </a:r>
            <a:r>
              <a:rPr sz="2400" spc="-415">
                <a:latin typeface="Arial"/>
                <a:cs typeface="Arial"/>
              </a:rPr>
              <a:t> </a:t>
            </a:r>
            <a:r>
              <a:rPr sz="2400" spc="-110">
                <a:latin typeface="Arial"/>
                <a:cs typeface="Arial"/>
              </a:rPr>
              <a:t>versions: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44"/>
              </a:spcBef>
              <a:buFont typeface="Wingdings"/>
              <a:buChar char=""/>
              <a:defRPr/>
              <a:tabLst>
                <a:tab pos="299720" algn="l"/>
              </a:tabLst>
            </a:pPr>
            <a:r>
              <a:rPr sz="2200" b="1" spc="-160">
                <a:solidFill>
                  <a:srgbClr val="CC9A1A"/>
                </a:solidFill>
                <a:latin typeface="Arial"/>
                <a:cs typeface="Arial"/>
              </a:rPr>
              <a:t>Python </a:t>
            </a:r>
            <a:r>
              <a:rPr sz="2200" b="1" spc="-85">
                <a:solidFill>
                  <a:srgbClr val="CC9A1A"/>
                </a:solidFill>
                <a:latin typeface="Arial"/>
                <a:cs typeface="Arial"/>
              </a:rPr>
              <a:t>3.0 </a:t>
            </a:r>
            <a:r>
              <a:rPr sz="2200" spc="-65">
                <a:latin typeface="Arial"/>
                <a:cs typeface="Arial"/>
              </a:rPr>
              <a:t>- </a:t>
            </a:r>
            <a:r>
              <a:rPr sz="2200" spc="-120">
                <a:latin typeface="Arial"/>
                <a:cs typeface="Arial"/>
              </a:rPr>
              <a:t>December </a:t>
            </a:r>
            <a:r>
              <a:rPr sz="2200" spc="-90">
                <a:latin typeface="Arial"/>
                <a:cs typeface="Arial"/>
              </a:rPr>
              <a:t>3,</a:t>
            </a:r>
            <a:r>
              <a:rPr sz="2200" spc="-95">
                <a:latin typeface="Arial"/>
                <a:cs typeface="Arial"/>
              </a:rPr>
              <a:t> </a:t>
            </a:r>
            <a:r>
              <a:rPr sz="2200" b="1" spc="-114">
                <a:latin typeface="Arial"/>
                <a:cs typeface="Arial"/>
              </a:rPr>
              <a:t>2008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9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756920" algn="l"/>
              </a:tabLst>
            </a:pPr>
            <a:r>
              <a:rPr sz="2000" spc="-75">
                <a:latin typeface="Arial"/>
                <a:cs typeface="Arial"/>
              </a:rPr>
              <a:t>Python </a:t>
            </a:r>
            <a:r>
              <a:rPr sz="2000" spc="-80">
                <a:latin typeface="Arial"/>
                <a:cs typeface="Arial"/>
              </a:rPr>
              <a:t>3.1 </a:t>
            </a:r>
            <a:r>
              <a:rPr sz="2000" spc="-55">
                <a:latin typeface="Arial"/>
                <a:cs typeface="Arial"/>
              </a:rPr>
              <a:t>- </a:t>
            </a:r>
            <a:r>
              <a:rPr sz="2000" spc="-150">
                <a:latin typeface="Arial"/>
                <a:cs typeface="Arial"/>
              </a:rPr>
              <a:t>June </a:t>
            </a:r>
            <a:r>
              <a:rPr sz="2000" spc="-85">
                <a:latin typeface="Arial"/>
                <a:cs typeface="Arial"/>
              </a:rPr>
              <a:t>27,</a:t>
            </a:r>
            <a:r>
              <a:rPr sz="2000" spc="-245">
                <a:latin typeface="Arial"/>
                <a:cs typeface="Arial"/>
              </a:rPr>
              <a:t> </a:t>
            </a:r>
            <a:r>
              <a:rPr sz="2000" spc="-95">
                <a:latin typeface="Arial"/>
                <a:cs typeface="Arial"/>
              </a:rPr>
              <a:t>2009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756920" algn="l"/>
              </a:tabLst>
            </a:pPr>
            <a:r>
              <a:rPr sz="2000" spc="-75">
                <a:latin typeface="Arial"/>
                <a:cs typeface="Arial"/>
              </a:rPr>
              <a:t>Python </a:t>
            </a:r>
            <a:r>
              <a:rPr sz="2000" spc="-85">
                <a:latin typeface="Arial"/>
                <a:cs typeface="Arial"/>
              </a:rPr>
              <a:t>3.2 </a:t>
            </a:r>
            <a:r>
              <a:rPr sz="2000" spc="-55">
                <a:latin typeface="Arial"/>
                <a:cs typeface="Arial"/>
              </a:rPr>
              <a:t>- </a:t>
            </a:r>
            <a:r>
              <a:rPr sz="2000" spc="-95">
                <a:latin typeface="Arial"/>
                <a:cs typeface="Arial"/>
              </a:rPr>
              <a:t>February </a:t>
            </a:r>
            <a:r>
              <a:rPr sz="2000" spc="-85">
                <a:latin typeface="Arial"/>
                <a:cs typeface="Arial"/>
              </a:rPr>
              <a:t>20,</a:t>
            </a:r>
            <a:r>
              <a:rPr sz="2000" spc="-285">
                <a:latin typeface="Arial"/>
                <a:cs typeface="Arial"/>
              </a:rPr>
              <a:t> </a:t>
            </a:r>
            <a:r>
              <a:rPr sz="2000" spc="-100">
                <a:latin typeface="Arial"/>
                <a:cs typeface="Arial"/>
              </a:rPr>
              <a:t>2011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756920" algn="l"/>
              </a:tabLst>
            </a:pPr>
            <a:r>
              <a:rPr sz="2000" spc="-75">
                <a:latin typeface="Arial"/>
                <a:cs typeface="Arial"/>
              </a:rPr>
              <a:t>Python </a:t>
            </a:r>
            <a:r>
              <a:rPr sz="2000" spc="-85">
                <a:latin typeface="Arial"/>
                <a:cs typeface="Arial"/>
              </a:rPr>
              <a:t>3.3 </a:t>
            </a:r>
            <a:r>
              <a:rPr sz="2000" spc="-55">
                <a:latin typeface="Arial"/>
                <a:cs typeface="Arial"/>
              </a:rPr>
              <a:t>- </a:t>
            </a:r>
            <a:r>
              <a:rPr sz="2000" spc="-100">
                <a:latin typeface="Arial"/>
                <a:cs typeface="Arial"/>
              </a:rPr>
              <a:t>September </a:t>
            </a:r>
            <a:r>
              <a:rPr sz="2000" spc="-85">
                <a:latin typeface="Arial"/>
                <a:cs typeface="Arial"/>
              </a:rPr>
              <a:t>29,</a:t>
            </a:r>
            <a:r>
              <a:rPr sz="2000" spc="-254">
                <a:latin typeface="Arial"/>
                <a:cs typeface="Arial"/>
              </a:rPr>
              <a:t> </a:t>
            </a:r>
            <a:r>
              <a:rPr sz="2000" spc="-100">
                <a:latin typeface="Arial"/>
                <a:cs typeface="Arial"/>
              </a:rPr>
              <a:t>2012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85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756920" algn="l"/>
              </a:tabLst>
            </a:pPr>
            <a:r>
              <a:rPr sz="2000" spc="-75">
                <a:latin typeface="Arial"/>
                <a:cs typeface="Arial"/>
              </a:rPr>
              <a:t>Python </a:t>
            </a:r>
            <a:r>
              <a:rPr sz="2000" spc="-80">
                <a:latin typeface="Arial"/>
                <a:cs typeface="Arial"/>
              </a:rPr>
              <a:t>3.4 </a:t>
            </a:r>
            <a:r>
              <a:rPr sz="2000" spc="-55">
                <a:latin typeface="Arial"/>
                <a:cs typeface="Arial"/>
              </a:rPr>
              <a:t>- </a:t>
            </a:r>
            <a:r>
              <a:rPr sz="2000" spc="-65">
                <a:latin typeface="Arial"/>
                <a:cs typeface="Arial"/>
              </a:rPr>
              <a:t>March </a:t>
            </a:r>
            <a:r>
              <a:rPr sz="2000" spc="-85">
                <a:latin typeface="Arial"/>
                <a:cs typeface="Arial"/>
              </a:rPr>
              <a:t>16,</a:t>
            </a:r>
            <a:r>
              <a:rPr sz="2000" spc="-320">
                <a:latin typeface="Arial"/>
                <a:cs typeface="Arial"/>
              </a:rPr>
              <a:t> </a:t>
            </a:r>
            <a:r>
              <a:rPr sz="2000" spc="-95">
                <a:latin typeface="Arial"/>
                <a:cs typeface="Arial"/>
              </a:rPr>
              <a:t>2014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756920" algn="l"/>
              </a:tabLst>
            </a:pPr>
            <a:r>
              <a:rPr sz="2000" spc="-75">
                <a:latin typeface="Arial"/>
                <a:cs typeface="Arial"/>
              </a:rPr>
              <a:t>Python </a:t>
            </a:r>
            <a:r>
              <a:rPr sz="2000" spc="-85">
                <a:latin typeface="Arial"/>
                <a:cs typeface="Arial"/>
              </a:rPr>
              <a:t>3.5 </a:t>
            </a:r>
            <a:r>
              <a:rPr sz="2000" spc="-55">
                <a:latin typeface="Arial"/>
                <a:cs typeface="Arial"/>
              </a:rPr>
              <a:t>- </a:t>
            </a:r>
            <a:r>
              <a:rPr sz="2000" spc="-100">
                <a:latin typeface="Arial"/>
                <a:cs typeface="Arial"/>
              </a:rPr>
              <a:t>September </a:t>
            </a:r>
            <a:r>
              <a:rPr sz="2000" spc="-85">
                <a:latin typeface="Arial"/>
                <a:cs typeface="Arial"/>
              </a:rPr>
              <a:t>13,</a:t>
            </a:r>
            <a:r>
              <a:rPr sz="2000" spc="-240">
                <a:latin typeface="Arial"/>
                <a:cs typeface="Arial"/>
              </a:rPr>
              <a:t> </a:t>
            </a:r>
            <a:r>
              <a:rPr sz="2000" spc="-100">
                <a:latin typeface="Arial"/>
                <a:cs typeface="Arial"/>
              </a:rPr>
              <a:t>2015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/>
        </p:nvSpPr>
        <p:spPr bwMode="auto">
          <a:xfrm>
            <a:off x="2663951" y="6015954"/>
            <a:ext cx="88709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0"/>
              </a:lnSpc>
              <a:defRPr/>
            </a:pPr>
            <a:r>
              <a:rPr sz="1000" spc="-55">
                <a:latin typeface="Arial"/>
                <a:cs typeface="Arial"/>
              </a:rPr>
              <a:t>By </a:t>
            </a:r>
            <a:r>
              <a:rPr sz="1000" spc="-45">
                <a:latin typeface="Arial"/>
                <a:cs typeface="Arial"/>
              </a:rPr>
              <a:t>Ripal</a:t>
            </a:r>
            <a:r>
              <a:rPr sz="1000" spc="-165">
                <a:latin typeface="Arial"/>
                <a:cs typeface="Arial"/>
              </a:rPr>
              <a:t> </a:t>
            </a:r>
            <a:r>
              <a:rPr sz="1000" spc="-60">
                <a:latin typeface="Arial"/>
                <a:cs typeface="Arial"/>
              </a:rPr>
              <a:t>Ranpara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992629" y="1245869"/>
            <a:ext cx="10180320" cy="505206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095494" y="231394"/>
            <a:ext cx="28194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25"/>
              <a:t>Python </a:t>
            </a:r>
            <a:r>
              <a:rPr spc="-120"/>
              <a:t>time</a:t>
            </a:r>
            <a:r>
              <a:rPr spc="-170"/>
              <a:t> </a:t>
            </a:r>
            <a:r>
              <a:rPr spc="-155"/>
              <a:t>line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278629" y="231394"/>
            <a:ext cx="44538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365"/>
              <a:t>Key </a:t>
            </a:r>
            <a:r>
              <a:rPr spc="-355"/>
              <a:t>Changes </a:t>
            </a:r>
            <a:r>
              <a:rPr spc="-170"/>
              <a:t>in </a:t>
            </a:r>
            <a:r>
              <a:rPr spc="-225"/>
              <a:t>Python</a:t>
            </a:r>
            <a:r>
              <a:rPr spc="-385"/>
              <a:t> </a:t>
            </a:r>
            <a:r>
              <a:rPr spc="-114"/>
              <a:t>3.0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/>
          <p:nvPr isPhoto="0" userDrawn="0"/>
        </p:nvSpPr>
        <p:spPr bwMode="auto">
          <a:xfrm>
            <a:off x="2961132" y="1990344"/>
            <a:ext cx="2232660" cy="394715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4" name="object 12" hidden="0"/>
          <p:cNvSpPr/>
          <p:nvPr isPhoto="0" userDrawn="0"/>
        </p:nvSpPr>
        <p:spPr bwMode="auto">
          <a:xfrm>
            <a:off x="2996438" y="2026132"/>
            <a:ext cx="2107057" cy="269519"/>
          </a:xfrm>
          <a:prstGeom prst="rect">
            <a:avLst/>
          </a:prstGeom>
          <a:blipFill>
            <a:blip r:embed="rId4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5" name="object 13" hidden="0"/>
          <p:cNvSpPr/>
          <p:nvPr isPhoto="0" userDrawn="0"/>
        </p:nvSpPr>
        <p:spPr bwMode="auto">
          <a:xfrm>
            <a:off x="2991739" y="2021433"/>
            <a:ext cx="2117090" cy="279400"/>
          </a:xfrm>
          <a:custGeom>
            <a:avLst/>
            <a:gdLst/>
            <a:ahLst/>
            <a:cxnLst/>
            <a:rect l="l" t="t" r="r" b="b"/>
            <a:pathLst>
              <a:path w="2117090" h="279400" fill="norm" stroke="1" extrusionOk="0">
                <a:moveTo>
                  <a:pt x="0" y="279044"/>
                </a:moveTo>
                <a:lnTo>
                  <a:pt x="2116582" y="279044"/>
                </a:lnTo>
                <a:lnTo>
                  <a:pt x="2116582" y="0"/>
                </a:lnTo>
                <a:lnTo>
                  <a:pt x="0" y="0"/>
                </a:lnTo>
                <a:lnTo>
                  <a:pt x="0" y="279044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6" name="object 14" hidden="0"/>
          <p:cNvSpPr/>
          <p:nvPr isPhoto="0" userDrawn="0"/>
        </p:nvSpPr>
        <p:spPr bwMode="auto">
          <a:xfrm>
            <a:off x="6420611" y="1981200"/>
            <a:ext cx="2206751" cy="420624"/>
          </a:xfrm>
          <a:prstGeom prst="rect">
            <a:avLst/>
          </a:prstGeom>
          <a:blipFill>
            <a:blip r:embed="rId5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7" name="object 15" hidden="0"/>
          <p:cNvSpPr/>
          <p:nvPr isPhoto="0" userDrawn="0"/>
        </p:nvSpPr>
        <p:spPr bwMode="auto">
          <a:xfrm>
            <a:off x="6456934" y="2017229"/>
            <a:ext cx="2080387" cy="295440"/>
          </a:xfrm>
          <a:prstGeom prst="rect">
            <a:avLst/>
          </a:prstGeom>
          <a:blipFill>
            <a:blip r:embed="rId6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object 16" hidden="0"/>
          <p:cNvSpPr/>
          <p:nvPr isPhoto="0" userDrawn="0"/>
        </p:nvSpPr>
        <p:spPr bwMode="auto">
          <a:xfrm>
            <a:off x="6452108" y="2012530"/>
            <a:ext cx="2090420" cy="305435"/>
          </a:xfrm>
          <a:custGeom>
            <a:avLst/>
            <a:gdLst/>
            <a:ahLst/>
            <a:cxnLst/>
            <a:rect l="l" t="t" r="r" b="b"/>
            <a:pathLst>
              <a:path w="2090420" h="305435" fill="norm" stroke="1" extrusionOk="0">
                <a:moveTo>
                  <a:pt x="0" y="304965"/>
                </a:moveTo>
                <a:lnTo>
                  <a:pt x="2089912" y="304965"/>
                </a:lnTo>
                <a:lnTo>
                  <a:pt x="2089912" y="0"/>
                </a:lnTo>
                <a:lnTo>
                  <a:pt x="0" y="0"/>
                </a:lnTo>
                <a:lnTo>
                  <a:pt x="0" y="304965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9" name="object 17" hidden="0"/>
          <p:cNvSpPr>
            <a:spLocks noAdjustHandles="0" noChangeArrowheads="0"/>
          </p:cNvSpPr>
          <p:nvPr isPhoto="0" userDrawn="0"/>
        </p:nvSpPr>
        <p:spPr bwMode="auto">
          <a:xfrm>
            <a:off x="1762125" y="1421129"/>
            <a:ext cx="816990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Font typeface="Wingdings"/>
              <a:buChar char=""/>
              <a:defRPr/>
              <a:tabLst>
                <a:tab pos="355600" algn="l"/>
              </a:tabLst>
            </a:pPr>
            <a:r>
              <a:rPr sz="2200" spc="-85">
                <a:latin typeface="Arial"/>
                <a:cs typeface="Arial"/>
              </a:rPr>
              <a:t>Python </a:t>
            </a:r>
            <a:r>
              <a:rPr sz="2200" spc="-100">
                <a:latin typeface="Arial"/>
                <a:cs typeface="Arial"/>
              </a:rPr>
              <a:t>2's </a:t>
            </a:r>
            <a:r>
              <a:rPr sz="2200" spc="-5">
                <a:latin typeface="Arial"/>
                <a:cs typeface="Arial"/>
              </a:rPr>
              <a:t>print </a:t>
            </a:r>
            <a:r>
              <a:rPr sz="2200" spc="-65">
                <a:latin typeface="Arial"/>
                <a:cs typeface="Arial"/>
              </a:rPr>
              <a:t>statement </a:t>
            </a:r>
            <a:r>
              <a:rPr sz="2200" spc="-165">
                <a:latin typeface="Arial"/>
                <a:cs typeface="Arial"/>
              </a:rPr>
              <a:t>has </a:t>
            </a:r>
            <a:r>
              <a:rPr sz="2200" spc="-105">
                <a:latin typeface="Arial"/>
                <a:cs typeface="Arial"/>
              </a:rPr>
              <a:t>been </a:t>
            </a:r>
            <a:r>
              <a:rPr sz="2200" spc="-95">
                <a:latin typeface="Arial"/>
                <a:cs typeface="Arial"/>
              </a:rPr>
              <a:t>replaced </a:t>
            </a:r>
            <a:r>
              <a:rPr sz="2200" spc="-100">
                <a:latin typeface="Arial"/>
                <a:cs typeface="Arial"/>
              </a:rPr>
              <a:t>by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b="1" spc="-85">
                <a:latin typeface="Arial"/>
                <a:cs typeface="Arial"/>
              </a:rPr>
              <a:t>print()</a:t>
            </a:r>
            <a:r>
              <a:rPr sz="2200" b="1" spc="-295">
                <a:latin typeface="Arial"/>
                <a:cs typeface="Arial"/>
              </a:rPr>
              <a:t> </a:t>
            </a:r>
            <a:r>
              <a:rPr sz="2200" spc="-400">
                <a:latin typeface="Arial"/>
                <a:cs typeface="Arial"/>
              </a:rPr>
              <a:t>function.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18" hidden="0"/>
          <p:cNvSpPr>
            <a:spLocks noAdjustHandles="0" noChangeArrowheads="0"/>
          </p:cNvSpPr>
          <p:nvPr isPhoto="0" userDrawn="0"/>
        </p:nvSpPr>
        <p:spPr bwMode="auto">
          <a:xfrm>
            <a:off x="1762125" y="2427223"/>
            <a:ext cx="9250680" cy="3043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Font typeface="Wingdings"/>
              <a:buChar char=""/>
              <a:defRPr/>
              <a:tabLst>
                <a:tab pos="355600" algn="l"/>
              </a:tabLst>
            </a:pPr>
            <a:r>
              <a:rPr sz="2200" spc="-125">
                <a:latin typeface="Arial"/>
                <a:cs typeface="Arial"/>
              </a:rPr>
              <a:t>There </a:t>
            </a:r>
            <a:r>
              <a:rPr sz="2200" spc="-114">
                <a:latin typeface="Arial"/>
                <a:cs typeface="Arial"/>
              </a:rPr>
              <a:t>is </a:t>
            </a:r>
            <a:r>
              <a:rPr sz="2200" spc="-60">
                <a:latin typeface="Arial"/>
                <a:cs typeface="Arial"/>
              </a:rPr>
              <a:t>only </a:t>
            </a:r>
            <a:r>
              <a:rPr sz="2200" spc="-95">
                <a:latin typeface="Arial"/>
                <a:cs typeface="Arial"/>
              </a:rPr>
              <a:t>one </a:t>
            </a:r>
            <a:r>
              <a:rPr sz="2200" spc="-65">
                <a:latin typeface="Arial"/>
                <a:cs typeface="Arial"/>
              </a:rPr>
              <a:t>integer </a:t>
            </a:r>
            <a:r>
              <a:rPr sz="2200" spc="-50">
                <a:latin typeface="Arial"/>
                <a:cs typeface="Arial"/>
              </a:rPr>
              <a:t>type </a:t>
            </a:r>
            <a:r>
              <a:rPr sz="2200" spc="-10">
                <a:latin typeface="Arial"/>
                <a:cs typeface="Arial"/>
              </a:rPr>
              <a:t>left,</a:t>
            </a:r>
            <a:r>
              <a:rPr sz="2200" spc="-210">
                <a:latin typeface="Arial"/>
                <a:cs typeface="Arial"/>
              </a:rPr>
              <a:t> </a:t>
            </a:r>
            <a:r>
              <a:rPr sz="2200" b="1" spc="-70">
                <a:latin typeface="Arial"/>
                <a:cs typeface="Arial"/>
              </a:rPr>
              <a:t>int.</a:t>
            </a:r>
            <a:endParaRPr sz="2200">
              <a:latin typeface="Arial"/>
              <a:cs typeface="Arial"/>
            </a:endParaRPr>
          </a:p>
          <a:p>
            <a:pPr marL="355600" marR="6985" indent="-342900">
              <a:lnSpc>
                <a:spcPct val="100000"/>
              </a:lnSpc>
              <a:buClr>
                <a:srgbClr val="CC9A1A"/>
              </a:buClr>
              <a:buFont typeface="Wingdings"/>
              <a:buChar char=""/>
              <a:defRPr/>
              <a:tabLst>
                <a:tab pos="355600" algn="l"/>
              </a:tabLst>
            </a:pPr>
            <a:r>
              <a:rPr sz="2200" spc="-185">
                <a:latin typeface="Arial"/>
                <a:cs typeface="Arial"/>
              </a:rPr>
              <a:t>Some </a:t>
            </a:r>
            <a:r>
              <a:rPr sz="2200" spc="-80">
                <a:latin typeface="Arial"/>
                <a:cs typeface="Arial"/>
              </a:rPr>
              <a:t>methods </a:t>
            </a:r>
            <a:r>
              <a:rPr sz="2200" spc="-145">
                <a:latin typeface="Arial"/>
                <a:cs typeface="Arial"/>
              </a:rPr>
              <a:t>such </a:t>
            </a:r>
            <a:r>
              <a:rPr sz="2200" spc="-210">
                <a:latin typeface="Arial"/>
                <a:cs typeface="Arial"/>
              </a:rPr>
              <a:t>as </a:t>
            </a:r>
            <a:r>
              <a:rPr sz="2200" spc="-90">
                <a:latin typeface="Arial"/>
                <a:cs typeface="Arial"/>
              </a:rPr>
              <a:t>map()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>
                <a:latin typeface="Arial"/>
                <a:cs typeface="Arial"/>
              </a:rPr>
              <a:t>filter( </a:t>
            </a:r>
            <a:r>
              <a:rPr sz="2200" spc="-70">
                <a:latin typeface="Arial"/>
                <a:cs typeface="Arial"/>
              </a:rPr>
              <a:t>) </a:t>
            </a:r>
            <a:r>
              <a:rPr sz="2200" spc="-20">
                <a:latin typeface="Arial"/>
                <a:cs typeface="Arial"/>
              </a:rPr>
              <a:t>return </a:t>
            </a:r>
            <a:r>
              <a:rPr sz="2200" b="1" spc="-90">
                <a:latin typeface="Arial"/>
                <a:cs typeface="Arial"/>
              </a:rPr>
              <a:t>iterator </a:t>
            </a:r>
            <a:r>
              <a:rPr sz="2200" spc="-80">
                <a:latin typeface="Arial"/>
                <a:cs typeface="Arial"/>
              </a:rPr>
              <a:t>objects </a:t>
            </a:r>
            <a:r>
              <a:rPr sz="2200" spc="-30">
                <a:latin typeface="Arial"/>
                <a:cs typeface="Arial"/>
              </a:rPr>
              <a:t>in </a:t>
            </a:r>
            <a:r>
              <a:rPr sz="2200" spc="-215">
                <a:latin typeface="Arial"/>
                <a:cs typeface="Arial"/>
              </a:rPr>
              <a:t>Python </a:t>
            </a:r>
            <a:r>
              <a:rPr sz="2200" spc="-114">
                <a:latin typeface="Arial"/>
                <a:cs typeface="Arial"/>
              </a:rPr>
              <a:t>3  </a:t>
            </a:r>
            <a:r>
              <a:rPr sz="2200" spc="-85">
                <a:latin typeface="Arial"/>
                <a:cs typeface="Arial"/>
              </a:rPr>
              <a:t>instead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70">
                <a:latin typeface="Arial"/>
                <a:cs typeface="Arial"/>
              </a:rPr>
              <a:t>lists </a:t>
            </a:r>
            <a:r>
              <a:rPr sz="2200" spc="-30">
                <a:latin typeface="Arial"/>
                <a:cs typeface="Arial"/>
              </a:rPr>
              <a:t>in </a:t>
            </a:r>
            <a:r>
              <a:rPr sz="2200" spc="-85">
                <a:latin typeface="Arial"/>
                <a:cs typeface="Arial"/>
              </a:rPr>
              <a:t>Python</a:t>
            </a:r>
            <a:r>
              <a:rPr sz="2200" spc="-400">
                <a:latin typeface="Arial"/>
                <a:cs typeface="Arial"/>
              </a:rPr>
              <a:t> </a:t>
            </a:r>
            <a:r>
              <a:rPr sz="2200" spc="-85">
                <a:latin typeface="Arial"/>
                <a:cs typeface="Arial"/>
              </a:rPr>
              <a:t>2.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CC9A1A"/>
              </a:buClr>
              <a:buFont typeface="Wingdings"/>
              <a:buChar char=""/>
              <a:defRPr/>
              <a:tabLst>
                <a:tab pos="355600" algn="l"/>
              </a:tabLst>
            </a:pPr>
            <a:r>
              <a:rPr sz="2200" spc="-70">
                <a:latin typeface="Arial"/>
                <a:cs typeface="Arial"/>
              </a:rPr>
              <a:t>In </a:t>
            </a:r>
            <a:r>
              <a:rPr sz="2200" spc="-85">
                <a:latin typeface="Arial"/>
                <a:cs typeface="Arial"/>
              </a:rPr>
              <a:t>Python </a:t>
            </a:r>
            <a:r>
              <a:rPr sz="2200" spc="-90">
                <a:latin typeface="Arial"/>
                <a:cs typeface="Arial"/>
              </a:rPr>
              <a:t>3, </a:t>
            </a:r>
            <a:r>
              <a:rPr sz="2200" spc="-175">
                <a:latin typeface="Arial"/>
                <a:cs typeface="Arial"/>
              </a:rPr>
              <a:t>a </a:t>
            </a:r>
            <a:r>
              <a:rPr sz="2200" spc="-125">
                <a:latin typeface="Arial"/>
                <a:cs typeface="Arial"/>
              </a:rPr>
              <a:t>TypeError </a:t>
            </a:r>
            <a:r>
              <a:rPr sz="2200" spc="-114">
                <a:latin typeface="Arial"/>
                <a:cs typeface="Arial"/>
              </a:rPr>
              <a:t>is </a:t>
            </a:r>
            <a:r>
              <a:rPr sz="2200" spc="-105">
                <a:latin typeface="Arial"/>
                <a:cs typeface="Arial"/>
              </a:rPr>
              <a:t>raised </a:t>
            </a:r>
            <a:r>
              <a:rPr sz="2200" spc="-210">
                <a:latin typeface="Arial"/>
                <a:cs typeface="Arial"/>
              </a:rPr>
              <a:t>as </a:t>
            </a:r>
            <a:r>
              <a:rPr sz="2200" spc="-75">
                <a:latin typeface="Arial"/>
                <a:cs typeface="Arial"/>
              </a:rPr>
              <a:t>warning </a:t>
            </a:r>
            <a:r>
              <a:rPr sz="2200" spc="35">
                <a:latin typeface="Arial"/>
                <a:cs typeface="Arial"/>
              </a:rPr>
              <a:t>if </a:t>
            </a:r>
            <a:r>
              <a:rPr sz="2200" spc="-80">
                <a:latin typeface="Arial"/>
                <a:cs typeface="Arial"/>
              </a:rPr>
              <a:t>we </a:t>
            </a:r>
            <a:r>
              <a:rPr sz="2200" spc="15">
                <a:latin typeface="Arial"/>
                <a:cs typeface="Arial"/>
              </a:rPr>
              <a:t>try </a:t>
            </a:r>
            <a:r>
              <a:rPr sz="2200" spc="10">
                <a:latin typeface="Arial"/>
                <a:cs typeface="Arial"/>
              </a:rPr>
              <a:t>to </a:t>
            </a:r>
            <a:r>
              <a:rPr sz="2200" spc="-100">
                <a:latin typeface="Arial"/>
                <a:cs typeface="Arial"/>
              </a:rPr>
              <a:t>compare </a:t>
            </a:r>
            <a:r>
              <a:rPr sz="2200" spc="-295">
                <a:latin typeface="Arial"/>
                <a:cs typeface="Arial"/>
              </a:rPr>
              <a:t>unorderable  </a:t>
            </a:r>
            <a:r>
              <a:rPr sz="2200" spc="-85">
                <a:latin typeface="Arial"/>
                <a:cs typeface="Arial"/>
              </a:rPr>
              <a:t>types. </a:t>
            </a:r>
            <a:r>
              <a:rPr sz="2000" spc="-95">
                <a:solidFill>
                  <a:srgbClr val="CC9A1A"/>
                </a:solidFill>
                <a:latin typeface="Arial"/>
                <a:cs typeface="Arial"/>
              </a:rPr>
              <a:t>e.g. </a:t>
            </a:r>
            <a:r>
              <a:rPr sz="2000" spc="-100">
                <a:latin typeface="Arial"/>
                <a:cs typeface="Arial"/>
              </a:rPr>
              <a:t>1 </a:t>
            </a:r>
            <a:r>
              <a:rPr sz="2000" spc="-170">
                <a:latin typeface="Arial"/>
                <a:cs typeface="Arial"/>
              </a:rPr>
              <a:t>&lt; </a:t>
            </a:r>
            <a:r>
              <a:rPr sz="2000" spc="55">
                <a:latin typeface="Arial"/>
                <a:cs typeface="Arial"/>
              </a:rPr>
              <a:t>’ </a:t>
            </a:r>
            <a:r>
              <a:rPr sz="2000">
                <a:latin typeface="Arial"/>
                <a:cs typeface="Arial"/>
              </a:rPr>
              <a:t>', </a:t>
            </a:r>
            <a:r>
              <a:rPr sz="2000" spc="-100">
                <a:latin typeface="Arial"/>
                <a:cs typeface="Arial"/>
              </a:rPr>
              <a:t>0 </a:t>
            </a:r>
            <a:r>
              <a:rPr sz="2000" spc="-170">
                <a:latin typeface="Arial"/>
                <a:cs typeface="Arial"/>
              </a:rPr>
              <a:t>&gt; </a:t>
            </a:r>
            <a:r>
              <a:rPr sz="2000" spc="-100">
                <a:latin typeface="Arial"/>
                <a:cs typeface="Arial"/>
              </a:rPr>
              <a:t>None </a:t>
            </a:r>
            <a:r>
              <a:rPr sz="2000" spc="-90">
                <a:latin typeface="Arial"/>
                <a:cs typeface="Arial"/>
              </a:rPr>
              <a:t>are </a:t>
            </a:r>
            <a:r>
              <a:rPr sz="2000" b="1" i="1" spc="-80">
                <a:latin typeface="Trebuchet MS"/>
                <a:cs typeface="Trebuchet MS"/>
              </a:rPr>
              <a:t>no </a:t>
            </a:r>
            <a:r>
              <a:rPr sz="2000" spc="-65">
                <a:latin typeface="Arial"/>
                <a:cs typeface="Arial"/>
              </a:rPr>
              <a:t>longer</a:t>
            </a:r>
            <a:r>
              <a:rPr sz="2000" spc="45">
                <a:latin typeface="Arial"/>
                <a:cs typeface="Arial"/>
              </a:rPr>
              <a:t> </a:t>
            </a:r>
            <a:r>
              <a:rPr sz="2000" spc="-65">
                <a:latin typeface="Arial"/>
                <a:cs typeface="Arial"/>
              </a:rPr>
              <a:t>valid</a:t>
            </a:r>
            <a:endParaRPr sz="2000">
              <a:latin typeface="Arial"/>
              <a:cs typeface="Arial"/>
            </a:endParaRPr>
          </a:p>
          <a:p>
            <a:pPr marL="355600" marR="5715" indent="-342900">
              <a:lnSpc>
                <a:spcPct val="100000"/>
              </a:lnSpc>
              <a:buClr>
                <a:srgbClr val="CC9A1A"/>
              </a:buClr>
              <a:buFont typeface="Wingdings"/>
              <a:buChar char=""/>
              <a:defRPr/>
              <a:tabLst>
                <a:tab pos="355600" algn="l"/>
              </a:tabLst>
            </a:pPr>
            <a:r>
              <a:rPr sz="2200" spc="-85">
                <a:latin typeface="Arial"/>
                <a:cs typeface="Arial"/>
              </a:rPr>
              <a:t>Python </a:t>
            </a:r>
            <a:r>
              <a:rPr sz="2200" spc="-114">
                <a:latin typeface="Arial"/>
                <a:cs typeface="Arial"/>
              </a:rPr>
              <a:t>3 </a:t>
            </a:r>
            <a:r>
              <a:rPr sz="2200" spc="-90">
                <a:latin typeface="Arial"/>
                <a:cs typeface="Arial"/>
              </a:rPr>
              <a:t>provides </a:t>
            </a:r>
            <a:r>
              <a:rPr sz="2200" spc="-105">
                <a:latin typeface="Arial"/>
                <a:cs typeface="Arial"/>
              </a:rPr>
              <a:t>Unicode </a:t>
            </a:r>
            <a:r>
              <a:rPr sz="2200" spc="-75">
                <a:latin typeface="Arial"/>
                <a:cs typeface="Arial"/>
              </a:rPr>
              <a:t>(</a:t>
            </a:r>
            <a:r>
              <a:rPr sz="2200" b="1" spc="-75">
                <a:latin typeface="Arial"/>
                <a:cs typeface="Arial"/>
              </a:rPr>
              <a:t>utf-8</a:t>
            </a:r>
            <a:r>
              <a:rPr sz="2200" spc="-75">
                <a:latin typeface="Arial"/>
                <a:cs typeface="Arial"/>
              </a:rPr>
              <a:t>) </a:t>
            </a:r>
            <a:r>
              <a:rPr sz="2200" spc="-85">
                <a:latin typeface="Arial"/>
                <a:cs typeface="Arial"/>
              </a:rPr>
              <a:t>strings </a:t>
            </a:r>
            <a:r>
              <a:rPr sz="2200" spc="-40">
                <a:latin typeface="Arial"/>
                <a:cs typeface="Arial"/>
              </a:rPr>
              <a:t>while </a:t>
            </a:r>
            <a:r>
              <a:rPr sz="2200" spc="-85">
                <a:latin typeface="Arial"/>
                <a:cs typeface="Arial"/>
              </a:rPr>
              <a:t>Python </a:t>
            </a:r>
            <a:r>
              <a:rPr sz="2200" spc="-114">
                <a:latin typeface="Arial"/>
                <a:cs typeface="Arial"/>
              </a:rPr>
              <a:t>2 </a:t>
            </a:r>
            <a:r>
              <a:rPr sz="2200" spc="-165">
                <a:latin typeface="Arial"/>
                <a:cs typeface="Arial"/>
              </a:rPr>
              <a:t>has </a:t>
            </a:r>
            <a:r>
              <a:rPr sz="2200" spc="-240">
                <a:latin typeface="Arial"/>
                <a:cs typeface="Arial"/>
              </a:rPr>
              <a:t>ASCII </a:t>
            </a:r>
            <a:r>
              <a:rPr sz="2200" spc="-45">
                <a:latin typeface="Arial"/>
                <a:cs typeface="Arial"/>
              </a:rPr>
              <a:t>str( </a:t>
            </a:r>
            <a:r>
              <a:rPr sz="2200" spc="-70">
                <a:latin typeface="Arial"/>
                <a:cs typeface="Arial"/>
              </a:rPr>
              <a:t>) </a:t>
            </a:r>
            <a:r>
              <a:rPr sz="2200" spc="-350">
                <a:latin typeface="Arial"/>
                <a:cs typeface="Arial"/>
              </a:rPr>
              <a:t>types 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110">
                <a:latin typeface="Arial"/>
                <a:cs typeface="Arial"/>
              </a:rPr>
              <a:t>separate </a:t>
            </a:r>
            <a:r>
              <a:rPr sz="2200" spc="-90">
                <a:latin typeface="Arial"/>
                <a:cs typeface="Arial"/>
              </a:rPr>
              <a:t>unicode(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70">
                <a:latin typeface="Arial"/>
                <a:cs typeface="Arial"/>
              </a:rPr>
              <a:t>).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9A1A"/>
              </a:buClr>
              <a:buFont typeface="Wingdings"/>
              <a:buChar char=""/>
              <a:defRPr/>
              <a:tabLst>
                <a:tab pos="355600" algn="l"/>
                <a:tab pos="670560" algn="l"/>
                <a:tab pos="1310640" algn="l"/>
                <a:tab pos="2275840" algn="l"/>
                <a:tab pos="3069590" algn="l"/>
                <a:tab pos="4429760" algn="l"/>
                <a:tab pos="5479415" algn="l"/>
                <a:tab pos="6602730" algn="l"/>
                <a:tab pos="7701915" algn="l"/>
                <a:tab pos="8236584" algn="l"/>
                <a:tab pos="8595360" algn="l"/>
              </a:tabLst>
            </a:pPr>
            <a:r>
              <a:rPr sz="2200" spc="-200">
                <a:latin typeface="Arial"/>
                <a:cs typeface="Arial"/>
              </a:rPr>
              <a:t>A	</a:t>
            </a:r>
            <a:r>
              <a:rPr sz="2200" spc="-65">
                <a:latin typeface="Arial"/>
                <a:cs typeface="Arial"/>
              </a:rPr>
              <a:t>n</a:t>
            </a:r>
            <a:r>
              <a:rPr sz="2200" spc="-150">
                <a:latin typeface="Arial"/>
                <a:cs typeface="Arial"/>
              </a:rPr>
              <a:t>e</a:t>
            </a:r>
            <a:r>
              <a:rPr sz="2200" spc="-20">
                <a:latin typeface="Arial"/>
                <a:cs typeface="Arial"/>
              </a:rPr>
              <a:t>w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5">
                <a:latin typeface="Arial"/>
                <a:cs typeface="Arial"/>
              </a:rPr>
              <a:t>buil</a:t>
            </a:r>
            <a:r>
              <a:rPr sz="2200">
                <a:latin typeface="Arial"/>
                <a:cs typeface="Arial"/>
              </a:rPr>
              <a:t>t</a:t>
            </a:r>
            <a:r>
              <a:rPr sz="2200" spc="-55">
                <a:latin typeface="Arial"/>
                <a:cs typeface="Arial"/>
              </a:rPr>
              <a:t>-</a:t>
            </a:r>
            <a:r>
              <a:rPr sz="2200" spc="-30">
                <a:latin typeface="Arial"/>
                <a:cs typeface="Arial"/>
              </a:rPr>
              <a:t>in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265">
                <a:latin typeface="Arial"/>
                <a:cs typeface="Arial"/>
              </a:rPr>
              <a:t>s</a:t>
            </a:r>
            <a:r>
              <a:rPr sz="2200" spc="-20">
                <a:latin typeface="Arial"/>
                <a:cs typeface="Arial"/>
              </a:rPr>
              <a:t>tring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5">
                <a:latin typeface="Arial"/>
                <a:cs typeface="Arial"/>
              </a:rPr>
              <a:t>f</a:t>
            </a:r>
            <a:r>
              <a:rPr sz="2200" spc="-70">
                <a:latin typeface="Arial"/>
                <a:cs typeface="Arial"/>
              </a:rPr>
              <a:t>o</a:t>
            </a:r>
            <a:r>
              <a:rPr sz="2200" spc="-75">
                <a:latin typeface="Arial"/>
                <a:cs typeface="Arial"/>
              </a:rPr>
              <a:t>rm</a:t>
            </a:r>
            <a:r>
              <a:rPr sz="2200" spc="-85">
                <a:latin typeface="Arial"/>
                <a:cs typeface="Arial"/>
              </a:rPr>
              <a:t>a</a:t>
            </a:r>
            <a:r>
              <a:rPr sz="2200" spc="80">
                <a:latin typeface="Arial"/>
                <a:cs typeface="Arial"/>
              </a:rPr>
              <a:t>t</a:t>
            </a:r>
            <a:r>
              <a:rPr sz="2200" spc="-30">
                <a:latin typeface="Arial"/>
                <a:cs typeface="Arial"/>
              </a:rPr>
              <a:t>ting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75">
                <a:latin typeface="Arial"/>
                <a:cs typeface="Arial"/>
              </a:rPr>
              <a:t>m</a:t>
            </a:r>
            <a:r>
              <a:rPr sz="2200" spc="-150">
                <a:latin typeface="Arial"/>
                <a:cs typeface="Arial"/>
              </a:rPr>
              <a:t>e</a:t>
            </a:r>
            <a:r>
              <a:rPr sz="2200" spc="125">
                <a:latin typeface="Arial"/>
                <a:cs typeface="Arial"/>
              </a:rPr>
              <a:t>t</a:t>
            </a:r>
            <a:r>
              <a:rPr sz="2200" spc="-75">
                <a:latin typeface="Arial"/>
                <a:cs typeface="Arial"/>
              </a:rPr>
              <a:t>ho</a:t>
            </a:r>
            <a:r>
              <a:rPr sz="2200" spc="-70">
                <a:latin typeface="Arial"/>
                <a:cs typeface="Arial"/>
              </a:rPr>
              <a:t>d</a:t>
            </a:r>
            <a:r>
              <a:rPr sz="2200">
                <a:latin typeface="Arial"/>
                <a:cs typeface="Arial"/>
              </a:rPr>
              <a:t>	</a:t>
            </a:r>
            <a:r>
              <a:rPr sz="2200" b="1" spc="-380">
                <a:latin typeface="Arial"/>
                <a:cs typeface="Arial"/>
              </a:rPr>
              <a:t>f</a:t>
            </a:r>
            <a:r>
              <a:rPr sz="2200" b="1" spc="-465">
                <a:latin typeface="Arial"/>
                <a:cs typeface="Arial"/>
              </a:rPr>
              <a:t>o</a:t>
            </a:r>
            <a:r>
              <a:rPr sz="2200" b="1" spc="-405">
                <a:latin typeface="Arial"/>
                <a:cs typeface="Arial"/>
              </a:rPr>
              <a:t>r</a:t>
            </a:r>
            <a:r>
              <a:rPr sz="2200" b="1" spc="-475">
                <a:latin typeface="Arial"/>
                <a:cs typeface="Arial"/>
              </a:rPr>
              <a:t>m</a:t>
            </a:r>
            <a:r>
              <a:rPr sz="2200" b="1" spc="-483">
                <a:latin typeface="Arial"/>
                <a:cs typeface="Arial"/>
              </a:rPr>
              <a:t>a</a:t>
            </a:r>
            <a:r>
              <a:rPr sz="2200" b="1" spc="-25">
                <a:latin typeface="Arial"/>
                <a:cs typeface="Arial"/>
              </a:rPr>
              <a:t>t(</a:t>
            </a:r>
            <a:r>
              <a:rPr sz="2200" b="1" spc="-340">
                <a:latin typeface="Arial"/>
                <a:cs typeface="Arial"/>
              </a:rPr>
              <a:t>)</a:t>
            </a:r>
            <a:r>
              <a:rPr sz="2200" b="1">
                <a:latin typeface="Arial"/>
                <a:cs typeface="Arial"/>
              </a:rPr>
              <a:t>	</a:t>
            </a:r>
            <a:r>
              <a:rPr sz="2200" spc="5">
                <a:latin typeface="Arial"/>
                <a:cs typeface="Arial"/>
              </a:rPr>
              <a:t>r</a:t>
            </a:r>
            <a:r>
              <a:rPr sz="2200" spc="-130">
                <a:latin typeface="Arial"/>
                <a:cs typeface="Arial"/>
              </a:rPr>
              <a:t>eplaces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125">
                <a:latin typeface="Arial"/>
                <a:cs typeface="Arial"/>
              </a:rPr>
              <a:t>t</a:t>
            </a:r>
            <a:r>
              <a:rPr sz="2200" spc="-110">
                <a:latin typeface="Arial"/>
                <a:cs typeface="Arial"/>
              </a:rPr>
              <a:t>h</a:t>
            </a:r>
            <a:r>
              <a:rPr sz="2200" spc="-105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b="1" spc="-360">
                <a:solidFill>
                  <a:srgbClr val="CC9A1A"/>
                </a:solidFill>
                <a:latin typeface="Arial"/>
                <a:cs typeface="Arial"/>
              </a:rPr>
              <a:t>%</a:t>
            </a:r>
            <a:r>
              <a:rPr sz="2200" b="1">
                <a:solidFill>
                  <a:srgbClr val="CC9A1A"/>
                </a:solidFill>
                <a:latin typeface="Arial"/>
                <a:cs typeface="Arial"/>
              </a:rPr>
              <a:t>	</a:t>
            </a:r>
            <a:r>
              <a:rPr sz="2200" spc="-265">
                <a:latin typeface="Arial"/>
                <a:cs typeface="Arial"/>
              </a:rPr>
              <a:t>s</a:t>
            </a:r>
            <a:r>
              <a:rPr sz="2200" spc="20">
                <a:latin typeface="Arial"/>
                <a:cs typeface="Arial"/>
              </a:rPr>
              <a:t>tri</a:t>
            </a:r>
            <a:r>
              <a:rPr sz="2200" spc="45">
                <a:latin typeface="Arial"/>
                <a:cs typeface="Arial"/>
              </a:rPr>
              <a:t>n</a:t>
            </a:r>
            <a:r>
              <a:rPr sz="2200" spc="-190">
                <a:latin typeface="Arial"/>
                <a:cs typeface="Arial"/>
              </a:rPr>
              <a:t>g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  <a:defRPr/>
            </a:pPr>
            <a:r>
              <a:rPr sz="2200" spc="-35">
                <a:latin typeface="Arial"/>
                <a:cs typeface="Arial"/>
              </a:rPr>
              <a:t>formatting</a:t>
            </a:r>
            <a:r>
              <a:rPr sz="2200" spc="-100">
                <a:latin typeface="Arial"/>
                <a:cs typeface="Arial"/>
              </a:rPr>
              <a:t> </a:t>
            </a:r>
            <a:r>
              <a:rPr sz="2200" spc="-80">
                <a:latin typeface="Arial"/>
                <a:cs typeface="Arial"/>
              </a:rPr>
              <a:t>operator.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19" hidden="0"/>
          <p:cNvSpPr>
            <a:spLocks noAdjustHandles="0" noChangeArrowheads="0"/>
          </p:cNvSpPr>
          <p:nvPr isPhoto="0" userDrawn="0"/>
        </p:nvSpPr>
        <p:spPr bwMode="auto">
          <a:xfrm>
            <a:off x="2529585" y="2002917"/>
            <a:ext cx="3771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-114">
                <a:solidFill>
                  <a:srgbClr val="CC9A1A"/>
                </a:solidFill>
                <a:latin typeface="Arial"/>
                <a:cs typeface="Arial"/>
              </a:rPr>
              <a:t>Old: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0" hidden="0"/>
          <p:cNvSpPr>
            <a:spLocks noAdjustHandles="0" noChangeArrowheads="0"/>
          </p:cNvSpPr>
          <p:nvPr isPhoto="0" userDrawn="0"/>
        </p:nvSpPr>
        <p:spPr bwMode="auto">
          <a:xfrm>
            <a:off x="5971159" y="1979802"/>
            <a:ext cx="46735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-110">
                <a:solidFill>
                  <a:srgbClr val="CC9A1A"/>
                </a:solidFill>
                <a:latin typeface="Arial"/>
                <a:cs typeface="Arial"/>
              </a:rPr>
              <a:t>N</a:t>
            </a:r>
            <a:r>
              <a:rPr sz="1600" b="1" spc="-95">
                <a:solidFill>
                  <a:srgbClr val="CC9A1A"/>
                </a:solidFill>
                <a:latin typeface="Arial"/>
                <a:cs typeface="Arial"/>
              </a:rPr>
              <a:t>e</a:t>
            </a:r>
            <a:r>
              <a:rPr sz="1600" b="1" spc="-80">
                <a:solidFill>
                  <a:srgbClr val="CC9A1A"/>
                </a:solidFill>
                <a:latin typeface="Arial"/>
                <a:cs typeface="Arial"/>
              </a:rPr>
              <a:t>w: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278629" y="231394"/>
            <a:ext cx="44538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365"/>
              <a:t>Key </a:t>
            </a:r>
            <a:r>
              <a:rPr spc="-355"/>
              <a:t>Changes </a:t>
            </a:r>
            <a:r>
              <a:rPr spc="-170"/>
              <a:t>in </a:t>
            </a:r>
            <a:r>
              <a:rPr spc="-225"/>
              <a:t>Python</a:t>
            </a:r>
            <a:r>
              <a:rPr spc="-385"/>
              <a:t> </a:t>
            </a:r>
            <a:r>
              <a:rPr spc="-114"/>
              <a:t>3.0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/>
          <p:nvPr isPhoto="0" userDrawn="0"/>
        </p:nvSpPr>
        <p:spPr bwMode="auto">
          <a:xfrm>
            <a:off x="3204972" y="1987295"/>
            <a:ext cx="2793492" cy="429767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4" name="object 12" hidden="0"/>
          <p:cNvSpPr/>
          <p:nvPr isPhoto="0" userDrawn="0"/>
        </p:nvSpPr>
        <p:spPr bwMode="auto">
          <a:xfrm>
            <a:off x="3241420" y="2022982"/>
            <a:ext cx="2667000" cy="304800"/>
          </a:xfrm>
          <a:prstGeom prst="rect">
            <a:avLst/>
          </a:prstGeom>
          <a:blipFill>
            <a:blip r:embed="rId4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5" name="object 13" hidden="0"/>
          <p:cNvSpPr/>
          <p:nvPr isPhoto="0" userDrawn="0"/>
        </p:nvSpPr>
        <p:spPr bwMode="auto">
          <a:xfrm>
            <a:off x="3236595" y="2018283"/>
            <a:ext cx="2676525" cy="314325"/>
          </a:xfrm>
          <a:custGeom>
            <a:avLst/>
            <a:gdLst/>
            <a:ahLst/>
            <a:cxnLst/>
            <a:rect l="l" t="t" r="r" b="b"/>
            <a:pathLst>
              <a:path w="2676525" h="314325" fill="norm" stroke="1" extrusionOk="0">
                <a:moveTo>
                  <a:pt x="0" y="314325"/>
                </a:moveTo>
                <a:lnTo>
                  <a:pt x="2676525" y="314325"/>
                </a:lnTo>
                <a:lnTo>
                  <a:pt x="2676525" y="0"/>
                </a:lnTo>
                <a:lnTo>
                  <a:pt x="0" y="0"/>
                </a:lnTo>
                <a:lnTo>
                  <a:pt x="0" y="314325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6" name="object 14" hidden="0"/>
          <p:cNvSpPr/>
          <p:nvPr isPhoto="0" userDrawn="0"/>
        </p:nvSpPr>
        <p:spPr bwMode="auto">
          <a:xfrm>
            <a:off x="7153656" y="1993392"/>
            <a:ext cx="2804159" cy="443484"/>
          </a:xfrm>
          <a:prstGeom prst="rect">
            <a:avLst/>
          </a:prstGeom>
          <a:blipFill>
            <a:blip r:embed="rId5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7" name="object 15" hidden="0"/>
          <p:cNvSpPr/>
          <p:nvPr isPhoto="0" userDrawn="0"/>
        </p:nvSpPr>
        <p:spPr bwMode="auto">
          <a:xfrm>
            <a:off x="7189089" y="2029714"/>
            <a:ext cx="2679700" cy="317500"/>
          </a:xfrm>
          <a:prstGeom prst="rect">
            <a:avLst/>
          </a:prstGeom>
          <a:blipFill>
            <a:blip r:embed="rId6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object 16" hidden="0"/>
          <p:cNvSpPr/>
          <p:nvPr isPhoto="0" userDrawn="0"/>
        </p:nvSpPr>
        <p:spPr bwMode="auto">
          <a:xfrm>
            <a:off x="7184263" y="2025014"/>
            <a:ext cx="2689225" cy="327025"/>
          </a:xfrm>
          <a:custGeom>
            <a:avLst/>
            <a:gdLst/>
            <a:ahLst/>
            <a:cxnLst/>
            <a:rect l="l" t="t" r="r" b="b"/>
            <a:pathLst>
              <a:path w="2689225" h="327025" fill="norm" stroke="1" extrusionOk="0">
                <a:moveTo>
                  <a:pt x="0" y="327025"/>
                </a:moveTo>
                <a:lnTo>
                  <a:pt x="2689225" y="327025"/>
                </a:lnTo>
                <a:lnTo>
                  <a:pt x="2689225" y="0"/>
                </a:lnTo>
                <a:lnTo>
                  <a:pt x="0" y="0"/>
                </a:lnTo>
                <a:lnTo>
                  <a:pt x="0" y="327025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9" name="object 17" hidden="0"/>
          <p:cNvSpPr/>
          <p:nvPr isPhoto="0" userDrawn="0"/>
        </p:nvSpPr>
        <p:spPr bwMode="auto">
          <a:xfrm>
            <a:off x="3441191" y="3680459"/>
            <a:ext cx="2296667" cy="819912"/>
          </a:xfrm>
          <a:prstGeom prst="rect">
            <a:avLst/>
          </a:prstGeom>
          <a:blipFill>
            <a:blip r:embed="rId7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0" name="object 18" hidden="0"/>
          <p:cNvSpPr/>
          <p:nvPr isPhoto="0" userDrawn="0"/>
        </p:nvSpPr>
        <p:spPr bwMode="auto">
          <a:xfrm>
            <a:off x="3476752" y="3715753"/>
            <a:ext cx="2171700" cy="694448"/>
          </a:xfrm>
          <a:prstGeom prst="rect">
            <a:avLst/>
          </a:prstGeom>
          <a:blipFill>
            <a:blip r:embed="rId8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1" name="object 19" hidden="0"/>
          <p:cNvSpPr/>
          <p:nvPr isPhoto="0" userDrawn="0"/>
        </p:nvSpPr>
        <p:spPr bwMode="auto">
          <a:xfrm>
            <a:off x="3471926" y="3711054"/>
            <a:ext cx="2181225" cy="704215"/>
          </a:xfrm>
          <a:custGeom>
            <a:avLst/>
            <a:gdLst/>
            <a:ahLst/>
            <a:cxnLst/>
            <a:rect l="l" t="t" r="r" b="b"/>
            <a:pathLst>
              <a:path w="2181225" h="704214" fill="norm" stroke="1" extrusionOk="0">
                <a:moveTo>
                  <a:pt x="0" y="703973"/>
                </a:moveTo>
                <a:lnTo>
                  <a:pt x="2181225" y="703973"/>
                </a:lnTo>
                <a:lnTo>
                  <a:pt x="2181225" y="0"/>
                </a:lnTo>
                <a:lnTo>
                  <a:pt x="0" y="0"/>
                </a:lnTo>
                <a:lnTo>
                  <a:pt x="0" y="703973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2" name="object 20" hidden="0"/>
          <p:cNvSpPr/>
          <p:nvPr isPhoto="0" userDrawn="0"/>
        </p:nvSpPr>
        <p:spPr bwMode="auto">
          <a:xfrm>
            <a:off x="7252716" y="3666744"/>
            <a:ext cx="2328672" cy="847344"/>
          </a:xfrm>
          <a:prstGeom prst="rect">
            <a:avLst/>
          </a:prstGeom>
          <a:blipFill>
            <a:blip r:embed="rId9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3" name="object 21" hidden="0"/>
          <p:cNvSpPr/>
          <p:nvPr isPhoto="0" userDrawn="0"/>
        </p:nvSpPr>
        <p:spPr bwMode="auto">
          <a:xfrm>
            <a:off x="7288530" y="3702354"/>
            <a:ext cx="2203196" cy="721436"/>
          </a:xfrm>
          <a:prstGeom prst="rect">
            <a:avLst/>
          </a:prstGeom>
          <a:blipFill>
            <a:blip r:embed="rId10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4" name="object 22" hidden="0"/>
          <p:cNvSpPr/>
          <p:nvPr isPhoto="0" userDrawn="0"/>
        </p:nvSpPr>
        <p:spPr bwMode="auto">
          <a:xfrm>
            <a:off x="7283831" y="3697528"/>
            <a:ext cx="2212975" cy="731520"/>
          </a:xfrm>
          <a:custGeom>
            <a:avLst/>
            <a:gdLst/>
            <a:ahLst/>
            <a:cxnLst/>
            <a:rect l="l" t="t" r="r" b="b"/>
            <a:pathLst>
              <a:path w="2212975" h="731520" fill="norm" stroke="1" extrusionOk="0">
                <a:moveTo>
                  <a:pt x="0" y="730961"/>
                </a:moveTo>
                <a:lnTo>
                  <a:pt x="2212721" y="730961"/>
                </a:lnTo>
                <a:lnTo>
                  <a:pt x="2212721" y="0"/>
                </a:lnTo>
                <a:lnTo>
                  <a:pt x="0" y="0"/>
                </a:lnTo>
                <a:lnTo>
                  <a:pt x="0" y="730961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5" name="object 23" hidden="0"/>
          <p:cNvSpPr>
            <a:spLocks noAdjustHandles="0" noChangeArrowheads="0"/>
          </p:cNvSpPr>
          <p:nvPr isPhoto="0" userDrawn="0"/>
        </p:nvSpPr>
        <p:spPr bwMode="auto">
          <a:xfrm>
            <a:off x="2021585" y="1294256"/>
            <a:ext cx="8459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Font typeface="Wingdings"/>
              <a:buChar char=""/>
              <a:defRPr/>
              <a:tabLst>
                <a:tab pos="355600" algn="l"/>
              </a:tabLst>
            </a:pPr>
            <a:r>
              <a:rPr sz="2200" spc="-70">
                <a:latin typeface="Arial"/>
                <a:cs typeface="Arial"/>
              </a:rPr>
              <a:t>In </a:t>
            </a:r>
            <a:r>
              <a:rPr sz="2200" spc="-85">
                <a:latin typeface="Arial"/>
                <a:cs typeface="Arial"/>
              </a:rPr>
              <a:t>Python </a:t>
            </a:r>
            <a:r>
              <a:rPr sz="2200" spc="-90">
                <a:latin typeface="Arial"/>
                <a:cs typeface="Arial"/>
              </a:rPr>
              <a:t>3, we should </a:t>
            </a:r>
            <a:r>
              <a:rPr sz="2200" spc="-114">
                <a:latin typeface="Arial"/>
                <a:cs typeface="Arial"/>
              </a:rPr>
              <a:t>enclose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85">
                <a:latin typeface="Arial"/>
                <a:cs typeface="Arial"/>
              </a:rPr>
              <a:t>exception </a:t>
            </a:r>
            <a:r>
              <a:rPr sz="2200" spc="-80">
                <a:latin typeface="Arial"/>
                <a:cs typeface="Arial"/>
              </a:rPr>
              <a:t>argument </a:t>
            </a:r>
            <a:r>
              <a:rPr sz="2200" spc="-30">
                <a:latin typeface="Arial"/>
                <a:cs typeface="Arial"/>
              </a:rPr>
              <a:t>in</a:t>
            </a:r>
            <a:r>
              <a:rPr sz="2200" spc="-340">
                <a:latin typeface="Arial"/>
                <a:cs typeface="Arial"/>
              </a:rPr>
              <a:t> </a:t>
            </a:r>
            <a:r>
              <a:rPr sz="2200" spc="-375">
                <a:latin typeface="Arial"/>
                <a:cs typeface="Arial"/>
              </a:rPr>
              <a:t>parentheses.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4" hidden="0"/>
          <p:cNvSpPr>
            <a:spLocks noAdjustHandles="0" noChangeArrowheads="0"/>
          </p:cNvSpPr>
          <p:nvPr isPhoto="0" userDrawn="0"/>
        </p:nvSpPr>
        <p:spPr bwMode="auto">
          <a:xfrm>
            <a:off x="2021585" y="2635757"/>
            <a:ext cx="86093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Font typeface="Wingdings"/>
              <a:buChar char=""/>
              <a:defRPr/>
              <a:tabLst>
                <a:tab pos="355600" algn="l"/>
              </a:tabLst>
            </a:pPr>
            <a:r>
              <a:rPr sz="2200" spc="-70">
                <a:latin typeface="Arial"/>
                <a:cs typeface="Arial"/>
              </a:rPr>
              <a:t>In </a:t>
            </a:r>
            <a:r>
              <a:rPr sz="2200" spc="-85">
                <a:latin typeface="Arial"/>
                <a:cs typeface="Arial"/>
              </a:rPr>
              <a:t>Python </a:t>
            </a:r>
            <a:r>
              <a:rPr sz="2200" spc="-90">
                <a:latin typeface="Arial"/>
                <a:cs typeface="Arial"/>
              </a:rPr>
              <a:t>3, </a:t>
            </a:r>
            <a:r>
              <a:rPr sz="2200" spc="-80">
                <a:latin typeface="Arial"/>
                <a:cs typeface="Arial"/>
              </a:rPr>
              <a:t>we </a:t>
            </a:r>
            <a:r>
              <a:rPr sz="2200" spc="-140">
                <a:latin typeface="Arial"/>
                <a:cs typeface="Arial"/>
              </a:rPr>
              <a:t>have </a:t>
            </a:r>
            <a:r>
              <a:rPr sz="2200" spc="10">
                <a:latin typeface="Arial"/>
                <a:cs typeface="Arial"/>
              </a:rPr>
              <a:t>to </a:t>
            </a:r>
            <a:r>
              <a:rPr sz="2200" spc="-155">
                <a:latin typeface="Arial"/>
                <a:cs typeface="Arial"/>
              </a:rPr>
              <a:t>use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b="1" spc="-250">
                <a:solidFill>
                  <a:srgbClr val="CC9A1A"/>
                </a:solidFill>
                <a:latin typeface="Arial"/>
                <a:cs typeface="Arial"/>
              </a:rPr>
              <a:t>as </a:t>
            </a:r>
            <a:r>
              <a:rPr sz="2200" spc="-85">
                <a:latin typeface="Arial"/>
                <a:cs typeface="Arial"/>
              </a:rPr>
              <a:t>keyword </a:t>
            </a:r>
            <a:r>
              <a:rPr sz="2200" spc="-55">
                <a:latin typeface="Arial"/>
                <a:cs typeface="Arial"/>
              </a:rPr>
              <a:t>now </a:t>
            </a:r>
            <a:r>
              <a:rPr sz="2200" spc="-30">
                <a:latin typeface="Arial"/>
                <a:cs typeface="Arial"/>
              </a:rPr>
              <a:t>in the </a:t>
            </a:r>
            <a:r>
              <a:rPr sz="2200" spc="-160">
                <a:latin typeface="Arial"/>
                <a:cs typeface="Arial"/>
              </a:rPr>
              <a:t>handling </a:t>
            </a:r>
            <a:r>
              <a:rPr sz="2200">
                <a:latin typeface="Arial"/>
                <a:cs typeface="Arial"/>
              </a:rPr>
              <a:t>of  </a:t>
            </a:r>
            <a:r>
              <a:rPr sz="2200" spc="-100">
                <a:latin typeface="Arial"/>
                <a:cs typeface="Arial"/>
              </a:rPr>
              <a:t>exceptions.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5" hidden="0"/>
          <p:cNvSpPr>
            <a:spLocks noAdjustHandles="0" noChangeArrowheads="0"/>
          </p:cNvSpPr>
          <p:nvPr isPhoto="0" userDrawn="0"/>
        </p:nvSpPr>
        <p:spPr bwMode="auto">
          <a:xfrm>
            <a:off x="2021585" y="4647691"/>
            <a:ext cx="86099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Font typeface="Wingdings"/>
              <a:buChar char=""/>
              <a:defRPr/>
              <a:tabLst>
                <a:tab pos="355600" algn="l"/>
              </a:tabLst>
            </a:pPr>
            <a:r>
              <a:rPr sz="2200" spc="-165">
                <a:latin typeface="Arial"/>
                <a:cs typeface="Arial"/>
              </a:rPr>
              <a:t>The </a:t>
            </a:r>
            <a:r>
              <a:rPr sz="2200" spc="-70">
                <a:latin typeface="Arial"/>
                <a:cs typeface="Arial"/>
              </a:rPr>
              <a:t>division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5">
                <a:latin typeface="Arial"/>
                <a:cs typeface="Arial"/>
              </a:rPr>
              <a:t>two </a:t>
            </a:r>
            <a:r>
              <a:rPr sz="2200" spc="-90">
                <a:latin typeface="Arial"/>
                <a:cs typeface="Arial"/>
              </a:rPr>
              <a:t>integers </a:t>
            </a:r>
            <a:r>
              <a:rPr sz="2200" spc="-55">
                <a:latin typeface="Arial"/>
                <a:cs typeface="Arial"/>
              </a:rPr>
              <a:t>returns </a:t>
            </a:r>
            <a:r>
              <a:rPr sz="2200" spc="-175">
                <a:latin typeface="Arial"/>
                <a:cs typeface="Arial"/>
              </a:rPr>
              <a:t>a </a:t>
            </a:r>
            <a:r>
              <a:rPr sz="2200" b="1" spc="-85">
                <a:latin typeface="Arial"/>
                <a:cs typeface="Arial"/>
              </a:rPr>
              <a:t>float </a:t>
            </a:r>
            <a:r>
              <a:rPr sz="2200" spc="-85">
                <a:latin typeface="Arial"/>
                <a:cs typeface="Arial"/>
              </a:rPr>
              <a:t>instead </a:t>
            </a:r>
            <a:r>
              <a:rPr sz="2200">
                <a:latin typeface="Arial"/>
                <a:cs typeface="Arial"/>
              </a:rPr>
              <a:t>of </a:t>
            </a:r>
            <a:r>
              <a:rPr sz="2200" spc="-125">
                <a:latin typeface="Arial"/>
                <a:cs typeface="Arial"/>
              </a:rPr>
              <a:t>an </a:t>
            </a:r>
            <a:r>
              <a:rPr sz="2200" spc="-85">
                <a:latin typeface="Arial"/>
                <a:cs typeface="Arial"/>
              </a:rPr>
              <a:t>integer. </a:t>
            </a:r>
            <a:r>
              <a:rPr sz="2200" spc="215">
                <a:latin typeface="Arial"/>
                <a:cs typeface="Arial"/>
              </a:rPr>
              <a:t>"</a:t>
            </a:r>
            <a:r>
              <a:rPr sz="2200" b="1" spc="215">
                <a:solidFill>
                  <a:srgbClr val="CC9A1A"/>
                </a:solidFill>
                <a:latin typeface="Arial"/>
                <a:cs typeface="Arial"/>
              </a:rPr>
              <a:t>//</a:t>
            </a:r>
            <a:r>
              <a:rPr sz="2200" spc="215">
                <a:latin typeface="Arial"/>
                <a:cs typeface="Arial"/>
              </a:rPr>
              <a:t>" </a:t>
            </a:r>
            <a:r>
              <a:rPr sz="2200" spc="-800">
                <a:latin typeface="Arial"/>
                <a:cs typeface="Arial"/>
              </a:rPr>
              <a:t>can </a:t>
            </a:r>
            <a:r>
              <a:rPr sz="2200" spc="-605">
                <a:latin typeface="Arial"/>
                <a:cs typeface="Arial"/>
              </a:rPr>
              <a:t> </a:t>
            </a:r>
            <a:r>
              <a:rPr sz="2200" spc="-105">
                <a:latin typeface="Arial"/>
                <a:cs typeface="Arial"/>
              </a:rPr>
              <a:t>be </a:t>
            </a:r>
            <a:r>
              <a:rPr sz="2200" spc="-135">
                <a:latin typeface="Arial"/>
                <a:cs typeface="Arial"/>
              </a:rPr>
              <a:t>used </a:t>
            </a:r>
            <a:r>
              <a:rPr sz="2200" spc="10">
                <a:latin typeface="Arial"/>
                <a:cs typeface="Arial"/>
              </a:rPr>
              <a:t>to </a:t>
            </a:r>
            <a:r>
              <a:rPr sz="2200" spc="-140">
                <a:latin typeface="Arial"/>
                <a:cs typeface="Arial"/>
              </a:rPr>
              <a:t>have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15">
                <a:latin typeface="Arial"/>
                <a:cs typeface="Arial"/>
              </a:rPr>
              <a:t>"old"</a:t>
            </a:r>
            <a:r>
              <a:rPr sz="2200" spc="-250">
                <a:latin typeface="Arial"/>
                <a:cs typeface="Arial"/>
              </a:rPr>
              <a:t> </a:t>
            </a:r>
            <a:r>
              <a:rPr sz="2200" spc="-100">
                <a:latin typeface="Arial"/>
                <a:cs typeface="Arial"/>
              </a:rPr>
              <a:t>behavior.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6" hidden="0"/>
          <p:cNvSpPr>
            <a:spLocks noAdjustHandles="0" noChangeArrowheads="0"/>
          </p:cNvSpPr>
          <p:nvPr isPhoto="0" userDrawn="0"/>
        </p:nvSpPr>
        <p:spPr bwMode="auto">
          <a:xfrm>
            <a:off x="2836291" y="2011756"/>
            <a:ext cx="377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-114">
                <a:solidFill>
                  <a:srgbClr val="CC9A1A"/>
                </a:solidFill>
                <a:latin typeface="Arial"/>
                <a:cs typeface="Arial"/>
              </a:rPr>
              <a:t>Old: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7" hidden="0"/>
          <p:cNvSpPr>
            <a:spLocks noAdjustHandles="0" noChangeArrowheads="0"/>
          </p:cNvSpPr>
          <p:nvPr isPhoto="0" userDrawn="0"/>
        </p:nvSpPr>
        <p:spPr bwMode="auto">
          <a:xfrm>
            <a:off x="3041395" y="3927475"/>
            <a:ext cx="3771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-114">
                <a:solidFill>
                  <a:srgbClr val="CC9A1A"/>
                </a:solidFill>
                <a:latin typeface="Arial"/>
                <a:cs typeface="Arial"/>
              </a:rPr>
              <a:t>Old: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28" hidden="0"/>
          <p:cNvSpPr>
            <a:spLocks noAdjustHandles="0" noChangeArrowheads="0"/>
          </p:cNvSpPr>
          <p:nvPr isPhoto="0" userDrawn="0"/>
        </p:nvSpPr>
        <p:spPr bwMode="auto">
          <a:xfrm>
            <a:off x="6783451" y="3914647"/>
            <a:ext cx="46735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-110">
                <a:solidFill>
                  <a:srgbClr val="CC9A1A"/>
                </a:solidFill>
                <a:latin typeface="Arial"/>
                <a:cs typeface="Arial"/>
              </a:rPr>
              <a:t>N</a:t>
            </a:r>
            <a:r>
              <a:rPr sz="1600" b="1" spc="-95">
                <a:solidFill>
                  <a:srgbClr val="CC9A1A"/>
                </a:solidFill>
                <a:latin typeface="Arial"/>
                <a:cs typeface="Arial"/>
              </a:rPr>
              <a:t>e</a:t>
            </a:r>
            <a:r>
              <a:rPr sz="1600" b="1" spc="-80">
                <a:solidFill>
                  <a:srgbClr val="CC9A1A"/>
                </a:solidFill>
                <a:latin typeface="Arial"/>
                <a:cs typeface="Arial"/>
              </a:rPr>
              <a:t>w: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29" hidden="0"/>
          <p:cNvSpPr>
            <a:spLocks noAdjustHandles="0" noChangeArrowheads="0"/>
          </p:cNvSpPr>
          <p:nvPr isPhoto="0" userDrawn="0"/>
        </p:nvSpPr>
        <p:spPr bwMode="auto">
          <a:xfrm>
            <a:off x="6706616" y="2008758"/>
            <a:ext cx="46735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-110">
                <a:solidFill>
                  <a:srgbClr val="CC9A1A"/>
                </a:solidFill>
                <a:latin typeface="Arial"/>
                <a:cs typeface="Arial"/>
              </a:rPr>
              <a:t>N</a:t>
            </a:r>
            <a:r>
              <a:rPr sz="1600" b="1" spc="-95">
                <a:solidFill>
                  <a:srgbClr val="CC9A1A"/>
                </a:solidFill>
                <a:latin typeface="Arial"/>
                <a:cs typeface="Arial"/>
              </a:rPr>
              <a:t>e</a:t>
            </a:r>
            <a:r>
              <a:rPr sz="1600" b="1" spc="-80">
                <a:solidFill>
                  <a:srgbClr val="CC9A1A"/>
                </a:solidFill>
                <a:latin typeface="Arial"/>
                <a:cs typeface="Arial"/>
              </a:rPr>
              <a:t>w: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/>
        </p:nvSpPr>
        <p:spPr bwMode="auto">
          <a:xfrm>
            <a:off x="8382381" y="4078351"/>
            <a:ext cx="3044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000" b="1" spc="-280">
                <a:solidFill>
                  <a:srgbClr val="CC9A1A"/>
                </a:solidFill>
                <a:latin typeface="Arial"/>
                <a:cs typeface="Arial"/>
              </a:rPr>
              <a:t>Python</a:t>
            </a:r>
            <a:r>
              <a:rPr sz="4000" b="1" spc="-26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4000" b="1" spc="-365">
                <a:solidFill>
                  <a:srgbClr val="CC9A1A"/>
                </a:solidFill>
                <a:latin typeface="Arial"/>
                <a:cs typeface="Arial"/>
              </a:rPr>
              <a:t>Syntax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58205" y="231394"/>
            <a:ext cx="20929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350"/>
              <a:t>Basic</a:t>
            </a:r>
            <a:r>
              <a:rPr spc="-270"/>
              <a:t> </a:t>
            </a:r>
            <a:r>
              <a:rPr spc="-290"/>
              <a:t>Syntax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1759076" y="1118107"/>
            <a:ext cx="753110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marR="5080" indent="-286385">
              <a:lnSpc>
                <a:spcPts val="2160"/>
              </a:lnSpc>
              <a:spcBef>
                <a:spcPts val="375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  <a:tab pos="611504" algn="l"/>
                <a:tab pos="1652270" algn="l"/>
                <a:tab pos="2161540" algn="l"/>
                <a:tab pos="2554605" algn="l"/>
                <a:tab pos="3865879" algn="l"/>
                <a:tab pos="4671695" algn="l"/>
                <a:tab pos="5174615" algn="l"/>
                <a:tab pos="5880100" algn="l"/>
                <a:tab pos="6586220" algn="l"/>
                <a:tab pos="7259955" algn="l"/>
              </a:tabLst>
            </a:pPr>
            <a:r>
              <a:rPr sz="2000" b="1" spc="-100">
                <a:latin typeface="Arial"/>
                <a:cs typeface="Arial"/>
              </a:rPr>
              <a:t>Indentation </a:t>
            </a:r>
            <a:r>
              <a:rPr sz="2000" spc="-105">
                <a:latin typeface="Arial"/>
                <a:cs typeface="Arial"/>
              </a:rPr>
              <a:t>is </a:t>
            </a:r>
            <a:r>
              <a:rPr sz="2000" spc="-120">
                <a:latin typeface="Arial"/>
                <a:cs typeface="Arial"/>
              </a:rPr>
              <a:t>used </a:t>
            </a:r>
            <a:r>
              <a:rPr sz="2000" spc="-25">
                <a:latin typeface="Arial"/>
                <a:cs typeface="Arial"/>
              </a:rPr>
              <a:t>in </a:t>
            </a:r>
            <a:r>
              <a:rPr sz="2000" spc="-80">
                <a:latin typeface="Arial"/>
                <a:cs typeface="Arial"/>
              </a:rPr>
              <a:t>Python </a:t>
            </a:r>
            <a:r>
              <a:rPr sz="2000" spc="15">
                <a:latin typeface="Arial"/>
                <a:cs typeface="Arial"/>
              </a:rPr>
              <a:t>to </a:t>
            </a:r>
            <a:r>
              <a:rPr sz="2000" spc="-20">
                <a:latin typeface="Arial"/>
                <a:cs typeface="Arial"/>
              </a:rPr>
              <a:t>delimit </a:t>
            </a:r>
            <a:r>
              <a:rPr sz="2000" spc="-95">
                <a:latin typeface="Arial"/>
                <a:cs typeface="Arial"/>
              </a:rPr>
              <a:t>blocks. </a:t>
            </a:r>
            <a:r>
              <a:rPr sz="2000" spc="-145">
                <a:latin typeface="Arial"/>
                <a:cs typeface="Arial"/>
              </a:rPr>
              <a:t>The </a:t>
            </a:r>
            <a:r>
              <a:rPr sz="2000" spc="-60">
                <a:latin typeface="Arial"/>
                <a:cs typeface="Arial"/>
              </a:rPr>
              <a:t>number </a:t>
            </a:r>
            <a:r>
              <a:rPr sz="2000" spc="-5">
                <a:latin typeface="Arial"/>
                <a:cs typeface="Arial"/>
              </a:rPr>
              <a:t>of</a:t>
            </a:r>
            <a:r>
              <a:rPr sz="2000" spc="-185">
                <a:latin typeface="Arial"/>
                <a:cs typeface="Arial"/>
              </a:rPr>
              <a:t> </a:t>
            </a:r>
            <a:r>
              <a:rPr sz="2000" spc="-160">
                <a:latin typeface="Arial"/>
                <a:cs typeface="Arial"/>
              </a:rPr>
              <a:t>spaces  </a:t>
            </a:r>
            <a:r>
              <a:rPr sz="2000" spc="-70">
                <a:latin typeface="Arial"/>
                <a:cs typeface="Arial"/>
              </a:rPr>
              <a:t>i</a:t>
            </a:r>
            <a:r>
              <a:rPr sz="2000" spc="-140">
                <a:latin typeface="Arial"/>
                <a:cs typeface="Arial"/>
              </a:rPr>
              <a:t>s</a:t>
            </a:r>
            <a:r>
              <a:rPr sz="2000">
                <a:latin typeface="Arial"/>
                <a:cs typeface="Arial"/>
              </a:rPr>
              <a:t>	</a:t>
            </a:r>
            <a:r>
              <a:rPr sz="2000" spc="-125">
                <a:latin typeface="Arial"/>
                <a:cs typeface="Arial"/>
              </a:rPr>
              <a:t>v</a:t>
            </a:r>
            <a:r>
              <a:rPr sz="2000" spc="-60">
                <a:latin typeface="Arial"/>
                <a:cs typeface="Arial"/>
              </a:rPr>
              <a:t>aria</a:t>
            </a:r>
            <a:r>
              <a:rPr sz="2000" spc="-75">
                <a:latin typeface="Arial"/>
                <a:cs typeface="Arial"/>
              </a:rPr>
              <a:t>b</a:t>
            </a:r>
            <a:r>
              <a:rPr sz="2000" spc="-30">
                <a:latin typeface="Arial"/>
                <a:cs typeface="Arial"/>
              </a:rPr>
              <a:t>l</a:t>
            </a:r>
            <a:r>
              <a:rPr sz="2000" spc="-80">
                <a:latin typeface="Arial"/>
                <a:cs typeface="Arial"/>
              </a:rPr>
              <a:t>e</a:t>
            </a:r>
            <a:r>
              <a:rPr sz="2000" spc="-60">
                <a:latin typeface="Arial"/>
                <a:cs typeface="Arial"/>
              </a:rPr>
              <a:t>,</a:t>
            </a:r>
            <a:r>
              <a:rPr sz="2000">
                <a:latin typeface="Arial"/>
                <a:cs typeface="Arial"/>
              </a:rPr>
              <a:t>	</a:t>
            </a:r>
            <a:r>
              <a:rPr sz="2000" spc="-5">
                <a:latin typeface="Arial"/>
                <a:cs typeface="Arial"/>
              </a:rPr>
              <a:t>but</a:t>
            </a:r>
            <a:r>
              <a:rPr sz="2000">
                <a:latin typeface="Arial"/>
                <a:cs typeface="Arial"/>
              </a:rPr>
              <a:t>	</a:t>
            </a:r>
            <a:r>
              <a:rPr sz="2000" spc="-45">
                <a:latin typeface="Arial"/>
                <a:cs typeface="Arial"/>
              </a:rPr>
              <a:t>all</a:t>
            </a:r>
            <a:r>
              <a:rPr sz="2000">
                <a:latin typeface="Arial"/>
                <a:cs typeface="Arial"/>
              </a:rPr>
              <a:t>	</a:t>
            </a:r>
            <a:r>
              <a:rPr sz="2000" spc="-250">
                <a:latin typeface="Arial"/>
                <a:cs typeface="Arial"/>
              </a:rPr>
              <a:t>s</a:t>
            </a:r>
            <a:r>
              <a:rPr sz="2000" spc="100">
                <a:latin typeface="Arial"/>
                <a:cs typeface="Arial"/>
              </a:rPr>
              <a:t>t</a:t>
            </a:r>
            <a:r>
              <a:rPr sz="2000" spc="-180">
                <a:latin typeface="Arial"/>
                <a:cs typeface="Arial"/>
              </a:rPr>
              <a:t>a</a:t>
            </a:r>
            <a:r>
              <a:rPr sz="2000" spc="100">
                <a:latin typeface="Arial"/>
                <a:cs typeface="Arial"/>
              </a:rPr>
              <a:t>t</a:t>
            </a:r>
            <a:r>
              <a:rPr sz="2000" spc="-95">
                <a:latin typeface="Arial"/>
                <a:cs typeface="Arial"/>
              </a:rPr>
              <a:t>eme</a:t>
            </a:r>
            <a:r>
              <a:rPr sz="2000" spc="-100">
                <a:latin typeface="Arial"/>
                <a:cs typeface="Arial"/>
              </a:rPr>
              <a:t>n</a:t>
            </a:r>
            <a:r>
              <a:rPr sz="2000" spc="-55">
                <a:latin typeface="Arial"/>
                <a:cs typeface="Arial"/>
              </a:rPr>
              <a:t>ts</a:t>
            </a:r>
            <a:r>
              <a:rPr sz="2000">
                <a:latin typeface="Arial"/>
                <a:cs typeface="Arial"/>
              </a:rPr>
              <a:t>	w</a:t>
            </a:r>
            <a:r>
              <a:rPr sz="2000" spc="-10">
                <a:latin typeface="Arial"/>
                <a:cs typeface="Arial"/>
              </a:rPr>
              <a:t>i</a:t>
            </a:r>
            <a:r>
              <a:rPr sz="2000">
                <a:latin typeface="Arial"/>
                <a:cs typeface="Arial"/>
              </a:rPr>
              <a:t>thin	</a:t>
            </a:r>
            <a:r>
              <a:rPr sz="2000" spc="125">
                <a:latin typeface="Arial"/>
                <a:cs typeface="Arial"/>
              </a:rPr>
              <a:t>t</a:t>
            </a:r>
            <a:r>
              <a:rPr sz="2000" spc="-95">
                <a:latin typeface="Arial"/>
                <a:cs typeface="Arial"/>
              </a:rPr>
              <a:t>h</a:t>
            </a:r>
            <a:r>
              <a:rPr sz="2000" spc="-90">
                <a:latin typeface="Arial"/>
                <a:cs typeface="Arial"/>
              </a:rPr>
              <a:t>e</a:t>
            </a:r>
            <a:r>
              <a:rPr sz="2000">
                <a:latin typeface="Arial"/>
                <a:cs typeface="Arial"/>
              </a:rPr>
              <a:t>	</a:t>
            </a:r>
            <a:r>
              <a:rPr sz="2000" spc="-130">
                <a:latin typeface="Arial"/>
                <a:cs typeface="Arial"/>
              </a:rPr>
              <a:t>sa</a:t>
            </a:r>
            <a:r>
              <a:rPr sz="2000" spc="-204">
                <a:latin typeface="Arial"/>
                <a:cs typeface="Arial"/>
              </a:rPr>
              <a:t>m</a:t>
            </a:r>
            <a:r>
              <a:rPr sz="2000" spc="-120">
                <a:latin typeface="Arial"/>
                <a:cs typeface="Arial"/>
              </a:rPr>
              <a:t>e</a:t>
            </a:r>
            <a:r>
              <a:rPr sz="2000">
                <a:latin typeface="Arial"/>
                <a:cs typeface="Arial"/>
              </a:rPr>
              <a:t>	</a:t>
            </a:r>
            <a:r>
              <a:rPr sz="2000" spc="-75">
                <a:latin typeface="Arial"/>
                <a:cs typeface="Arial"/>
              </a:rPr>
              <a:t>block</a:t>
            </a:r>
            <a:r>
              <a:rPr sz="2000">
                <a:latin typeface="Arial"/>
                <a:cs typeface="Arial"/>
              </a:rPr>
              <a:t>	</a:t>
            </a:r>
            <a:r>
              <a:rPr sz="2000" spc="-130">
                <a:latin typeface="Arial"/>
                <a:cs typeface="Arial"/>
              </a:rPr>
              <a:t>mu</a:t>
            </a:r>
            <a:r>
              <a:rPr sz="2000" spc="-125">
                <a:latin typeface="Arial"/>
                <a:cs typeface="Arial"/>
              </a:rPr>
              <a:t>s</a:t>
            </a:r>
            <a:r>
              <a:rPr sz="2000" spc="114">
                <a:latin typeface="Arial"/>
                <a:cs typeface="Arial"/>
              </a:rPr>
              <a:t>t</a:t>
            </a:r>
            <a:r>
              <a:rPr sz="2000">
                <a:latin typeface="Arial"/>
                <a:cs typeface="Arial"/>
              </a:rPr>
              <a:t>	</a:t>
            </a:r>
            <a:r>
              <a:rPr sz="2000" spc="-100">
                <a:latin typeface="Arial"/>
                <a:cs typeface="Arial"/>
              </a:rPr>
              <a:t>be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2" hidden="0"/>
          <p:cNvSpPr>
            <a:spLocks noAdjustHandles="0" noChangeArrowheads="0"/>
          </p:cNvSpPr>
          <p:nvPr isPhoto="0" userDrawn="0"/>
        </p:nvSpPr>
        <p:spPr bwMode="auto">
          <a:xfrm>
            <a:off x="1759076" y="1666747"/>
            <a:ext cx="7530465" cy="1451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5"/>
              </a:spcBef>
              <a:defRPr/>
            </a:pPr>
            <a:r>
              <a:rPr sz="2000" spc="-50">
                <a:latin typeface="Arial"/>
                <a:cs typeface="Arial"/>
              </a:rPr>
              <a:t>indented </a:t>
            </a:r>
            <a:r>
              <a:rPr sz="2000" spc="-20">
                <a:latin typeface="Arial"/>
                <a:cs typeface="Arial"/>
              </a:rPr>
              <a:t>the </a:t>
            </a:r>
            <a:r>
              <a:rPr sz="2000" spc="-145">
                <a:latin typeface="Arial"/>
                <a:cs typeface="Arial"/>
              </a:rPr>
              <a:t>same</a:t>
            </a:r>
            <a:r>
              <a:rPr sz="2000" spc="-240">
                <a:latin typeface="Arial"/>
                <a:cs typeface="Arial"/>
              </a:rPr>
              <a:t> </a:t>
            </a:r>
            <a:r>
              <a:rPr sz="2000" spc="-55">
                <a:latin typeface="Arial"/>
                <a:cs typeface="Arial"/>
              </a:rPr>
              <a:t>amount.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ts val="228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145">
                <a:latin typeface="Arial"/>
                <a:cs typeface="Arial"/>
              </a:rPr>
              <a:t>The </a:t>
            </a:r>
            <a:r>
              <a:rPr sz="2000" spc="-85">
                <a:latin typeface="Arial"/>
                <a:cs typeface="Arial"/>
              </a:rPr>
              <a:t>header </a:t>
            </a:r>
            <a:r>
              <a:rPr sz="2000" spc="-45">
                <a:latin typeface="Arial"/>
                <a:cs typeface="Arial"/>
              </a:rPr>
              <a:t>line </a:t>
            </a:r>
            <a:r>
              <a:rPr sz="2000" spc="-5">
                <a:latin typeface="Arial"/>
                <a:cs typeface="Arial"/>
              </a:rPr>
              <a:t>for </a:t>
            </a:r>
            <a:r>
              <a:rPr sz="2000" spc="-80">
                <a:latin typeface="Arial"/>
                <a:cs typeface="Arial"/>
              </a:rPr>
              <a:t>compound </a:t>
            </a:r>
            <a:r>
              <a:rPr sz="2000" spc="-70">
                <a:latin typeface="Arial"/>
                <a:cs typeface="Arial"/>
              </a:rPr>
              <a:t>statements, </a:t>
            </a:r>
            <a:r>
              <a:rPr sz="2000" spc="-125">
                <a:latin typeface="Arial"/>
                <a:cs typeface="Arial"/>
              </a:rPr>
              <a:t>such </a:t>
            </a:r>
            <a:r>
              <a:rPr sz="2000" spc="-190">
                <a:latin typeface="Arial"/>
                <a:cs typeface="Arial"/>
              </a:rPr>
              <a:t>as </a:t>
            </a:r>
            <a:r>
              <a:rPr sz="2000" spc="-40">
                <a:latin typeface="Arial"/>
                <a:cs typeface="Arial"/>
              </a:rPr>
              <a:t>if, </a:t>
            </a:r>
            <a:r>
              <a:rPr sz="2000" spc="-45">
                <a:latin typeface="Arial"/>
                <a:cs typeface="Arial"/>
              </a:rPr>
              <a:t>while, </a:t>
            </a:r>
            <a:r>
              <a:rPr sz="2000" spc="-85">
                <a:latin typeface="Arial"/>
                <a:cs typeface="Arial"/>
              </a:rPr>
              <a:t>def,</a:t>
            </a:r>
            <a:r>
              <a:rPr sz="2000" spc="60">
                <a:latin typeface="Arial"/>
                <a:cs typeface="Arial"/>
              </a:rPr>
              <a:t> </a:t>
            </a:r>
            <a:r>
              <a:rPr sz="2000" spc="-95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ts val="2280"/>
              </a:lnSpc>
              <a:defRPr/>
            </a:pPr>
            <a:r>
              <a:rPr sz="2000" spc="-145">
                <a:latin typeface="Arial"/>
                <a:cs typeface="Arial"/>
              </a:rPr>
              <a:t>class </a:t>
            </a:r>
            <a:r>
              <a:rPr sz="2000" spc="-80">
                <a:latin typeface="Arial"/>
                <a:cs typeface="Arial"/>
              </a:rPr>
              <a:t>should </a:t>
            </a:r>
            <a:r>
              <a:rPr sz="2000" spc="-90">
                <a:latin typeface="Arial"/>
                <a:cs typeface="Arial"/>
              </a:rPr>
              <a:t>be </a:t>
            </a:r>
            <a:r>
              <a:rPr sz="2000" spc="-40">
                <a:latin typeface="Arial"/>
                <a:cs typeface="Arial"/>
              </a:rPr>
              <a:t>terminated </a:t>
            </a:r>
            <a:r>
              <a:rPr sz="2000" spc="10">
                <a:latin typeface="Arial"/>
                <a:cs typeface="Arial"/>
              </a:rPr>
              <a:t>with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spc="-70">
                <a:latin typeface="Arial"/>
                <a:cs typeface="Arial"/>
              </a:rPr>
              <a:t>colon </a:t>
            </a:r>
            <a:r>
              <a:rPr sz="2000" spc="-60">
                <a:latin typeface="Arial"/>
                <a:cs typeface="Arial"/>
              </a:rPr>
              <a:t>( </a:t>
            </a:r>
            <a:r>
              <a:rPr sz="2000" b="1" spc="-114">
                <a:solidFill>
                  <a:srgbClr val="CC9A1A"/>
                </a:solidFill>
                <a:latin typeface="Arial"/>
                <a:cs typeface="Arial"/>
              </a:rPr>
              <a:t>:</a:t>
            </a:r>
            <a:r>
              <a:rPr sz="2000" b="1" spc="-325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000" spc="-6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145">
                <a:latin typeface="Arial"/>
                <a:cs typeface="Arial"/>
              </a:rPr>
              <a:t>The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85">
                <a:latin typeface="Arial"/>
                <a:cs typeface="Arial"/>
              </a:rPr>
              <a:t>semicolon</a:t>
            </a:r>
            <a:r>
              <a:rPr sz="2000" spc="-110">
                <a:latin typeface="Arial"/>
                <a:cs typeface="Arial"/>
              </a:rPr>
              <a:t> </a:t>
            </a:r>
            <a:r>
              <a:rPr sz="2000" spc="-60">
                <a:latin typeface="Arial"/>
                <a:cs typeface="Arial"/>
              </a:rPr>
              <a:t>(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b="1" spc="-114">
                <a:solidFill>
                  <a:srgbClr val="CC9A1A"/>
                </a:solidFill>
                <a:latin typeface="Arial"/>
                <a:cs typeface="Arial"/>
              </a:rPr>
              <a:t>; </a:t>
            </a:r>
            <a:r>
              <a:rPr sz="2000" spc="-60">
                <a:latin typeface="Arial"/>
                <a:cs typeface="Arial"/>
              </a:rPr>
              <a:t>)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-105">
                <a:latin typeface="Arial"/>
                <a:cs typeface="Arial"/>
              </a:rPr>
              <a:t>is</a:t>
            </a:r>
            <a:r>
              <a:rPr sz="2000" spc="-95">
                <a:latin typeface="Arial"/>
                <a:cs typeface="Arial"/>
              </a:rPr>
              <a:t> </a:t>
            </a:r>
            <a:r>
              <a:rPr sz="2000" spc="-35">
                <a:latin typeface="Arial"/>
                <a:cs typeface="Arial"/>
              </a:rPr>
              <a:t>optional</a:t>
            </a:r>
            <a:r>
              <a:rPr sz="2000" spc="-120">
                <a:latin typeface="Arial"/>
                <a:cs typeface="Arial"/>
              </a:rPr>
              <a:t> </a:t>
            </a:r>
            <a:r>
              <a:rPr sz="2000" spc="-35">
                <a:latin typeface="Arial"/>
                <a:cs typeface="Arial"/>
              </a:rPr>
              <a:t>at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-20">
                <a:latin typeface="Arial"/>
                <a:cs typeface="Arial"/>
              </a:rPr>
              <a:t>the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-80">
                <a:latin typeface="Arial"/>
                <a:cs typeface="Arial"/>
              </a:rPr>
              <a:t>end</a:t>
            </a:r>
            <a:r>
              <a:rPr sz="2000" spc="-110">
                <a:latin typeface="Arial"/>
                <a:cs typeface="Arial"/>
              </a:rPr>
              <a:t> </a:t>
            </a:r>
            <a:r>
              <a:rPr sz="2000" spc="-5">
                <a:latin typeface="Arial"/>
                <a:cs typeface="Arial"/>
              </a:rPr>
              <a:t>of</a:t>
            </a:r>
            <a:r>
              <a:rPr sz="2000" spc="-110">
                <a:latin typeface="Arial"/>
                <a:cs typeface="Arial"/>
              </a:rPr>
              <a:t> </a:t>
            </a:r>
            <a:r>
              <a:rPr sz="2000" spc="-60">
                <a:latin typeface="Arial"/>
                <a:cs typeface="Arial"/>
              </a:rPr>
              <a:t>statement.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3" hidden="0"/>
          <p:cNvSpPr>
            <a:spLocks noAdjustHandles="0" noChangeArrowheads="0"/>
          </p:cNvSpPr>
          <p:nvPr isPhoto="0" userDrawn="0"/>
        </p:nvSpPr>
        <p:spPr bwMode="auto">
          <a:xfrm>
            <a:off x="1759076" y="3587318"/>
            <a:ext cx="3513454" cy="2411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55">
                <a:latin typeface="Arial"/>
                <a:cs typeface="Arial"/>
              </a:rPr>
              <a:t>Printing </a:t>
            </a:r>
            <a:r>
              <a:rPr sz="2000" spc="15">
                <a:latin typeface="Arial"/>
                <a:cs typeface="Arial"/>
              </a:rPr>
              <a:t>to </a:t>
            </a:r>
            <a:r>
              <a:rPr sz="2000" spc="-20">
                <a:latin typeface="Arial"/>
                <a:cs typeface="Arial"/>
              </a:rPr>
              <a:t>the</a:t>
            </a:r>
            <a:r>
              <a:rPr sz="2000" spc="-290">
                <a:latin typeface="Arial"/>
                <a:cs typeface="Arial"/>
              </a:rPr>
              <a:t> </a:t>
            </a:r>
            <a:r>
              <a:rPr sz="2000" spc="-130">
                <a:latin typeface="Arial"/>
                <a:cs typeface="Arial"/>
              </a:rPr>
              <a:t>Screen: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135">
                <a:latin typeface="Arial"/>
                <a:cs typeface="Arial"/>
              </a:rPr>
              <a:t>Reading </a:t>
            </a:r>
            <a:r>
              <a:rPr sz="2000" spc="-110">
                <a:latin typeface="Arial"/>
                <a:cs typeface="Arial"/>
              </a:rPr>
              <a:t>Keyboard</a:t>
            </a:r>
            <a:r>
              <a:rPr sz="2000" spc="-130">
                <a:latin typeface="Arial"/>
                <a:cs typeface="Arial"/>
              </a:rPr>
              <a:t> </a:t>
            </a:r>
            <a:r>
              <a:rPr sz="2000" spc="-25">
                <a:latin typeface="Arial"/>
                <a:cs typeface="Arial"/>
              </a:rPr>
              <a:t>Input: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ts val="237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b="1" spc="-180">
                <a:latin typeface="Arial"/>
                <a:cs typeface="Arial"/>
              </a:rPr>
              <a:t>Comments</a:t>
            </a:r>
            <a:endParaRPr sz="2000">
              <a:latin typeface="Arial"/>
              <a:cs typeface="Arial"/>
            </a:endParaRPr>
          </a:p>
          <a:p>
            <a:pPr marL="1556385" lvl="1" indent="-172085">
              <a:lnSpc>
                <a:spcPts val="3329"/>
              </a:lnSpc>
              <a:buClr>
                <a:srgbClr val="CC9A1A"/>
              </a:buClr>
              <a:buSzPct val="145000"/>
              <a:buChar char="•"/>
              <a:defRPr/>
              <a:tabLst>
                <a:tab pos="1557020" algn="l"/>
              </a:tabLst>
            </a:pPr>
            <a:r>
              <a:rPr sz="2000" spc="-125">
                <a:latin typeface="Arial"/>
                <a:cs typeface="Arial"/>
              </a:rPr>
              <a:t>Single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40">
                <a:latin typeface="Arial"/>
                <a:cs typeface="Arial"/>
              </a:rPr>
              <a:t>line:</a:t>
            </a:r>
            <a:endParaRPr sz="2000">
              <a:latin typeface="Arial"/>
              <a:cs typeface="Arial"/>
            </a:endParaRPr>
          </a:p>
          <a:p>
            <a:pPr marL="1556385" lvl="1" indent="-172085">
              <a:lnSpc>
                <a:spcPts val="3360"/>
              </a:lnSpc>
              <a:buClr>
                <a:srgbClr val="CC9A1A"/>
              </a:buClr>
              <a:buSzPct val="145000"/>
              <a:buChar char="•"/>
              <a:defRPr/>
              <a:tabLst>
                <a:tab pos="1557020" algn="l"/>
              </a:tabLst>
            </a:pPr>
            <a:r>
              <a:rPr sz="2000" spc="-10">
                <a:latin typeface="Arial"/>
                <a:cs typeface="Arial"/>
              </a:rPr>
              <a:t>Multiple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70">
                <a:latin typeface="Arial"/>
                <a:cs typeface="Arial"/>
              </a:rPr>
              <a:t>lines: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66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75">
                <a:latin typeface="Arial"/>
                <a:cs typeface="Arial"/>
              </a:rPr>
              <a:t>Python </a:t>
            </a:r>
            <a:r>
              <a:rPr sz="2000" spc="-55">
                <a:latin typeface="Arial"/>
                <a:cs typeface="Arial"/>
              </a:rPr>
              <a:t>files </a:t>
            </a:r>
            <a:r>
              <a:rPr sz="2000" spc="-125">
                <a:latin typeface="Arial"/>
                <a:cs typeface="Arial"/>
              </a:rPr>
              <a:t>have </a:t>
            </a:r>
            <a:r>
              <a:rPr sz="2000" spc="-80">
                <a:latin typeface="Arial"/>
                <a:cs typeface="Arial"/>
              </a:rPr>
              <a:t>extension</a:t>
            </a:r>
            <a:r>
              <a:rPr sz="2000" spc="-190">
                <a:latin typeface="Arial"/>
                <a:cs typeface="Arial"/>
              </a:rPr>
              <a:t> </a:t>
            </a:r>
            <a:r>
              <a:rPr sz="2000" b="1" spc="-120">
                <a:solidFill>
                  <a:srgbClr val="CC9A1A"/>
                </a:solidFill>
                <a:latin typeface="Arial"/>
                <a:cs typeface="Arial"/>
              </a:rPr>
              <a:t>.py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4" hidden="0"/>
          <p:cNvSpPr/>
          <p:nvPr isPhoto="0" userDrawn="0"/>
        </p:nvSpPr>
        <p:spPr bwMode="auto">
          <a:xfrm>
            <a:off x="4971288" y="3582923"/>
            <a:ext cx="2404871" cy="387095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7" name="object 15" hidden="0"/>
          <p:cNvSpPr/>
          <p:nvPr isPhoto="0" userDrawn="0"/>
        </p:nvSpPr>
        <p:spPr bwMode="auto">
          <a:xfrm>
            <a:off x="5003291" y="3616197"/>
            <a:ext cx="2286000" cy="266700"/>
          </a:xfrm>
          <a:prstGeom prst="rect">
            <a:avLst/>
          </a:prstGeom>
          <a:blipFill>
            <a:blip r:embed="rId4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object 16" hidden="0"/>
          <p:cNvSpPr/>
          <p:nvPr isPhoto="0" userDrawn="0"/>
        </p:nvSpPr>
        <p:spPr bwMode="auto">
          <a:xfrm>
            <a:off x="5000116" y="3613022"/>
            <a:ext cx="2292350" cy="273050"/>
          </a:xfrm>
          <a:custGeom>
            <a:avLst/>
            <a:gdLst/>
            <a:ahLst/>
            <a:cxnLst/>
            <a:rect l="l" t="t" r="r" b="b"/>
            <a:pathLst>
              <a:path w="2292350" h="273050" fill="norm" stroke="1" extrusionOk="0">
                <a:moveTo>
                  <a:pt x="0" y="273050"/>
                </a:moveTo>
                <a:lnTo>
                  <a:pt x="2292350" y="273050"/>
                </a:lnTo>
                <a:lnTo>
                  <a:pt x="2292350" y="0"/>
                </a:lnTo>
                <a:lnTo>
                  <a:pt x="0" y="0"/>
                </a:lnTo>
                <a:lnTo>
                  <a:pt x="0" y="273050"/>
                </a:lnTo>
                <a:close/>
              </a:path>
            </a:pathLst>
          </a:custGeom>
          <a:ln w="6350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9" name="object 17" hidden="0"/>
          <p:cNvSpPr/>
          <p:nvPr isPhoto="0" userDrawn="0"/>
        </p:nvSpPr>
        <p:spPr bwMode="auto">
          <a:xfrm>
            <a:off x="4966715" y="3960876"/>
            <a:ext cx="3180588" cy="399288"/>
          </a:xfrm>
          <a:prstGeom prst="rect">
            <a:avLst/>
          </a:prstGeom>
          <a:blipFill>
            <a:blip r:embed="rId5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0" name="object 18" hidden="0"/>
          <p:cNvSpPr/>
          <p:nvPr isPhoto="0" userDrawn="0"/>
        </p:nvSpPr>
        <p:spPr bwMode="auto">
          <a:xfrm>
            <a:off x="4999354" y="3993515"/>
            <a:ext cx="3060700" cy="279400"/>
          </a:xfrm>
          <a:prstGeom prst="rect">
            <a:avLst/>
          </a:prstGeom>
          <a:blipFill>
            <a:blip r:embed="rId6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1" name="object 19" hidden="0"/>
          <p:cNvSpPr/>
          <p:nvPr isPhoto="0" userDrawn="0"/>
        </p:nvSpPr>
        <p:spPr bwMode="auto">
          <a:xfrm>
            <a:off x="4996179" y="3990340"/>
            <a:ext cx="3067050" cy="285750"/>
          </a:xfrm>
          <a:custGeom>
            <a:avLst/>
            <a:gdLst/>
            <a:ahLst/>
            <a:cxnLst/>
            <a:rect l="l" t="t" r="r" b="b"/>
            <a:pathLst>
              <a:path w="3067050" h="285750" fill="norm" stroke="1" extrusionOk="0">
                <a:moveTo>
                  <a:pt x="0" y="285750"/>
                </a:moveTo>
                <a:lnTo>
                  <a:pt x="3067050" y="285750"/>
                </a:lnTo>
                <a:lnTo>
                  <a:pt x="3067050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ln w="6350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2" name="object 20" hidden="0"/>
          <p:cNvSpPr/>
          <p:nvPr isPhoto="0" userDrawn="0"/>
        </p:nvSpPr>
        <p:spPr bwMode="auto">
          <a:xfrm>
            <a:off x="5387340" y="4689347"/>
            <a:ext cx="2049780" cy="414527"/>
          </a:xfrm>
          <a:prstGeom prst="rect">
            <a:avLst/>
          </a:prstGeom>
          <a:blipFill>
            <a:blip r:embed="rId7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3" name="object 21" hidden="0"/>
          <p:cNvSpPr/>
          <p:nvPr isPhoto="0" userDrawn="0"/>
        </p:nvSpPr>
        <p:spPr bwMode="auto">
          <a:xfrm>
            <a:off x="5419977" y="4722482"/>
            <a:ext cx="1930400" cy="294906"/>
          </a:xfrm>
          <a:prstGeom prst="rect">
            <a:avLst/>
          </a:prstGeom>
          <a:blipFill>
            <a:blip r:embed="rId8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4" name="object 22" hidden="0"/>
          <p:cNvSpPr/>
          <p:nvPr isPhoto="0" userDrawn="0"/>
        </p:nvSpPr>
        <p:spPr bwMode="auto">
          <a:xfrm>
            <a:off x="5416803" y="4719307"/>
            <a:ext cx="1936750" cy="301625"/>
          </a:xfrm>
          <a:custGeom>
            <a:avLst/>
            <a:gdLst/>
            <a:ahLst/>
            <a:cxnLst/>
            <a:rect l="l" t="t" r="r" b="b"/>
            <a:pathLst>
              <a:path w="1936750" h="301625" fill="norm" stroke="1" extrusionOk="0">
                <a:moveTo>
                  <a:pt x="0" y="301256"/>
                </a:moveTo>
                <a:lnTo>
                  <a:pt x="1936750" y="301256"/>
                </a:lnTo>
                <a:lnTo>
                  <a:pt x="1936750" y="0"/>
                </a:lnTo>
                <a:lnTo>
                  <a:pt x="0" y="0"/>
                </a:lnTo>
                <a:lnTo>
                  <a:pt x="0" y="301256"/>
                </a:lnTo>
                <a:close/>
              </a:path>
            </a:pathLst>
          </a:custGeom>
          <a:ln w="6350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5" name="object 23" hidden="0"/>
          <p:cNvSpPr/>
          <p:nvPr isPhoto="0" userDrawn="0"/>
        </p:nvSpPr>
        <p:spPr bwMode="auto">
          <a:xfrm>
            <a:off x="5381244" y="5039867"/>
            <a:ext cx="3319272" cy="755904"/>
          </a:xfrm>
          <a:prstGeom prst="rect">
            <a:avLst/>
          </a:prstGeom>
          <a:blipFill>
            <a:blip r:embed="rId9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6" name="object 24" hidden="0"/>
          <p:cNvSpPr/>
          <p:nvPr isPhoto="0" userDrawn="0"/>
        </p:nvSpPr>
        <p:spPr bwMode="auto">
          <a:xfrm>
            <a:off x="5413755" y="5072291"/>
            <a:ext cx="3200400" cy="636676"/>
          </a:xfrm>
          <a:prstGeom prst="rect">
            <a:avLst/>
          </a:prstGeom>
          <a:blipFill>
            <a:blip r:embed="rId10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7" name="object 25" hidden="0"/>
          <p:cNvSpPr/>
          <p:nvPr isPhoto="0" userDrawn="0"/>
        </p:nvSpPr>
        <p:spPr bwMode="auto">
          <a:xfrm>
            <a:off x="5410580" y="5069116"/>
            <a:ext cx="3206750" cy="643255"/>
          </a:xfrm>
          <a:custGeom>
            <a:avLst/>
            <a:gdLst/>
            <a:ahLst/>
            <a:cxnLst/>
            <a:rect l="l" t="t" r="r" b="b"/>
            <a:pathLst>
              <a:path w="3206750" h="643254" fill="norm" stroke="1" extrusionOk="0">
                <a:moveTo>
                  <a:pt x="0" y="643026"/>
                </a:moveTo>
                <a:lnTo>
                  <a:pt x="3206750" y="643026"/>
                </a:lnTo>
                <a:lnTo>
                  <a:pt x="3206750" y="0"/>
                </a:lnTo>
                <a:lnTo>
                  <a:pt x="0" y="0"/>
                </a:lnTo>
                <a:lnTo>
                  <a:pt x="0" y="643026"/>
                </a:lnTo>
                <a:close/>
              </a:path>
            </a:pathLst>
          </a:custGeom>
          <a:ln w="6350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8" name="object 26" hidden="0"/>
          <p:cNvSpPr/>
          <p:nvPr isPhoto="0" userDrawn="0"/>
        </p:nvSpPr>
        <p:spPr bwMode="auto">
          <a:xfrm>
            <a:off x="9389364" y="1588008"/>
            <a:ext cx="2025396" cy="1674876"/>
          </a:xfrm>
          <a:prstGeom prst="rect">
            <a:avLst/>
          </a:prstGeom>
          <a:blipFill>
            <a:blip r:embed="rId11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9" name="object 27" hidden="0"/>
          <p:cNvSpPr/>
          <p:nvPr isPhoto="0" userDrawn="0"/>
        </p:nvSpPr>
        <p:spPr bwMode="auto">
          <a:xfrm>
            <a:off x="9425813" y="1623694"/>
            <a:ext cx="1898903" cy="1549908"/>
          </a:xfrm>
          <a:prstGeom prst="rect">
            <a:avLst/>
          </a:prstGeom>
          <a:blipFill>
            <a:blip r:embed="rId1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0" name="object 28" hidden="0"/>
          <p:cNvSpPr/>
          <p:nvPr isPhoto="0" userDrawn="0"/>
        </p:nvSpPr>
        <p:spPr bwMode="auto">
          <a:xfrm>
            <a:off x="9420986" y="1618996"/>
            <a:ext cx="1908810" cy="1559560"/>
          </a:xfrm>
          <a:custGeom>
            <a:avLst/>
            <a:gdLst/>
            <a:ahLst/>
            <a:cxnLst/>
            <a:rect l="l" t="t" r="r" b="b"/>
            <a:pathLst>
              <a:path w="1908809" h="1559560" fill="norm" stroke="1" extrusionOk="0">
                <a:moveTo>
                  <a:pt x="0" y="1559433"/>
                </a:moveTo>
                <a:lnTo>
                  <a:pt x="1908428" y="1559433"/>
                </a:lnTo>
                <a:lnTo>
                  <a:pt x="1908428" y="0"/>
                </a:lnTo>
                <a:lnTo>
                  <a:pt x="0" y="0"/>
                </a:lnTo>
                <a:lnTo>
                  <a:pt x="0" y="1559433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1" name="object 29" hidden="0"/>
          <p:cNvSpPr>
            <a:spLocks noAdjustHandles="0" noChangeArrowheads="0"/>
          </p:cNvSpPr>
          <p:nvPr isPhoto="0" userDrawn="0"/>
        </p:nvSpPr>
        <p:spPr bwMode="auto">
          <a:xfrm>
            <a:off x="11175872" y="2838068"/>
            <a:ext cx="711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600" b="1" spc="-150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sz="1600" b="1" spc="-14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b="1" spc="-12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-40">
                <a:solidFill>
                  <a:srgbClr val="FF0000"/>
                </a:solidFill>
                <a:latin typeface="Arial"/>
                <a:cs typeface="Arial"/>
              </a:rPr>
              <a:t>r!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1" hidden="0"/>
          <p:cNvSpPr/>
          <p:nvPr isPhoto="0" userDrawn="0"/>
        </p:nvSpPr>
        <p:spPr bwMode="auto">
          <a:xfrm>
            <a:off x="8945880" y="3461384"/>
            <a:ext cx="2674620" cy="2093595"/>
          </a:xfrm>
          <a:prstGeom prst="rect">
            <a:avLst/>
          </a:prstGeom>
          <a:blipFill>
            <a:blip r:embed="rId1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717285" y="231394"/>
            <a:ext cx="15767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29"/>
              <a:t>Variables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1746630" y="1527429"/>
            <a:ext cx="5808980" cy="39516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1430" indent="-286385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spc="-85">
                <a:latin typeface="Arial"/>
                <a:cs typeface="Arial"/>
              </a:rPr>
              <a:t>Python </a:t>
            </a:r>
            <a:r>
              <a:rPr sz="2200" spc="-114">
                <a:latin typeface="Arial"/>
                <a:cs typeface="Arial"/>
              </a:rPr>
              <a:t>is </a:t>
            </a:r>
            <a:r>
              <a:rPr sz="2200" spc="-85">
                <a:latin typeface="Arial"/>
                <a:cs typeface="Arial"/>
              </a:rPr>
              <a:t>dynamically </a:t>
            </a:r>
            <a:r>
              <a:rPr sz="2200" spc="-50">
                <a:latin typeface="Arial"/>
                <a:cs typeface="Arial"/>
              </a:rPr>
              <a:t>typed. </a:t>
            </a:r>
            <a:r>
              <a:rPr sz="2200" spc="-235">
                <a:latin typeface="Arial"/>
                <a:cs typeface="Arial"/>
              </a:rPr>
              <a:t>You </a:t>
            </a:r>
            <a:r>
              <a:rPr sz="2200" spc="-75">
                <a:latin typeface="Arial"/>
                <a:cs typeface="Arial"/>
              </a:rPr>
              <a:t>do </a:t>
            </a:r>
            <a:r>
              <a:rPr sz="2200" spc="-10">
                <a:latin typeface="Arial"/>
                <a:cs typeface="Arial"/>
              </a:rPr>
              <a:t>not </a:t>
            </a:r>
            <a:r>
              <a:rPr sz="2200" spc="-100">
                <a:latin typeface="Arial"/>
                <a:cs typeface="Arial"/>
              </a:rPr>
              <a:t>need </a:t>
            </a:r>
            <a:r>
              <a:rPr sz="2200" spc="-5">
                <a:latin typeface="Arial"/>
                <a:cs typeface="Arial"/>
              </a:rPr>
              <a:t>to  </a:t>
            </a:r>
            <a:r>
              <a:rPr sz="2200" spc="-100">
                <a:latin typeface="Arial"/>
                <a:cs typeface="Arial"/>
              </a:rPr>
              <a:t>declare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80">
                <a:latin typeface="Arial"/>
                <a:cs typeface="Arial"/>
              </a:rPr>
              <a:t>variables!</a:t>
            </a:r>
            <a:endParaRPr sz="220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defRPr/>
              <a:tabLst>
                <a:tab pos="299720" algn="l"/>
                <a:tab pos="887094" algn="l"/>
                <a:tab pos="2329180" algn="l"/>
                <a:tab pos="3462654" algn="l"/>
                <a:tab pos="5162550" algn="l"/>
              </a:tabLst>
            </a:pPr>
            <a:r>
              <a:rPr sz="2200" spc="-170">
                <a:latin typeface="Arial"/>
                <a:cs typeface="Arial"/>
              </a:rPr>
              <a:t>Th</a:t>
            </a:r>
            <a:r>
              <a:rPr sz="2200" spc="-155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10">
                <a:latin typeface="Arial"/>
                <a:cs typeface="Arial"/>
              </a:rPr>
              <a:t>d</a:t>
            </a:r>
            <a:r>
              <a:rPr sz="2200" spc="-100">
                <a:latin typeface="Arial"/>
                <a:cs typeface="Arial"/>
              </a:rPr>
              <a:t>e</a:t>
            </a:r>
            <a:r>
              <a:rPr sz="2200" spc="-80">
                <a:latin typeface="Arial"/>
                <a:cs typeface="Arial"/>
              </a:rPr>
              <a:t>cla</a:t>
            </a:r>
            <a:r>
              <a:rPr sz="2200" spc="-114">
                <a:latin typeface="Arial"/>
                <a:cs typeface="Arial"/>
              </a:rPr>
              <a:t>r</a:t>
            </a:r>
            <a:r>
              <a:rPr sz="2200" spc="-195">
                <a:latin typeface="Arial"/>
                <a:cs typeface="Arial"/>
              </a:rPr>
              <a:t>a</a:t>
            </a:r>
            <a:r>
              <a:rPr sz="2200">
                <a:latin typeface="Arial"/>
                <a:cs typeface="Arial"/>
              </a:rPr>
              <a:t>tion	</a:t>
            </a:r>
            <a:r>
              <a:rPr sz="2200" spc="-125">
                <a:latin typeface="Arial"/>
                <a:cs typeface="Arial"/>
              </a:rPr>
              <a:t>happen</a:t>
            </a:r>
            <a:r>
              <a:rPr sz="2200" spc="-110">
                <a:latin typeface="Arial"/>
                <a:cs typeface="Arial"/>
              </a:rPr>
              <a:t>s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50">
                <a:latin typeface="Arial"/>
                <a:cs typeface="Arial"/>
              </a:rPr>
              <a:t>aut</a:t>
            </a:r>
            <a:r>
              <a:rPr sz="2200" spc="-55">
                <a:latin typeface="Arial"/>
                <a:cs typeface="Arial"/>
              </a:rPr>
              <a:t>o</a:t>
            </a:r>
            <a:r>
              <a:rPr sz="2200" spc="-150">
                <a:latin typeface="Arial"/>
                <a:cs typeface="Arial"/>
              </a:rPr>
              <a:t>m</a:t>
            </a:r>
            <a:r>
              <a:rPr sz="2200" spc="-130">
                <a:latin typeface="Arial"/>
                <a:cs typeface="Arial"/>
              </a:rPr>
              <a:t>a</a:t>
            </a:r>
            <a:r>
              <a:rPr sz="2200" spc="-10">
                <a:latin typeface="Arial"/>
                <a:cs typeface="Arial"/>
              </a:rPr>
              <a:t>ti</a:t>
            </a:r>
            <a:r>
              <a:rPr sz="2200" spc="-55">
                <a:latin typeface="Arial"/>
                <a:cs typeface="Arial"/>
              </a:rPr>
              <a:t>c</a:t>
            </a:r>
            <a:r>
              <a:rPr sz="2200" spc="-65">
                <a:latin typeface="Arial"/>
                <a:cs typeface="Arial"/>
              </a:rPr>
              <a:t>ally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55">
                <a:latin typeface="Arial"/>
                <a:cs typeface="Arial"/>
              </a:rPr>
              <a:t>w</a:t>
            </a:r>
            <a:r>
              <a:rPr sz="2200" spc="-30">
                <a:latin typeface="Arial"/>
                <a:cs typeface="Arial"/>
              </a:rPr>
              <a:t>h</a:t>
            </a:r>
            <a:r>
              <a:rPr sz="2200" spc="-80">
                <a:latin typeface="Arial"/>
                <a:cs typeface="Arial"/>
              </a:rPr>
              <a:t>en  </a:t>
            </a:r>
            <a:r>
              <a:rPr sz="2200" spc="-90">
                <a:latin typeface="Arial"/>
                <a:cs typeface="Arial"/>
              </a:rPr>
              <a:t>you </a:t>
            </a:r>
            <a:r>
              <a:rPr sz="2200" spc="-155">
                <a:latin typeface="Arial"/>
                <a:cs typeface="Arial"/>
              </a:rPr>
              <a:t>assign </a:t>
            </a:r>
            <a:r>
              <a:rPr sz="2200" spc="-175">
                <a:latin typeface="Arial"/>
                <a:cs typeface="Arial"/>
              </a:rPr>
              <a:t>a </a:t>
            </a:r>
            <a:r>
              <a:rPr sz="2200" spc="-105">
                <a:latin typeface="Arial"/>
                <a:cs typeface="Arial"/>
              </a:rPr>
              <a:t>value </a:t>
            </a:r>
            <a:r>
              <a:rPr sz="2200" spc="10">
                <a:latin typeface="Arial"/>
                <a:cs typeface="Arial"/>
              </a:rPr>
              <a:t>to </a:t>
            </a:r>
            <a:r>
              <a:rPr sz="2200" spc="-175">
                <a:latin typeface="Arial"/>
                <a:cs typeface="Arial"/>
              </a:rPr>
              <a:t>a </a:t>
            </a:r>
            <a:r>
              <a:rPr sz="2200" spc="-80">
                <a:latin typeface="Arial"/>
                <a:cs typeface="Arial"/>
              </a:rPr>
              <a:t>variable.</a:t>
            </a:r>
            <a:endParaRPr sz="2200">
              <a:latin typeface="Arial"/>
              <a:cs typeface="Arial"/>
            </a:endParaRPr>
          </a:p>
          <a:p>
            <a:pPr marL="299085" marR="5715" indent="-286385">
              <a:lnSpc>
                <a:spcPct val="100000"/>
              </a:lnSpc>
              <a:spcBef>
                <a:spcPts val="1135"/>
              </a:spcBef>
              <a:buClr>
                <a:srgbClr val="CC9A1A"/>
              </a:buClr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spc="-120">
                <a:latin typeface="Arial"/>
                <a:cs typeface="Arial"/>
              </a:rPr>
              <a:t>Variables </a:t>
            </a:r>
            <a:r>
              <a:rPr sz="2200" spc="-150">
                <a:latin typeface="Arial"/>
                <a:cs typeface="Arial"/>
              </a:rPr>
              <a:t>can </a:t>
            </a:r>
            <a:r>
              <a:rPr sz="2200" spc="-140">
                <a:latin typeface="Arial"/>
                <a:cs typeface="Arial"/>
              </a:rPr>
              <a:t>change </a:t>
            </a:r>
            <a:r>
              <a:rPr sz="2200" spc="-50">
                <a:latin typeface="Arial"/>
                <a:cs typeface="Arial"/>
              </a:rPr>
              <a:t>type, </a:t>
            </a:r>
            <a:r>
              <a:rPr sz="2200" spc="-85">
                <a:latin typeface="Arial"/>
                <a:cs typeface="Arial"/>
              </a:rPr>
              <a:t>simply </a:t>
            </a:r>
            <a:r>
              <a:rPr sz="2200" spc="-100">
                <a:latin typeface="Arial"/>
                <a:cs typeface="Arial"/>
              </a:rPr>
              <a:t>by </a:t>
            </a:r>
            <a:r>
              <a:rPr sz="2200" spc="-135">
                <a:latin typeface="Arial"/>
                <a:cs typeface="Arial"/>
              </a:rPr>
              <a:t>assigning  </a:t>
            </a:r>
            <a:r>
              <a:rPr sz="2200" spc="-40">
                <a:latin typeface="Arial"/>
                <a:cs typeface="Arial"/>
              </a:rPr>
              <a:t>them </a:t>
            </a:r>
            <a:r>
              <a:rPr sz="2200" spc="-175">
                <a:latin typeface="Arial"/>
                <a:cs typeface="Arial"/>
              </a:rPr>
              <a:t>a </a:t>
            </a:r>
            <a:r>
              <a:rPr sz="2200" spc="-85">
                <a:latin typeface="Arial"/>
                <a:cs typeface="Arial"/>
              </a:rPr>
              <a:t>new </a:t>
            </a:r>
            <a:r>
              <a:rPr sz="2200" spc="-105">
                <a:latin typeface="Arial"/>
                <a:cs typeface="Arial"/>
              </a:rPr>
              <a:t>value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175">
                <a:latin typeface="Arial"/>
                <a:cs typeface="Arial"/>
              </a:rPr>
              <a:t>a </a:t>
            </a:r>
            <a:r>
              <a:rPr sz="2200" spc="-30">
                <a:latin typeface="Arial"/>
                <a:cs typeface="Arial"/>
              </a:rPr>
              <a:t>different</a:t>
            </a:r>
            <a:r>
              <a:rPr sz="2200" spc="-190">
                <a:latin typeface="Arial"/>
                <a:cs typeface="Arial"/>
              </a:rPr>
              <a:t> </a:t>
            </a:r>
            <a:r>
              <a:rPr sz="2200" spc="-50">
                <a:latin typeface="Arial"/>
                <a:cs typeface="Arial"/>
              </a:rPr>
              <a:t>type.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spc="-85">
                <a:latin typeface="Arial"/>
                <a:cs typeface="Arial"/>
              </a:rPr>
              <a:t>Python allows </a:t>
            </a:r>
            <a:r>
              <a:rPr sz="2200" spc="-90">
                <a:latin typeface="Arial"/>
                <a:cs typeface="Arial"/>
              </a:rPr>
              <a:t>you </a:t>
            </a:r>
            <a:r>
              <a:rPr sz="2200" spc="15">
                <a:latin typeface="Arial"/>
                <a:cs typeface="Arial"/>
              </a:rPr>
              <a:t>to </a:t>
            </a:r>
            <a:r>
              <a:rPr sz="2200" spc="-155">
                <a:latin typeface="Arial"/>
                <a:cs typeface="Arial"/>
              </a:rPr>
              <a:t>assign </a:t>
            </a:r>
            <a:r>
              <a:rPr sz="2200" spc="-175">
                <a:latin typeface="Arial"/>
                <a:cs typeface="Arial"/>
              </a:rPr>
              <a:t>a </a:t>
            </a:r>
            <a:r>
              <a:rPr sz="2200" spc="-105">
                <a:latin typeface="Arial"/>
                <a:cs typeface="Arial"/>
              </a:rPr>
              <a:t>single </a:t>
            </a:r>
            <a:r>
              <a:rPr sz="2200" spc="-100">
                <a:latin typeface="Arial"/>
                <a:cs typeface="Arial"/>
              </a:rPr>
              <a:t>value</a:t>
            </a:r>
            <a:r>
              <a:rPr sz="2200" spc="-45">
                <a:latin typeface="Arial"/>
                <a:cs typeface="Arial"/>
              </a:rPr>
              <a:t> </a:t>
            </a:r>
            <a:r>
              <a:rPr sz="2200"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defRPr/>
            </a:pPr>
            <a:r>
              <a:rPr sz="2200" spc="-120">
                <a:latin typeface="Arial"/>
                <a:cs typeface="Arial"/>
              </a:rPr>
              <a:t>several </a:t>
            </a:r>
            <a:r>
              <a:rPr sz="2200" spc="-100">
                <a:latin typeface="Arial"/>
                <a:cs typeface="Arial"/>
              </a:rPr>
              <a:t>variables</a:t>
            </a:r>
            <a:r>
              <a:rPr sz="2200" spc="-120">
                <a:latin typeface="Arial"/>
                <a:cs typeface="Arial"/>
              </a:rPr>
              <a:t> </a:t>
            </a:r>
            <a:r>
              <a:rPr sz="2200" spc="-90">
                <a:latin typeface="Arial"/>
                <a:cs typeface="Arial"/>
              </a:rPr>
              <a:t>simultaneously.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spc="-235">
                <a:latin typeface="Arial"/>
                <a:cs typeface="Arial"/>
              </a:rPr>
              <a:t>You </a:t>
            </a:r>
            <a:r>
              <a:rPr sz="2200" spc="-150">
                <a:latin typeface="Arial"/>
                <a:cs typeface="Arial"/>
              </a:rPr>
              <a:t>can </a:t>
            </a:r>
            <a:r>
              <a:rPr sz="2200" spc="-114">
                <a:latin typeface="Arial"/>
                <a:cs typeface="Arial"/>
              </a:rPr>
              <a:t>also </a:t>
            </a:r>
            <a:r>
              <a:rPr sz="2200" spc="-155">
                <a:latin typeface="Arial"/>
                <a:cs typeface="Arial"/>
              </a:rPr>
              <a:t>assign </a:t>
            </a:r>
            <a:r>
              <a:rPr sz="2200" spc="-25">
                <a:latin typeface="Arial"/>
                <a:cs typeface="Arial"/>
              </a:rPr>
              <a:t>multiple </a:t>
            </a:r>
            <a:r>
              <a:rPr sz="2200" spc="-80">
                <a:latin typeface="Arial"/>
                <a:cs typeface="Arial"/>
              </a:rPr>
              <a:t>objects </a:t>
            </a:r>
            <a:r>
              <a:rPr sz="2200" spc="10">
                <a:latin typeface="Arial"/>
                <a:cs typeface="Arial"/>
              </a:rPr>
              <a:t>to</a:t>
            </a:r>
            <a:r>
              <a:rPr sz="2200" spc="-45">
                <a:latin typeface="Arial"/>
                <a:cs typeface="Arial"/>
              </a:rPr>
              <a:t> </a:t>
            </a:r>
            <a:r>
              <a:rPr sz="2200" spc="-25">
                <a:latin typeface="Arial"/>
                <a:cs typeface="Arial"/>
              </a:rPr>
              <a:t>multiple</a:t>
            </a:r>
            <a:endParaRPr sz="22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  <a:defRPr/>
            </a:pPr>
            <a:r>
              <a:rPr sz="2200" spc="-95">
                <a:latin typeface="Arial"/>
                <a:cs typeface="Arial"/>
              </a:rPr>
              <a:t>variables.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2" hidden="0"/>
          <p:cNvSpPr/>
          <p:nvPr isPhoto="0" userDrawn="0"/>
        </p:nvSpPr>
        <p:spPr bwMode="auto">
          <a:xfrm>
            <a:off x="7661147" y="1792223"/>
            <a:ext cx="3933444" cy="938784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5" name="object 13" hidden="0"/>
          <p:cNvSpPr/>
          <p:nvPr isPhoto="0" userDrawn="0"/>
        </p:nvSpPr>
        <p:spPr bwMode="auto">
          <a:xfrm>
            <a:off x="7697216" y="1828038"/>
            <a:ext cx="3807968" cy="812800"/>
          </a:xfrm>
          <a:prstGeom prst="rect">
            <a:avLst/>
          </a:prstGeom>
          <a:blipFill>
            <a:blip r:embed="rId4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6" name="object 14" hidden="0"/>
          <p:cNvSpPr/>
          <p:nvPr isPhoto="0" userDrawn="0"/>
        </p:nvSpPr>
        <p:spPr bwMode="auto">
          <a:xfrm>
            <a:off x="7692517" y="1823211"/>
            <a:ext cx="3817620" cy="822325"/>
          </a:xfrm>
          <a:custGeom>
            <a:avLst/>
            <a:gdLst/>
            <a:ahLst/>
            <a:cxnLst/>
            <a:rect l="l" t="t" r="r" b="b"/>
            <a:pathLst>
              <a:path w="3817620" h="822325" fill="norm" stroke="1" extrusionOk="0">
                <a:moveTo>
                  <a:pt x="0" y="822325"/>
                </a:moveTo>
                <a:lnTo>
                  <a:pt x="3817492" y="822325"/>
                </a:lnTo>
                <a:lnTo>
                  <a:pt x="3817492" y="0"/>
                </a:lnTo>
                <a:lnTo>
                  <a:pt x="0" y="0"/>
                </a:lnTo>
                <a:lnTo>
                  <a:pt x="0" y="8223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7" name="object 15" hidden="0"/>
          <p:cNvSpPr/>
          <p:nvPr isPhoto="0" userDrawn="0"/>
        </p:nvSpPr>
        <p:spPr bwMode="auto">
          <a:xfrm>
            <a:off x="7673340" y="3252215"/>
            <a:ext cx="1879092" cy="557784"/>
          </a:xfrm>
          <a:prstGeom prst="rect">
            <a:avLst/>
          </a:prstGeom>
          <a:blipFill>
            <a:blip r:embed="rId5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object 16" hidden="0"/>
          <p:cNvSpPr/>
          <p:nvPr isPhoto="0" userDrawn="0"/>
        </p:nvSpPr>
        <p:spPr bwMode="auto">
          <a:xfrm>
            <a:off x="7709281" y="3288538"/>
            <a:ext cx="1752599" cy="431799"/>
          </a:xfrm>
          <a:prstGeom prst="rect">
            <a:avLst/>
          </a:prstGeom>
          <a:blipFill>
            <a:blip r:embed="rId6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9" name="object 17" hidden="0"/>
          <p:cNvSpPr/>
          <p:nvPr isPhoto="0" userDrawn="0"/>
        </p:nvSpPr>
        <p:spPr bwMode="auto">
          <a:xfrm>
            <a:off x="7704581" y="3283839"/>
            <a:ext cx="1762125" cy="441325"/>
          </a:xfrm>
          <a:custGeom>
            <a:avLst/>
            <a:gdLst/>
            <a:ahLst/>
            <a:cxnLst/>
            <a:rect l="l" t="t" r="r" b="b"/>
            <a:pathLst>
              <a:path w="1762125" h="441325" fill="norm" stroke="1" extrusionOk="0">
                <a:moveTo>
                  <a:pt x="0" y="441325"/>
                </a:moveTo>
                <a:lnTo>
                  <a:pt x="1762125" y="441325"/>
                </a:lnTo>
                <a:lnTo>
                  <a:pt x="1762125" y="0"/>
                </a:lnTo>
                <a:lnTo>
                  <a:pt x="0" y="0"/>
                </a:lnTo>
                <a:lnTo>
                  <a:pt x="0" y="4413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0" name="object 18" hidden="0"/>
          <p:cNvSpPr/>
          <p:nvPr isPhoto="0" userDrawn="0"/>
        </p:nvSpPr>
        <p:spPr bwMode="auto">
          <a:xfrm>
            <a:off x="7662671" y="4046220"/>
            <a:ext cx="1498092" cy="419100"/>
          </a:xfrm>
          <a:prstGeom prst="rect">
            <a:avLst/>
          </a:prstGeom>
          <a:blipFill>
            <a:blip r:embed="rId7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1" name="object 19" hidden="0"/>
          <p:cNvSpPr/>
          <p:nvPr isPhoto="0" userDrawn="0"/>
        </p:nvSpPr>
        <p:spPr bwMode="auto">
          <a:xfrm>
            <a:off x="7698613" y="4081767"/>
            <a:ext cx="1371600" cy="294271"/>
          </a:xfrm>
          <a:prstGeom prst="rect">
            <a:avLst/>
          </a:prstGeom>
          <a:blipFill>
            <a:blip r:embed="rId8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2" name="object 20" hidden="0"/>
          <p:cNvSpPr/>
          <p:nvPr isPhoto="0" userDrawn="0"/>
        </p:nvSpPr>
        <p:spPr bwMode="auto">
          <a:xfrm>
            <a:off x="7693914" y="4077068"/>
            <a:ext cx="1381125" cy="304165"/>
          </a:xfrm>
          <a:custGeom>
            <a:avLst/>
            <a:gdLst/>
            <a:ahLst/>
            <a:cxnLst/>
            <a:rect l="l" t="t" r="r" b="b"/>
            <a:pathLst>
              <a:path w="1381125" h="304164" fill="norm" stroke="1" extrusionOk="0">
                <a:moveTo>
                  <a:pt x="0" y="303796"/>
                </a:moveTo>
                <a:lnTo>
                  <a:pt x="1381125" y="303796"/>
                </a:lnTo>
                <a:lnTo>
                  <a:pt x="1381125" y="0"/>
                </a:lnTo>
                <a:lnTo>
                  <a:pt x="0" y="0"/>
                </a:lnTo>
                <a:lnTo>
                  <a:pt x="0" y="303796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3" name="object 21" hidden="0"/>
          <p:cNvSpPr/>
          <p:nvPr isPhoto="0" userDrawn="0"/>
        </p:nvSpPr>
        <p:spPr bwMode="auto">
          <a:xfrm>
            <a:off x="7659623" y="4867654"/>
            <a:ext cx="2258568" cy="451103"/>
          </a:xfrm>
          <a:prstGeom prst="rect">
            <a:avLst/>
          </a:prstGeom>
          <a:blipFill>
            <a:blip r:embed="rId9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4" name="object 22" hidden="0"/>
          <p:cNvSpPr/>
          <p:nvPr isPhoto="0" userDrawn="0"/>
        </p:nvSpPr>
        <p:spPr bwMode="auto">
          <a:xfrm>
            <a:off x="7694930" y="4904194"/>
            <a:ext cx="2133600" cy="324396"/>
          </a:xfrm>
          <a:prstGeom prst="rect">
            <a:avLst/>
          </a:prstGeom>
          <a:blipFill>
            <a:blip r:embed="rId10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5" name="object 23" hidden="0"/>
          <p:cNvSpPr/>
          <p:nvPr isPhoto="0" userDrawn="0"/>
        </p:nvSpPr>
        <p:spPr bwMode="auto">
          <a:xfrm>
            <a:off x="7690104" y="4899368"/>
            <a:ext cx="2143125" cy="334010"/>
          </a:xfrm>
          <a:custGeom>
            <a:avLst/>
            <a:gdLst/>
            <a:ahLst/>
            <a:cxnLst/>
            <a:rect l="l" t="t" r="r" b="b"/>
            <a:pathLst>
              <a:path w="2143125" h="334010" fill="norm" stroke="1" extrusionOk="0">
                <a:moveTo>
                  <a:pt x="0" y="333921"/>
                </a:moveTo>
                <a:lnTo>
                  <a:pt x="2143125" y="333921"/>
                </a:lnTo>
                <a:lnTo>
                  <a:pt x="2143125" y="0"/>
                </a:lnTo>
                <a:lnTo>
                  <a:pt x="0" y="0"/>
                </a:lnTo>
                <a:lnTo>
                  <a:pt x="0" y="333921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7756017" y="4078351"/>
            <a:ext cx="36722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000" spc="-280"/>
              <a:t>Python</a:t>
            </a:r>
            <a:r>
              <a:rPr sz="4000" spc="-240"/>
              <a:t> </a:t>
            </a:r>
            <a:r>
              <a:rPr sz="4000" spc="-245"/>
              <a:t>Overview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/>
        </p:nvSpPr>
        <p:spPr bwMode="auto">
          <a:xfrm>
            <a:off x="7460360" y="4078351"/>
            <a:ext cx="3966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000" b="1" spc="-280">
                <a:solidFill>
                  <a:srgbClr val="CC9A1A"/>
                </a:solidFill>
                <a:latin typeface="Arial"/>
                <a:cs typeface="Arial"/>
              </a:rPr>
              <a:t>Python </a:t>
            </a:r>
            <a:r>
              <a:rPr sz="4000" b="1" spc="-229">
                <a:solidFill>
                  <a:srgbClr val="CC9A1A"/>
                </a:solidFill>
                <a:latin typeface="Arial"/>
                <a:cs typeface="Arial"/>
              </a:rPr>
              <a:t>Data</a:t>
            </a:r>
            <a:r>
              <a:rPr sz="4000" b="1" spc="-175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4000" b="1" spc="-408">
                <a:solidFill>
                  <a:srgbClr val="CC9A1A"/>
                </a:solidFill>
                <a:latin typeface="Arial"/>
                <a:cs typeface="Arial"/>
              </a:rPr>
              <a:t>Types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720334" y="231394"/>
            <a:ext cx="1567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25"/>
              <a:t>Numb</a:t>
            </a:r>
            <a:r>
              <a:rPr spc="-195"/>
              <a:t>e</a:t>
            </a:r>
            <a:r>
              <a:rPr spc="-145"/>
              <a:t>r</a:t>
            </a:r>
            <a:r>
              <a:rPr spc="-505"/>
              <a:t>s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9098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8987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1746630" y="948055"/>
            <a:ext cx="8081009" cy="1177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100">
                <a:latin typeface="Arial"/>
                <a:cs typeface="Arial"/>
              </a:rPr>
              <a:t>Numbers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90">
                <a:latin typeface="Arial"/>
                <a:cs typeface="Arial"/>
              </a:rPr>
              <a:t>are</a:t>
            </a:r>
            <a:r>
              <a:rPr sz="2000" spc="-95">
                <a:latin typeface="Arial"/>
                <a:cs typeface="Arial"/>
              </a:rPr>
              <a:t> </a:t>
            </a:r>
            <a:r>
              <a:rPr sz="2000" b="1" spc="-100">
                <a:solidFill>
                  <a:srgbClr val="CC9A1A"/>
                </a:solidFill>
                <a:latin typeface="Arial"/>
                <a:cs typeface="Arial"/>
              </a:rPr>
              <a:t>Immutable</a:t>
            </a:r>
            <a:r>
              <a:rPr sz="2000" b="1" spc="-13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000" spc="-70">
                <a:latin typeface="Arial"/>
                <a:cs typeface="Arial"/>
              </a:rPr>
              <a:t>objects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25">
                <a:latin typeface="Arial"/>
                <a:cs typeface="Arial"/>
              </a:rPr>
              <a:t>in</a:t>
            </a:r>
            <a:r>
              <a:rPr sz="2000" spc="-95">
                <a:latin typeface="Arial"/>
                <a:cs typeface="Arial"/>
              </a:rPr>
              <a:t> </a:t>
            </a:r>
            <a:r>
              <a:rPr sz="2000" spc="-75">
                <a:latin typeface="Arial"/>
                <a:cs typeface="Arial"/>
              </a:rPr>
              <a:t>Python</a:t>
            </a:r>
            <a:r>
              <a:rPr sz="2000" spc="-120">
                <a:latin typeface="Arial"/>
                <a:cs typeface="Arial"/>
              </a:rPr>
              <a:t> </a:t>
            </a:r>
            <a:r>
              <a:rPr sz="2000" spc="-5">
                <a:latin typeface="Arial"/>
                <a:cs typeface="Arial"/>
              </a:rPr>
              <a:t>that</a:t>
            </a:r>
            <a:r>
              <a:rPr sz="2000" spc="-90">
                <a:latin typeface="Arial"/>
                <a:cs typeface="Arial"/>
              </a:rPr>
              <a:t> </a:t>
            </a:r>
            <a:r>
              <a:rPr sz="2000" spc="-65">
                <a:latin typeface="Arial"/>
                <a:cs typeface="Arial"/>
              </a:rPr>
              <a:t>cannot</a:t>
            </a:r>
            <a:r>
              <a:rPr sz="2000" spc="-120">
                <a:latin typeface="Arial"/>
                <a:cs typeface="Arial"/>
              </a:rPr>
              <a:t> change</a:t>
            </a:r>
            <a:r>
              <a:rPr sz="2000" spc="-125">
                <a:latin typeface="Arial"/>
                <a:cs typeface="Arial"/>
              </a:rPr>
              <a:t> </a:t>
            </a:r>
            <a:r>
              <a:rPr sz="2000" spc="-5">
                <a:latin typeface="Arial"/>
                <a:cs typeface="Arial"/>
              </a:rPr>
              <a:t>their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-105">
                <a:latin typeface="Arial"/>
                <a:cs typeface="Arial"/>
              </a:rPr>
              <a:t>values.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110">
                <a:latin typeface="Arial"/>
                <a:cs typeface="Arial"/>
              </a:rPr>
              <a:t>There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-90">
                <a:latin typeface="Arial"/>
                <a:cs typeface="Arial"/>
              </a:rPr>
              <a:t>are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35">
                <a:latin typeface="Arial"/>
                <a:cs typeface="Arial"/>
              </a:rPr>
              <a:t>three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15">
                <a:latin typeface="Arial"/>
                <a:cs typeface="Arial"/>
              </a:rPr>
              <a:t>built-in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-75">
                <a:latin typeface="Arial"/>
                <a:cs typeface="Arial"/>
              </a:rPr>
              <a:t>data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75">
                <a:latin typeface="Arial"/>
                <a:cs typeface="Arial"/>
              </a:rPr>
              <a:t>types</a:t>
            </a:r>
            <a:r>
              <a:rPr sz="2000" spc="-114">
                <a:latin typeface="Arial"/>
                <a:cs typeface="Arial"/>
              </a:rPr>
              <a:t> </a:t>
            </a:r>
            <a:r>
              <a:rPr sz="2000" spc="-5">
                <a:latin typeface="Arial"/>
                <a:cs typeface="Arial"/>
              </a:rPr>
              <a:t>for</a:t>
            </a:r>
            <a:r>
              <a:rPr sz="2000" spc="-120">
                <a:latin typeface="Arial"/>
                <a:cs typeface="Arial"/>
              </a:rPr>
              <a:t> </a:t>
            </a:r>
            <a:r>
              <a:rPr sz="2000" spc="-90">
                <a:latin typeface="Arial"/>
                <a:cs typeface="Arial"/>
              </a:rPr>
              <a:t>numbers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-25">
                <a:latin typeface="Arial"/>
                <a:cs typeface="Arial"/>
              </a:rPr>
              <a:t>in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-70">
                <a:latin typeface="Arial"/>
                <a:cs typeface="Arial"/>
              </a:rPr>
              <a:t>Python3: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Char char="•"/>
              <a:defRPr/>
              <a:tabLst>
                <a:tab pos="756285" algn="l"/>
                <a:tab pos="756920" algn="l"/>
              </a:tabLst>
            </a:pPr>
            <a:r>
              <a:rPr sz="2000" spc="-65">
                <a:latin typeface="Arial"/>
                <a:cs typeface="Arial"/>
              </a:rPr>
              <a:t>Integer</a:t>
            </a:r>
            <a:r>
              <a:rPr sz="2000" spc="-125">
                <a:latin typeface="Arial"/>
                <a:cs typeface="Arial"/>
              </a:rPr>
              <a:t> </a:t>
            </a:r>
            <a:r>
              <a:rPr sz="2000" spc="-20">
                <a:latin typeface="Arial"/>
                <a:cs typeface="Arial"/>
              </a:rPr>
              <a:t>(int)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2" hidden="0"/>
          <p:cNvSpPr>
            <a:spLocks noAdjustHandles="0" noChangeArrowheads="0"/>
          </p:cNvSpPr>
          <p:nvPr isPhoto="0" userDrawn="0"/>
        </p:nvSpPr>
        <p:spPr bwMode="auto">
          <a:xfrm>
            <a:off x="2203830" y="2182749"/>
            <a:ext cx="5594985" cy="765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Char char="•"/>
              <a:defRPr/>
              <a:tabLst>
                <a:tab pos="299085" algn="l"/>
                <a:tab pos="299720" algn="l"/>
              </a:tabLst>
            </a:pPr>
            <a:r>
              <a:rPr sz="2000" spc="-55">
                <a:latin typeface="Arial"/>
                <a:cs typeface="Arial"/>
              </a:rPr>
              <a:t>Floating-point </a:t>
            </a:r>
            <a:r>
              <a:rPr sz="2000" spc="-85">
                <a:latin typeface="Arial"/>
                <a:cs typeface="Arial"/>
              </a:rPr>
              <a:t>numbers</a:t>
            </a:r>
            <a:r>
              <a:rPr sz="2000" spc="-165">
                <a:latin typeface="Arial"/>
                <a:cs typeface="Arial"/>
              </a:rPr>
              <a:t> </a:t>
            </a:r>
            <a:r>
              <a:rPr sz="2000" spc="-30">
                <a:latin typeface="Arial"/>
                <a:cs typeface="Arial"/>
              </a:rPr>
              <a:t>(float)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Char char="•"/>
              <a:defRPr/>
              <a:tabLst>
                <a:tab pos="299085" algn="l"/>
                <a:tab pos="299720" algn="l"/>
              </a:tabLst>
            </a:pPr>
            <a:r>
              <a:rPr sz="2000" spc="-125">
                <a:latin typeface="Arial"/>
                <a:cs typeface="Arial"/>
              </a:rPr>
              <a:t>Complex </a:t>
            </a:r>
            <a:r>
              <a:rPr sz="2000" spc="-80">
                <a:latin typeface="Arial"/>
                <a:cs typeface="Arial"/>
              </a:rPr>
              <a:t>numbers: </a:t>
            </a:r>
            <a:r>
              <a:rPr sz="2000" i="1" spc="-105">
                <a:latin typeface="Trebuchet MS"/>
                <a:cs typeface="Trebuchet MS"/>
              </a:rPr>
              <a:t>&lt;real </a:t>
            </a:r>
            <a:r>
              <a:rPr sz="2000" i="1" spc="-100">
                <a:latin typeface="Trebuchet MS"/>
                <a:cs typeface="Trebuchet MS"/>
              </a:rPr>
              <a:t>part&gt; </a:t>
            </a:r>
            <a:r>
              <a:rPr sz="2000" spc="-170">
                <a:latin typeface="Arial"/>
                <a:cs typeface="Arial"/>
              </a:rPr>
              <a:t>+ </a:t>
            </a:r>
            <a:r>
              <a:rPr sz="2000" i="1" spc="-80">
                <a:latin typeface="Trebuchet MS"/>
                <a:cs typeface="Trebuchet MS"/>
              </a:rPr>
              <a:t>&lt;imaginary</a:t>
            </a:r>
            <a:r>
              <a:rPr sz="2000" i="1" spc="-229">
                <a:latin typeface="Trebuchet MS"/>
                <a:cs typeface="Trebuchet MS"/>
              </a:rPr>
              <a:t> </a:t>
            </a:r>
            <a:r>
              <a:rPr sz="2000" i="1" spc="-80">
                <a:latin typeface="Trebuchet MS"/>
                <a:cs typeface="Trebuchet MS"/>
              </a:rPr>
              <a:t>part&gt;</a:t>
            </a:r>
            <a:r>
              <a:rPr sz="2000" spc="-80"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3" hidden="0"/>
          <p:cNvSpPr>
            <a:spLocks noAdjustHandles="0" noChangeArrowheads="0"/>
          </p:cNvSpPr>
          <p:nvPr isPhoto="0" userDrawn="0"/>
        </p:nvSpPr>
        <p:spPr bwMode="auto">
          <a:xfrm>
            <a:off x="7881365" y="2670810"/>
            <a:ext cx="295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defRPr/>
            </a:pPr>
            <a:r>
              <a:rPr sz="1400" spc="-20">
                <a:solidFill>
                  <a:srgbClr val="CC9A1A"/>
                </a:solidFill>
                <a:latin typeface="Arial"/>
                <a:cs typeface="Arial"/>
              </a:rPr>
              <a:t>(not </a:t>
            </a:r>
            <a:r>
              <a:rPr sz="1400" spc="-85">
                <a:solidFill>
                  <a:srgbClr val="CC9A1A"/>
                </a:solidFill>
                <a:latin typeface="Arial"/>
                <a:cs typeface="Arial"/>
              </a:rPr>
              <a:t>used </a:t>
            </a:r>
            <a:r>
              <a:rPr sz="1400" spc="-70">
                <a:solidFill>
                  <a:srgbClr val="CC9A1A"/>
                </a:solidFill>
                <a:latin typeface="Arial"/>
                <a:cs typeface="Arial"/>
              </a:rPr>
              <a:t>much </a:t>
            </a:r>
            <a:r>
              <a:rPr sz="1400" spc="-15">
                <a:solidFill>
                  <a:srgbClr val="CC9A1A"/>
                </a:solidFill>
                <a:latin typeface="Arial"/>
                <a:cs typeface="Arial"/>
              </a:rPr>
              <a:t>in </a:t>
            </a:r>
            <a:r>
              <a:rPr sz="1400" spc="-55">
                <a:solidFill>
                  <a:srgbClr val="CC9A1A"/>
                </a:solidFill>
                <a:latin typeface="Arial"/>
                <a:cs typeface="Arial"/>
              </a:rPr>
              <a:t>Python</a:t>
            </a:r>
            <a:r>
              <a:rPr sz="1400" spc="-195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1400" spc="-55">
                <a:solidFill>
                  <a:srgbClr val="CC9A1A"/>
                </a:solidFill>
                <a:latin typeface="Arial"/>
                <a:cs typeface="Arial"/>
              </a:rPr>
              <a:t>programming)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4" hidden="0"/>
          <p:cNvSpPr>
            <a:spLocks noAdjustHandles="0" noChangeArrowheads="0"/>
          </p:cNvSpPr>
          <p:nvPr isPhoto="0" userDrawn="0"/>
        </p:nvSpPr>
        <p:spPr bwMode="auto">
          <a:xfrm>
            <a:off x="1746630" y="3006089"/>
            <a:ext cx="327215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b="1" spc="-190">
                <a:solidFill>
                  <a:srgbClr val="CC9A1A"/>
                </a:solidFill>
                <a:latin typeface="Arial"/>
                <a:cs typeface="Arial"/>
              </a:rPr>
              <a:t>Common </a:t>
            </a:r>
            <a:r>
              <a:rPr sz="2000" b="1" spc="-125">
                <a:solidFill>
                  <a:srgbClr val="CC9A1A"/>
                </a:solidFill>
                <a:latin typeface="Arial"/>
                <a:cs typeface="Arial"/>
              </a:rPr>
              <a:t>Number</a:t>
            </a:r>
            <a:r>
              <a:rPr sz="2000" b="1" spc="-114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000" b="1" spc="-170">
                <a:solidFill>
                  <a:srgbClr val="CC9A1A"/>
                </a:solidFill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7" name="object 15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3803269" y="3438652"/>
          <a:ext cx="4585334" cy="315468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{4DC8767F-CD6A-0C4A-6B7D-1D5AD30CCB0E}</a:tableStyleId>
              </a:tblPr>
              <a:tblGrid>
                <a:gridCol w="960755"/>
                <a:gridCol w="3624579"/>
              </a:tblGrid>
              <a:tr h="35052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b="1" spc="-1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38100" algn="ctr">
                      <a:solidFill>
                        <a:srgbClr val="FFFFFF"/>
                      </a:solidFill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b="1" spc="-114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38100" algn="ctr">
                      <a:solidFill>
                        <a:srgbClr val="FFFFFF"/>
                      </a:solidFill>
                    </a:lnB>
                    <a:solidFill>
                      <a:srgbClr val="E8BB49"/>
                    </a:solidFill>
                  </a:tcPr>
                </a:tc>
              </a:tr>
              <a:tr h="35052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b="1" spc="-65">
                          <a:latin typeface="Arial"/>
                          <a:cs typeface="Arial"/>
                        </a:rPr>
                        <a:t>int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(x)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381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15"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55">
                          <a:latin typeface="Arial"/>
                          <a:cs typeface="Arial"/>
                        </a:rPr>
                        <a:t>convert </a:t>
                      </a:r>
                      <a:r>
                        <a:rPr sz="1600" spc="-110">
                          <a:latin typeface="Arial"/>
                          <a:cs typeface="Arial"/>
                        </a:rPr>
                        <a:t>x </a:t>
                      </a:r>
                      <a:r>
                        <a:rPr sz="1600" spc="15"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90">
                          <a:latin typeface="Arial"/>
                          <a:cs typeface="Arial"/>
                        </a:rPr>
                        <a:t>an</a:t>
                      </a:r>
                      <a:r>
                        <a:rPr sz="1600" spc="-28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integer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381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</a:tr>
              <a:tr h="35052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b="1" spc="-65">
                          <a:latin typeface="Arial"/>
                          <a:cs typeface="Arial"/>
                        </a:rPr>
                        <a:t>float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(x)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15"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55">
                          <a:latin typeface="Arial"/>
                          <a:cs typeface="Arial"/>
                        </a:rPr>
                        <a:t>convert </a:t>
                      </a:r>
                      <a:r>
                        <a:rPr sz="1600" spc="-110">
                          <a:latin typeface="Arial"/>
                          <a:cs typeface="Arial"/>
                        </a:rPr>
                        <a:t>x </a:t>
                      </a:r>
                      <a:r>
                        <a:rPr sz="1600" spc="15"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130">
                          <a:latin typeface="Arial"/>
                          <a:cs typeface="Arial"/>
                        </a:rPr>
                        <a:t>a </a:t>
                      </a:r>
                      <a:r>
                        <a:rPr sz="1600" spc="-25">
                          <a:latin typeface="Arial"/>
                          <a:cs typeface="Arial"/>
                        </a:rPr>
                        <a:t>floating-point</a:t>
                      </a:r>
                      <a:r>
                        <a:rPr sz="1600" spc="-27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>
                          <a:latin typeface="Arial"/>
                          <a:cs typeface="Arial"/>
                        </a:rPr>
                        <a:t>number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</a:tr>
              <a:tr h="35052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  <a:defRPr/>
                      </a:pPr>
                      <a:r>
                        <a:rPr sz="1600" b="1" spc="-120">
                          <a:latin typeface="Arial"/>
                          <a:cs typeface="Arial"/>
                        </a:rPr>
                        <a:t>abs</a:t>
                      </a:r>
                      <a:r>
                        <a:rPr sz="1600" spc="-120">
                          <a:latin typeface="Arial"/>
                          <a:cs typeface="Arial"/>
                        </a:rPr>
                        <a:t>(x)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  <a:defRPr/>
                      </a:pPr>
                      <a:r>
                        <a:rPr sz="1600" spc="-12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absolute </a:t>
                      </a:r>
                      <a:r>
                        <a:rPr sz="1600" spc="-75">
                          <a:latin typeface="Arial"/>
                          <a:cs typeface="Arial"/>
                        </a:rPr>
                        <a:t>value </a:t>
                      </a:r>
                      <a:r>
                        <a:rPr sz="1600" spc="-1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0">
                          <a:latin typeface="Arial"/>
                          <a:cs typeface="Arial"/>
                        </a:rPr>
                        <a:t>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</a:tr>
              <a:tr h="35052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  <a:defRPr/>
                      </a:pPr>
                      <a:r>
                        <a:rPr sz="1600" b="1" spc="-105">
                          <a:latin typeface="Arial"/>
                          <a:cs typeface="Arial"/>
                        </a:rPr>
                        <a:t>cmp</a:t>
                      </a:r>
                      <a:r>
                        <a:rPr sz="1600" spc="-105">
                          <a:latin typeface="Arial"/>
                          <a:cs typeface="Arial"/>
                        </a:rPr>
                        <a:t>(x,y)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  <a:defRPr/>
                      </a:pPr>
                      <a:r>
                        <a:rPr sz="1600" spc="-65">
                          <a:latin typeface="Arial"/>
                          <a:cs typeface="Arial"/>
                        </a:rPr>
                        <a:t>-1 </a:t>
                      </a:r>
                      <a:r>
                        <a:rPr sz="1600" spc="25">
                          <a:latin typeface="Arial"/>
                          <a:cs typeface="Arial"/>
                        </a:rPr>
                        <a:t>if </a:t>
                      </a:r>
                      <a:r>
                        <a:rPr sz="1600" spc="-110">
                          <a:latin typeface="Arial"/>
                          <a:cs typeface="Arial"/>
                        </a:rPr>
                        <a:t>x </a:t>
                      </a:r>
                      <a:r>
                        <a:rPr sz="1600" spc="-140">
                          <a:latin typeface="Arial"/>
                          <a:cs typeface="Arial"/>
                        </a:rPr>
                        <a:t>&lt; </a:t>
                      </a:r>
                      <a:r>
                        <a:rPr sz="1600" spc="-120">
                          <a:latin typeface="Arial"/>
                          <a:cs typeface="Arial"/>
                        </a:rPr>
                        <a:t>y, 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0 </a:t>
                      </a:r>
                      <a:r>
                        <a:rPr sz="1600" spc="25">
                          <a:latin typeface="Arial"/>
                          <a:cs typeface="Arial"/>
                        </a:rPr>
                        <a:t>if </a:t>
                      </a:r>
                      <a:r>
                        <a:rPr sz="1600" spc="-110">
                          <a:latin typeface="Arial"/>
                          <a:cs typeface="Arial"/>
                        </a:rPr>
                        <a:t>x </a:t>
                      </a:r>
                      <a:r>
                        <a:rPr sz="1600" spc="-145">
                          <a:latin typeface="Arial"/>
                          <a:cs typeface="Arial"/>
                        </a:rPr>
                        <a:t>== </a:t>
                      </a:r>
                      <a:r>
                        <a:rPr sz="1600" spc="-120">
                          <a:latin typeface="Arial"/>
                          <a:cs typeface="Arial"/>
                        </a:rPr>
                        <a:t>y, </a:t>
                      </a:r>
                      <a:r>
                        <a:rPr sz="1600" spc="-15">
                          <a:latin typeface="Arial"/>
                          <a:cs typeface="Arial"/>
                        </a:rPr>
                        <a:t>or 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1 </a:t>
                      </a:r>
                      <a:r>
                        <a:rPr sz="1600" spc="25">
                          <a:latin typeface="Arial"/>
                          <a:cs typeface="Arial"/>
                        </a:rPr>
                        <a:t>if </a:t>
                      </a:r>
                      <a:r>
                        <a:rPr sz="1600" spc="-110">
                          <a:latin typeface="Arial"/>
                          <a:cs typeface="Arial"/>
                        </a:rPr>
                        <a:t>x </a:t>
                      </a:r>
                      <a:r>
                        <a:rPr sz="1600" spc="-140">
                          <a:latin typeface="Arial"/>
                          <a:cs typeface="Arial"/>
                        </a:rPr>
                        <a:t>&gt;</a:t>
                      </a:r>
                      <a:r>
                        <a:rPr sz="1600" spc="-27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</a:tr>
              <a:tr h="35052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b="1" spc="-105">
                          <a:latin typeface="Arial"/>
                          <a:cs typeface="Arial"/>
                        </a:rPr>
                        <a:t>exp</a:t>
                      </a:r>
                      <a:r>
                        <a:rPr sz="1600" spc="-105">
                          <a:latin typeface="Arial"/>
                          <a:cs typeface="Arial"/>
                        </a:rPr>
                        <a:t>(x)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12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5">
                          <a:latin typeface="Arial"/>
                          <a:cs typeface="Arial"/>
                        </a:rPr>
                        <a:t>exponential </a:t>
                      </a:r>
                      <a:r>
                        <a:rPr sz="1600" spc="-1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x:</a:t>
                      </a:r>
                      <a:r>
                        <a:rPr sz="1600" spc="-18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135" baseline="30000">
                          <a:latin typeface="Arial"/>
                          <a:cs typeface="Arial"/>
                        </a:rPr>
                        <a:t>x</a:t>
                      </a:r>
                      <a:endParaRPr sz="1600" baseline="30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</a:tr>
              <a:tr h="35052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  <a:defRPr/>
                      </a:pPr>
                      <a:r>
                        <a:rPr sz="1600" b="1" spc="-105">
                          <a:latin typeface="Arial"/>
                          <a:cs typeface="Arial"/>
                        </a:rPr>
                        <a:t>log</a:t>
                      </a:r>
                      <a:r>
                        <a:rPr sz="1600" spc="-105">
                          <a:latin typeface="Arial"/>
                          <a:cs typeface="Arial"/>
                        </a:rPr>
                        <a:t>(x)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  <a:defRPr/>
                      </a:pPr>
                      <a:r>
                        <a:rPr sz="1600" spc="-12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natural </a:t>
                      </a:r>
                      <a:r>
                        <a:rPr sz="1600" spc="-40">
                          <a:latin typeface="Arial"/>
                          <a:cs typeface="Arial"/>
                        </a:rPr>
                        <a:t>logarithm </a:t>
                      </a:r>
                      <a:r>
                        <a:rPr sz="1600" spc="-1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75">
                          <a:latin typeface="Arial"/>
                          <a:cs typeface="Arial"/>
                        </a:rPr>
                        <a:t>x, </a:t>
                      </a:r>
                      <a:r>
                        <a:rPr sz="1600" spc="-10">
                          <a:latin typeface="Arial"/>
                          <a:cs typeface="Arial"/>
                        </a:rPr>
                        <a:t>for </a:t>
                      </a:r>
                      <a:r>
                        <a:rPr sz="1600" spc="-125">
                          <a:latin typeface="Arial"/>
                          <a:cs typeface="Arial"/>
                        </a:rPr>
                        <a:t>x&gt;</a:t>
                      </a:r>
                      <a:r>
                        <a:rPr sz="1600" spc="-31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</a:tr>
              <a:tr h="35052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  <a:defRPr/>
                      </a:pPr>
                      <a:r>
                        <a:rPr sz="1600" b="1" spc="-85">
                          <a:latin typeface="Arial"/>
                          <a:cs typeface="Arial"/>
                        </a:rPr>
                        <a:t>pow</a:t>
                      </a:r>
                      <a:r>
                        <a:rPr sz="1600" spc="-85">
                          <a:latin typeface="Arial"/>
                          <a:cs typeface="Arial"/>
                        </a:rPr>
                        <a:t>(x,y)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  <a:defRPr/>
                      </a:pPr>
                      <a:r>
                        <a:rPr sz="1600" spc="-12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75">
                          <a:latin typeface="Arial"/>
                          <a:cs typeface="Arial"/>
                        </a:rPr>
                        <a:t>value </a:t>
                      </a:r>
                      <a:r>
                        <a:rPr sz="1600" spc="-1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-6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35">
                          <a:latin typeface="Arial"/>
                          <a:cs typeface="Arial"/>
                        </a:rPr>
                        <a:t>x**y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</a:tr>
              <a:tr h="35052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  <a:defRPr/>
                      </a:pPr>
                      <a:r>
                        <a:rPr sz="1600" b="1" spc="-95">
                          <a:latin typeface="Arial"/>
                          <a:cs typeface="Arial"/>
                        </a:rPr>
                        <a:t>sqrt</a:t>
                      </a:r>
                      <a:r>
                        <a:rPr sz="1600" spc="-95">
                          <a:latin typeface="Arial"/>
                          <a:cs typeface="Arial"/>
                        </a:rPr>
                        <a:t>(x)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  <a:defRPr/>
                      </a:pPr>
                      <a:r>
                        <a:rPr sz="1600" spc="-12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90">
                          <a:latin typeface="Arial"/>
                          <a:cs typeface="Arial"/>
                        </a:rPr>
                        <a:t>square </a:t>
                      </a:r>
                      <a:r>
                        <a:rPr sz="1600" spc="-10">
                          <a:latin typeface="Arial"/>
                          <a:cs typeface="Arial"/>
                        </a:rPr>
                        <a:t>root of </a:t>
                      </a:r>
                      <a:r>
                        <a:rPr sz="1600" spc="-110">
                          <a:latin typeface="Arial"/>
                          <a:cs typeface="Arial"/>
                        </a:rPr>
                        <a:t>x </a:t>
                      </a:r>
                      <a:r>
                        <a:rPr sz="1600" spc="-10">
                          <a:latin typeface="Arial"/>
                          <a:cs typeface="Arial"/>
                        </a:rPr>
                        <a:t>for </a:t>
                      </a:r>
                      <a:r>
                        <a:rPr sz="1600" spc="-110">
                          <a:latin typeface="Arial"/>
                          <a:cs typeface="Arial"/>
                        </a:rPr>
                        <a:t>x </a:t>
                      </a:r>
                      <a:r>
                        <a:rPr sz="1600" spc="-140">
                          <a:latin typeface="Arial"/>
                          <a:cs typeface="Arial"/>
                        </a:rPr>
                        <a:t>&gt;</a:t>
                      </a:r>
                      <a:r>
                        <a:rPr sz="1600" spc="-18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915405" y="231394"/>
            <a:ext cx="11785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80"/>
              <a:t>Strings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1746630" y="1107770"/>
            <a:ext cx="75907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75">
                <a:latin typeface="Arial"/>
                <a:cs typeface="Arial"/>
              </a:rPr>
              <a:t>Python </a:t>
            </a:r>
            <a:r>
              <a:rPr sz="2000" spc="-105">
                <a:latin typeface="Arial"/>
                <a:cs typeface="Arial"/>
              </a:rPr>
              <a:t>Strings </a:t>
            </a:r>
            <a:r>
              <a:rPr sz="2000" spc="-90">
                <a:latin typeface="Arial"/>
                <a:cs typeface="Arial"/>
              </a:rPr>
              <a:t>are </a:t>
            </a:r>
            <a:r>
              <a:rPr sz="2000" b="1" spc="-100">
                <a:solidFill>
                  <a:srgbClr val="CC9A1A"/>
                </a:solidFill>
                <a:latin typeface="Arial"/>
                <a:cs typeface="Arial"/>
              </a:rPr>
              <a:t>Immutable </a:t>
            </a:r>
            <a:r>
              <a:rPr sz="2000" spc="-70">
                <a:latin typeface="Arial"/>
                <a:cs typeface="Arial"/>
              </a:rPr>
              <a:t>objects </a:t>
            </a:r>
            <a:r>
              <a:rPr sz="2000" spc="-5">
                <a:latin typeface="Arial"/>
                <a:cs typeface="Arial"/>
              </a:rPr>
              <a:t>that </a:t>
            </a:r>
            <a:r>
              <a:rPr sz="2000" spc="-65">
                <a:latin typeface="Arial"/>
                <a:cs typeface="Arial"/>
              </a:rPr>
              <a:t>cannot </a:t>
            </a:r>
            <a:r>
              <a:rPr sz="2000" spc="-120">
                <a:latin typeface="Arial"/>
                <a:cs typeface="Arial"/>
              </a:rPr>
              <a:t>change </a:t>
            </a:r>
            <a:r>
              <a:rPr sz="2000" spc="-5">
                <a:latin typeface="Arial"/>
                <a:cs typeface="Arial"/>
              </a:rPr>
              <a:t>their</a:t>
            </a:r>
            <a:r>
              <a:rPr sz="2000" spc="-370">
                <a:latin typeface="Arial"/>
                <a:cs typeface="Arial"/>
              </a:rPr>
              <a:t> </a:t>
            </a:r>
            <a:r>
              <a:rPr sz="2000" spc="-105">
                <a:latin typeface="Arial"/>
                <a:cs typeface="Arial"/>
              </a:rPr>
              <a:t>values.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2" hidden="0"/>
          <p:cNvSpPr>
            <a:spLocks noAdjustHandles="0" noChangeArrowheads="0"/>
          </p:cNvSpPr>
          <p:nvPr isPhoto="0" userDrawn="0"/>
        </p:nvSpPr>
        <p:spPr bwMode="auto">
          <a:xfrm>
            <a:off x="1746630" y="2860814"/>
            <a:ext cx="9375140" cy="12534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225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210">
                <a:latin typeface="Arial"/>
                <a:cs typeface="Arial"/>
              </a:rPr>
              <a:t>You </a:t>
            </a:r>
            <a:r>
              <a:rPr sz="2000" spc="-125">
                <a:latin typeface="Arial"/>
                <a:cs typeface="Arial"/>
              </a:rPr>
              <a:t>can </a:t>
            </a:r>
            <a:r>
              <a:rPr sz="2000" spc="-65">
                <a:latin typeface="Arial"/>
                <a:cs typeface="Arial"/>
              </a:rPr>
              <a:t>update </a:t>
            </a:r>
            <a:r>
              <a:rPr sz="2000" spc="-110">
                <a:latin typeface="Arial"/>
                <a:cs typeface="Arial"/>
              </a:rPr>
              <a:t>an </a:t>
            </a:r>
            <a:r>
              <a:rPr sz="2000" spc="-80">
                <a:latin typeface="Arial"/>
                <a:cs typeface="Arial"/>
              </a:rPr>
              <a:t>existing </a:t>
            </a:r>
            <a:r>
              <a:rPr sz="2000" spc="-55">
                <a:latin typeface="Arial"/>
                <a:cs typeface="Arial"/>
              </a:rPr>
              <a:t>string </a:t>
            </a:r>
            <a:r>
              <a:rPr sz="2000" spc="-85">
                <a:latin typeface="Arial"/>
                <a:cs typeface="Arial"/>
              </a:rPr>
              <a:t>by </a:t>
            </a:r>
            <a:r>
              <a:rPr sz="2000" spc="-100">
                <a:latin typeface="Arial"/>
                <a:cs typeface="Arial"/>
              </a:rPr>
              <a:t>(re)assigning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spc="-70">
                <a:latin typeface="Arial"/>
                <a:cs typeface="Arial"/>
              </a:rPr>
              <a:t>variable </a:t>
            </a:r>
            <a:r>
              <a:rPr sz="2000" spc="15">
                <a:latin typeface="Arial"/>
                <a:cs typeface="Arial"/>
              </a:rPr>
              <a:t>to </a:t>
            </a:r>
            <a:r>
              <a:rPr sz="2000" spc="-45">
                <a:latin typeface="Arial"/>
                <a:cs typeface="Arial"/>
              </a:rPr>
              <a:t>another</a:t>
            </a:r>
            <a:r>
              <a:rPr sz="2000" spc="-200">
                <a:latin typeface="Arial"/>
                <a:cs typeface="Arial"/>
              </a:rPr>
              <a:t> </a:t>
            </a:r>
            <a:r>
              <a:rPr sz="2000" spc="-55">
                <a:latin typeface="Arial"/>
                <a:cs typeface="Arial"/>
              </a:rPr>
              <a:t>string.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75">
                <a:latin typeface="Arial"/>
                <a:cs typeface="Arial"/>
              </a:rPr>
              <a:t>Python</a:t>
            </a:r>
            <a:r>
              <a:rPr sz="2000" spc="-130">
                <a:latin typeface="Arial"/>
                <a:cs typeface="Arial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does</a:t>
            </a:r>
            <a:r>
              <a:rPr sz="2000" i="1" spc="-165">
                <a:latin typeface="Trebuchet MS"/>
                <a:cs typeface="Trebuchet MS"/>
              </a:rPr>
              <a:t> </a:t>
            </a:r>
            <a:r>
              <a:rPr sz="2000" i="1" spc="-100">
                <a:latin typeface="Trebuchet MS"/>
                <a:cs typeface="Trebuchet MS"/>
              </a:rPr>
              <a:t>not</a:t>
            </a:r>
            <a:r>
              <a:rPr sz="2000" i="1" spc="-160">
                <a:latin typeface="Trebuchet MS"/>
                <a:cs typeface="Trebuchet MS"/>
              </a:rPr>
              <a:t> </a:t>
            </a:r>
            <a:r>
              <a:rPr sz="2000" spc="-50">
                <a:latin typeface="Arial"/>
                <a:cs typeface="Arial"/>
              </a:rPr>
              <a:t>support</a:t>
            </a:r>
            <a:r>
              <a:rPr sz="2000" spc="-110">
                <a:latin typeface="Arial"/>
                <a:cs typeface="Arial"/>
              </a:rPr>
              <a:t> </a:t>
            </a:r>
            <a:r>
              <a:rPr sz="2000" spc="-155">
                <a:latin typeface="Arial"/>
                <a:cs typeface="Arial"/>
              </a:rPr>
              <a:t>a</a:t>
            </a:r>
            <a:r>
              <a:rPr sz="2000" spc="-95">
                <a:latin typeface="Arial"/>
                <a:cs typeface="Arial"/>
              </a:rPr>
              <a:t> </a:t>
            </a:r>
            <a:r>
              <a:rPr sz="2000" spc="-75">
                <a:latin typeface="Arial"/>
                <a:cs typeface="Arial"/>
              </a:rPr>
              <a:t>character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35">
                <a:latin typeface="Arial"/>
                <a:cs typeface="Arial"/>
              </a:rPr>
              <a:t>type;</a:t>
            </a:r>
            <a:r>
              <a:rPr sz="2000" spc="-114">
                <a:latin typeface="Arial"/>
                <a:cs typeface="Arial"/>
              </a:rPr>
              <a:t> </a:t>
            </a:r>
            <a:r>
              <a:rPr sz="2000" spc="-80">
                <a:latin typeface="Arial"/>
                <a:cs typeface="Arial"/>
              </a:rPr>
              <a:t>these</a:t>
            </a:r>
            <a:r>
              <a:rPr sz="2000" spc="-90">
                <a:latin typeface="Arial"/>
                <a:cs typeface="Arial"/>
              </a:rPr>
              <a:t> are</a:t>
            </a:r>
            <a:r>
              <a:rPr sz="2000" spc="-95">
                <a:latin typeface="Arial"/>
                <a:cs typeface="Arial"/>
              </a:rPr>
              <a:t> </a:t>
            </a:r>
            <a:r>
              <a:rPr sz="2000" spc="-40">
                <a:latin typeface="Arial"/>
                <a:cs typeface="Arial"/>
              </a:rPr>
              <a:t>treated</a:t>
            </a:r>
            <a:r>
              <a:rPr sz="2000" spc="-85">
                <a:latin typeface="Arial"/>
                <a:cs typeface="Arial"/>
              </a:rPr>
              <a:t> </a:t>
            </a:r>
            <a:r>
              <a:rPr sz="2000" spc="-185">
                <a:latin typeface="Arial"/>
                <a:cs typeface="Arial"/>
              </a:rPr>
              <a:t>as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-80">
                <a:latin typeface="Arial"/>
                <a:cs typeface="Arial"/>
              </a:rPr>
              <a:t>strings</a:t>
            </a:r>
            <a:r>
              <a:rPr sz="2000" spc="-85">
                <a:latin typeface="Arial"/>
                <a:cs typeface="Arial"/>
              </a:rPr>
              <a:t> </a:t>
            </a:r>
            <a:r>
              <a:rPr sz="2000" spc="-5">
                <a:latin typeface="Arial"/>
                <a:cs typeface="Arial"/>
              </a:rPr>
              <a:t>of</a:t>
            </a:r>
            <a:r>
              <a:rPr sz="2000" spc="-114">
                <a:latin typeface="Arial"/>
                <a:cs typeface="Arial"/>
              </a:rPr>
              <a:t> </a:t>
            </a:r>
            <a:r>
              <a:rPr sz="2000" spc="-55">
                <a:latin typeface="Arial"/>
                <a:cs typeface="Arial"/>
              </a:rPr>
              <a:t>length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75">
                <a:latin typeface="Arial"/>
                <a:cs typeface="Arial"/>
              </a:rPr>
              <a:t>one.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75">
                <a:latin typeface="Arial"/>
                <a:cs typeface="Arial"/>
              </a:rPr>
              <a:t>Python</a:t>
            </a:r>
            <a:r>
              <a:rPr sz="2000" spc="-130">
                <a:latin typeface="Arial"/>
                <a:cs typeface="Arial"/>
              </a:rPr>
              <a:t> </a:t>
            </a:r>
            <a:r>
              <a:rPr sz="2000" spc="-110">
                <a:latin typeface="Arial"/>
                <a:cs typeface="Arial"/>
              </a:rPr>
              <a:t>accepts</a:t>
            </a:r>
            <a:r>
              <a:rPr sz="2000" spc="-90">
                <a:latin typeface="Arial"/>
                <a:cs typeface="Arial"/>
              </a:rPr>
              <a:t> </a:t>
            </a:r>
            <a:r>
              <a:rPr sz="2000" spc="-95">
                <a:latin typeface="Arial"/>
                <a:cs typeface="Arial"/>
              </a:rPr>
              <a:t>single</a:t>
            </a:r>
            <a:r>
              <a:rPr sz="2000" spc="-90">
                <a:latin typeface="Arial"/>
                <a:cs typeface="Arial"/>
              </a:rPr>
              <a:t> </a:t>
            </a:r>
            <a:r>
              <a:rPr sz="2000" spc="-50">
                <a:latin typeface="Arial"/>
                <a:cs typeface="Arial"/>
              </a:rPr>
              <a:t>(</a:t>
            </a:r>
            <a:r>
              <a:rPr sz="2000" b="1" spc="-50">
                <a:solidFill>
                  <a:srgbClr val="CC9A1A"/>
                </a:solidFill>
                <a:latin typeface="Arial"/>
                <a:cs typeface="Arial"/>
              </a:rPr>
              <a:t>'</a:t>
            </a:r>
            <a:r>
              <a:rPr sz="2000" spc="-50">
                <a:latin typeface="Arial"/>
                <a:cs typeface="Arial"/>
              </a:rPr>
              <a:t>),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60">
                <a:latin typeface="Arial"/>
                <a:cs typeface="Arial"/>
              </a:rPr>
              <a:t>double</a:t>
            </a:r>
            <a:r>
              <a:rPr sz="2000" spc="-120">
                <a:latin typeface="Arial"/>
                <a:cs typeface="Arial"/>
              </a:rPr>
              <a:t> </a:t>
            </a:r>
            <a:r>
              <a:rPr sz="2000" spc="-65">
                <a:latin typeface="Arial"/>
                <a:cs typeface="Arial"/>
              </a:rPr>
              <a:t>(</a:t>
            </a:r>
            <a:r>
              <a:rPr sz="2000" b="1" spc="-65">
                <a:solidFill>
                  <a:srgbClr val="CC9A1A"/>
                </a:solidFill>
                <a:latin typeface="Arial"/>
                <a:cs typeface="Arial"/>
              </a:rPr>
              <a:t>"</a:t>
            </a:r>
            <a:r>
              <a:rPr sz="2000" spc="-65">
                <a:latin typeface="Arial"/>
                <a:cs typeface="Arial"/>
              </a:rPr>
              <a:t>)</a:t>
            </a:r>
            <a:r>
              <a:rPr sz="2000" spc="-95">
                <a:latin typeface="Arial"/>
                <a:cs typeface="Arial"/>
              </a:rPr>
              <a:t> </a:t>
            </a:r>
            <a:r>
              <a:rPr sz="2000" spc="-90">
                <a:latin typeface="Arial"/>
                <a:cs typeface="Arial"/>
              </a:rPr>
              <a:t>and</a:t>
            </a:r>
            <a:r>
              <a:rPr sz="2000" spc="-110">
                <a:latin typeface="Arial"/>
                <a:cs typeface="Arial"/>
              </a:rPr>
              <a:t> </a:t>
            </a:r>
            <a:r>
              <a:rPr sz="2000" spc="-5">
                <a:latin typeface="Arial"/>
                <a:cs typeface="Arial"/>
              </a:rPr>
              <a:t>triple</a:t>
            </a:r>
            <a:r>
              <a:rPr sz="2000" spc="-85">
                <a:latin typeface="Arial"/>
                <a:cs typeface="Arial"/>
              </a:rPr>
              <a:t> </a:t>
            </a:r>
            <a:r>
              <a:rPr sz="2000" spc="-25">
                <a:latin typeface="Arial"/>
                <a:cs typeface="Arial"/>
              </a:rPr>
              <a:t>(</a:t>
            </a:r>
            <a:r>
              <a:rPr sz="2000" b="1" spc="-25">
                <a:solidFill>
                  <a:srgbClr val="CC9A1A"/>
                </a:solidFill>
                <a:latin typeface="Arial"/>
                <a:cs typeface="Arial"/>
              </a:rPr>
              <a:t>'''</a:t>
            </a:r>
            <a:r>
              <a:rPr sz="2000" b="1" spc="-105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000" spc="-15">
                <a:latin typeface="Arial"/>
                <a:cs typeface="Arial"/>
              </a:rPr>
              <a:t>or</a:t>
            </a:r>
            <a:r>
              <a:rPr sz="2000" spc="-114">
                <a:latin typeface="Arial"/>
                <a:cs typeface="Arial"/>
              </a:rPr>
              <a:t> </a:t>
            </a:r>
            <a:r>
              <a:rPr sz="2000" b="1" spc="-70">
                <a:solidFill>
                  <a:srgbClr val="CC9A1A"/>
                </a:solidFill>
                <a:latin typeface="Arial"/>
                <a:cs typeface="Arial"/>
              </a:rPr>
              <a:t>"""</a:t>
            </a:r>
            <a:r>
              <a:rPr sz="2000" spc="-70">
                <a:latin typeface="Arial"/>
                <a:cs typeface="Arial"/>
              </a:rPr>
              <a:t>)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75">
                <a:latin typeface="Arial"/>
                <a:cs typeface="Arial"/>
              </a:rPr>
              <a:t>quotes</a:t>
            </a:r>
            <a:r>
              <a:rPr sz="2000" spc="-95">
                <a:latin typeface="Arial"/>
                <a:cs typeface="Arial"/>
              </a:rPr>
              <a:t> </a:t>
            </a:r>
            <a:r>
              <a:rPr sz="2000" spc="15">
                <a:latin typeface="Arial"/>
                <a:cs typeface="Arial"/>
              </a:rPr>
              <a:t>to</a:t>
            </a:r>
            <a:r>
              <a:rPr sz="2000" spc="-110">
                <a:latin typeface="Arial"/>
                <a:cs typeface="Arial"/>
              </a:rPr>
              <a:t> </a:t>
            </a:r>
            <a:r>
              <a:rPr sz="2000" spc="-55">
                <a:latin typeface="Arial"/>
                <a:cs typeface="Arial"/>
              </a:rPr>
              <a:t>denote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55">
                <a:latin typeface="Arial"/>
                <a:cs typeface="Arial"/>
              </a:rPr>
              <a:t>string</a:t>
            </a:r>
            <a:r>
              <a:rPr sz="2000" spc="-90">
                <a:latin typeface="Arial"/>
                <a:cs typeface="Arial"/>
              </a:rPr>
              <a:t> </a:t>
            </a:r>
            <a:r>
              <a:rPr sz="2000" spc="-50">
                <a:latin typeface="Arial"/>
                <a:cs typeface="Arial"/>
              </a:rPr>
              <a:t>literals.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3" hidden="0"/>
          <p:cNvSpPr>
            <a:spLocks noAdjustHandles="0" noChangeArrowheads="0"/>
          </p:cNvSpPr>
          <p:nvPr isPhoto="0" userDrawn="0"/>
        </p:nvSpPr>
        <p:spPr bwMode="auto">
          <a:xfrm>
            <a:off x="1746630" y="5086299"/>
            <a:ext cx="94875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85">
                <a:latin typeface="Arial"/>
                <a:cs typeface="Arial"/>
              </a:rPr>
              <a:t>String</a:t>
            </a:r>
            <a:r>
              <a:rPr sz="2000" spc="35">
                <a:latin typeface="Arial"/>
                <a:cs typeface="Arial"/>
              </a:rPr>
              <a:t> </a:t>
            </a:r>
            <a:r>
              <a:rPr sz="2000" spc="-110">
                <a:latin typeface="Arial"/>
                <a:cs typeface="Arial"/>
              </a:rPr>
              <a:t>indexes</a:t>
            </a:r>
            <a:r>
              <a:rPr sz="2000">
                <a:latin typeface="Arial"/>
                <a:cs typeface="Arial"/>
              </a:rPr>
              <a:t> </a:t>
            </a:r>
            <a:r>
              <a:rPr sz="2000" spc="-50">
                <a:latin typeface="Arial"/>
                <a:cs typeface="Arial"/>
              </a:rPr>
              <a:t>starting</a:t>
            </a:r>
            <a:r>
              <a:rPr sz="2000" spc="30">
                <a:latin typeface="Arial"/>
                <a:cs typeface="Arial"/>
              </a:rPr>
              <a:t> </a:t>
            </a:r>
            <a:r>
              <a:rPr sz="2000" spc="-35">
                <a:latin typeface="Arial"/>
                <a:cs typeface="Arial"/>
              </a:rPr>
              <a:t>at</a:t>
            </a:r>
            <a:r>
              <a:rPr sz="2000" spc="25">
                <a:latin typeface="Arial"/>
                <a:cs typeface="Arial"/>
              </a:rPr>
              <a:t> </a:t>
            </a:r>
            <a:r>
              <a:rPr sz="2000" b="1" spc="-100">
                <a:solidFill>
                  <a:srgbClr val="CC9A1A"/>
                </a:solidFill>
                <a:latin typeface="Arial"/>
                <a:cs typeface="Arial"/>
              </a:rPr>
              <a:t>0</a:t>
            </a:r>
            <a:r>
              <a:rPr sz="2000" b="1" spc="15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000" spc="-25">
                <a:latin typeface="Arial"/>
                <a:cs typeface="Arial"/>
              </a:rPr>
              <a:t>in</a:t>
            </a:r>
            <a:r>
              <a:rPr sz="2000" spc="15">
                <a:latin typeface="Arial"/>
                <a:cs typeface="Arial"/>
              </a:rPr>
              <a:t> </a:t>
            </a:r>
            <a:r>
              <a:rPr sz="2000" spc="-20">
                <a:latin typeface="Arial"/>
                <a:cs typeface="Arial"/>
              </a:rPr>
              <a:t>the</a:t>
            </a:r>
            <a:r>
              <a:rPr sz="2000" spc="10">
                <a:latin typeface="Arial"/>
                <a:cs typeface="Arial"/>
              </a:rPr>
              <a:t> </a:t>
            </a:r>
            <a:r>
              <a:rPr sz="2000" spc="-80">
                <a:latin typeface="Arial"/>
                <a:cs typeface="Arial"/>
              </a:rPr>
              <a:t>beginning</a:t>
            </a:r>
            <a:r>
              <a:rPr sz="2000" spc="15">
                <a:latin typeface="Arial"/>
                <a:cs typeface="Arial"/>
              </a:rPr>
              <a:t> </a:t>
            </a:r>
            <a:r>
              <a:rPr sz="2000" spc="-5">
                <a:latin typeface="Arial"/>
                <a:cs typeface="Arial"/>
              </a:rPr>
              <a:t>of</a:t>
            </a:r>
            <a:r>
              <a:rPr sz="2000" spc="10">
                <a:latin typeface="Arial"/>
                <a:cs typeface="Arial"/>
              </a:rPr>
              <a:t> </a:t>
            </a:r>
            <a:r>
              <a:rPr sz="2000" spc="-20">
                <a:latin typeface="Arial"/>
                <a:cs typeface="Arial"/>
              </a:rPr>
              <a:t>the</a:t>
            </a:r>
            <a:r>
              <a:rPr sz="2000" spc="15">
                <a:latin typeface="Arial"/>
                <a:cs typeface="Arial"/>
              </a:rPr>
              <a:t> </a:t>
            </a:r>
            <a:r>
              <a:rPr sz="2000" spc="-55">
                <a:latin typeface="Arial"/>
                <a:cs typeface="Arial"/>
              </a:rPr>
              <a:t>string</a:t>
            </a:r>
            <a:r>
              <a:rPr sz="2000" spc="30">
                <a:latin typeface="Arial"/>
                <a:cs typeface="Arial"/>
              </a:rPr>
              <a:t> </a:t>
            </a:r>
            <a:r>
              <a:rPr sz="2000" spc="-100">
                <a:latin typeface="Arial"/>
                <a:cs typeface="Arial"/>
              </a:rPr>
              <a:t>and</a:t>
            </a:r>
            <a:r>
              <a:rPr sz="2000" spc="20">
                <a:latin typeface="Arial"/>
                <a:cs typeface="Arial"/>
              </a:rPr>
              <a:t> </a:t>
            </a:r>
            <a:r>
              <a:rPr sz="2000" spc="-60">
                <a:latin typeface="Arial"/>
                <a:cs typeface="Arial"/>
              </a:rPr>
              <a:t>working</a:t>
            </a:r>
            <a:r>
              <a:rPr sz="2000" spc="25">
                <a:latin typeface="Arial"/>
                <a:cs typeface="Arial"/>
              </a:rPr>
              <a:t> </a:t>
            </a:r>
            <a:r>
              <a:rPr sz="2000" spc="-10">
                <a:latin typeface="Arial"/>
                <a:cs typeface="Arial"/>
              </a:rPr>
              <a:t>their</a:t>
            </a:r>
            <a:r>
              <a:rPr sz="2000" spc="20">
                <a:latin typeface="Arial"/>
                <a:cs typeface="Arial"/>
              </a:rPr>
              <a:t> </a:t>
            </a:r>
            <a:r>
              <a:rPr sz="2000" spc="-110">
                <a:latin typeface="Arial"/>
                <a:cs typeface="Arial"/>
              </a:rPr>
              <a:t>way</a:t>
            </a:r>
            <a:r>
              <a:rPr sz="2000" spc="25">
                <a:latin typeface="Arial"/>
                <a:cs typeface="Arial"/>
              </a:rPr>
              <a:t> </a:t>
            </a:r>
            <a:r>
              <a:rPr sz="2000" spc="-25">
                <a:latin typeface="Arial"/>
                <a:cs typeface="Arial"/>
              </a:rPr>
              <a:t>from</a:t>
            </a:r>
            <a:r>
              <a:rPr sz="2000" spc="5">
                <a:latin typeface="Arial"/>
                <a:cs typeface="Arial"/>
              </a:rPr>
              <a:t> </a:t>
            </a:r>
            <a:r>
              <a:rPr sz="2000" b="1" spc="-85">
                <a:solidFill>
                  <a:srgbClr val="CC9A1A"/>
                </a:solidFill>
                <a:latin typeface="Arial"/>
                <a:cs typeface="Arial"/>
              </a:rPr>
              <a:t>-1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defRPr/>
            </a:pPr>
            <a:r>
              <a:rPr sz="2000" spc="-35">
                <a:latin typeface="Arial"/>
                <a:cs typeface="Arial"/>
              </a:rPr>
              <a:t>at </a:t>
            </a:r>
            <a:r>
              <a:rPr sz="2000" spc="-20">
                <a:latin typeface="Arial"/>
                <a:cs typeface="Arial"/>
              </a:rPr>
              <a:t>the</a:t>
            </a:r>
            <a:r>
              <a:rPr sz="2000" spc="-170">
                <a:latin typeface="Arial"/>
                <a:cs typeface="Arial"/>
              </a:rPr>
              <a:t> </a:t>
            </a:r>
            <a:r>
              <a:rPr sz="2000" spc="-75">
                <a:latin typeface="Arial"/>
                <a:cs typeface="Arial"/>
              </a:rPr>
              <a:t>end.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4" hidden="0"/>
          <p:cNvSpPr/>
          <p:nvPr isPhoto="0" userDrawn="0"/>
        </p:nvSpPr>
        <p:spPr bwMode="auto">
          <a:xfrm>
            <a:off x="3570732" y="1615439"/>
            <a:ext cx="5167884" cy="1091184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7" name="object 15" hidden="0"/>
          <p:cNvSpPr/>
          <p:nvPr isPhoto="0" userDrawn="0"/>
        </p:nvSpPr>
        <p:spPr bwMode="auto">
          <a:xfrm>
            <a:off x="3606419" y="1651126"/>
            <a:ext cx="5041900" cy="965200"/>
          </a:xfrm>
          <a:prstGeom prst="rect">
            <a:avLst/>
          </a:prstGeom>
          <a:blipFill>
            <a:blip r:embed="rId4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object 16" hidden="0"/>
          <p:cNvSpPr/>
          <p:nvPr isPhoto="0" userDrawn="0"/>
        </p:nvSpPr>
        <p:spPr bwMode="auto">
          <a:xfrm>
            <a:off x="3601720" y="1646427"/>
            <a:ext cx="5051424" cy="974725"/>
          </a:xfrm>
          <a:custGeom>
            <a:avLst/>
            <a:gdLst/>
            <a:ahLst/>
            <a:cxnLst/>
            <a:rect l="l" t="t" r="r" b="b"/>
            <a:pathLst>
              <a:path w="5051425" h="974725" fill="norm" stroke="1" extrusionOk="0">
                <a:moveTo>
                  <a:pt x="0" y="974725"/>
                </a:moveTo>
                <a:lnTo>
                  <a:pt x="5051425" y="974725"/>
                </a:lnTo>
                <a:lnTo>
                  <a:pt x="5051425" y="0"/>
                </a:lnTo>
                <a:lnTo>
                  <a:pt x="0" y="0"/>
                </a:lnTo>
                <a:lnTo>
                  <a:pt x="0" y="974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9" name="object 17" hidden="0"/>
          <p:cNvSpPr/>
          <p:nvPr isPhoto="0" userDrawn="0"/>
        </p:nvSpPr>
        <p:spPr bwMode="auto">
          <a:xfrm>
            <a:off x="4611623" y="4143755"/>
            <a:ext cx="3022092" cy="1001268"/>
          </a:xfrm>
          <a:prstGeom prst="rect">
            <a:avLst/>
          </a:prstGeom>
          <a:blipFill>
            <a:blip r:embed="rId5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0" name="object 18" hidden="0"/>
          <p:cNvSpPr/>
          <p:nvPr isPhoto="0" userDrawn="0"/>
        </p:nvSpPr>
        <p:spPr bwMode="auto">
          <a:xfrm>
            <a:off x="4648200" y="4179061"/>
            <a:ext cx="2895600" cy="876299"/>
          </a:xfrm>
          <a:prstGeom prst="rect">
            <a:avLst/>
          </a:prstGeom>
          <a:blipFill>
            <a:blip r:embed="rId6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1" name="object 19" hidden="0"/>
          <p:cNvSpPr/>
          <p:nvPr isPhoto="0" userDrawn="0"/>
        </p:nvSpPr>
        <p:spPr bwMode="auto">
          <a:xfrm>
            <a:off x="4643373" y="4174363"/>
            <a:ext cx="2905125" cy="885825"/>
          </a:xfrm>
          <a:custGeom>
            <a:avLst/>
            <a:gdLst/>
            <a:ahLst/>
            <a:cxnLst/>
            <a:rect l="l" t="t" r="r" b="b"/>
            <a:pathLst>
              <a:path w="2905125" h="885825" fill="norm" stroke="1" extrusionOk="0">
                <a:moveTo>
                  <a:pt x="0" y="885825"/>
                </a:moveTo>
                <a:lnTo>
                  <a:pt x="2905125" y="885825"/>
                </a:lnTo>
                <a:lnTo>
                  <a:pt x="2905125" y="0"/>
                </a:lnTo>
                <a:lnTo>
                  <a:pt x="0" y="0"/>
                </a:lnTo>
                <a:lnTo>
                  <a:pt x="0" y="8858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2" name="object 20" hidden="0"/>
          <p:cNvSpPr/>
          <p:nvPr isPhoto="0" userDrawn="0"/>
        </p:nvSpPr>
        <p:spPr bwMode="auto">
          <a:xfrm>
            <a:off x="6654800" y="5611393"/>
            <a:ext cx="1883663" cy="548640"/>
          </a:xfrm>
          <a:prstGeom prst="rect">
            <a:avLst/>
          </a:prstGeom>
          <a:blipFill>
            <a:blip r:embed="rId7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3" name="object 21" hidden="0"/>
          <p:cNvSpPr/>
          <p:nvPr isPhoto="0" userDrawn="0"/>
        </p:nvSpPr>
        <p:spPr bwMode="auto">
          <a:xfrm>
            <a:off x="3719448" y="5609755"/>
            <a:ext cx="1891919" cy="548640"/>
          </a:xfrm>
          <a:prstGeom prst="rect">
            <a:avLst/>
          </a:prstGeom>
          <a:blipFill>
            <a:blip r:embed="rId8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915405" y="231394"/>
            <a:ext cx="11785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80"/>
              <a:t>Strings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1759076" y="1080261"/>
            <a:ext cx="7823834" cy="17608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b="1" spc="-170">
                <a:solidFill>
                  <a:srgbClr val="CC9A1A"/>
                </a:solidFill>
                <a:latin typeface="Arial"/>
                <a:cs typeface="Arial"/>
              </a:rPr>
              <a:t>String</a:t>
            </a:r>
            <a:r>
              <a:rPr sz="2200" b="1" spc="-13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150">
                <a:solidFill>
                  <a:srgbClr val="CC9A1A"/>
                </a:solidFill>
                <a:latin typeface="Arial"/>
                <a:cs typeface="Arial"/>
              </a:rPr>
              <a:t>Formatting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9A1A"/>
              </a:buClr>
              <a:buFont typeface="Wingdings"/>
              <a:buChar char=""/>
              <a:defRPr/>
            </a:pPr>
            <a:endParaRPr sz="42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b="1" spc="-215">
                <a:solidFill>
                  <a:srgbClr val="CC9A1A"/>
                </a:solidFill>
                <a:latin typeface="Arial"/>
                <a:cs typeface="Arial"/>
              </a:rPr>
              <a:t>Common </a:t>
            </a:r>
            <a:r>
              <a:rPr sz="2200" b="1" spc="-170">
                <a:solidFill>
                  <a:srgbClr val="CC9A1A"/>
                </a:solidFill>
                <a:latin typeface="Arial"/>
                <a:cs typeface="Arial"/>
              </a:rPr>
              <a:t>String</a:t>
            </a:r>
            <a:r>
              <a:rPr sz="2200" b="1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160">
                <a:solidFill>
                  <a:srgbClr val="CC9A1A"/>
                </a:solidFill>
                <a:latin typeface="Arial"/>
                <a:cs typeface="Arial"/>
              </a:rPr>
              <a:t>Operators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90"/>
              </a:spcBef>
              <a:defRPr/>
            </a:pPr>
            <a:r>
              <a:rPr sz="2000" spc="-145">
                <a:latin typeface="Arial"/>
                <a:cs typeface="Arial"/>
              </a:rPr>
              <a:t>Assume </a:t>
            </a:r>
            <a:r>
              <a:rPr sz="2000" spc="-55">
                <a:latin typeface="Arial"/>
                <a:cs typeface="Arial"/>
              </a:rPr>
              <a:t>string </a:t>
            </a:r>
            <a:r>
              <a:rPr sz="2000" spc="-70">
                <a:latin typeface="Arial"/>
                <a:cs typeface="Arial"/>
              </a:rPr>
              <a:t>variable </a:t>
            </a:r>
            <a:r>
              <a:rPr sz="2000" b="1" spc="-125">
                <a:solidFill>
                  <a:srgbClr val="CC9A1A"/>
                </a:solidFill>
                <a:latin typeface="Arial"/>
                <a:cs typeface="Arial"/>
              </a:rPr>
              <a:t>a </a:t>
            </a:r>
            <a:r>
              <a:rPr sz="2000" spc="-80">
                <a:latin typeface="Arial"/>
                <a:cs typeface="Arial"/>
              </a:rPr>
              <a:t>holds </a:t>
            </a:r>
            <a:r>
              <a:rPr sz="2000" spc="-35">
                <a:latin typeface="Arial"/>
                <a:cs typeface="Arial"/>
              </a:rPr>
              <a:t>'Hello' </a:t>
            </a:r>
            <a:r>
              <a:rPr sz="2000" spc="-95">
                <a:latin typeface="Arial"/>
                <a:cs typeface="Arial"/>
              </a:rPr>
              <a:t>and </a:t>
            </a:r>
            <a:r>
              <a:rPr sz="2000" spc="-70">
                <a:latin typeface="Arial"/>
                <a:cs typeface="Arial"/>
              </a:rPr>
              <a:t>variable </a:t>
            </a:r>
            <a:r>
              <a:rPr sz="2000" b="1" spc="-150">
                <a:solidFill>
                  <a:srgbClr val="CC9A1A"/>
                </a:solidFill>
                <a:latin typeface="Arial"/>
                <a:cs typeface="Arial"/>
              </a:rPr>
              <a:t>b </a:t>
            </a:r>
            <a:r>
              <a:rPr sz="2000" spc="-80">
                <a:latin typeface="Arial"/>
                <a:cs typeface="Arial"/>
              </a:rPr>
              <a:t>holds</a:t>
            </a:r>
            <a:r>
              <a:rPr sz="2000" spc="-204">
                <a:latin typeface="Arial"/>
                <a:cs typeface="Arial"/>
              </a:rPr>
              <a:t> </a:t>
            </a:r>
            <a:r>
              <a:rPr sz="2000" spc="-40">
                <a:latin typeface="Arial"/>
                <a:cs typeface="Arial"/>
              </a:rPr>
              <a:t>'Python’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2" hidden="0"/>
          <p:cNvSpPr/>
          <p:nvPr isPhoto="0" userDrawn="0"/>
        </p:nvSpPr>
        <p:spPr bwMode="auto">
          <a:xfrm>
            <a:off x="4256532" y="1213103"/>
            <a:ext cx="3681984" cy="914400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5" name="object 13" hidden="0"/>
          <p:cNvSpPr/>
          <p:nvPr isPhoto="0" userDrawn="0"/>
        </p:nvSpPr>
        <p:spPr bwMode="auto">
          <a:xfrm>
            <a:off x="4292853" y="1249680"/>
            <a:ext cx="3556000" cy="787400"/>
          </a:xfrm>
          <a:prstGeom prst="rect">
            <a:avLst/>
          </a:prstGeom>
          <a:blipFill>
            <a:blip r:embed="rId4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6" name="object 14" hidden="0"/>
          <p:cNvSpPr/>
          <p:nvPr isPhoto="0" userDrawn="0"/>
        </p:nvSpPr>
        <p:spPr bwMode="auto">
          <a:xfrm>
            <a:off x="4288028" y="1244853"/>
            <a:ext cx="3565525" cy="796925"/>
          </a:xfrm>
          <a:custGeom>
            <a:avLst/>
            <a:gdLst/>
            <a:ahLst/>
            <a:cxnLst/>
            <a:rect l="l" t="t" r="r" b="b"/>
            <a:pathLst>
              <a:path w="3565525" h="796925" fill="norm" stroke="1" extrusionOk="0">
                <a:moveTo>
                  <a:pt x="0" y="796925"/>
                </a:moveTo>
                <a:lnTo>
                  <a:pt x="3565525" y="796925"/>
                </a:lnTo>
                <a:lnTo>
                  <a:pt x="3565525" y="0"/>
                </a:lnTo>
                <a:lnTo>
                  <a:pt x="0" y="0"/>
                </a:lnTo>
                <a:lnTo>
                  <a:pt x="0" y="7969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graphicFrame>
        <p:nvGraphicFramePr>
          <p:cNvPr id="17" name="object 15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1980310" y="2900426"/>
          <a:ext cx="8964295" cy="2586355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{4DC8767F-CD6A-0C4A-6B7D-1D5AD30CCB0E}</a:tableStyleId>
              </a:tblPr>
              <a:tblGrid>
                <a:gridCol w="942975"/>
                <a:gridCol w="5657850"/>
                <a:gridCol w="2363470"/>
              </a:tblGrid>
              <a:tr h="395605">
                <a:tc>
                  <a:txBody>
                    <a:bodyPr/>
                    <a:p>
                      <a:pPr marL="82550">
                        <a:lnSpc>
                          <a:spcPct val="100000"/>
                        </a:lnSpc>
                        <a:spcBef>
                          <a:spcPts val="505"/>
                        </a:spcBef>
                        <a:defRPr/>
                      </a:pPr>
                      <a:r>
                        <a:rPr sz="1600" b="1" spc="-1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38100" algn="ctr">
                      <a:solidFill>
                        <a:srgbClr val="FFFFFF"/>
                      </a:solidFill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b="1" spc="-114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38100" algn="ctr">
                      <a:solidFill>
                        <a:srgbClr val="FFFFFF"/>
                      </a:solidFill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p>
                      <a:pPr marL="9906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b="1" spc="-14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38100" algn="ctr">
                      <a:solidFill>
                        <a:srgbClr val="FFFFFF"/>
                      </a:solidFill>
                    </a:lnB>
                    <a:solidFill>
                      <a:srgbClr val="E8BB49"/>
                    </a:solidFill>
                  </a:tcPr>
                </a:tc>
              </a:tr>
              <a:tr h="344805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b="1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381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b="1" spc="-120">
                          <a:latin typeface="Arial"/>
                          <a:cs typeface="Arial"/>
                        </a:rPr>
                        <a:t>Concatenation 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- </a:t>
                      </a:r>
                      <a:r>
                        <a:rPr sz="1600" spc="-110">
                          <a:latin typeface="Arial"/>
                          <a:cs typeface="Arial"/>
                        </a:rPr>
                        <a:t>Adds </a:t>
                      </a:r>
                      <a:r>
                        <a:rPr sz="1600" spc="-95">
                          <a:latin typeface="Arial"/>
                          <a:cs typeface="Arial"/>
                        </a:rPr>
                        <a:t>values </a:t>
                      </a:r>
                      <a:r>
                        <a:rPr sz="1600" spc="-55">
                          <a:latin typeface="Arial"/>
                          <a:cs typeface="Arial"/>
                        </a:rPr>
                        <a:t>on </a:t>
                      </a:r>
                      <a:r>
                        <a:rPr sz="1600" spc="-25">
                          <a:latin typeface="Arial"/>
                          <a:cs typeface="Arial"/>
                        </a:rPr>
                        <a:t>either </a:t>
                      </a:r>
                      <a:r>
                        <a:rPr sz="1600" spc="-85">
                          <a:latin typeface="Arial"/>
                          <a:cs typeface="Arial"/>
                        </a:rPr>
                        <a:t>side </a:t>
                      </a:r>
                      <a:r>
                        <a:rPr sz="1600" spc="-1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25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operator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381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p>
                      <a:pPr marL="9906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130">
                          <a:latin typeface="Arial"/>
                          <a:cs typeface="Arial"/>
                        </a:rPr>
                        <a:t>a </a:t>
                      </a:r>
                      <a:r>
                        <a:rPr sz="1600" spc="-140">
                          <a:latin typeface="Arial"/>
                          <a:cs typeface="Arial"/>
                        </a:rPr>
                        <a:t>+ </a:t>
                      </a:r>
                      <a:r>
                        <a:rPr sz="1600" spc="-55">
                          <a:latin typeface="Arial"/>
                          <a:cs typeface="Arial"/>
                        </a:rPr>
                        <a:t>b </a:t>
                      </a:r>
                      <a:r>
                        <a:rPr sz="1600">
                          <a:latin typeface="Arial"/>
                          <a:cs typeface="Arial"/>
                        </a:rPr>
                        <a:t>will 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give</a:t>
                      </a:r>
                      <a:r>
                        <a:rPr sz="16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HelloPython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381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</a:tr>
              <a:tr h="57912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b="1">
                          <a:latin typeface="Arial"/>
                          <a:cs typeface="Arial"/>
                        </a:rPr>
                        <a:t>*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p>
                      <a:pPr marL="97790" marR="13716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b="1" spc="-90">
                          <a:latin typeface="Arial"/>
                          <a:cs typeface="Arial"/>
                        </a:rPr>
                        <a:t>Repetition 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- </a:t>
                      </a:r>
                      <a:r>
                        <a:rPr sz="1600" spc="-110">
                          <a:latin typeface="Arial"/>
                          <a:cs typeface="Arial"/>
                        </a:rPr>
                        <a:t>Creates 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new strings, concatenating </a:t>
                      </a:r>
                      <a:r>
                        <a:rPr sz="1600" spc="-20">
                          <a:latin typeface="Arial"/>
                          <a:cs typeface="Arial"/>
                        </a:rPr>
                        <a:t>multiple </a:t>
                      </a:r>
                      <a:r>
                        <a:rPr sz="1600" spc="-90">
                          <a:latin typeface="Arial"/>
                          <a:cs typeface="Arial"/>
                        </a:rPr>
                        <a:t>copies </a:t>
                      </a:r>
                      <a:r>
                        <a:rPr sz="1600" spc="-10">
                          <a:latin typeface="Arial"/>
                          <a:cs typeface="Arial"/>
                        </a:rPr>
                        <a:t>of  </a:t>
                      </a:r>
                      <a:r>
                        <a:rPr sz="1600" spc="-25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120">
                          <a:latin typeface="Arial"/>
                          <a:cs typeface="Arial"/>
                        </a:rPr>
                        <a:t>same</a:t>
                      </a:r>
                      <a:r>
                        <a:rPr sz="1600" spc="-15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>
                          <a:latin typeface="Arial"/>
                          <a:cs typeface="Arial"/>
                        </a:rPr>
                        <a:t>string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p>
                      <a:pPr marL="9906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15">
                          <a:latin typeface="Arial"/>
                          <a:cs typeface="Arial"/>
                        </a:rPr>
                        <a:t>a*2 </a:t>
                      </a:r>
                      <a:r>
                        <a:rPr sz="1600" spc="5">
                          <a:latin typeface="Arial"/>
                          <a:cs typeface="Arial"/>
                        </a:rPr>
                        <a:t>will 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give</a:t>
                      </a:r>
                      <a:r>
                        <a:rPr sz="1600" spc="-28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>
                          <a:latin typeface="Arial"/>
                          <a:cs typeface="Arial"/>
                        </a:rPr>
                        <a:t>HelloHello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</a:tr>
              <a:tr h="578485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b="1" spc="-15">
                          <a:latin typeface="Arial"/>
                          <a:cs typeface="Arial"/>
                        </a:rPr>
                        <a:t>[</a:t>
                      </a:r>
                      <a:r>
                        <a:rPr sz="1600" b="1" spc="-9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5"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b="1" spc="-145">
                          <a:latin typeface="Arial"/>
                          <a:cs typeface="Arial"/>
                        </a:rPr>
                        <a:t>Slice 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- </a:t>
                      </a:r>
                      <a:r>
                        <a:rPr sz="1600" spc="-120">
                          <a:latin typeface="Arial"/>
                          <a:cs typeface="Arial"/>
                        </a:rPr>
                        <a:t>Gives </a:t>
                      </a:r>
                      <a:r>
                        <a:rPr sz="1600" spc="-25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character </a:t>
                      </a:r>
                      <a:r>
                        <a:rPr sz="1600" spc="-20">
                          <a:latin typeface="Arial"/>
                          <a:cs typeface="Arial"/>
                        </a:rPr>
                        <a:t>from </a:t>
                      </a:r>
                      <a:r>
                        <a:rPr sz="1600" spc="-25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75">
                          <a:latin typeface="Arial"/>
                          <a:cs typeface="Arial"/>
                        </a:rPr>
                        <a:t>given</a:t>
                      </a:r>
                      <a:r>
                        <a:rPr sz="1600" spc="-23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>
                          <a:latin typeface="Arial"/>
                          <a:cs typeface="Arial"/>
                        </a:rPr>
                        <a:t>index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p>
                      <a:pPr marL="99060" marR="100711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35">
                          <a:latin typeface="Arial"/>
                          <a:cs typeface="Arial"/>
                        </a:rPr>
                        <a:t>a[1] </a:t>
                      </a:r>
                      <a:r>
                        <a:rPr sz="1600">
                          <a:latin typeface="Arial"/>
                          <a:cs typeface="Arial"/>
                        </a:rPr>
                        <a:t>will 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give </a:t>
                      </a:r>
                      <a:r>
                        <a:rPr sz="1600" spc="-100">
                          <a:latin typeface="Arial"/>
                          <a:cs typeface="Arial"/>
                        </a:rPr>
                        <a:t>e  </a:t>
                      </a:r>
                      <a:r>
                        <a:rPr sz="1600" spc="-35">
                          <a:latin typeface="Arial"/>
                          <a:cs typeface="Arial"/>
                        </a:rPr>
                        <a:t>a[-1] </a:t>
                      </a:r>
                      <a:r>
                        <a:rPr sz="1600" spc="5">
                          <a:latin typeface="Arial"/>
                          <a:cs typeface="Arial"/>
                        </a:rPr>
                        <a:t>will 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give</a:t>
                      </a:r>
                      <a:r>
                        <a:rPr sz="1600" spc="-32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>
                          <a:latin typeface="Arial"/>
                          <a:cs typeface="Arial"/>
                        </a:rPr>
                        <a:t>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</a:tr>
              <a:tr h="34417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  <a:defRPr/>
                      </a:pPr>
                      <a:r>
                        <a:rPr sz="1600" b="1" spc="-15">
                          <a:latin typeface="Arial"/>
                          <a:cs typeface="Arial"/>
                        </a:rPr>
                        <a:t>[ </a:t>
                      </a:r>
                      <a:r>
                        <a:rPr sz="1600" b="1" spc="-95">
                          <a:latin typeface="Arial"/>
                          <a:cs typeface="Arial"/>
                        </a:rPr>
                        <a:t>:</a:t>
                      </a:r>
                      <a:r>
                        <a:rPr sz="1600" b="1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5"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  <a:defRPr/>
                      </a:pPr>
                      <a:r>
                        <a:rPr sz="1600" b="1" spc="-165">
                          <a:latin typeface="Arial"/>
                          <a:cs typeface="Arial"/>
                        </a:rPr>
                        <a:t>Range </a:t>
                      </a:r>
                      <a:r>
                        <a:rPr sz="1600" b="1" spc="-145">
                          <a:latin typeface="Arial"/>
                          <a:cs typeface="Arial"/>
                        </a:rPr>
                        <a:t>Slice 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- </a:t>
                      </a:r>
                      <a:r>
                        <a:rPr sz="1600" spc="-120">
                          <a:latin typeface="Arial"/>
                          <a:cs typeface="Arial"/>
                        </a:rPr>
                        <a:t>Gives </a:t>
                      </a:r>
                      <a:r>
                        <a:rPr sz="1600" spc="-2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characters </a:t>
                      </a:r>
                      <a:r>
                        <a:rPr sz="1600" spc="-20">
                          <a:latin typeface="Arial"/>
                          <a:cs typeface="Arial"/>
                        </a:rPr>
                        <a:t>from the </a:t>
                      </a:r>
                      <a:r>
                        <a:rPr sz="1600" spc="-75">
                          <a:latin typeface="Arial"/>
                          <a:cs typeface="Arial"/>
                        </a:rPr>
                        <a:t>given</a:t>
                      </a:r>
                      <a:r>
                        <a:rPr sz="1600" spc="-12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0">
                          <a:latin typeface="Arial"/>
                          <a:cs typeface="Arial"/>
                        </a:rPr>
                        <a:t>range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p>
                      <a:pPr marL="99060">
                        <a:lnSpc>
                          <a:spcPct val="100000"/>
                        </a:lnSpc>
                        <a:spcBef>
                          <a:spcPts val="270"/>
                        </a:spcBef>
                        <a:defRPr/>
                      </a:pPr>
                      <a:r>
                        <a:rPr sz="1600" spc="-40">
                          <a:latin typeface="Arial"/>
                          <a:cs typeface="Arial"/>
                        </a:rPr>
                        <a:t>a[1:4] </a:t>
                      </a:r>
                      <a:r>
                        <a:rPr sz="1600" spc="5">
                          <a:latin typeface="Arial"/>
                          <a:cs typeface="Arial"/>
                        </a:rPr>
                        <a:t>will 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give</a:t>
                      </a:r>
                      <a:r>
                        <a:rPr sz="1600" spc="-254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>
                          <a:latin typeface="Arial"/>
                          <a:cs typeface="Arial"/>
                        </a:rPr>
                        <a:t>ell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</a:tr>
              <a:tr h="34417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  <a:defRPr/>
                      </a:pPr>
                      <a:r>
                        <a:rPr sz="1600" b="1" spc="-90">
                          <a:latin typeface="Arial"/>
                          <a:cs typeface="Arial"/>
                        </a:rPr>
                        <a:t>in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  <a:defRPr/>
                      </a:pPr>
                      <a:r>
                        <a:rPr sz="1600" b="1" spc="-105">
                          <a:latin typeface="Arial"/>
                          <a:cs typeface="Arial"/>
                        </a:rPr>
                        <a:t>Membership 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- </a:t>
                      </a:r>
                      <a:r>
                        <a:rPr sz="1600" spc="-90">
                          <a:latin typeface="Arial"/>
                          <a:cs typeface="Arial"/>
                        </a:rPr>
                        <a:t>Returns </a:t>
                      </a:r>
                      <a:r>
                        <a:rPr sz="1600" spc="-15">
                          <a:latin typeface="Arial"/>
                          <a:cs typeface="Arial"/>
                        </a:rPr>
                        <a:t>true </a:t>
                      </a:r>
                      <a:r>
                        <a:rPr sz="1600" spc="25">
                          <a:latin typeface="Arial"/>
                          <a:cs typeface="Arial"/>
                        </a:rPr>
                        <a:t>if </a:t>
                      </a:r>
                      <a:r>
                        <a:rPr sz="1600" spc="-130">
                          <a:latin typeface="Arial"/>
                          <a:cs typeface="Arial"/>
                        </a:rPr>
                        <a:t>a 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character </a:t>
                      </a:r>
                      <a:r>
                        <a:rPr sz="1600" spc="-85">
                          <a:latin typeface="Arial"/>
                          <a:cs typeface="Arial"/>
                        </a:rPr>
                        <a:t>exists </a:t>
                      </a:r>
                      <a:r>
                        <a:rPr sz="1600" spc="-25">
                          <a:latin typeface="Arial"/>
                          <a:cs typeface="Arial"/>
                        </a:rPr>
                        <a:t>in the </a:t>
                      </a:r>
                      <a:r>
                        <a:rPr sz="1600" spc="-75">
                          <a:latin typeface="Arial"/>
                          <a:cs typeface="Arial"/>
                        </a:rPr>
                        <a:t>given</a:t>
                      </a:r>
                      <a:r>
                        <a:rPr sz="1600" spc="-28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>
                          <a:latin typeface="Arial"/>
                          <a:cs typeface="Arial"/>
                        </a:rPr>
                        <a:t>string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p>
                      <a:pPr marL="99060">
                        <a:lnSpc>
                          <a:spcPct val="100000"/>
                        </a:lnSpc>
                        <a:spcBef>
                          <a:spcPts val="270"/>
                        </a:spcBef>
                        <a:defRPr/>
                      </a:pPr>
                      <a:r>
                        <a:rPr sz="1600" spc="-30">
                          <a:latin typeface="Arial"/>
                          <a:cs typeface="Arial"/>
                        </a:rPr>
                        <a:t>‘H’ </a:t>
                      </a:r>
                      <a:r>
                        <a:rPr sz="1600" spc="-25">
                          <a:latin typeface="Arial"/>
                          <a:cs typeface="Arial"/>
                        </a:rPr>
                        <a:t>in </a:t>
                      </a:r>
                      <a:r>
                        <a:rPr sz="1600" spc="-130">
                          <a:latin typeface="Arial"/>
                          <a:cs typeface="Arial"/>
                        </a:rPr>
                        <a:t>a </a:t>
                      </a:r>
                      <a:r>
                        <a:rPr sz="1600" spc="5">
                          <a:latin typeface="Arial"/>
                          <a:cs typeface="Arial"/>
                        </a:rPr>
                        <a:t>will 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give</a:t>
                      </a:r>
                      <a:r>
                        <a:rPr sz="1600" spc="-28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0">
                          <a:latin typeface="Arial"/>
                          <a:cs typeface="Arial"/>
                        </a:rPr>
                        <a:t>True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915405" y="82422"/>
            <a:ext cx="11785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80"/>
              <a:t>Strings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697991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686180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1825244" y="768172"/>
            <a:ext cx="32092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b="1" spc="-215">
                <a:solidFill>
                  <a:srgbClr val="CC9A1A"/>
                </a:solidFill>
                <a:latin typeface="Arial"/>
                <a:cs typeface="Arial"/>
              </a:rPr>
              <a:t>Common </a:t>
            </a:r>
            <a:r>
              <a:rPr sz="2200" b="1" spc="-175">
                <a:solidFill>
                  <a:srgbClr val="CC9A1A"/>
                </a:solidFill>
                <a:latin typeface="Arial"/>
                <a:cs typeface="Arial"/>
              </a:rPr>
              <a:t>String</a:t>
            </a:r>
            <a:r>
              <a:rPr sz="2200" b="1" spc="-25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130">
                <a:solidFill>
                  <a:srgbClr val="CC9A1A"/>
                </a:solidFill>
                <a:latin typeface="Arial"/>
                <a:cs typeface="Arial"/>
              </a:rPr>
              <a:t>Methods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14" name="object 12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2692273" y="1221994"/>
          <a:ext cx="8043544" cy="4200524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{4DC8767F-CD6A-0C4A-6B7D-1D5AD30CCB0E}</a:tableStyleId>
              </a:tblPr>
              <a:tblGrid>
                <a:gridCol w="2011045"/>
                <a:gridCol w="6032500"/>
              </a:tblGrid>
              <a:tr h="334645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  <a:defRPr/>
                      </a:pPr>
                      <a:r>
                        <a:rPr sz="1600" b="1" spc="-6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Method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38100" algn="ctr">
                      <a:solidFill>
                        <a:srgbClr val="FFFFFF"/>
                      </a:solidFill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  <a:defRPr/>
                      </a:pPr>
                      <a:r>
                        <a:rPr sz="1600" b="1" spc="-114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38100" algn="ctr">
                      <a:solidFill>
                        <a:srgbClr val="FFFFFF"/>
                      </a:solidFill>
                    </a:lnB>
                    <a:solidFill>
                      <a:srgbClr val="E8BB49"/>
                    </a:solidFill>
                  </a:tcPr>
                </a:tc>
              </a:tr>
              <a:tr h="579120">
                <a:tc>
                  <a:txBody>
                    <a:bodyPr/>
                    <a:p>
                      <a:pPr marL="97790" marR="299720">
                        <a:lnSpc>
                          <a:spcPct val="100000"/>
                        </a:lnSpc>
                        <a:spcBef>
                          <a:spcPts val="260"/>
                        </a:spcBef>
                        <a:defRPr/>
                      </a:pPr>
                      <a:r>
                        <a:rPr sz="1600" spc="-80">
                          <a:latin typeface="Arial"/>
                          <a:cs typeface="Arial"/>
                        </a:rPr>
                        <a:t>str</a:t>
                      </a:r>
                      <a:r>
                        <a:rPr sz="1600" b="1" spc="-80">
                          <a:latin typeface="Arial"/>
                          <a:cs typeface="Arial"/>
                        </a:rPr>
                        <a:t>.count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(sub, </a:t>
                      </a:r>
                      <a:r>
                        <a:rPr sz="1600" spc="-114">
                          <a:latin typeface="Arial"/>
                          <a:cs typeface="Arial"/>
                        </a:rPr>
                        <a:t>beg=  </a:t>
                      </a:r>
                      <a:r>
                        <a:rPr sz="1600" spc="-60">
                          <a:latin typeface="Arial"/>
                          <a:cs typeface="Arial"/>
                        </a:rPr>
                        <a:t>0,end=len(str))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381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p>
                      <a:pPr marL="87630" marR="83185">
                        <a:lnSpc>
                          <a:spcPct val="100000"/>
                        </a:lnSpc>
                        <a:spcBef>
                          <a:spcPts val="145"/>
                        </a:spcBef>
                        <a:defRPr/>
                      </a:pPr>
                      <a:r>
                        <a:rPr sz="1600" spc="-95">
                          <a:latin typeface="Arial"/>
                          <a:cs typeface="Arial"/>
                        </a:rPr>
                        <a:t>Counts</a:t>
                      </a:r>
                      <a:r>
                        <a:rPr sz="1600" spc="-8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how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>
                          <a:latin typeface="Arial"/>
                          <a:cs typeface="Arial"/>
                        </a:rPr>
                        <a:t>many </a:t>
                      </a:r>
                      <a:r>
                        <a:rPr sz="1600" spc="-50">
                          <a:latin typeface="Arial"/>
                          <a:cs typeface="Arial"/>
                        </a:rPr>
                        <a:t>times</a:t>
                      </a:r>
                      <a:r>
                        <a:rPr sz="1600" spc="-8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0">
                          <a:latin typeface="Arial"/>
                          <a:cs typeface="Arial"/>
                        </a:rPr>
                        <a:t>sub</a:t>
                      </a:r>
                      <a:r>
                        <a:rPr sz="1600" spc="-8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5">
                          <a:latin typeface="Arial"/>
                          <a:cs typeface="Arial"/>
                        </a:rPr>
                        <a:t>occurs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-10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string</a:t>
                      </a:r>
                      <a:r>
                        <a:rPr sz="1600" spc="-9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>
                          <a:latin typeface="Arial"/>
                          <a:cs typeface="Arial"/>
                        </a:rPr>
                        <a:t>or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-10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3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8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substring</a:t>
                      </a:r>
                      <a:r>
                        <a:rPr sz="1600" spc="-9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-7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string</a:t>
                      </a:r>
                      <a:r>
                        <a:rPr sz="1600" spc="-9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25">
                          <a:latin typeface="Arial"/>
                          <a:cs typeface="Arial"/>
                        </a:rPr>
                        <a:t>if  </a:t>
                      </a:r>
                      <a:r>
                        <a:rPr sz="1600" spc="-40">
                          <a:latin typeface="Arial"/>
                          <a:cs typeface="Arial"/>
                        </a:rPr>
                        <a:t>starting </a:t>
                      </a:r>
                      <a:r>
                        <a:rPr sz="1600" spc="-70">
                          <a:latin typeface="Arial"/>
                          <a:cs typeface="Arial"/>
                        </a:rPr>
                        <a:t>index </a:t>
                      </a:r>
                      <a:r>
                        <a:rPr sz="1600" spc="-100">
                          <a:latin typeface="Arial"/>
                          <a:cs typeface="Arial"/>
                        </a:rPr>
                        <a:t>beg 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and 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ending </a:t>
                      </a:r>
                      <a:r>
                        <a:rPr sz="1600" spc="-70">
                          <a:latin typeface="Arial"/>
                          <a:cs typeface="Arial"/>
                        </a:rPr>
                        <a:t>index end 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are</a:t>
                      </a:r>
                      <a:r>
                        <a:rPr sz="1600" spc="-21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>
                          <a:latin typeface="Arial"/>
                          <a:cs typeface="Arial"/>
                        </a:rPr>
                        <a:t>given.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381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</a:tr>
              <a:tr h="55753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80">
                          <a:latin typeface="Arial"/>
                          <a:cs typeface="Arial"/>
                        </a:rPr>
                        <a:t>str</a:t>
                      </a:r>
                      <a:r>
                        <a:rPr sz="1600" b="1" spc="-80">
                          <a:latin typeface="Arial"/>
                          <a:cs typeface="Arial"/>
                        </a:rPr>
                        <a:t>.isalpha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p>
                      <a:pPr marL="78105" marR="481965">
                        <a:lnSpc>
                          <a:spcPct val="100000"/>
                        </a:lnSpc>
                        <a:spcBef>
                          <a:spcPts val="80"/>
                        </a:spcBef>
                        <a:defRPr/>
                      </a:pPr>
                      <a:r>
                        <a:rPr sz="1600" spc="-90">
                          <a:latin typeface="Arial"/>
                          <a:cs typeface="Arial"/>
                        </a:rPr>
                        <a:t>Returns </a:t>
                      </a:r>
                      <a:r>
                        <a:rPr sz="1600" spc="-110">
                          <a:latin typeface="Arial"/>
                          <a:cs typeface="Arial"/>
                        </a:rPr>
                        <a:t>True </a:t>
                      </a:r>
                      <a:r>
                        <a:rPr sz="1600" spc="25">
                          <a:latin typeface="Arial"/>
                          <a:cs typeface="Arial"/>
                        </a:rPr>
                        <a:t>if 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string </a:t>
                      </a:r>
                      <a:r>
                        <a:rPr sz="1600" spc="-120">
                          <a:latin typeface="Arial"/>
                          <a:cs typeface="Arial"/>
                        </a:rPr>
                        <a:t>has </a:t>
                      </a:r>
                      <a:r>
                        <a:rPr sz="1600" spc="-25">
                          <a:latin typeface="Arial"/>
                          <a:cs typeface="Arial"/>
                        </a:rPr>
                        <a:t>at 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least </a:t>
                      </a:r>
                      <a:r>
                        <a:rPr sz="1600" spc="-85">
                          <a:latin typeface="Arial"/>
                          <a:cs typeface="Arial"/>
                        </a:rPr>
                        <a:t>1 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character 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and </a:t>
                      </a:r>
                      <a:r>
                        <a:rPr sz="1600" spc="-35">
                          <a:latin typeface="Arial"/>
                          <a:cs typeface="Arial"/>
                        </a:rPr>
                        <a:t>all 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characters</a:t>
                      </a:r>
                      <a:r>
                        <a:rPr sz="1600" spc="-27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are  </a:t>
                      </a:r>
                      <a:r>
                        <a:rPr sz="1600" spc="-60">
                          <a:latin typeface="Arial"/>
                          <a:cs typeface="Arial"/>
                        </a:rPr>
                        <a:t>alphanumeric 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and </a:t>
                      </a:r>
                      <a:r>
                        <a:rPr sz="1600" spc="-140">
                          <a:latin typeface="Arial"/>
                          <a:cs typeface="Arial"/>
                        </a:rPr>
                        <a:t>False</a:t>
                      </a:r>
                      <a:r>
                        <a:rPr sz="16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otherwise.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75">
                          <a:latin typeface="Arial"/>
                          <a:cs typeface="Arial"/>
                        </a:rPr>
                        <a:t>str</a:t>
                      </a:r>
                      <a:r>
                        <a:rPr sz="1600" b="1" spc="-75">
                          <a:latin typeface="Arial"/>
                          <a:cs typeface="Arial"/>
                        </a:rPr>
                        <a:t>.isdigit</a:t>
                      </a:r>
                      <a:r>
                        <a:rPr sz="1600" spc="-75"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p>
                      <a:pPr marL="108585">
                        <a:lnSpc>
                          <a:spcPct val="100000"/>
                        </a:lnSpc>
                        <a:spcBef>
                          <a:spcPts val="155"/>
                        </a:spcBef>
                        <a:defRPr/>
                      </a:pPr>
                      <a:r>
                        <a:rPr sz="1600" spc="-90">
                          <a:latin typeface="Arial"/>
                          <a:cs typeface="Arial"/>
                        </a:rPr>
                        <a:t>Returns </a:t>
                      </a:r>
                      <a:r>
                        <a:rPr sz="1600" spc="-110">
                          <a:latin typeface="Arial"/>
                          <a:cs typeface="Arial"/>
                        </a:rPr>
                        <a:t>True </a:t>
                      </a:r>
                      <a:r>
                        <a:rPr sz="1600" spc="25">
                          <a:latin typeface="Arial"/>
                          <a:cs typeface="Arial"/>
                        </a:rPr>
                        <a:t>if 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string </a:t>
                      </a:r>
                      <a:r>
                        <a:rPr sz="1600" spc="-70">
                          <a:latin typeface="Arial"/>
                          <a:cs typeface="Arial"/>
                        </a:rPr>
                        <a:t>contains 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only digits 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and </a:t>
                      </a:r>
                      <a:r>
                        <a:rPr sz="1600" spc="-140">
                          <a:latin typeface="Arial"/>
                          <a:cs typeface="Arial"/>
                        </a:rPr>
                        <a:t>False</a:t>
                      </a:r>
                      <a:r>
                        <a:rPr sz="1600" spc="-33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otherwise.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</a:tr>
              <a:tr h="334645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55">
                          <a:latin typeface="Arial"/>
                          <a:cs typeface="Arial"/>
                        </a:rPr>
                        <a:t>str</a:t>
                      </a:r>
                      <a:r>
                        <a:rPr sz="1600" b="1" spc="-55">
                          <a:latin typeface="Arial"/>
                          <a:cs typeface="Arial"/>
                        </a:rPr>
                        <a:t>.lower</a:t>
                      </a:r>
                      <a:r>
                        <a:rPr sz="1600" spc="-55"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p>
                      <a:pPr marL="80010">
                        <a:lnSpc>
                          <a:spcPct val="100000"/>
                        </a:lnSpc>
                        <a:spcBef>
                          <a:spcPts val="70"/>
                        </a:spcBef>
                        <a:defRPr/>
                      </a:pPr>
                      <a:r>
                        <a:rPr sz="1600" spc="-90">
                          <a:latin typeface="Arial"/>
                          <a:cs typeface="Arial"/>
                        </a:rPr>
                        <a:t>Converts </a:t>
                      </a:r>
                      <a:r>
                        <a:rPr sz="1600" spc="-35">
                          <a:latin typeface="Arial"/>
                          <a:cs typeface="Arial"/>
                        </a:rPr>
                        <a:t>all </a:t>
                      </a:r>
                      <a:r>
                        <a:rPr sz="1600" spc="-90">
                          <a:latin typeface="Arial"/>
                          <a:cs typeface="Arial"/>
                        </a:rPr>
                        <a:t>uppercase </a:t>
                      </a:r>
                      <a:r>
                        <a:rPr sz="1600" spc="-35">
                          <a:latin typeface="Arial"/>
                          <a:cs typeface="Arial"/>
                        </a:rPr>
                        <a:t>letters </a:t>
                      </a:r>
                      <a:r>
                        <a:rPr sz="1600" spc="-25">
                          <a:latin typeface="Arial"/>
                          <a:cs typeface="Arial"/>
                        </a:rPr>
                        <a:t>in 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string </a:t>
                      </a:r>
                      <a:r>
                        <a:rPr sz="1600" spc="15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27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lowercase.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70">
                          <a:latin typeface="Arial"/>
                          <a:cs typeface="Arial"/>
                        </a:rPr>
                        <a:t>str</a:t>
                      </a:r>
                      <a:r>
                        <a:rPr sz="1600" b="1" spc="-70">
                          <a:latin typeface="Arial"/>
                          <a:cs typeface="Arial"/>
                        </a:rPr>
                        <a:t>.upper</a:t>
                      </a:r>
                      <a:r>
                        <a:rPr sz="1600" spc="-70"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p>
                      <a:pPr marL="104775">
                        <a:lnSpc>
                          <a:spcPts val="1910"/>
                        </a:lnSpc>
                        <a:defRPr/>
                      </a:pPr>
                      <a:r>
                        <a:rPr sz="1600" spc="-90">
                          <a:latin typeface="Arial"/>
                          <a:cs typeface="Arial"/>
                        </a:rPr>
                        <a:t>Converts </a:t>
                      </a:r>
                      <a:r>
                        <a:rPr sz="1600" spc="-85">
                          <a:latin typeface="Arial"/>
                          <a:cs typeface="Arial"/>
                        </a:rPr>
                        <a:t>lowercase </a:t>
                      </a:r>
                      <a:r>
                        <a:rPr sz="1600" spc="-35">
                          <a:latin typeface="Arial"/>
                          <a:cs typeface="Arial"/>
                        </a:rPr>
                        <a:t>letters </a:t>
                      </a:r>
                      <a:r>
                        <a:rPr sz="1600" spc="-25">
                          <a:latin typeface="Arial"/>
                          <a:cs typeface="Arial"/>
                        </a:rPr>
                        <a:t>in 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string </a:t>
                      </a:r>
                      <a:r>
                        <a:rPr sz="1600" spc="15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18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0">
                          <a:latin typeface="Arial"/>
                          <a:cs typeface="Arial"/>
                        </a:rPr>
                        <a:t>uppercase.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</a:tr>
              <a:tr h="40259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70">
                          <a:latin typeface="Arial"/>
                          <a:cs typeface="Arial"/>
                        </a:rPr>
                        <a:t>str</a:t>
                      </a:r>
                      <a:r>
                        <a:rPr sz="1600" b="1" spc="-70">
                          <a:latin typeface="Arial"/>
                          <a:cs typeface="Arial"/>
                        </a:rPr>
                        <a:t>.replace</a:t>
                      </a:r>
                      <a:r>
                        <a:rPr sz="1600" spc="-70">
                          <a:latin typeface="Arial"/>
                          <a:cs typeface="Arial"/>
                        </a:rPr>
                        <a:t>(old,</a:t>
                      </a:r>
                      <a:r>
                        <a:rPr sz="1600" spc="-9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>
                          <a:latin typeface="Arial"/>
                          <a:cs typeface="Arial"/>
                        </a:rPr>
                        <a:t>new)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p>
                      <a:pPr marL="71755">
                        <a:lnSpc>
                          <a:spcPct val="100000"/>
                        </a:lnSpc>
                        <a:spcBef>
                          <a:spcPts val="10"/>
                        </a:spcBef>
                        <a:defRPr/>
                      </a:pPr>
                      <a:r>
                        <a:rPr sz="1600" spc="-125">
                          <a:latin typeface="Arial"/>
                          <a:cs typeface="Arial"/>
                        </a:rPr>
                        <a:t>Replaces </a:t>
                      </a:r>
                      <a:r>
                        <a:rPr sz="1600" spc="-35">
                          <a:latin typeface="Arial"/>
                          <a:cs typeface="Arial"/>
                        </a:rPr>
                        <a:t>all </a:t>
                      </a:r>
                      <a:r>
                        <a:rPr sz="1600" spc="-85">
                          <a:latin typeface="Arial"/>
                          <a:cs typeface="Arial"/>
                        </a:rPr>
                        <a:t>occurrences </a:t>
                      </a:r>
                      <a:r>
                        <a:rPr sz="1600" spc="-1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35">
                          <a:latin typeface="Arial"/>
                          <a:cs typeface="Arial"/>
                        </a:rPr>
                        <a:t>old </a:t>
                      </a:r>
                      <a:r>
                        <a:rPr sz="1600" spc="-25">
                          <a:latin typeface="Arial"/>
                          <a:cs typeface="Arial"/>
                        </a:rPr>
                        <a:t>in 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string </a:t>
                      </a:r>
                      <a:r>
                        <a:rPr sz="1600" spc="10">
                          <a:latin typeface="Arial"/>
                          <a:cs typeface="Arial"/>
                        </a:rPr>
                        <a:t>with</a:t>
                      </a:r>
                      <a:r>
                        <a:rPr sz="1600" spc="-26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>
                          <a:latin typeface="Arial"/>
                          <a:cs typeface="Arial"/>
                        </a:rPr>
                        <a:t>new.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</a:tr>
              <a:tr h="55753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55">
                          <a:latin typeface="Arial"/>
                          <a:cs typeface="Arial"/>
                        </a:rPr>
                        <a:t>str</a:t>
                      </a:r>
                      <a:r>
                        <a:rPr sz="1600" b="1" spc="-55">
                          <a:latin typeface="Arial"/>
                          <a:cs typeface="Arial"/>
                        </a:rPr>
                        <a:t>.split</a:t>
                      </a:r>
                      <a:r>
                        <a:rPr sz="1600" spc="-55">
                          <a:latin typeface="Arial"/>
                          <a:cs typeface="Arial"/>
                        </a:rPr>
                        <a:t>(str=‘</a:t>
                      </a:r>
                      <a:r>
                        <a:rPr sz="1600" spc="-9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>
                          <a:latin typeface="Arial"/>
                          <a:cs typeface="Arial"/>
                        </a:rPr>
                        <a:t>’)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p>
                      <a:pPr marL="86360" marR="968375">
                        <a:lnSpc>
                          <a:spcPct val="100000"/>
                        </a:lnSpc>
                        <a:spcBef>
                          <a:spcPts val="55"/>
                        </a:spcBef>
                        <a:defRPr/>
                      </a:pPr>
                      <a:r>
                        <a:rPr sz="1600" spc="-80">
                          <a:latin typeface="Arial"/>
                          <a:cs typeface="Arial"/>
                        </a:rPr>
                        <a:t>Splits</a:t>
                      </a:r>
                      <a:r>
                        <a:rPr sz="1600" spc="-10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string</a:t>
                      </a:r>
                      <a:r>
                        <a:rPr sz="1600" spc="-9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according </a:t>
                      </a:r>
                      <a:r>
                        <a:rPr sz="1600" spc="15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7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>
                          <a:latin typeface="Arial"/>
                          <a:cs typeface="Arial"/>
                        </a:rPr>
                        <a:t>delimiter</a:t>
                      </a:r>
                      <a:r>
                        <a:rPr sz="1600" spc="-10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>
                          <a:latin typeface="Arial"/>
                          <a:cs typeface="Arial"/>
                        </a:rPr>
                        <a:t>str</a:t>
                      </a:r>
                      <a:r>
                        <a:rPr sz="1600" spc="-9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0">
                          <a:latin typeface="Arial"/>
                          <a:cs typeface="Arial"/>
                        </a:rPr>
                        <a:t>(space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25">
                          <a:latin typeface="Arial"/>
                          <a:cs typeface="Arial"/>
                        </a:rPr>
                        <a:t>if</a:t>
                      </a:r>
                      <a:r>
                        <a:rPr sz="1600" spc="-9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>
                          <a:latin typeface="Arial"/>
                          <a:cs typeface="Arial"/>
                        </a:rPr>
                        <a:t>not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provided)  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and 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returns </a:t>
                      </a:r>
                      <a:r>
                        <a:rPr sz="1600" spc="-20">
                          <a:latin typeface="Arial"/>
                          <a:cs typeface="Arial"/>
                        </a:rPr>
                        <a:t>list </a:t>
                      </a:r>
                      <a:r>
                        <a:rPr sz="1600" spc="-1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-18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>
                          <a:latin typeface="Arial"/>
                          <a:cs typeface="Arial"/>
                        </a:rPr>
                        <a:t>substrings.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</a:tr>
              <a:tr h="334645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65">
                          <a:latin typeface="Arial"/>
                          <a:cs typeface="Arial"/>
                        </a:rPr>
                        <a:t>str</a:t>
                      </a:r>
                      <a:r>
                        <a:rPr sz="1600" b="1" spc="-65">
                          <a:latin typeface="Arial"/>
                          <a:cs typeface="Arial"/>
                        </a:rPr>
                        <a:t>.strip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p>
                      <a:pPr marL="115570">
                        <a:lnSpc>
                          <a:spcPct val="100000"/>
                        </a:lnSpc>
                        <a:spcBef>
                          <a:spcPts val="130"/>
                        </a:spcBef>
                        <a:defRPr/>
                      </a:pPr>
                      <a:r>
                        <a:rPr sz="1600" spc="-135">
                          <a:latin typeface="Arial"/>
                          <a:cs typeface="Arial"/>
                        </a:rPr>
                        <a:t>Removes </a:t>
                      </a:r>
                      <a:r>
                        <a:rPr sz="1600" spc="-35">
                          <a:latin typeface="Arial"/>
                          <a:cs typeface="Arial"/>
                        </a:rPr>
                        <a:t>all 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leading 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and </a:t>
                      </a:r>
                      <a:r>
                        <a:rPr sz="1600" spc="-30">
                          <a:latin typeface="Arial"/>
                          <a:cs typeface="Arial"/>
                        </a:rPr>
                        <a:t>trailing 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whitespace </a:t>
                      </a:r>
                      <a:r>
                        <a:rPr sz="1600" spc="-1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-22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string.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</a:tr>
              <a:tr h="429259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  <a:defRPr/>
                      </a:pPr>
                      <a:r>
                        <a:rPr sz="1600" spc="-40">
                          <a:latin typeface="Arial"/>
                          <a:cs typeface="Arial"/>
                        </a:rPr>
                        <a:t>str</a:t>
                      </a:r>
                      <a:r>
                        <a:rPr sz="1600" b="1" spc="-40">
                          <a:latin typeface="Arial"/>
                          <a:cs typeface="Arial"/>
                        </a:rPr>
                        <a:t>.title</a:t>
                      </a:r>
                      <a:r>
                        <a:rPr sz="1600" spc="-40"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p>
                      <a:pPr marL="108585">
                        <a:lnSpc>
                          <a:spcPct val="100000"/>
                        </a:lnSpc>
                        <a:spcBef>
                          <a:spcPts val="254"/>
                        </a:spcBef>
                        <a:defRPr/>
                      </a:pPr>
                      <a:r>
                        <a:rPr sz="1600" spc="-90">
                          <a:latin typeface="Arial"/>
                          <a:cs typeface="Arial"/>
                        </a:rPr>
                        <a:t>Returns </a:t>
                      </a:r>
                      <a:r>
                        <a:rPr sz="1600" spc="-30">
                          <a:latin typeface="Arial"/>
                          <a:cs typeface="Arial"/>
                        </a:rPr>
                        <a:t>"titlecased" </a:t>
                      </a:r>
                      <a:r>
                        <a:rPr sz="1600" spc="-70">
                          <a:latin typeface="Arial"/>
                          <a:cs typeface="Arial"/>
                        </a:rPr>
                        <a:t>version </a:t>
                      </a:r>
                      <a:r>
                        <a:rPr sz="1600" spc="-1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-9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string.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</a:tr>
            </a:tbl>
          </a:graphicData>
        </a:graphic>
      </p:graphicFrame>
      <p:sp>
        <p:nvSpPr>
          <p:cNvPr id="15" name="object 13" hidden="0"/>
          <p:cNvSpPr>
            <a:spLocks noAdjustHandles="0" noChangeArrowheads="0"/>
          </p:cNvSpPr>
          <p:nvPr isPhoto="0" userDrawn="0"/>
        </p:nvSpPr>
        <p:spPr bwMode="auto">
          <a:xfrm>
            <a:off x="1932558" y="5550509"/>
            <a:ext cx="334517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defRPr/>
              <a:tabLst>
                <a:tab pos="354965" algn="l"/>
                <a:tab pos="355600" algn="l"/>
              </a:tabLst>
            </a:pPr>
            <a:r>
              <a:rPr sz="2200" b="1" spc="-215">
                <a:solidFill>
                  <a:srgbClr val="CC9A1A"/>
                </a:solidFill>
                <a:latin typeface="Arial"/>
                <a:cs typeface="Arial"/>
              </a:rPr>
              <a:t>Common </a:t>
            </a:r>
            <a:r>
              <a:rPr sz="2200" b="1" spc="-170">
                <a:solidFill>
                  <a:srgbClr val="CC9A1A"/>
                </a:solidFill>
                <a:latin typeface="Arial"/>
                <a:cs typeface="Arial"/>
              </a:rPr>
              <a:t>String</a:t>
            </a:r>
            <a:r>
              <a:rPr sz="2200" b="1" spc="-35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195">
                <a:solidFill>
                  <a:srgbClr val="CC9A1A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4" hidden="0"/>
          <p:cNvSpPr>
            <a:spLocks noAdjustHandles="0" noChangeArrowheads="0"/>
          </p:cNvSpPr>
          <p:nvPr isPhoto="0" userDrawn="0"/>
        </p:nvSpPr>
        <p:spPr bwMode="auto">
          <a:xfrm>
            <a:off x="5590794" y="5574893"/>
            <a:ext cx="4286250" cy="641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000" b="1" spc="-105">
                <a:latin typeface="Arial"/>
                <a:cs typeface="Arial"/>
              </a:rPr>
              <a:t>str</a:t>
            </a:r>
            <a:r>
              <a:rPr sz="2000" spc="-105">
                <a:latin typeface="Arial"/>
                <a:cs typeface="Arial"/>
              </a:rPr>
              <a:t>(x) </a:t>
            </a:r>
            <a:r>
              <a:rPr sz="1800">
                <a:latin typeface="Arial"/>
                <a:cs typeface="Arial"/>
              </a:rPr>
              <a:t>:to </a:t>
            </a:r>
            <a:r>
              <a:rPr sz="1800" spc="-55">
                <a:latin typeface="Arial"/>
                <a:cs typeface="Arial"/>
              </a:rPr>
              <a:t>convert </a:t>
            </a:r>
            <a:r>
              <a:rPr sz="1800" spc="-125">
                <a:latin typeface="Arial"/>
                <a:cs typeface="Arial"/>
              </a:rPr>
              <a:t>x </a:t>
            </a:r>
            <a:r>
              <a:rPr sz="1800" spc="15">
                <a:latin typeface="Arial"/>
                <a:cs typeface="Arial"/>
              </a:rPr>
              <a:t>to </a:t>
            </a:r>
            <a:r>
              <a:rPr sz="1800" spc="-140">
                <a:latin typeface="Arial"/>
                <a:cs typeface="Arial"/>
              </a:rPr>
              <a:t>a</a:t>
            </a:r>
            <a:r>
              <a:rPr sz="1800" spc="-320">
                <a:latin typeface="Arial"/>
                <a:cs typeface="Arial"/>
              </a:rPr>
              <a:t> </a:t>
            </a:r>
            <a:r>
              <a:rPr sz="1800" spc="-55">
                <a:latin typeface="Arial"/>
                <a:cs typeface="Arial"/>
              </a:rPr>
              <a:t>string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defRPr/>
            </a:pPr>
            <a:r>
              <a:rPr sz="2000" b="1" spc="-80">
                <a:latin typeface="Arial"/>
                <a:cs typeface="Arial"/>
              </a:rPr>
              <a:t>len</a:t>
            </a:r>
            <a:r>
              <a:rPr sz="2000" spc="-80">
                <a:latin typeface="Arial"/>
                <a:cs typeface="Arial"/>
              </a:rPr>
              <a:t>(string)</a:t>
            </a:r>
            <a:r>
              <a:rPr sz="1800" spc="-80">
                <a:latin typeface="Arial"/>
                <a:cs typeface="Arial"/>
              </a:rPr>
              <a:t>:gives </a:t>
            </a:r>
            <a:r>
              <a:rPr sz="1800" spc="-20">
                <a:latin typeface="Arial"/>
                <a:cs typeface="Arial"/>
              </a:rPr>
              <a:t>the </a:t>
            </a:r>
            <a:r>
              <a:rPr sz="1800" spc="-5">
                <a:latin typeface="Arial"/>
                <a:cs typeface="Arial"/>
              </a:rPr>
              <a:t>total </a:t>
            </a:r>
            <a:r>
              <a:rPr sz="1800" spc="-50">
                <a:latin typeface="Arial"/>
                <a:cs typeface="Arial"/>
              </a:rPr>
              <a:t>length </a:t>
            </a:r>
            <a:r>
              <a:rPr sz="1800" spc="-5">
                <a:latin typeface="Arial"/>
                <a:cs typeface="Arial"/>
              </a:rPr>
              <a:t>of </a:t>
            </a:r>
            <a:r>
              <a:rPr sz="1800" spc="-20">
                <a:latin typeface="Arial"/>
                <a:cs typeface="Arial"/>
              </a:rPr>
              <a:t>the</a:t>
            </a:r>
            <a:r>
              <a:rPr sz="1800" spc="-360">
                <a:latin typeface="Arial"/>
                <a:cs typeface="Arial"/>
              </a:rPr>
              <a:t> </a:t>
            </a:r>
            <a:r>
              <a:rPr sz="1800" spc="-55">
                <a:latin typeface="Arial"/>
                <a:cs typeface="Arial"/>
              </a:rPr>
              <a:t>string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124194" y="231394"/>
            <a:ext cx="7607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375"/>
              <a:t>Li</a:t>
            </a:r>
            <a:r>
              <a:rPr spc="-495"/>
              <a:t>s</a:t>
            </a:r>
            <a:r>
              <a:rPr spc="-229"/>
              <a:t>ts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1759076" y="1107439"/>
            <a:ext cx="9329420" cy="34785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175">
                <a:latin typeface="Arial"/>
                <a:cs typeface="Arial"/>
              </a:rPr>
              <a:t>A </a:t>
            </a:r>
            <a:r>
              <a:rPr sz="2000" spc="-25">
                <a:latin typeface="Arial"/>
                <a:cs typeface="Arial"/>
              </a:rPr>
              <a:t>list in </a:t>
            </a:r>
            <a:r>
              <a:rPr sz="2000" spc="-75">
                <a:latin typeface="Arial"/>
                <a:cs typeface="Arial"/>
              </a:rPr>
              <a:t>Python </a:t>
            </a:r>
            <a:r>
              <a:rPr sz="2000" spc="-105">
                <a:latin typeface="Arial"/>
                <a:cs typeface="Arial"/>
              </a:rPr>
              <a:t>is </a:t>
            </a:r>
            <a:r>
              <a:rPr sz="2000" spc="-110">
                <a:latin typeface="Arial"/>
                <a:cs typeface="Arial"/>
              </a:rPr>
              <a:t>an </a:t>
            </a:r>
            <a:r>
              <a:rPr sz="2000" b="1" spc="-120">
                <a:latin typeface="Arial"/>
                <a:cs typeface="Arial"/>
              </a:rPr>
              <a:t>ordered </a:t>
            </a:r>
            <a:r>
              <a:rPr sz="2000" spc="-75">
                <a:latin typeface="Arial"/>
                <a:cs typeface="Arial"/>
              </a:rPr>
              <a:t>group </a:t>
            </a:r>
            <a:r>
              <a:rPr sz="2000" spc="-5">
                <a:latin typeface="Arial"/>
                <a:cs typeface="Arial"/>
              </a:rPr>
              <a:t>of </a:t>
            </a:r>
            <a:r>
              <a:rPr sz="2000" spc="-60">
                <a:latin typeface="Arial"/>
                <a:cs typeface="Arial"/>
              </a:rPr>
              <a:t>items </a:t>
            </a:r>
            <a:r>
              <a:rPr sz="2000" spc="-15">
                <a:latin typeface="Arial"/>
                <a:cs typeface="Arial"/>
              </a:rPr>
              <a:t>or </a:t>
            </a:r>
            <a:r>
              <a:rPr sz="2000" spc="-75">
                <a:latin typeface="Arial"/>
                <a:cs typeface="Arial"/>
              </a:rPr>
              <a:t>elements, </a:t>
            </a:r>
            <a:r>
              <a:rPr sz="2000" spc="-95">
                <a:latin typeface="Arial"/>
                <a:cs typeface="Arial"/>
              </a:rPr>
              <a:t>and </a:t>
            </a:r>
            <a:r>
              <a:rPr sz="2000" spc="-80">
                <a:latin typeface="Arial"/>
                <a:cs typeface="Arial"/>
              </a:rPr>
              <a:t>these </a:t>
            </a:r>
            <a:r>
              <a:rPr sz="2000" spc="-25">
                <a:latin typeface="Arial"/>
                <a:cs typeface="Arial"/>
              </a:rPr>
              <a:t>list </a:t>
            </a:r>
            <a:r>
              <a:rPr sz="2000" spc="-75">
                <a:latin typeface="Arial"/>
                <a:cs typeface="Arial"/>
              </a:rPr>
              <a:t>elements </a:t>
            </a:r>
            <a:r>
              <a:rPr sz="2000" i="1" spc="-55">
                <a:latin typeface="Trebuchet MS"/>
                <a:cs typeface="Trebuchet MS"/>
              </a:rPr>
              <a:t>don't  </a:t>
            </a:r>
            <a:r>
              <a:rPr sz="2000" i="1" spc="-85">
                <a:latin typeface="Trebuchet MS"/>
                <a:cs typeface="Trebuchet MS"/>
              </a:rPr>
              <a:t>have </a:t>
            </a:r>
            <a:r>
              <a:rPr sz="2000" spc="15">
                <a:latin typeface="Arial"/>
                <a:cs typeface="Arial"/>
              </a:rPr>
              <a:t>to </a:t>
            </a:r>
            <a:r>
              <a:rPr sz="2000" spc="-90">
                <a:latin typeface="Arial"/>
                <a:cs typeface="Arial"/>
              </a:rPr>
              <a:t>be </a:t>
            </a:r>
            <a:r>
              <a:rPr sz="2000" spc="-5">
                <a:latin typeface="Arial"/>
                <a:cs typeface="Arial"/>
              </a:rPr>
              <a:t>of </a:t>
            </a:r>
            <a:r>
              <a:rPr sz="2000" spc="-20">
                <a:latin typeface="Arial"/>
                <a:cs typeface="Arial"/>
              </a:rPr>
              <a:t>the</a:t>
            </a:r>
            <a:r>
              <a:rPr sz="2000" spc="-400">
                <a:latin typeface="Arial"/>
                <a:cs typeface="Arial"/>
              </a:rPr>
              <a:t> </a:t>
            </a:r>
            <a:r>
              <a:rPr sz="2000" spc="-145">
                <a:latin typeface="Arial"/>
                <a:cs typeface="Arial"/>
              </a:rPr>
              <a:t>same </a:t>
            </a:r>
            <a:r>
              <a:rPr sz="2000" spc="-40">
                <a:latin typeface="Arial"/>
                <a:cs typeface="Arial"/>
              </a:rPr>
              <a:t>type.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75">
                <a:latin typeface="Arial"/>
                <a:cs typeface="Arial"/>
              </a:rPr>
              <a:t>Python </a:t>
            </a:r>
            <a:r>
              <a:rPr sz="2000" spc="-125">
                <a:latin typeface="Arial"/>
                <a:cs typeface="Arial"/>
              </a:rPr>
              <a:t>Lists </a:t>
            </a:r>
            <a:r>
              <a:rPr sz="2000" spc="-90">
                <a:latin typeface="Arial"/>
                <a:cs typeface="Arial"/>
              </a:rPr>
              <a:t>are </a:t>
            </a:r>
            <a:r>
              <a:rPr sz="2000" b="1" spc="-105">
                <a:solidFill>
                  <a:srgbClr val="CC9A1A"/>
                </a:solidFill>
                <a:latin typeface="Arial"/>
                <a:cs typeface="Arial"/>
              </a:rPr>
              <a:t>mutable </a:t>
            </a:r>
            <a:r>
              <a:rPr sz="2000" spc="-70">
                <a:latin typeface="Arial"/>
                <a:cs typeface="Arial"/>
              </a:rPr>
              <a:t>objects </a:t>
            </a:r>
            <a:r>
              <a:rPr sz="2000" spc="-5">
                <a:latin typeface="Arial"/>
                <a:cs typeface="Arial"/>
              </a:rPr>
              <a:t>that </a:t>
            </a:r>
            <a:r>
              <a:rPr sz="2000" spc="-125">
                <a:latin typeface="Arial"/>
                <a:cs typeface="Arial"/>
              </a:rPr>
              <a:t>can </a:t>
            </a:r>
            <a:r>
              <a:rPr sz="2000" spc="-120">
                <a:latin typeface="Arial"/>
                <a:cs typeface="Arial"/>
              </a:rPr>
              <a:t>change </a:t>
            </a:r>
            <a:r>
              <a:rPr sz="2000" spc="-5">
                <a:latin typeface="Arial"/>
                <a:cs typeface="Arial"/>
              </a:rPr>
              <a:t>their</a:t>
            </a:r>
            <a:r>
              <a:rPr sz="2000" spc="-270">
                <a:latin typeface="Arial"/>
                <a:cs typeface="Arial"/>
              </a:rPr>
              <a:t> </a:t>
            </a:r>
            <a:r>
              <a:rPr sz="2000" spc="-105">
                <a:latin typeface="Arial"/>
                <a:cs typeface="Arial"/>
              </a:rPr>
              <a:t>values.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175">
                <a:latin typeface="Arial"/>
                <a:cs typeface="Arial"/>
              </a:rPr>
              <a:t>A </a:t>
            </a:r>
            <a:r>
              <a:rPr sz="2000" spc="-30">
                <a:latin typeface="Arial"/>
                <a:cs typeface="Arial"/>
              </a:rPr>
              <a:t>list </a:t>
            </a:r>
            <a:r>
              <a:rPr sz="2000" spc="-80">
                <a:latin typeface="Arial"/>
                <a:cs typeface="Arial"/>
              </a:rPr>
              <a:t>contains </a:t>
            </a:r>
            <a:r>
              <a:rPr sz="2000" spc="-65">
                <a:latin typeface="Arial"/>
                <a:cs typeface="Arial"/>
              </a:rPr>
              <a:t>items </a:t>
            </a:r>
            <a:r>
              <a:rPr sz="2000" spc="-95">
                <a:latin typeface="Arial"/>
                <a:cs typeface="Arial"/>
              </a:rPr>
              <a:t>separated </a:t>
            </a:r>
            <a:r>
              <a:rPr sz="2000" spc="-85">
                <a:latin typeface="Arial"/>
                <a:cs typeface="Arial"/>
              </a:rPr>
              <a:t>by </a:t>
            </a:r>
            <a:r>
              <a:rPr sz="2000" i="1" spc="-65">
                <a:latin typeface="Trebuchet MS"/>
                <a:cs typeface="Trebuchet MS"/>
              </a:rPr>
              <a:t>commas </a:t>
            </a:r>
            <a:r>
              <a:rPr sz="2000" spc="-95">
                <a:latin typeface="Arial"/>
                <a:cs typeface="Arial"/>
              </a:rPr>
              <a:t>and </a:t>
            </a:r>
            <a:r>
              <a:rPr sz="2000" spc="-100">
                <a:latin typeface="Arial"/>
                <a:cs typeface="Arial"/>
              </a:rPr>
              <a:t>enclosed </a:t>
            </a:r>
            <a:r>
              <a:rPr sz="2000">
                <a:latin typeface="Arial"/>
                <a:cs typeface="Arial"/>
              </a:rPr>
              <a:t>within </a:t>
            </a:r>
            <a:r>
              <a:rPr sz="2000" i="1" spc="-85">
                <a:latin typeface="Trebuchet MS"/>
                <a:cs typeface="Trebuchet MS"/>
              </a:rPr>
              <a:t>square</a:t>
            </a:r>
            <a:r>
              <a:rPr sz="2000" i="1" spc="-425">
                <a:latin typeface="Trebuchet MS"/>
                <a:cs typeface="Trebuchet MS"/>
              </a:rPr>
              <a:t> </a:t>
            </a:r>
            <a:r>
              <a:rPr sz="2000" i="1" spc="-105">
                <a:latin typeface="Trebuchet MS"/>
                <a:cs typeface="Trebuchet MS"/>
              </a:rPr>
              <a:t>brackets</a:t>
            </a:r>
            <a:r>
              <a:rPr sz="2000" spc="-105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100">
                <a:latin typeface="Arial"/>
                <a:cs typeface="Arial"/>
              </a:rPr>
              <a:t>List </a:t>
            </a:r>
            <a:r>
              <a:rPr sz="2000" spc="-114">
                <a:latin typeface="Arial"/>
                <a:cs typeface="Arial"/>
              </a:rPr>
              <a:t>indexes </a:t>
            </a:r>
            <a:r>
              <a:rPr sz="2000" spc="-60">
                <a:latin typeface="Arial"/>
                <a:cs typeface="Arial"/>
              </a:rPr>
              <a:t>like </a:t>
            </a:r>
            <a:r>
              <a:rPr sz="2000" spc="-80">
                <a:latin typeface="Arial"/>
                <a:cs typeface="Arial"/>
              </a:rPr>
              <a:t>strings </a:t>
            </a:r>
            <a:r>
              <a:rPr sz="2000" spc="-50">
                <a:latin typeface="Arial"/>
                <a:cs typeface="Arial"/>
              </a:rPr>
              <a:t>starting </a:t>
            </a:r>
            <a:r>
              <a:rPr sz="2000" spc="-35">
                <a:latin typeface="Arial"/>
                <a:cs typeface="Arial"/>
              </a:rPr>
              <a:t>at </a:t>
            </a:r>
            <a:r>
              <a:rPr sz="2000" b="1" spc="-100">
                <a:solidFill>
                  <a:srgbClr val="CC9A1A"/>
                </a:solidFill>
                <a:latin typeface="Arial"/>
                <a:cs typeface="Arial"/>
              </a:rPr>
              <a:t>0 </a:t>
            </a:r>
            <a:r>
              <a:rPr sz="2000" spc="-25">
                <a:latin typeface="Arial"/>
                <a:cs typeface="Arial"/>
              </a:rPr>
              <a:t>in </a:t>
            </a:r>
            <a:r>
              <a:rPr sz="2000" spc="-20">
                <a:latin typeface="Arial"/>
                <a:cs typeface="Arial"/>
              </a:rPr>
              <a:t>the </a:t>
            </a:r>
            <a:r>
              <a:rPr sz="2000" spc="-80">
                <a:latin typeface="Arial"/>
                <a:cs typeface="Arial"/>
              </a:rPr>
              <a:t>beginning </a:t>
            </a:r>
            <a:r>
              <a:rPr sz="2000" spc="-5">
                <a:latin typeface="Arial"/>
                <a:cs typeface="Arial"/>
              </a:rPr>
              <a:t>of </a:t>
            </a:r>
            <a:r>
              <a:rPr sz="2000" spc="-30">
                <a:latin typeface="Arial"/>
                <a:cs typeface="Arial"/>
              </a:rPr>
              <a:t>the list </a:t>
            </a:r>
            <a:r>
              <a:rPr sz="2000" spc="-95">
                <a:latin typeface="Arial"/>
                <a:cs typeface="Arial"/>
              </a:rPr>
              <a:t>and </a:t>
            </a:r>
            <a:r>
              <a:rPr sz="2000" spc="-60">
                <a:latin typeface="Arial"/>
                <a:cs typeface="Arial"/>
              </a:rPr>
              <a:t>working </a:t>
            </a:r>
            <a:r>
              <a:rPr sz="2000" spc="-10">
                <a:latin typeface="Arial"/>
                <a:cs typeface="Arial"/>
              </a:rPr>
              <a:t>their </a:t>
            </a:r>
            <a:r>
              <a:rPr sz="2000" spc="-110">
                <a:latin typeface="Arial"/>
                <a:cs typeface="Arial"/>
              </a:rPr>
              <a:t>way  </a:t>
            </a:r>
            <a:r>
              <a:rPr sz="2000" spc="-25">
                <a:latin typeface="Arial"/>
                <a:cs typeface="Arial"/>
              </a:rPr>
              <a:t>from </a:t>
            </a:r>
            <a:r>
              <a:rPr sz="2000" b="1" spc="-80">
                <a:solidFill>
                  <a:srgbClr val="CC9A1A"/>
                </a:solidFill>
                <a:latin typeface="Arial"/>
                <a:cs typeface="Arial"/>
              </a:rPr>
              <a:t>-1 </a:t>
            </a:r>
            <a:r>
              <a:rPr sz="2000" spc="-35">
                <a:latin typeface="Arial"/>
                <a:cs typeface="Arial"/>
              </a:rPr>
              <a:t>at </a:t>
            </a:r>
            <a:r>
              <a:rPr sz="2000" spc="-20">
                <a:latin typeface="Arial"/>
                <a:cs typeface="Arial"/>
              </a:rPr>
              <a:t>the</a:t>
            </a:r>
            <a:r>
              <a:rPr sz="2000" spc="-275">
                <a:latin typeface="Arial"/>
                <a:cs typeface="Arial"/>
              </a:rPr>
              <a:t> </a:t>
            </a:r>
            <a:r>
              <a:rPr sz="2000" spc="-75">
                <a:latin typeface="Arial"/>
                <a:cs typeface="Arial"/>
              </a:rPr>
              <a:t>end.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5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85">
                <a:latin typeface="Arial"/>
                <a:cs typeface="Arial"/>
              </a:rPr>
              <a:t>Similar </a:t>
            </a:r>
            <a:r>
              <a:rPr sz="2000" spc="15">
                <a:latin typeface="Arial"/>
                <a:cs typeface="Arial"/>
              </a:rPr>
              <a:t>to </a:t>
            </a:r>
            <a:r>
              <a:rPr sz="2000" spc="-75">
                <a:latin typeface="Arial"/>
                <a:cs typeface="Arial"/>
              </a:rPr>
              <a:t>strings, </a:t>
            </a:r>
            <a:r>
              <a:rPr sz="2000" spc="-125">
                <a:latin typeface="Arial"/>
                <a:cs typeface="Arial"/>
              </a:rPr>
              <a:t>Lists </a:t>
            </a:r>
            <a:r>
              <a:rPr sz="2000" spc="-65">
                <a:latin typeface="Arial"/>
                <a:cs typeface="Arial"/>
              </a:rPr>
              <a:t>operations </a:t>
            </a:r>
            <a:r>
              <a:rPr sz="2000" spc="-60">
                <a:latin typeface="Arial"/>
                <a:cs typeface="Arial"/>
              </a:rPr>
              <a:t>include </a:t>
            </a:r>
            <a:r>
              <a:rPr sz="2000" b="1" spc="-175">
                <a:latin typeface="Arial"/>
                <a:cs typeface="Arial"/>
              </a:rPr>
              <a:t>slicing </a:t>
            </a:r>
            <a:r>
              <a:rPr sz="2000">
                <a:latin typeface="Arial"/>
                <a:cs typeface="Arial"/>
              </a:rPr>
              <a:t>([ </a:t>
            </a:r>
            <a:r>
              <a:rPr sz="2000" spc="55">
                <a:latin typeface="Arial"/>
                <a:cs typeface="Arial"/>
              </a:rPr>
              <a:t>] </a:t>
            </a:r>
            <a:r>
              <a:rPr sz="2000" spc="-90">
                <a:latin typeface="Arial"/>
                <a:cs typeface="Arial"/>
              </a:rPr>
              <a:t>and </a:t>
            </a:r>
            <a:r>
              <a:rPr sz="2000" spc="5">
                <a:latin typeface="Arial"/>
                <a:cs typeface="Arial"/>
              </a:rPr>
              <a:t>[:]) </a:t>
            </a:r>
            <a:r>
              <a:rPr sz="2000" spc="-55">
                <a:latin typeface="Arial"/>
                <a:cs typeface="Arial"/>
              </a:rPr>
              <a:t>, </a:t>
            </a:r>
            <a:r>
              <a:rPr sz="2000" b="1" spc="-140">
                <a:latin typeface="Arial"/>
                <a:cs typeface="Arial"/>
              </a:rPr>
              <a:t>concatenation</a:t>
            </a:r>
            <a:r>
              <a:rPr sz="2000" b="1" spc="-270">
                <a:latin typeface="Arial"/>
                <a:cs typeface="Arial"/>
              </a:rPr>
              <a:t> </a:t>
            </a:r>
            <a:r>
              <a:rPr sz="2000" spc="-95">
                <a:latin typeface="Arial"/>
                <a:cs typeface="Arial"/>
              </a:rPr>
              <a:t>(+),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defRPr/>
            </a:pPr>
            <a:r>
              <a:rPr sz="2000" b="1" spc="-85">
                <a:latin typeface="Arial"/>
                <a:cs typeface="Arial"/>
              </a:rPr>
              <a:t>repetition </a:t>
            </a:r>
            <a:r>
              <a:rPr sz="2000" spc="10">
                <a:latin typeface="Arial"/>
                <a:cs typeface="Arial"/>
              </a:rPr>
              <a:t>(*), </a:t>
            </a:r>
            <a:r>
              <a:rPr sz="2000" spc="-95">
                <a:latin typeface="Arial"/>
                <a:cs typeface="Arial"/>
              </a:rPr>
              <a:t>and </a:t>
            </a:r>
            <a:r>
              <a:rPr sz="2000" b="1" spc="-145">
                <a:latin typeface="Arial"/>
                <a:cs typeface="Arial"/>
              </a:rPr>
              <a:t>membership</a:t>
            </a:r>
            <a:r>
              <a:rPr sz="2000" b="1" spc="-300">
                <a:latin typeface="Arial"/>
                <a:cs typeface="Arial"/>
              </a:rPr>
              <a:t> </a:t>
            </a:r>
            <a:r>
              <a:rPr sz="2000" spc="-45">
                <a:latin typeface="Arial"/>
                <a:cs typeface="Arial"/>
              </a:rPr>
              <a:t>(in).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130">
                <a:latin typeface="Arial"/>
                <a:cs typeface="Arial"/>
              </a:rPr>
              <a:t>This </a:t>
            </a:r>
            <a:r>
              <a:rPr sz="2000" spc="-105">
                <a:latin typeface="Arial"/>
                <a:cs typeface="Arial"/>
              </a:rPr>
              <a:t>example </a:t>
            </a:r>
            <a:r>
              <a:rPr sz="2000" spc="-125">
                <a:latin typeface="Arial"/>
                <a:cs typeface="Arial"/>
              </a:rPr>
              <a:t>shows </a:t>
            </a:r>
            <a:r>
              <a:rPr sz="2000" spc="-50">
                <a:latin typeface="Arial"/>
                <a:cs typeface="Arial"/>
              </a:rPr>
              <a:t>how </a:t>
            </a:r>
            <a:r>
              <a:rPr sz="2000" spc="15">
                <a:latin typeface="Arial"/>
                <a:cs typeface="Arial"/>
              </a:rPr>
              <a:t>to </a:t>
            </a:r>
            <a:r>
              <a:rPr sz="2000" i="1" spc="-70">
                <a:latin typeface="Trebuchet MS"/>
                <a:cs typeface="Trebuchet MS"/>
              </a:rPr>
              <a:t>access</a:t>
            </a:r>
            <a:r>
              <a:rPr sz="2000" spc="-70">
                <a:latin typeface="Arial"/>
                <a:cs typeface="Arial"/>
              </a:rPr>
              <a:t>, </a:t>
            </a:r>
            <a:r>
              <a:rPr sz="2000" i="1" spc="-100">
                <a:latin typeface="Trebuchet MS"/>
                <a:cs typeface="Trebuchet MS"/>
              </a:rPr>
              <a:t>update </a:t>
            </a:r>
            <a:r>
              <a:rPr sz="2000" spc="-95">
                <a:latin typeface="Arial"/>
                <a:cs typeface="Arial"/>
              </a:rPr>
              <a:t>and </a:t>
            </a:r>
            <a:r>
              <a:rPr sz="2000" i="1" spc="-140">
                <a:latin typeface="Trebuchet MS"/>
                <a:cs typeface="Trebuchet MS"/>
              </a:rPr>
              <a:t>delete </a:t>
            </a:r>
            <a:r>
              <a:rPr sz="2000" spc="-30">
                <a:latin typeface="Arial"/>
                <a:cs typeface="Arial"/>
              </a:rPr>
              <a:t>list</a:t>
            </a:r>
            <a:r>
              <a:rPr sz="2000" spc="-400">
                <a:latin typeface="Arial"/>
                <a:cs typeface="Arial"/>
              </a:rPr>
              <a:t> </a:t>
            </a:r>
            <a:r>
              <a:rPr sz="2000" spc="-70">
                <a:latin typeface="Arial"/>
                <a:cs typeface="Arial"/>
              </a:rPr>
              <a:t>elements: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2" hidden="0"/>
          <p:cNvSpPr/>
          <p:nvPr isPhoto="0" userDrawn="0"/>
        </p:nvSpPr>
        <p:spPr bwMode="auto">
          <a:xfrm>
            <a:off x="4037076" y="4640578"/>
            <a:ext cx="4875276" cy="213207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5" name="object 13" hidden="0"/>
          <p:cNvSpPr/>
          <p:nvPr isPhoto="0" userDrawn="0"/>
        </p:nvSpPr>
        <p:spPr bwMode="auto">
          <a:xfrm>
            <a:off x="4073144" y="4676597"/>
            <a:ext cx="4749800" cy="2006600"/>
          </a:xfrm>
          <a:prstGeom prst="rect">
            <a:avLst/>
          </a:prstGeom>
          <a:blipFill>
            <a:blip r:embed="rId4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6" name="object 14" hidden="0"/>
          <p:cNvSpPr>
            <a:spLocks noAdjustHandles="0" noChangeArrowheads="0"/>
          </p:cNvSpPr>
          <p:nvPr isPhoto="0" userDrawn="0"/>
        </p:nvSpPr>
        <p:spPr bwMode="auto">
          <a:xfrm>
            <a:off x="4068444" y="4671834"/>
            <a:ext cx="4759325" cy="20161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R="30480" algn="ctr">
              <a:lnSpc>
                <a:spcPct val="100000"/>
              </a:lnSpc>
              <a:spcBef>
                <a:spcPts val="1325"/>
              </a:spcBef>
              <a:defRPr/>
            </a:pPr>
            <a:r>
              <a:rPr sz="1400" spc="5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25">
                <a:solidFill>
                  <a:srgbClr val="FF0000"/>
                </a:solidFill>
                <a:latin typeface="Arial"/>
                <a:cs typeface="Arial"/>
              </a:rPr>
              <a:t>access</a:t>
            </a:r>
            <a:endParaRPr sz="1400">
              <a:latin typeface="Arial"/>
              <a:cs typeface="Arial"/>
            </a:endParaRPr>
          </a:p>
          <a:p>
            <a:pPr marR="174625" algn="ctr">
              <a:lnSpc>
                <a:spcPct val="100000"/>
              </a:lnSpc>
              <a:spcBef>
                <a:spcPts val="1005"/>
              </a:spcBef>
              <a:defRPr/>
            </a:pPr>
            <a:r>
              <a:rPr sz="140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70">
                <a:solidFill>
                  <a:srgbClr val="FF0000"/>
                </a:solidFill>
                <a:latin typeface="Arial"/>
                <a:cs typeface="Arial"/>
              </a:rPr>
              <a:t>slice</a:t>
            </a:r>
            <a:endParaRPr sz="1400">
              <a:latin typeface="Arial"/>
              <a:cs typeface="Arial"/>
            </a:endParaRPr>
          </a:p>
          <a:p>
            <a:pPr marR="3175" algn="ctr">
              <a:lnSpc>
                <a:spcPct val="100000"/>
              </a:lnSpc>
              <a:spcBef>
                <a:spcPts val="1105"/>
              </a:spcBef>
              <a:defRPr/>
            </a:pPr>
            <a:r>
              <a:rPr sz="140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50">
                <a:solidFill>
                  <a:srgbClr val="FF0000"/>
                </a:solidFill>
                <a:latin typeface="Arial"/>
                <a:cs typeface="Arial"/>
              </a:rPr>
              <a:t>update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defRPr/>
            </a:pPr>
            <a:endParaRPr sz="2050">
              <a:latin typeface="Times New Roman"/>
              <a:cs typeface="Times New Roman"/>
            </a:endParaRPr>
          </a:p>
          <a:p>
            <a:pPr marR="28575" algn="ctr">
              <a:lnSpc>
                <a:spcPct val="100000"/>
              </a:lnSpc>
              <a:defRPr/>
            </a:pPr>
            <a:r>
              <a:rPr sz="140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40">
                <a:solidFill>
                  <a:srgbClr val="FF0000"/>
                </a:solidFill>
                <a:latin typeface="Arial"/>
                <a:cs typeface="Arial"/>
              </a:rPr>
              <a:t>delete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124194" y="231394"/>
            <a:ext cx="7607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375"/>
              <a:t>Li</a:t>
            </a:r>
            <a:r>
              <a:rPr spc="-495"/>
              <a:t>s</a:t>
            </a:r>
            <a:r>
              <a:rPr spc="-229"/>
              <a:t>ts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1759076" y="1137361"/>
            <a:ext cx="94862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spc="-135">
                <a:latin typeface="Arial"/>
                <a:cs typeface="Arial"/>
              </a:rPr>
              <a:t>Lists </a:t>
            </a:r>
            <a:r>
              <a:rPr sz="2200" spc="-150">
                <a:latin typeface="Arial"/>
                <a:cs typeface="Arial"/>
              </a:rPr>
              <a:t>can  </a:t>
            </a:r>
            <a:r>
              <a:rPr sz="2200" spc="-140">
                <a:latin typeface="Arial"/>
                <a:cs typeface="Arial"/>
              </a:rPr>
              <a:t>have  </a:t>
            </a:r>
            <a:r>
              <a:rPr sz="2200" spc="-95">
                <a:latin typeface="Arial"/>
                <a:cs typeface="Arial"/>
              </a:rPr>
              <a:t>sublists </a:t>
            </a:r>
            <a:r>
              <a:rPr sz="2200" spc="-210">
                <a:latin typeface="Arial"/>
                <a:cs typeface="Arial"/>
              </a:rPr>
              <a:t>as</a:t>
            </a:r>
            <a:r>
              <a:rPr sz="2200" spc="190">
                <a:latin typeface="Arial"/>
                <a:cs typeface="Arial"/>
              </a:rPr>
              <a:t> </a:t>
            </a:r>
            <a:r>
              <a:rPr sz="2200" spc="-85">
                <a:latin typeface="Arial"/>
                <a:cs typeface="Arial"/>
              </a:rPr>
              <a:t>elements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90">
                <a:latin typeface="Arial"/>
                <a:cs typeface="Arial"/>
              </a:rPr>
              <a:t>these </a:t>
            </a:r>
            <a:r>
              <a:rPr sz="2200" spc="-95">
                <a:latin typeface="Arial"/>
                <a:cs typeface="Arial"/>
              </a:rPr>
              <a:t>sublists </a:t>
            </a:r>
            <a:r>
              <a:rPr sz="2200" spc="-135">
                <a:latin typeface="Arial"/>
                <a:cs typeface="Arial"/>
              </a:rPr>
              <a:t>may  </a:t>
            </a:r>
            <a:r>
              <a:rPr sz="2200" spc="-75">
                <a:latin typeface="Arial"/>
                <a:cs typeface="Arial"/>
              </a:rPr>
              <a:t>contain </a:t>
            </a:r>
            <a:r>
              <a:rPr sz="2200" spc="-25">
                <a:latin typeface="Arial"/>
                <a:cs typeface="Arial"/>
              </a:rPr>
              <a:t>other</a:t>
            </a:r>
            <a:r>
              <a:rPr sz="2200" spc="-360">
                <a:latin typeface="Arial"/>
                <a:cs typeface="Arial"/>
              </a:rPr>
              <a:t> </a:t>
            </a:r>
            <a:r>
              <a:rPr sz="2200" spc="-100">
                <a:latin typeface="Arial"/>
                <a:cs typeface="Arial"/>
              </a:rPr>
              <a:t>sublists</a:t>
            </a:r>
            <a:endParaRPr sz="22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defRPr/>
            </a:pPr>
            <a:r>
              <a:rPr sz="2200" spc="-210">
                <a:latin typeface="Arial"/>
                <a:cs typeface="Arial"/>
              </a:rPr>
              <a:t>as</a:t>
            </a:r>
            <a:r>
              <a:rPr sz="2200" spc="-190">
                <a:latin typeface="Arial"/>
                <a:cs typeface="Arial"/>
              </a:rPr>
              <a:t> </a:t>
            </a:r>
            <a:r>
              <a:rPr sz="2200" spc="-45">
                <a:latin typeface="Arial"/>
                <a:cs typeface="Arial"/>
              </a:rPr>
              <a:t>well.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2" hidden="0"/>
          <p:cNvSpPr>
            <a:spLocks noAdjustHandles="0" noChangeArrowheads="0"/>
          </p:cNvSpPr>
          <p:nvPr isPhoto="0" userDrawn="0"/>
        </p:nvSpPr>
        <p:spPr bwMode="auto">
          <a:xfrm>
            <a:off x="1759076" y="3277616"/>
            <a:ext cx="30003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b="1" spc="-215">
                <a:solidFill>
                  <a:srgbClr val="CC9A1A"/>
                </a:solidFill>
                <a:latin typeface="Arial"/>
                <a:cs typeface="Arial"/>
              </a:rPr>
              <a:t>Common </a:t>
            </a:r>
            <a:r>
              <a:rPr sz="2200" b="1" spc="-210">
                <a:solidFill>
                  <a:srgbClr val="CC9A1A"/>
                </a:solidFill>
                <a:latin typeface="Arial"/>
                <a:cs typeface="Arial"/>
              </a:rPr>
              <a:t>List</a:t>
            </a:r>
            <a:r>
              <a:rPr sz="2200" b="1" spc="-35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195">
                <a:solidFill>
                  <a:srgbClr val="CC9A1A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3" hidden="0"/>
          <p:cNvSpPr/>
          <p:nvPr isPhoto="0" userDrawn="0"/>
        </p:nvSpPr>
        <p:spPr bwMode="auto">
          <a:xfrm>
            <a:off x="3899915" y="1741932"/>
            <a:ext cx="4888992" cy="1066800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6" name="object 14" hidden="0"/>
          <p:cNvSpPr/>
          <p:nvPr isPhoto="0" userDrawn="0"/>
        </p:nvSpPr>
        <p:spPr bwMode="auto">
          <a:xfrm>
            <a:off x="3935857" y="1778635"/>
            <a:ext cx="4762500" cy="939800"/>
          </a:xfrm>
          <a:prstGeom prst="rect">
            <a:avLst/>
          </a:prstGeom>
          <a:blipFill>
            <a:blip r:embed="rId4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7" name="object 15" hidden="0"/>
          <p:cNvSpPr/>
          <p:nvPr isPhoto="0" userDrawn="0"/>
        </p:nvSpPr>
        <p:spPr bwMode="auto">
          <a:xfrm>
            <a:off x="3931158" y="1773808"/>
            <a:ext cx="4772025" cy="949325"/>
          </a:xfrm>
          <a:custGeom>
            <a:avLst/>
            <a:gdLst/>
            <a:ahLst/>
            <a:cxnLst/>
            <a:rect l="l" t="t" r="r" b="b"/>
            <a:pathLst>
              <a:path w="4772025" h="949325" fill="norm" stroke="1" extrusionOk="0">
                <a:moveTo>
                  <a:pt x="0" y="949325"/>
                </a:moveTo>
                <a:lnTo>
                  <a:pt x="4772024" y="949325"/>
                </a:lnTo>
                <a:lnTo>
                  <a:pt x="4772024" y="0"/>
                </a:lnTo>
                <a:lnTo>
                  <a:pt x="0" y="0"/>
                </a:lnTo>
                <a:lnTo>
                  <a:pt x="0" y="9493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graphicFrame>
        <p:nvGraphicFramePr>
          <p:cNvPr id="18" name="object 16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3472434" y="3752468"/>
          <a:ext cx="5678170" cy="20980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{4DC8767F-CD6A-0C4A-6B7D-1D5AD30CCB0E}</a:tableStyleId>
              </a:tblPr>
              <a:tblGrid>
                <a:gridCol w="1759585"/>
                <a:gridCol w="3918585"/>
              </a:tblGrid>
              <a:tr h="33528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b="1" spc="-1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38100" algn="ctr">
                      <a:solidFill>
                        <a:srgbClr val="FFFFFF"/>
                      </a:solidFill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b="1" spc="-114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38100" algn="ctr">
                      <a:solidFill>
                        <a:srgbClr val="FFFFFF"/>
                      </a:solidFill>
                    </a:lnB>
                    <a:solidFill>
                      <a:srgbClr val="E8BB49"/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b="1" spc="-75">
                          <a:latin typeface="Arial"/>
                          <a:cs typeface="Arial"/>
                        </a:rPr>
                        <a:t>cmp</a:t>
                      </a:r>
                      <a:r>
                        <a:rPr sz="1600" spc="-75">
                          <a:latin typeface="Arial"/>
                          <a:cs typeface="Arial"/>
                        </a:rPr>
                        <a:t>(list1,</a:t>
                      </a:r>
                      <a:r>
                        <a:rPr sz="1600" spc="-9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>
                          <a:latin typeface="Arial"/>
                          <a:cs typeface="Arial"/>
                        </a:rPr>
                        <a:t>list2)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381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114">
                          <a:latin typeface="Arial"/>
                          <a:cs typeface="Arial"/>
                        </a:rPr>
                        <a:t>Compares 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elements </a:t>
                      </a:r>
                      <a:r>
                        <a:rPr sz="1600" spc="-1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20">
                          <a:latin typeface="Arial"/>
                          <a:cs typeface="Arial"/>
                        </a:rPr>
                        <a:t>both</a:t>
                      </a:r>
                      <a:r>
                        <a:rPr sz="1600" spc="-10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>
                          <a:latin typeface="Arial"/>
                          <a:cs typeface="Arial"/>
                        </a:rPr>
                        <a:t>lists.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381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</a:tr>
              <a:tr h="35687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b="1" spc="-55">
                          <a:latin typeface="Arial"/>
                          <a:cs typeface="Arial"/>
                        </a:rPr>
                        <a:t>len</a:t>
                      </a:r>
                      <a:r>
                        <a:rPr sz="1600" spc="-55">
                          <a:latin typeface="Arial"/>
                          <a:cs typeface="Arial"/>
                        </a:rPr>
                        <a:t>(list)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120">
                          <a:latin typeface="Arial"/>
                          <a:cs typeface="Arial"/>
                        </a:rPr>
                        <a:t>Gives </a:t>
                      </a:r>
                      <a:r>
                        <a:rPr sz="1600" spc="-25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>
                          <a:latin typeface="Arial"/>
                          <a:cs typeface="Arial"/>
                        </a:rPr>
                        <a:t>total 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length </a:t>
                      </a:r>
                      <a:r>
                        <a:rPr sz="1600" spc="-1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2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32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>
                          <a:latin typeface="Arial"/>
                          <a:cs typeface="Arial"/>
                        </a:rPr>
                        <a:t>list.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</a:tr>
              <a:tr h="35687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  <a:defRPr/>
                      </a:pPr>
                      <a:r>
                        <a:rPr sz="1600" b="1" spc="-70">
                          <a:latin typeface="Arial"/>
                          <a:cs typeface="Arial"/>
                        </a:rPr>
                        <a:t>max</a:t>
                      </a:r>
                      <a:r>
                        <a:rPr sz="1600" spc="-70">
                          <a:latin typeface="Arial"/>
                          <a:cs typeface="Arial"/>
                        </a:rPr>
                        <a:t>(list)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  <a:defRPr/>
                      </a:pPr>
                      <a:r>
                        <a:rPr sz="1600" spc="-90">
                          <a:latin typeface="Arial"/>
                          <a:cs typeface="Arial"/>
                        </a:rPr>
                        <a:t>Returns</a:t>
                      </a:r>
                      <a:r>
                        <a:rPr sz="1600" spc="-7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>
                          <a:latin typeface="Arial"/>
                          <a:cs typeface="Arial"/>
                        </a:rPr>
                        <a:t>item</a:t>
                      </a:r>
                      <a:r>
                        <a:rPr sz="1600" spc="-9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>
                          <a:latin typeface="Arial"/>
                          <a:cs typeface="Arial"/>
                        </a:rPr>
                        <a:t>from</a:t>
                      </a:r>
                      <a:r>
                        <a:rPr sz="1600" spc="-8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>
                          <a:latin typeface="Arial"/>
                          <a:cs typeface="Arial"/>
                        </a:rPr>
                        <a:t>list</a:t>
                      </a:r>
                      <a:r>
                        <a:rPr sz="1600" spc="-10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>
                          <a:latin typeface="Arial"/>
                          <a:cs typeface="Arial"/>
                        </a:rPr>
                        <a:t>with</a:t>
                      </a:r>
                      <a:r>
                        <a:rPr sz="1600" spc="-8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5">
                          <a:latin typeface="Arial"/>
                          <a:cs typeface="Arial"/>
                        </a:rPr>
                        <a:t>max</a:t>
                      </a:r>
                      <a:r>
                        <a:rPr sz="1600" spc="-9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>
                          <a:latin typeface="Arial"/>
                          <a:cs typeface="Arial"/>
                        </a:rPr>
                        <a:t>value.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</a:tr>
              <a:tr h="35687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  <a:defRPr/>
                      </a:pPr>
                      <a:r>
                        <a:rPr sz="1600" b="1" spc="-55">
                          <a:latin typeface="Arial"/>
                          <a:cs typeface="Arial"/>
                        </a:rPr>
                        <a:t>min</a:t>
                      </a:r>
                      <a:r>
                        <a:rPr sz="1600" spc="-55">
                          <a:latin typeface="Arial"/>
                          <a:cs typeface="Arial"/>
                        </a:rPr>
                        <a:t>(list)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  <a:defRPr/>
                      </a:pPr>
                      <a:r>
                        <a:rPr sz="1600" spc="-90">
                          <a:latin typeface="Arial"/>
                          <a:cs typeface="Arial"/>
                        </a:rPr>
                        <a:t>Returns</a:t>
                      </a:r>
                      <a:r>
                        <a:rPr sz="1600" spc="-7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>
                          <a:latin typeface="Arial"/>
                          <a:cs typeface="Arial"/>
                        </a:rPr>
                        <a:t>item</a:t>
                      </a:r>
                      <a:r>
                        <a:rPr sz="1600" spc="-9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>
                          <a:latin typeface="Arial"/>
                          <a:cs typeface="Arial"/>
                        </a:rPr>
                        <a:t>from</a:t>
                      </a:r>
                      <a:r>
                        <a:rPr sz="1600" spc="-8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>
                          <a:latin typeface="Arial"/>
                          <a:cs typeface="Arial"/>
                        </a:rPr>
                        <a:t>list</a:t>
                      </a:r>
                      <a:r>
                        <a:rPr sz="1600" spc="-11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>
                          <a:latin typeface="Arial"/>
                          <a:cs typeface="Arial"/>
                        </a:rPr>
                        <a:t>with</a:t>
                      </a:r>
                      <a:r>
                        <a:rPr sz="1600" spc="-8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>
                          <a:latin typeface="Arial"/>
                          <a:cs typeface="Arial"/>
                        </a:rPr>
                        <a:t>min</a:t>
                      </a:r>
                      <a:r>
                        <a:rPr sz="1600" spc="-9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>
                          <a:latin typeface="Arial"/>
                          <a:cs typeface="Arial"/>
                        </a:rPr>
                        <a:t>value.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</a:tr>
              <a:tr h="35687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  <a:defRPr/>
                      </a:pPr>
                      <a:r>
                        <a:rPr sz="1600" b="1" spc="-55">
                          <a:latin typeface="Arial"/>
                          <a:cs typeface="Arial"/>
                        </a:rPr>
                        <a:t>list</a:t>
                      </a:r>
                      <a:r>
                        <a:rPr sz="1600" spc="-55">
                          <a:latin typeface="Arial"/>
                          <a:cs typeface="Arial"/>
                        </a:rPr>
                        <a:t>(tuple)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  <a:defRPr/>
                      </a:pPr>
                      <a:r>
                        <a:rPr sz="1600" spc="-90">
                          <a:latin typeface="Arial"/>
                          <a:cs typeface="Arial"/>
                        </a:rPr>
                        <a:t>Converts </a:t>
                      </a:r>
                      <a:r>
                        <a:rPr sz="1600" spc="-130">
                          <a:latin typeface="Arial"/>
                          <a:cs typeface="Arial"/>
                        </a:rPr>
                        <a:t>a </a:t>
                      </a:r>
                      <a:r>
                        <a:rPr sz="1600" spc="-20">
                          <a:latin typeface="Arial"/>
                          <a:cs typeface="Arial"/>
                        </a:rPr>
                        <a:t>tuple </a:t>
                      </a:r>
                      <a:r>
                        <a:rPr sz="1600" spc="-10">
                          <a:latin typeface="Arial"/>
                          <a:cs typeface="Arial"/>
                        </a:rPr>
                        <a:t>into</a:t>
                      </a:r>
                      <a:r>
                        <a:rPr sz="1600" spc="-10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>
                          <a:latin typeface="Arial"/>
                          <a:cs typeface="Arial"/>
                        </a:rPr>
                        <a:t>list.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124194" y="231394"/>
            <a:ext cx="7607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375"/>
              <a:t>Li</a:t>
            </a:r>
            <a:r>
              <a:rPr spc="-495"/>
              <a:t>s</a:t>
            </a:r>
            <a:r>
              <a:rPr spc="-229"/>
              <a:t>ts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1759076" y="1135761"/>
            <a:ext cx="26892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b="1" spc="-190">
                <a:solidFill>
                  <a:srgbClr val="CC9A1A"/>
                </a:solidFill>
                <a:latin typeface="Arial"/>
                <a:cs typeface="Arial"/>
              </a:rPr>
              <a:t>Common List</a:t>
            </a:r>
            <a:r>
              <a:rPr sz="2000" b="1" spc="-114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000" b="1" spc="-110">
                <a:solidFill>
                  <a:srgbClr val="CC9A1A"/>
                </a:solidFill>
                <a:latin typeface="Arial"/>
                <a:cs typeface="Arial"/>
              </a:rPr>
              <a:t>Methods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2" hidden="0"/>
          <p:cNvSpPr>
            <a:spLocks noAdjustHandles="0" noChangeArrowheads="0"/>
          </p:cNvSpPr>
          <p:nvPr isPhoto="0" userDrawn="0"/>
        </p:nvSpPr>
        <p:spPr bwMode="auto">
          <a:xfrm>
            <a:off x="1759076" y="4367296"/>
            <a:ext cx="8197215" cy="788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00"/>
              </a:spcBef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b="1" spc="-185">
                <a:solidFill>
                  <a:srgbClr val="CC9A1A"/>
                </a:solidFill>
                <a:latin typeface="Arial"/>
                <a:cs typeface="Arial"/>
              </a:rPr>
              <a:t>List</a:t>
            </a:r>
            <a:r>
              <a:rPr sz="2000" b="1" spc="-13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000" b="1" spc="-175">
                <a:solidFill>
                  <a:srgbClr val="CC9A1A"/>
                </a:solidFill>
                <a:latin typeface="Arial"/>
                <a:cs typeface="Arial"/>
              </a:rPr>
              <a:t>Comprehensions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  <a:defRPr/>
            </a:pPr>
            <a:r>
              <a:rPr sz="2000" spc="-190">
                <a:latin typeface="Arial"/>
                <a:cs typeface="Arial"/>
              </a:rPr>
              <a:t>Each </a:t>
            </a:r>
            <a:r>
              <a:rPr sz="2000" spc="-30">
                <a:latin typeface="Arial"/>
                <a:cs typeface="Arial"/>
              </a:rPr>
              <a:t>list </a:t>
            </a:r>
            <a:r>
              <a:rPr sz="2000" spc="-80">
                <a:latin typeface="Arial"/>
                <a:cs typeface="Arial"/>
              </a:rPr>
              <a:t>comprehension </a:t>
            </a:r>
            <a:r>
              <a:rPr sz="2000" spc="-110">
                <a:latin typeface="Arial"/>
                <a:cs typeface="Arial"/>
              </a:rPr>
              <a:t>consists </a:t>
            </a:r>
            <a:r>
              <a:rPr sz="2000" spc="-5">
                <a:latin typeface="Arial"/>
                <a:cs typeface="Arial"/>
              </a:rPr>
              <a:t>of </a:t>
            </a:r>
            <a:r>
              <a:rPr sz="2000" spc="-110">
                <a:latin typeface="Arial"/>
                <a:cs typeface="Arial"/>
              </a:rPr>
              <a:t>an </a:t>
            </a:r>
            <a:r>
              <a:rPr sz="2000" b="1" spc="-170">
                <a:latin typeface="Arial"/>
                <a:cs typeface="Arial"/>
              </a:rPr>
              <a:t>expression </a:t>
            </a:r>
            <a:r>
              <a:rPr sz="2000" spc="-40">
                <a:latin typeface="Arial"/>
                <a:cs typeface="Arial"/>
              </a:rPr>
              <a:t>followed </a:t>
            </a:r>
            <a:r>
              <a:rPr sz="2000" spc="-85">
                <a:latin typeface="Arial"/>
                <a:cs typeface="Arial"/>
              </a:rPr>
              <a:t>by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b="1" spc="-95">
                <a:latin typeface="Arial"/>
                <a:cs typeface="Arial"/>
              </a:rPr>
              <a:t>for</a:t>
            </a:r>
            <a:r>
              <a:rPr sz="2000" b="1" spc="-165">
                <a:latin typeface="Arial"/>
                <a:cs typeface="Arial"/>
              </a:rPr>
              <a:t> </a:t>
            </a:r>
            <a:r>
              <a:rPr sz="2000" spc="-105">
                <a:latin typeface="Arial"/>
                <a:cs typeface="Arial"/>
              </a:rPr>
              <a:t>clause.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5" name="object 13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2717800" y="1550035"/>
          <a:ext cx="6419850" cy="28346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{4DC8767F-CD6A-0C4A-6B7D-1D5AD30CCB0E}</a:tableStyleId>
              </a:tblPr>
              <a:tblGrid>
                <a:gridCol w="1911350"/>
                <a:gridCol w="4508500"/>
              </a:tblGrid>
              <a:tr h="35433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b="1" spc="-6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Method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38100" algn="ctr">
                      <a:solidFill>
                        <a:srgbClr val="FFFFFF"/>
                      </a:solidFill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b="1" spc="-114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38100" algn="ctr">
                      <a:solidFill>
                        <a:srgbClr val="FFFFFF"/>
                      </a:solidFill>
                    </a:lnB>
                    <a:solidFill>
                      <a:srgbClr val="E8BB49"/>
                    </a:solidFill>
                  </a:tcPr>
                </a:tc>
              </a:tr>
              <a:tr h="35433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65">
                          <a:latin typeface="Arial"/>
                          <a:cs typeface="Arial"/>
                        </a:rPr>
                        <a:t>list.</a:t>
                      </a:r>
                      <a:r>
                        <a:rPr sz="1600" b="1" spc="-65">
                          <a:latin typeface="Arial"/>
                          <a:cs typeface="Arial"/>
                        </a:rPr>
                        <a:t>append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(obj)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381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90">
                          <a:latin typeface="Arial"/>
                          <a:cs typeface="Arial"/>
                        </a:rPr>
                        <a:t>Appends </a:t>
                      </a:r>
                      <a:r>
                        <a:rPr sz="1600" spc="-40">
                          <a:latin typeface="Arial"/>
                          <a:cs typeface="Arial"/>
                        </a:rPr>
                        <a:t>object </a:t>
                      </a:r>
                      <a:r>
                        <a:rPr sz="1600" spc="-30">
                          <a:latin typeface="Arial"/>
                          <a:cs typeface="Arial"/>
                        </a:rPr>
                        <a:t>obj </a:t>
                      </a:r>
                      <a:r>
                        <a:rPr sz="1600" spc="15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>
                          <a:latin typeface="Arial"/>
                          <a:cs typeface="Arial"/>
                        </a:rPr>
                        <a:t>list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381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</a:tr>
              <a:tr h="35433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  <a:defRPr/>
                      </a:pPr>
                      <a:r>
                        <a:rPr sz="1600" spc="-65">
                          <a:latin typeface="Arial"/>
                          <a:cs typeface="Arial"/>
                        </a:rPr>
                        <a:t>list.</a:t>
                      </a:r>
                      <a:r>
                        <a:rPr sz="1600" b="1" spc="-65">
                          <a:latin typeface="Arial"/>
                          <a:cs typeface="Arial"/>
                        </a:rPr>
                        <a:t>insert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(index,</a:t>
                      </a:r>
                      <a:r>
                        <a:rPr sz="1600" spc="-11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>
                          <a:latin typeface="Arial"/>
                          <a:cs typeface="Arial"/>
                        </a:rPr>
                        <a:t>obj)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  <a:defRPr/>
                      </a:pPr>
                      <a:r>
                        <a:rPr sz="1600" spc="-65">
                          <a:latin typeface="Arial"/>
                          <a:cs typeface="Arial"/>
                        </a:rPr>
                        <a:t>Inserts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>
                          <a:latin typeface="Arial"/>
                          <a:cs typeface="Arial"/>
                        </a:rPr>
                        <a:t>object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>
                          <a:latin typeface="Arial"/>
                          <a:cs typeface="Arial"/>
                        </a:rPr>
                        <a:t>obj</a:t>
                      </a:r>
                      <a:r>
                        <a:rPr sz="1600" spc="-7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>
                          <a:latin typeface="Arial"/>
                          <a:cs typeface="Arial"/>
                        </a:rPr>
                        <a:t>into</a:t>
                      </a:r>
                      <a:r>
                        <a:rPr sz="1600" spc="-10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>
                          <a:latin typeface="Arial"/>
                          <a:cs typeface="Arial"/>
                        </a:rPr>
                        <a:t>list</a:t>
                      </a:r>
                      <a:r>
                        <a:rPr sz="1600" spc="-10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>
                          <a:latin typeface="Arial"/>
                          <a:cs typeface="Arial"/>
                        </a:rPr>
                        <a:t>at</a:t>
                      </a:r>
                      <a:r>
                        <a:rPr sz="1600" spc="-10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>
                          <a:latin typeface="Arial"/>
                          <a:cs typeface="Arial"/>
                        </a:rPr>
                        <a:t>offset</a:t>
                      </a:r>
                      <a:r>
                        <a:rPr sz="1600" spc="-7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>
                          <a:latin typeface="Arial"/>
                          <a:cs typeface="Arial"/>
                        </a:rPr>
                        <a:t>index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</a:tr>
              <a:tr h="35433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65">
                          <a:latin typeface="Arial"/>
                          <a:cs typeface="Arial"/>
                        </a:rPr>
                        <a:t>list.</a:t>
                      </a:r>
                      <a:r>
                        <a:rPr sz="1600" b="1" spc="-65">
                          <a:latin typeface="Arial"/>
                          <a:cs typeface="Arial"/>
                        </a:rPr>
                        <a:t>count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(obj)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90">
                          <a:latin typeface="Arial"/>
                          <a:cs typeface="Arial"/>
                        </a:rPr>
                        <a:t>Returns </a:t>
                      </a:r>
                      <a:r>
                        <a:rPr sz="1600" spc="-50">
                          <a:latin typeface="Arial"/>
                          <a:cs typeface="Arial"/>
                        </a:rPr>
                        <a:t>count </a:t>
                      </a:r>
                      <a:r>
                        <a:rPr sz="1600" spc="-1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how </a:t>
                      </a:r>
                      <a:r>
                        <a:rPr sz="1600" spc="-85">
                          <a:latin typeface="Arial"/>
                          <a:cs typeface="Arial"/>
                        </a:rPr>
                        <a:t>many </a:t>
                      </a:r>
                      <a:r>
                        <a:rPr sz="1600" spc="-50">
                          <a:latin typeface="Arial"/>
                          <a:cs typeface="Arial"/>
                        </a:rPr>
                        <a:t>times </a:t>
                      </a:r>
                      <a:r>
                        <a:rPr sz="1600" spc="-30">
                          <a:latin typeface="Arial"/>
                          <a:cs typeface="Arial"/>
                        </a:rPr>
                        <a:t>obj </a:t>
                      </a:r>
                      <a:r>
                        <a:rPr sz="1600" spc="-95">
                          <a:latin typeface="Arial"/>
                          <a:cs typeface="Arial"/>
                        </a:rPr>
                        <a:t>occurs </a:t>
                      </a:r>
                      <a:r>
                        <a:rPr sz="1600" spc="-25"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-24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>
                          <a:latin typeface="Arial"/>
                          <a:cs typeface="Arial"/>
                        </a:rPr>
                        <a:t>list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</a:tr>
              <a:tr h="35433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60">
                          <a:latin typeface="Arial"/>
                          <a:cs typeface="Arial"/>
                        </a:rPr>
                        <a:t>list.</a:t>
                      </a:r>
                      <a:r>
                        <a:rPr sz="1600" b="1" spc="-60">
                          <a:latin typeface="Arial"/>
                          <a:cs typeface="Arial"/>
                        </a:rPr>
                        <a:t>index</a:t>
                      </a:r>
                      <a:r>
                        <a:rPr sz="1600" spc="-60">
                          <a:latin typeface="Arial"/>
                          <a:cs typeface="Arial"/>
                        </a:rPr>
                        <a:t>(obj)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90">
                          <a:latin typeface="Arial"/>
                          <a:cs typeface="Arial"/>
                        </a:rPr>
                        <a:t>Returns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>
                          <a:latin typeface="Arial"/>
                          <a:cs typeface="Arial"/>
                        </a:rPr>
                        <a:t>lowest</a:t>
                      </a:r>
                      <a:r>
                        <a:rPr sz="1600" spc="-7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>
                          <a:latin typeface="Arial"/>
                          <a:cs typeface="Arial"/>
                        </a:rPr>
                        <a:t>index</a:t>
                      </a:r>
                      <a:r>
                        <a:rPr sz="1600" spc="-9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-10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>
                          <a:latin typeface="Arial"/>
                          <a:cs typeface="Arial"/>
                        </a:rPr>
                        <a:t>list</a:t>
                      </a:r>
                      <a:r>
                        <a:rPr sz="1600" spc="-10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>
                          <a:latin typeface="Arial"/>
                          <a:cs typeface="Arial"/>
                        </a:rPr>
                        <a:t>that</a:t>
                      </a:r>
                      <a:r>
                        <a:rPr sz="1600" spc="-9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>
                          <a:latin typeface="Arial"/>
                          <a:cs typeface="Arial"/>
                        </a:rPr>
                        <a:t>obj</a:t>
                      </a:r>
                      <a:r>
                        <a:rPr sz="1600" spc="-7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5">
                          <a:latin typeface="Arial"/>
                          <a:cs typeface="Arial"/>
                        </a:rPr>
                        <a:t>appears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</a:tr>
              <a:tr h="35433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60">
                          <a:latin typeface="Arial"/>
                          <a:cs typeface="Arial"/>
                        </a:rPr>
                        <a:t>list.</a:t>
                      </a:r>
                      <a:r>
                        <a:rPr sz="1600" b="1" spc="-60">
                          <a:latin typeface="Arial"/>
                          <a:cs typeface="Arial"/>
                        </a:rPr>
                        <a:t>remove</a:t>
                      </a:r>
                      <a:r>
                        <a:rPr sz="1600" spc="-60">
                          <a:latin typeface="Arial"/>
                          <a:cs typeface="Arial"/>
                        </a:rPr>
                        <a:t>(obj)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130">
                          <a:latin typeface="Arial"/>
                          <a:cs typeface="Arial"/>
                        </a:rPr>
                        <a:t>Removes </a:t>
                      </a:r>
                      <a:r>
                        <a:rPr sz="1600" spc="-40">
                          <a:latin typeface="Arial"/>
                          <a:cs typeface="Arial"/>
                        </a:rPr>
                        <a:t>object </a:t>
                      </a:r>
                      <a:r>
                        <a:rPr sz="1600" spc="-30">
                          <a:latin typeface="Arial"/>
                          <a:cs typeface="Arial"/>
                        </a:rPr>
                        <a:t>obj </a:t>
                      </a:r>
                      <a:r>
                        <a:rPr sz="1600" spc="-20">
                          <a:latin typeface="Arial"/>
                          <a:cs typeface="Arial"/>
                        </a:rPr>
                        <a:t>from</a:t>
                      </a:r>
                      <a:r>
                        <a:rPr sz="1600" spc="-7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>
                          <a:latin typeface="Arial"/>
                          <a:cs typeface="Arial"/>
                        </a:rPr>
                        <a:t>list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</a:tr>
              <a:tr h="35433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80">
                          <a:latin typeface="Arial"/>
                          <a:cs typeface="Arial"/>
                        </a:rPr>
                        <a:t>list.</a:t>
                      </a:r>
                      <a:r>
                        <a:rPr sz="1600" b="1" spc="-80">
                          <a:latin typeface="Arial"/>
                          <a:cs typeface="Arial"/>
                        </a:rPr>
                        <a:t>reverse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140">
                          <a:latin typeface="Arial"/>
                          <a:cs typeface="Arial"/>
                        </a:rPr>
                        <a:t>Reverses </a:t>
                      </a:r>
                      <a:r>
                        <a:rPr sz="1600" spc="-60">
                          <a:latin typeface="Arial"/>
                          <a:cs typeface="Arial"/>
                        </a:rPr>
                        <a:t>objects </a:t>
                      </a:r>
                      <a:r>
                        <a:rPr sz="1600" spc="-1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20">
                          <a:latin typeface="Arial"/>
                          <a:cs typeface="Arial"/>
                        </a:rPr>
                        <a:t>list </a:t>
                      </a:r>
                      <a:r>
                        <a:rPr sz="1600" spc="-25"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place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</a:tr>
              <a:tr h="35433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60">
                          <a:latin typeface="Arial"/>
                          <a:cs typeface="Arial"/>
                        </a:rPr>
                        <a:t>list.</a:t>
                      </a:r>
                      <a:r>
                        <a:rPr sz="1600" b="1" spc="-60">
                          <a:latin typeface="Arial"/>
                          <a:cs typeface="Arial"/>
                        </a:rPr>
                        <a:t>sort</a:t>
                      </a:r>
                      <a:r>
                        <a:rPr sz="1600" spc="-60"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95">
                          <a:latin typeface="Arial"/>
                          <a:cs typeface="Arial"/>
                        </a:rPr>
                        <a:t>Sorts </a:t>
                      </a:r>
                      <a:r>
                        <a:rPr sz="1600" spc="-60">
                          <a:latin typeface="Arial"/>
                          <a:cs typeface="Arial"/>
                        </a:rPr>
                        <a:t>objects </a:t>
                      </a:r>
                      <a:r>
                        <a:rPr sz="1600" spc="-1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20">
                          <a:latin typeface="Arial"/>
                          <a:cs typeface="Arial"/>
                        </a:rPr>
                        <a:t>list </a:t>
                      </a:r>
                      <a:r>
                        <a:rPr sz="1600" spc="-25"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-229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place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</a:tr>
            </a:tbl>
          </a:graphicData>
        </a:graphic>
      </p:graphicFrame>
      <p:sp>
        <p:nvSpPr>
          <p:cNvPr id="16" name="object 14" hidden="0"/>
          <p:cNvSpPr/>
          <p:nvPr isPhoto="0" userDrawn="0"/>
        </p:nvSpPr>
        <p:spPr bwMode="auto">
          <a:xfrm>
            <a:off x="4128515" y="5172455"/>
            <a:ext cx="4277868" cy="1472184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7" name="object 15" hidden="0"/>
          <p:cNvSpPr/>
          <p:nvPr isPhoto="0" userDrawn="0"/>
        </p:nvSpPr>
        <p:spPr bwMode="auto">
          <a:xfrm>
            <a:off x="4164076" y="5207990"/>
            <a:ext cx="4152900" cy="1346200"/>
          </a:xfrm>
          <a:prstGeom prst="rect">
            <a:avLst/>
          </a:prstGeom>
          <a:blipFill>
            <a:blip r:embed="rId4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object 16" hidden="0"/>
          <p:cNvSpPr>
            <a:spLocks noAdjustHandles="0" noChangeArrowheads="0"/>
          </p:cNvSpPr>
          <p:nvPr isPhoto="0" userDrawn="0"/>
        </p:nvSpPr>
        <p:spPr bwMode="auto">
          <a:xfrm>
            <a:off x="4159377" y="5203228"/>
            <a:ext cx="4162425" cy="1355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  <a:defRPr/>
            </a:pPr>
            <a:endParaRPr sz="1450">
              <a:latin typeface="Times New Roman"/>
              <a:cs typeface="Times New Roman"/>
            </a:endParaRPr>
          </a:p>
          <a:p>
            <a:pPr marL="2235200">
              <a:lnSpc>
                <a:spcPct val="100000"/>
              </a:lnSpc>
              <a:defRPr/>
            </a:pPr>
            <a:r>
              <a:rPr sz="140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70">
                <a:solidFill>
                  <a:srgbClr val="FF0000"/>
                </a:solidFill>
                <a:latin typeface="Arial"/>
                <a:cs typeface="Arial"/>
              </a:rPr>
              <a:t>List</a:t>
            </a:r>
            <a:r>
              <a:rPr sz="1400" spc="-1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60">
                <a:solidFill>
                  <a:srgbClr val="FF0000"/>
                </a:solidFill>
                <a:latin typeface="Arial"/>
                <a:cs typeface="Arial"/>
              </a:rPr>
              <a:t>comprehension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472178" y="231394"/>
            <a:ext cx="40652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25"/>
              <a:t>Python </a:t>
            </a:r>
            <a:r>
              <a:rPr spc="-275"/>
              <a:t>Reserved</a:t>
            </a:r>
            <a:r>
              <a:rPr spc="-195"/>
              <a:t> </a:t>
            </a:r>
            <a:r>
              <a:rPr spc="-270"/>
              <a:t>Words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1705736" y="1298574"/>
            <a:ext cx="919353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defRPr/>
            </a:pPr>
            <a:r>
              <a:rPr sz="2000" spc="-65">
                <a:latin typeface="Arial"/>
                <a:cs typeface="Arial"/>
              </a:rPr>
              <a:t>A</a:t>
            </a:r>
            <a:r>
              <a:rPr sz="2000" spc="-155">
                <a:latin typeface="Arial"/>
                <a:cs typeface="Arial"/>
              </a:rPr>
              <a:t> </a:t>
            </a:r>
            <a:r>
              <a:rPr sz="2000" spc="-50">
                <a:latin typeface="Arial"/>
                <a:cs typeface="Arial"/>
              </a:rPr>
              <a:t>keyword</a:t>
            </a:r>
            <a:r>
              <a:rPr sz="2000" spc="-150">
                <a:latin typeface="Arial"/>
                <a:cs typeface="Arial"/>
              </a:rPr>
              <a:t> </a:t>
            </a:r>
            <a:r>
              <a:rPr sz="2000" spc="-85">
                <a:latin typeface="Arial"/>
                <a:cs typeface="Arial"/>
              </a:rPr>
              <a:t>is</a:t>
            </a:r>
            <a:r>
              <a:rPr sz="2000" spc="-160">
                <a:latin typeface="Arial"/>
                <a:cs typeface="Arial"/>
              </a:rPr>
              <a:t> </a:t>
            </a:r>
            <a:r>
              <a:rPr sz="2000" spc="-75">
                <a:latin typeface="Arial"/>
                <a:cs typeface="Arial"/>
              </a:rPr>
              <a:t>one</a:t>
            </a:r>
            <a:r>
              <a:rPr sz="2000" spc="-165">
                <a:latin typeface="Arial"/>
                <a:cs typeface="Arial"/>
              </a:rPr>
              <a:t> </a:t>
            </a:r>
            <a:r>
              <a:rPr sz="2000" spc="20">
                <a:latin typeface="Arial"/>
                <a:cs typeface="Arial"/>
              </a:rPr>
              <a:t>that</a:t>
            </a:r>
            <a:r>
              <a:rPr sz="2000" spc="-155">
                <a:latin typeface="Arial"/>
                <a:cs typeface="Arial"/>
              </a:rPr>
              <a:t> </a:t>
            </a:r>
            <a:r>
              <a:rPr sz="2000" spc="-105">
                <a:latin typeface="Arial"/>
                <a:cs typeface="Arial"/>
              </a:rPr>
              <a:t>means</a:t>
            </a:r>
            <a:r>
              <a:rPr sz="2000" spc="-145">
                <a:latin typeface="Arial"/>
                <a:cs typeface="Arial"/>
              </a:rPr>
              <a:t> </a:t>
            </a:r>
            <a:r>
              <a:rPr sz="2000" spc="-45">
                <a:latin typeface="Arial"/>
                <a:cs typeface="Arial"/>
              </a:rPr>
              <a:t>something</a:t>
            </a:r>
            <a:r>
              <a:rPr sz="2000" spc="-185">
                <a:latin typeface="Arial"/>
                <a:cs typeface="Arial"/>
              </a:rPr>
              <a:t> </a:t>
            </a:r>
            <a:r>
              <a:rPr sz="2000" spc="45">
                <a:latin typeface="Arial"/>
                <a:cs typeface="Arial"/>
              </a:rPr>
              <a:t>to</a:t>
            </a:r>
            <a:r>
              <a:rPr sz="2000" spc="-145">
                <a:latin typeface="Arial"/>
                <a:cs typeface="Arial"/>
              </a:rPr>
              <a:t> </a:t>
            </a:r>
            <a:r>
              <a:rPr sz="2000" spc="-15">
                <a:latin typeface="Arial"/>
                <a:cs typeface="Arial"/>
              </a:rPr>
              <a:t>the</a:t>
            </a:r>
            <a:r>
              <a:rPr sz="2000" spc="-155">
                <a:latin typeface="Arial"/>
                <a:cs typeface="Arial"/>
              </a:rPr>
              <a:t> </a:t>
            </a:r>
            <a:r>
              <a:rPr sz="2000" spc="-70">
                <a:latin typeface="Arial"/>
                <a:cs typeface="Arial"/>
              </a:rPr>
              <a:t>language.</a:t>
            </a:r>
            <a:r>
              <a:rPr sz="2000" spc="-185">
                <a:latin typeface="Arial"/>
                <a:cs typeface="Arial"/>
              </a:rPr>
              <a:t> </a:t>
            </a:r>
            <a:r>
              <a:rPr sz="2000" spc="-60">
                <a:latin typeface="Arial"/>
                <a:cs typeface="Arial"/>
              </a:rPr>
              <a:t>In</a:t>
            </a:r>
            <a:r>
              <a:rPr sz="2000" spc="-170">
                <a:latin typeface="Arial"/>
                <a:cs typeface="Arial"/>
              </a:rPr>
              <a:t> </a:t>
            </a:r>
            <a:r>
              <a:rPr sz="2000" spc="-20">
                <a:latin typeface="Arial"/>
                <a:cs typeface="Arial"/>
              </a:rPr>
              <a:t>other</a:t>
            </a:r>
            <a:r>
              <a:rPr sz="2000" spc="-155">
                <a:latin typeface="Arial"/>
                <a:cs typeface="Arial"/>
              </a:rPr>
              <a:t> </a:t>
            </a:r>
            <a:r>
              <a:rPr sz="2000" spc="-55">
                <a:latin typeface="Arial"/>
                <a:cs typeface="Arial"/>
              </a:rPr>
              <a:t>words,</a:t>
            </a:r>
            <a:r>
              <a:rPr sz="2000" spc="-150">
                <a:latin typeface="Arial"/>
                <a:cs typeface="Arial"/>
              </a:rPr>
              <a:t> </a:t>
            </a:r>
            <a:r>
              <a:rPr sz="2000" spc="-60">
                <a:latin typeface="Arial"/>
                <a:cs typeface="Arial"/>
              </a:rPr>
              <a:t>you</a:t>
            </a:r>
            <a:r>
              <a:rPr sz="2000" spc="-160">
                <a:latin typeface="Arial"/>
                <a:cs typeface="Arial"/>
              </a:rPr>
              <a:t> </a:t>
            </a:r>
            <a:r>
              <a:rPr sz="2000" spc="-40">
                <a:latin typeface="Arial"/>
                <a:cs typeface="Arial"/>
              </a:rPr>
              <a:t>can’t</a:t>
            </a:r>
            <a:r>
              <a:rPr sz="2000" spc="-165">
                <a:latin typeface="Arial"/>
                <a:cs typeface="Arial"/>
              </a:rPr>
              <a:t> </a:t>
            </a:r>
            <a:r>
              <a:rPr sz="2000" spc="-130">
                <a:latin typeface="Arial"/>
                <a:cs typeface="Arial"/>
              </a:rPr>
              <a:t>use</a:t>
            </a:r>
            <a:r>
              <a:rPr sz="2000" spc="-150">
                <a:latin typeface="Arial"/>
                <a:cs typeface="Arial"/>
              </a:rPr>
              <a:t> </a:t>
            </a:r>
            <a:r>
              <a:rPr sz="2000" spc="-135">
                <a:latin typeface="Arial"/>
                <a:cs typeface="Arial"/>
              </a:rPr>
              <a:t>a  </a:t>
            </a:r>
            <a:r>
              <a:rPr sz="2000" spc="-80">
                <a:latin typeface="Arial"/>
                <a:cs typeface="Arial"/>
              </a:rPr>
              <a:t>reserved</a:t>
            </a:r>
            <a:r>
              <a:rPr sz="2000" spc="-150">
                <a:latin typeface="Arial"/>
                <a:cs typeface="Arial"/>
              </a:rPr>
              <a:t> </a:t>
            </a:r>
            <a:r>
              <a:rPr sz="2000" spc="-25">
                <a:latin typeface="Arial"/>
                <a:cs typeface="Arial"/>
              </a:rPr>
              <a:t>word</a:t>
            </a:r>
            <a:r>
              <a:rPr sz="2000" spc="-165">
                <a:latin typeface="Arial"/>
                <a:cs typeface="Arial"/>
              </a:rPr>
              <a:t> </a:t>
            </a:r>
            <a:r>
              <a:rPr sz="2000" spc="-160">
                <a:latin typeface="Arial"/>
                <a:cs typeface="Arial"/>
              </a:rPr>
              <a:t>as</a:t>
            </a:r>
            <a:r>
              <a:rPr sz="2000" spc="-170">
                <a:latin typeface="Arial"/>
                <a:cs typeface="Arial"/>
              </a:rPr>
              <a:t> </a:t>
            </a:r>
            <a:r>
              <a:rPr sz="2000" spc="-10">
                <a:latin typeface="Arial"/>
                <a:cs typeface="Arial"/>
              </a:rPr>
              <a:t>the</a:t>
            </a:r>
            <a:r>
              <a:rPr sz="2000" spc="-160">
                <a:latin typeface="Arial"/>
                <a:cs typeface="Arial"/>
              </a:rPr>
              <a:t> </a:t>
            </a:r>
            <a:r>
              <a:rPr sz="2000" spc="-80">
                <a:latin typeface="Arial"/>
                <a:cs typeface="Arial"/>
              </a:rPr>
              <a:t>name</a:t>
            </a:r>
            <a:r>
              <a:rPr sz="2000" spc="-180">
                <a:latin typeface="Arial"/>
                <a:cs typeface="Arial"/>
              </a:rPr>
              <a:t> </a:t>
            </a:r>
            <a:r>
              <a:rPr sz="2000" spc="15">
                <a:latin typeface="Arial"/>
                <a:cs typeface="Arial"/>
              </a:rPr>
              <a:t>of</a:t>
            </a:r>
            <a:r>
              <a:rPr sz="2000" spc="-165">
                <a:latin typeface="Arial"/>
                <a:cs typeface="Arial"/>
              </a:rPr>
              <a:t> </a:t>
            </a:r>
            <a:r>
              <a:rPr sz="2000" spc="-130">
                <a:latin typeface="Arial"/>
                <a:cs typeface="Arial"/>
              </a:rPr>
              <a:t>a</a:t>
            </a:r>
            <a:r>
              <a:rPr sz="2000" spc="-155">
                <a:latin typeface="Arial"/>
                <a:cs typeface="Arial"/>
              </a:rPr>
              <a:t> </a:t>
            </a:r>
            <a:r>
              <a:rPr sz="2000" spc="-55">
                <a:latin typeface="Arial"/>
                <a:cs typeface="Arial"/>
              </a:rPr>
              <a:t>variable,</a:t>
            </a:r>
            <a:r>
              <a:rPr sz="2000" spc="-180">
                <a:latin typeface="Arial"/>
                <a:cs typeface="Arial"/>
              </a:rPr>
              <a:t> </a:t>
            </a:r>
            <a:r>
              <a:rPr sz="2000" spc="-130">
                <a:latin typeface="Arial"/>
                <a:cs typeface="Arial"/>
              </a:rPr>
              <a:t>a</a:t>
            </a:r>
            <a:r>
              <a:rPr sz="2000" spc="-155">
                <a:latin typeface="Arial"/>
                <a:cs typeface="Arial"/>
              </a:rPr>
              <a:t> </a:t>
            </a:r>
            <a:r>
              <a:rPr sz="2000" spc="-20">
                <a:latin typeface="Arial"/>
                <a:cs typeface="Arial"/>
              </a:rPr>
              <a:t>function,</a:t>
            </a:r>
            <a:r>
              <a:rPr sz="2000" spc="-175">
                <a:latin typeface="Arial"/>
                <a:cs typeface="Arial"/>
              </a:rPr>
              <a:t> </a:t>
            </a:r>
            <a:r>
              <a:rPr sz="2000" spc="-130">
                <a:latin typeface="Arial"/>
                <a:cs typeface="Arial"/>
              </a:rPr>
              <a:t>a</a:t>
            </a:r>
            <a:r>
              <a:rPr sz="2000" spc="-170">
                <a:latin typeface="Arial"/>
                <a:cs typeface="Arial"/>
              </a:rPr>
              <a:t> </a:t>
            </a:r>
            <a:r>
              <a:rPr sz="2000" spc="-110">
                <a:latin typeface="Arial"/>
                <a:cs typeface="Arial"/>
              </a:rPr>
              <a:t>class,</a:t>
            </a:r>
            <a:r>
              <a:rPr sz="2000" spc="-185">
                <a:latin typeface="Arial"/>
                <a:cs typeface="Arial"/>
              </a:rPr>
              <a:t> </a:t>
            </a:r>
            <a:r>
              <a:rPr sz="2000" spc="-25">
                <a:latin typeface="Arial"/>
                <a:cs typeface="Arial"/>
              </a:rPr>
              <a:t>or</a:t>
            </a:r>
            <a:r>
              <a:rPr sz="2000" spc="-165">
                <a:latin typeface="Arial"/>
                <a:cs typeface="Arial"/>
              </a:rPr>
              <a:t> </a:t>
            </a:r>
            <a:r>
              <a:rPr sz="2000" spc="-130">
                <a:latin typeface="Arial"/>
                <a:cs typeface="Arial"/>
              </a:rPr>
              <a:t>a</a:t>
            </a:r>
            <a:r>
              <a:rPr sz="2000" spc="-155">
                <a:latin typeface="Arial"/>
                <a:cs typeface="Arial"/>
              </a:rPr>
              <a:t> </a:t>
            </a:r>
            <a:r>
              <a:rPr sz="2000" spc="-50">
                <a:latin typeface="Arial"/>
                <a:cs typeface="Arial"/>
              </a:rPr>
              <a:t>module.</a:t>
            </a:r>
            <a:r>
              <a:rPr sz="2000" spc="-229">
                <a:latin typeface="Arial"/>
                <a:cs typeface="Arial"/>
              </a:rPr>
              <a:t> </a:t>
            </a:r>
            <a:r>
              <a:rPr sz="2000" spc="-10">
                <a:latin typeface="Arial"/>
                <a:cs typeface="Arial"/>
              </a:rPr>
              <a:t>All</a:t>
            </a:r>
            <a:r>
              <a:rPr sz="2000" spc="-170">
                <a:latin typeface="Arial"/>
                <a:cs typeface="Arial"/>
              </a:rPr>
              <a:t> </a:t>
            </a:r>
            <a:r>
              <a:rPr sz="2000" spc="-10">
                <a:latin typeface="Arial"/>
                <a:cs typeface="Arial"/>
              </a:rPr>
              <a:t>the</a:t>
            </a:r>
            <a:r>
              <a:rPr sz="2000" spc="-160">
                <a:latin typeface="Arial"/>
                <a:cs typeface="Arial"/>
              </a:rPr>
              <a:t> </a:t>
            </a:r>
            <a:r>
              <a:rPr sz="2000" spc="-45">
                <a:latin typeface="Arial"/>
                <a:cs typeface="Arial"/>
              </a:rPr>
              <a:t>Python  </a:t>
            </a:r>
            <a:r>
              <a:rPr sz="2000" spc="-70">
                <a:latin typeface="Arial"/>
                <a:cs typeface="Arial"/>
              </a:rPr>
              <a:t>keywords</a:t>
            </a:r>
            <a:r>
              <a:rPr sz="2000" spc="-150">
                <a:latin typeface="Arial"/>
                <a:cs typeface="Arial"/>
              </a:rPr>
              <a:t> </a:t>
            </a:r>
            <a:r>
              <a:rPr sz="2000" spc="-40">
                <a:latin typeface="Arial"/>
                <a:cs typeface="Arial"/>
              </a:rPr>
              <a:t>contain</a:t>
            </a:r>
            <a:r>
              <a:rPr sz="2000" spc="-185">
                <a:latin typeface="Arial"/>
                <a:cs typeface="Arial"/>
              </a:rPr>
              <a:t> </a:t>
            </a:r>
            <a:r>
              <a:rPr sz="2000" spc="-80">
                <a:latin typeface="Arial"/>
                <a:cs typeface="Arial"/>
              </a:rPr>
              <a:t>lowercase</a:t>
            </a:r>
            <a:r>
              <a:rPr sz="2000" spc="-175">
                <a:latin typeface="Arial"/>
                <a:cs typeface="Arial"/>
              </a:rPr>
              <a:t> </a:t>
            </a:r>
            <a:r>
              <a:rPr sz="2000" spc="-20">
                <a:latin typeface="Arial"/>
                <a:cs typeface="Arial"/>
              </a:rPr>
              <a:t>letters</a:t>
            </a:r>
            <a:r>
              <a:rPr sz="2000" spc="-145">
                <a:latin typeface="Arial"/>
                <a:cs typeface="Arial"/>
              </a:rPr>
              <a:t> </a:t>
            </a:r>
            <a:r>
              <a:rPr sz="2000" spc="-55">
                <a:latin typeface="Arial"/>
                <a:cs typeface="Arial"/>
              </a:rPr>
              <a:t>only.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4" name="object 13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3685540" y="2439670"/>
          <a:ext cx="4872355" cy="420370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{4DC8767F-CD6A-0C4A-6B7D-1D5AD30CCB0E}</a:tableStyleId>
              </a:tblPr>
              <a:tblGrid>
                <a:gridCol w="1532890"/>
                <a:gridCol w="1814830"/>
                <a:gridCol w="1524635"/>
              </a:tblGrid>
              <a:tr h="420370">
                <a:tc>
                  <a:txBody>
                    <a:bodyPr/>
                    <a:p>
                      <a:pPr marL="74930">
                        <a:lnSpc>
                          <a:spcPct val="100000"/>
                        </a:lnSpc>
                        <a:spcBef>
                          <a:spcPts val="85"/>
                        </a:spcBef>
                        <a:defRPr/>
                      </a:pPr>
                      <a:r>
                        <a:rPr sz="2400" b="1" spc="-125">
                          <a:latin typeface="Arial"/>
                          <a:cs typeface="Arial"/>
                        </a:rPr>
                        <a:t>and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28575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75565">
                        <a:lnSpc>
                          <a:spcPct val="100000"/>
                        </a:lnSpc>
                        <a:spcBef>
                          <a:spcPts val="85"/>
                        </a:spcBef>
                        <a:defRPr/>
                      </a:pPr>
                      <a:r>
                        <a:rPr sz="2400" b="1" spc="-155">
                          <a:latin typeface="Arial"/>
                          <a:cs typeface="Arial"/>
                        </a:rPr>
                        <a:t>exec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28575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75565">
                        <a:lnSpc>
                          <a:spcPct val="100000"/>
                        </a:lnSpc>
                        <a:spcBef>
                          <a:spcPts val="85"/>
                        </a:spcBef>
                        <a:defRPr/>
                      </a:pPr>
                      <a:r>
                        <a:rPr sz="2400" b="1" spc="-55">
                          <a:latin typeface="Arial"/>
                          <a:cs typeface="Arial"/>
                        </a:rPr>
                        <a:t>not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28575" algn="ctr">
                      <a:solidFill>
                        <a:srgbClr val="E8BB49"/>
                      </a:solidFill>
                    </a:lnB>
                  </a:tcPr>
                </a:tc>
              </a:tr>
              <a:tr h="420370">
                <a:tc>
                  <a:txBody>
                    <a:bodyPr/>
                    <a:p>
                      <a:pPr marL="74930">
                        <a:lnSpc>
                          <a:spcPct val="100000"/>
                        </a:lnSpc>
                        <a:spcBef>
                          <a:spcPts val="85"/>
                        </a:spcBef>
                        <a:defRPr/>
                      </a:pPr>
                      <a:r>
                        <a:rPr sz="2400" b="1" spc="-140">
                          <a:latin typeface="Arial"/>
                          <a:cs typeface="Arial"/>
                        </a:rPr>
                        <a:t>assert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28575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  <a:solidFill>
                      <a:srgbClr val="E8BB4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p>
                      <a:pPr marL="75565">
                        <a:lnSpc>
                          <a:spcPct val="100000"/>
                        </a:lnSpc>
                        <a:spcBef>
                          <a:spcPts val="85"/>
                        </a:spcBef>
                        <a:defRPr/>
                      </a:pPr>
                      <a:r>
                        <a:rPr sz="2400" b="1" spc="-80">
                          <a:latin typeface="Arial"/>
                          <a:cs typeface="Arial"/>
                        </a:rPr>
                        <a:t>finally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28575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  <a:solidFill>
                      <a:srgbClr val="E8BB4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p>
                      <a:pPr marL="75565">
                        <a:lnSpc>
                          <a:spcPct val="100000"/>
                        </a:lnSpc>
                        <a:spcBef>
                          <a:spcPts val="85"/>
                        </a:spcBef>
                        <a:defRPr/>
                      </a:pPr>
                      <a:r>
                        <a:rPr sz="2400" b="1" spc="-120">
                          <a:latin typeface="Arial"/>
                          <a:cs typeface="Arial"/>
                        </a:rPr>
                        <a:t>or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28575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  <a:solidFill>
                      <a:srgbClr val="E8BB49">
                        <a:alpha val="19999"/>
                      </a:srgbClr>
                    </a:solidFill>
                  </a:tcPr>
                </a:tc>
              </a:tr>
              <a:tr h="420370">
                <a:tc>
                  <a:txBody>
                    <a:bodyPr/>
                    <a:p>
                      <a:pPr marL="74930">
                        <a:lnSpc>
                          <a:spcPct val="100000"/>
                        </a:lnSpc>
                        <a:spcBef>
                          <a:spcPts val="90"/>
                        </a:spcBef>
                        <a:defRPr/>
                      </a:pPr>
                      <a:r>
                        <a:rPr sz="2400" b="1" spc="-110">
                          <a:latin typeface="Arial"/>
                          <a:cs typeface="Arial"/>
                        </a:rPr>
                        <a:t>break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  <a:defRPr/>
                      </a:pPr>
                      <a:r>
                        <a:rPr sz="2400" b="1" spc="-90">
                          <a:latin typeface="Arial"/>
                          <a:cs typeface="Arial"/>
                        </a:rPr>
                        <a:t>for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  <a:defRPr/>
                      </a:pPr>
                      <a:r>
                        <a:rPr sz="2400" b="1" spc="-220">
                          <a:latin typeface="Arial"/>
                          <a:cs typeface="Arial"/>
                        </a:rPr>
                        <a:t>pass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</a:tr>
              <a:tr h="420370">
                <a:tc>
                  <a:txBody>
                    <a:bodyPr/>
                    <a:p>
                      <a:pPr marL="74930">
                        <a:lnSpc>
                          <a:spcPct val="100000"/>
                        </a:lnSpc>
                        <a:spcBef>
                          <a:spcPts val="90"/>
                        </a:spcBef>
                        <a:defRPr/>
                      </a:pPr>
                      <a:r>
                        <a:rPr sz="2400" b="1" spc="-215">
                          <a:latin typeface="Arial"/>
                          <a:cs typeface="Arial"/>
                        </a:rPr>
                        <a:t>class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  <a:solidFill>
                      <a:srgbClr val="E8BB4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  <a:defRPr/>
                      </a:pPr>
                      <a:r>
                        <a:rPr sz="2400" b="1" spc="-90">
                          <a:latin typeface="Arial"/>
                          <a:cs typeface="Arial"/>
                        </a:rPr>
                        <a:t>from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  <a:solidFill>
                      <a:srgbClr val="E8BB4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  <a:defRPr/>
                      </a:pPr>
                      <a:r>
                        <a:rPr sz="2400" b="1" spc="-70">
                          <a:latin typeface="Arial"/>
                          <a:cs typeface="Arial"/>
                        </a:rPr>
                        <a:t>print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  <a:solidFill>
                      <a:srgbClr val="E8BB49">
                        <a:alpha val="19999"/>
                      </a:srgbClr>
                    </a:solidFill>
                  </a:tcPr>
                </a:tc>
              </a:tr>
              <a:tr h="420370">
                <a:tc>
                  <a:txBody>
                    <a:bodyPr/>
                    <a:p>
                      <a:pPr marL="74930">
                        <a:lnSpc>
                          <a:spcPct val="100000"/>
                        </a:lnSpc>
                        <a:spcBef>
                          <a:spcPts val="90"/>
                        </a:spcBef>
                        <a:defRPr/>
                      </a:pPr>
                      <a:r>
                        <a:rPr sz="2400" b="1" spc="-114">
                          <a:latin typeface="Arial"/>
                          <a:cs typeface="Arial"/>
                        </a:rPr>
                        <a:t>continue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  <a:defRPr/>
                      </a:pPr>
                      <a:r>
                        <a:rPr sz="2400" b="1" spc="-110">
                          <a:latin typeface="Arial"/>
                          <a:cs typeface="Arial"/>
                        </a:rPr>
                        <a:t>global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  <a:defRPr/>
                      </a:pPr>
                      <a:r>
                        <a:rPr sz="2400" b="1" spc="-140">
                          <a:latin typeface="Arial"/>
                          <a:cs typeface="Arial"/>
                        </a:rPr>
                        <a:t>raise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</a:tr>
              <a:tr h="420370">
                <a:tc>
                  <a:txBody>
                    <a:bodyPr/>
                    <a:p>
                      <a:pPr marL="74930">
                        <a:lnSpc>
                          <a:spcPct val="100000"/>
                        </a:lnSpc>
                        <a:spcBef>
                          <a:spcPts val="90"/>
                        </a:spcBef>
                        <a:defRPr/>
                      </a:pPr>
                      <a:r>
                        <a:rPr sz="2400" b="1" spc="-85">
                          <a:latin typeface="Arial"/>
                          <a:cs typeface="Arial"/>
                        </a:rPr>
                        <a:t>def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  <a:solidFill>
                      <a:srgbClr val="E8BB4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  <a:defRPr/>
                      </a:pPr>
                      <a:r>
                        <a:rPr sz="2400" b="1" spc="-45">
                          <a:latin typeface="Arial"/>
                          <a:cs typeface="Arial"/>
                        </a:rPr>
                        <a:t>if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  <a:solidFill>
                      <a:srgbClr val="E8BB4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  <a:defRPr/>
                      </a:pPr>
                      <a:r>
                        <a:rPr sz="2400" b="1" spc="-80">
                          <a:latin typeface="Arial"/>
                          <a:cs typeface="Arial"/>
                        </a:rPr>
                        <a:t>return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  <a:solidFill>
                      <a:srgbClr val="E8BB49">
                        <a:alpha val="19999"/>
                      </a:srgbClr>
                    </a:solidFill>
                  </a:tcPr>
                </a:tc>
              </a:tr>
              <a:tr h="420370">
                <a:tc>
                  <a:txBody>
                    <a:bodyPr/>
                    <a:p>
                      <a:pPr marL="74930">
                        <a:lnSpc>
                          <a:spcPct val="100000"/>
                        </a:lnSpc>
                        <a:spcBef>
                          <a:spcPts val="95"/>
                        </a:spcBef>
                        <a:defRPr/>
                      </a:pPr>
                      <a:r>
                        <a:rPr sz="2400" b="1" spc="-95">
                          <a:latin typeface="Arial"/>
                          <a:cs typeface="Arial"/>
                        </a:rPr>
                        <a:t>del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  <a:defRPr/>
                      </a:pPr>
                      <a:r>
                        <a:rPr sz="2400" b="1" spc="-75">
                          <a:latin typeface="Arial"/>
                          <a:cs typeface="Arial"/>
                        </a:rPr>
                        <a:t>import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  <a:defRPr/>
                      </a:pPr>
                      <a:r>
                        <a:rPr sz="2400" b="1" spc="-35">
                          <a:latin typeface="Arial"/>
                          <a:cs typeface="Arial"/>
                        </a:rPr>
                        <a:t>try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</a:tr>
              <a:tr h="420370">
                <a:tc>
                  <a:txBody>
                    <a:bodyPr/>
                    <a:p>
                      <a:pPr marL="74930">
                        <a:lnSpc>
                          <a:spcPct val="100000"/>
                        </a:lnSpc>
                        <a:spcBef>
                          <a:spcPts val="90"/>
                        </a:spcBef>
                        <a:defRPr/>
                      </a:pPr>
                      <a:r>
                        <a:rPr sz="2400" b="1" spc="-65">
                          <a:latin typeface="Arial"/>
                          <a:cs typeface="Arial"/>
                        </a:rPr>
                        <a:t>elif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  <a:solidFill>
                      <a:srgbClr val="E8BB4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  <a:defRPr/>
                      </a:pPr>
                      <a:r>
                        <a:rPr sz="2400" b="1" spc="-105">
                          <a:latin typeface="Arial"/>
                          <a:cs typeface="Arial"/>
                        </a:rPr>
                        <a:t>in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  <a:solidFill>
                      <a:srgbClr val="E8BB4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  <a:defRPr/>
                      </a:pPr>
                      <a:r>
                        <a:rPr sz="2400" b="1" spc="-95">
                          <a:latin typeface="Arial"/>
                          <a:cs typeface="Arial"/>
                        </a:rPr>
                        <a:t>while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  <a:solidFill>
                      <a:srgbClr val="E8BB49">
                        <a:alpha val="19999"/>
                      </a:srgbClr>
                    </a:solidFill>
                  </a:tcPr>
                </a:tc>
              </a:tr>
              <a:tr h="420370">
                <a:tc>
                  <a:txBody>
                    <a:bodyPr/>
                    <a:p>
                      <a:pPr marL="74930">
                        <a:lnSpc>
                          <a:spcPct val="100000"/>
                        </a:lnSpc>
                        <a:spcBef>
                          <a:spcPts val="95"/>
                        </a:spcBef>
                        <a:defRPr/>
                      </a:pPr>
                      <a:r>
                        <a:rPr sz="2400" b="1" spc="-150">
                          <a:latin typeface="Arial"/>
                          <a:cs typeface="Arial"/>
                        </a:rPr>
                        <a:t>else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  <a:defRPr/>
                      </a:pPr>
                      <a:r>
                        <a:rPr sz="2400" b="1" spc="-195">
                          <a:latin typeface="Arial"/>
                          <a:cs typeface="Arial"/>
                        </a:rPr>
                        <a:t>is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  <a:defRPr/>
                      </a:pPr>
                      <a:r>
                        <a:rPr sz="2400" b="1" spc="-45">
                          <a:latin typeface="Arial"/>
                          <a:cs typeface="Arial"/>
                        </a:rPr>
                        <a:t>with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</a:tr>
              <a:tr h="420370">
                <a:tc>
                  <a:txBody>
                    <a:bodyPr/>
                    <a:p>
                      <a:pPr marL="74930">
                        <a:lnSpc>
                          <a:spcPct val="100000"/>
                        </a:lnSpc>
                        <a:spcBef>
                          <a:spcPts val="95"/>
                        </a:spcBef>
                        <a:defRPr/>
                      </a:pPr>
                      <a:r>
                        <a:rPr sz="2400" b="1" spc="-110">
                          <a:latin typeface="Arial"/>
                          <a:cs typeface="Arial"/>
                        </a:rPr>
                        <a:t>except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  <a:solidFill>
                      <a:srgbClr val="E8BB4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  <a:defRPr/>
                      </a:pPr>
                      <a:r>
                        <a:rPr sz="2400" b="1" spc="-110">
                          <a:latin typeface="Arial"/>
                          <a:cs typeface="Arial"/>
                        </a:rPr>
                        <a:t>lambda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  <a:solidFill>
                      <a:srgbClr val="E8BB4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  <a:defRPr/>
                      </a:pPr>
                      <a:r>
                        <a:rPr sz="2400" b="1" spc="-95">
                          <a:latin typeface="Arial"/>
                          <a:cs typeface="Arial"/>
                        </a:rPr>
                        <a:t>yield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  <a:solidFill>
                      <a:srgbClr val="E8BB49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950458" y="231394"/>
            <a:ext cx="11099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545"/>
              <a:t>T</a:t>
            </a:r>
            <a:r>
              <a:rPr spc="-250"/>
              <a:t>uples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  <a:tab pos="1162685" algn="l"/>
                <a:tab pos="1950720" algn="l"/>
                <a:tab pos="2414270" algn="l"/>
                <a:tab pos="3696335" algn="l"/>
                <a:tab pos="4572635" algn="l"/>
                <a:tab pos="5124450" algn="l"/>
                <a:tab pos="5965825" algn="l"/>
                <a:tab pos="6354445" algn="l"/>
                <a:tab pos="7355840" algn="l"/>
                <a:tab pos="8573770" algn="l"/>
                <a:tab pos="9190990" algn="l"/>
              </a:tabLst>
            </a:pPr>
            <a:r>
              <a:rPr spc="-80"/>
              <a:t>Python	</a:t>
            </a:r>
            <a:r>
              <a:rPr spc="-140"/>
              <a:t>Tuples	</a:t>
            </a:r>
            <a:r>
              <a:rPr spc="-90"/>
              <a:t>are	</a:t>
            </a:r>
            <a:r>
              <a:rPr b="1" spc="-110">
                <a:solidFill>
                  <a:srgbClr val="CC9A1A"/>
                </a:solidFill>
                <a:latin typeface="Arial"/>
                <a:cs typeface="Arial"/>
              </a:rPr>
              <a:t>Immutable	</a:t>
            </a:r>
            <a:r>
              <a:rPr spc="-70"/>
              <a:t>objects	</a:t>
            </a:r>
            <a:r>
              <a:rPr spc="-10"/>
              <a:t>that	</a:t>
            </a:r>
            <a:r>
              <a:rPr spc="-70"/>
              <a:t>cannot	</a:t>
            </a:r>
            <a:r>
              <a:rPr spc="-90"/>
              <a:t>be	</a:t>
            </a:r>
            <a:r>
              <a:rPr spc="-120"/>
              <a:t>changed	</a:t>
            </a:r>
            <a:r>
              <a:rPr spc="-100"/>
              <a:t>once </a:t>
            </a:r>
            <a:r>
              <a:rPr/>
              <a:t> </a:t>
            </a:r>
            <a:r>
              <a:rPr spc="-45"/>
              <a:t>they	</a:t>
            </a:r>
            <a:r>
              <a:rPr spc="-125"/>
              <a:t>have	</a:t>
            </a:r>
            <a:r>
              <a:rPr spc="-95"/>
              <a:t>been</a:t>
            </a:r>
            <a:endParaRPr/>
          </a:p>
          <a:p>
            <a:pPr marL="299085">
              <a:lnSpc>
                <a:spcPct val="100000"/>
              </a:lnSpc>
              <a:defRPr/>
            </a:pPr>
            <a:r>
              <a:rPr spc="-75"/>
              <a:t>created.</a:t>
            </a:r>
            <a:endParaRPr/>
          </a:p>
          <a:p>
            <a:pPr marL="299085" marR="5080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pc="-175"/>
              <a:t>A </a:t>
            </a:r>
            <a:r>
              <a:rPr spc="-25"/>
              <a:t>tuple </a:t>
            </a:r>
            <a:r>
              <a:rPr spc="-80"/>
              <a:t>contains </a:t>
            </a:r>
            <a:r>
              <a:rPr spc="-60"/>
              <a:t>items </a:t>
            </a:r>
            <a:r>
              <a:rPr spc="-95"/>
              <a:t>separated </a:t>
            </a:r>
            <a:r>
              <a:rPr spc="-85"/>
              <a:t>by </a:t>
            </a:r>
            <a:r>
              <a:rPr i="1" spc="-65">
                <a:latin typeface="Trebuchet MS"/>
                <a:cs typeface="Trebuchet MS"/>
              </a:rPr>
              <a:t>commas </a:t>
            </a:r>
            <a:r>
              <a:rPr spc="-95"/>
              <a:t>and </a:t>
            </a:r>
            <a:r>
              <a:rPr spc="-100"/>
              <a:t>enclosed </a:t>
            </a:r>
            <a:r>
              <a:rPr spc="-25"/>
              <a:t>in </a:t>
            </a:r>
            <a:r>
              <a:rPr i="1" spc="-100">
                <a:latin typeface="Trebuchet MS"/>
                <a:cs typeface="Trebuchet MS"/>
              </a:rPr>
              <a:t>parentheses </a:t>
            </a:r>
            <a:r>
              <a:rPr spc="-80"/>
              <a:t>instead </a:t>
            </a:r>
            <a:r>
              <a:rPr spc="-5"/>
              <a:t>of  </a:t>
            </a:r>
            <a:r>
              <a:rPr spc="-105"/>
              <a:t>square </a:t>
            </a:r>
            <a:r>
              <a:rPr spc="-90"/>
              <a:t>brackets.</a:t>
            </a:r>
            <a:endParaRPr/>
          </a:p>
        </p:txBody>
      </p:sp>
      <p:sp>
        <p:nvSpPr>
          <p:cNvPr id="14" name="object 12" hidden="0"/>
          <p:cNvSpPr/>
          <p:nvPr isPhoto="0" userDrawn="0"/>
        </p:nvSpPr>
        <p:spPr bwMode="auto">
          <a:xfrm>
            <a:off x="3707891" y="2337816"/>
            <a:ext cx="5370575" cy="1356360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5" name="object 13" hidden="0"/>
          <p:cNvSpPr/>
          <p:nvPr isPhoto="0" userDrawn="0"/>
        </p:nvSpPr>
        <p:spPr bwMode="auto">
          <a:xfrm>
            <a:off x="3743705" y="2373807"/>
            <a:ext cx="5245100" cy="1230071"/>
          </a:xfrm>
          <a:prstGeom prst="rect">
            <a:avLst/>
          </a:prstGeom>
          <a:blipFill>
            <a:blip r:embed="rId4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6" name="object 14" hidden="0"/>
          <p:cNvSpPr/>
          <p:nvPr isPhoto="0" userDrawn="0"/>
        </p:nvSpPr>
        <p:spPr bwMode="auto">
          <a:xfrm>
            <a:off x="3739007" y="2369108"/>
            <a:ext cx="5254625" cy="1240155"/>
          </a:xfrm>
          <a:custGeom>
            <a:avLst/>
            <a:gdLst/>
            <a:ahLst/>
            <a:cxnLst/>
            <a:rect l="l" t="t" r="r" b="b"/>
            <a:pathLst>
              <a:path w="5254625" h="1240154" fill="norm" stroke="1" extrusionOk="0">
                <a:moveTo>
                  <a:pt x="0" y="1239596"/>
                </a:moveTo>
                <a:lnTo>
                  <a:pt x="5254625" y="1239596"/>
                </a:lnTo>
                <a:lnTo>
                  <a:pt x="5254625" y="0"/>
                </a:lnTo>
                <a:lnTo>
                  <a:pt x="0" y="0"/>
                </a:lnTo>
                <a:lnTo>
                  <a:pt x="0" y="12395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7" name="object 15" hidden="0"/>
          <p:cNvSpPr>
            <a:spLocks noAdjustHandles="0" noChangeArrowheads="0"/>
          </p:cNvSpPr>
          <p:nvPr isPhoto="0" userDrawn="0"/>
        </p:nvSpPr>
        <p:spPr bwMode="auto">
          <a:xfrm>
            <a:off x="4629403" y="2502535"/>
            <a:ext cx="7035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defRPr/>
            </a:pPr>
            <a:r>
              <a:rPr sz="140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spc="-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25">
                <a:solidFill>
                  <a:srgbClr val="FF0000"/>
                </a:solidFill>
                <a:latin typeface="Arial"/>
                <a:cs typeface="Arial"/>
              </a:rPr>
              <a:t>access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6" hidden="0"/>
          <p:cNvSpPr>
            <a:spLocks noAdjustHandles="0" noChangeArrowheads="0"/>
          </p:cNvSpPr>
          <p:nvPr isPhoto="0" userDrawn="0"/>
        </p:nvSpPr>
        <p:spPr bwMode="auto">
          <a:xfrm>
            <a:off x="1562861" y="3337051"/>
            <a:ext cx="9729470" cy="281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349375" algn="r">
              <a:lnSpc>
                <a:spcPct val="100000"/>
              </a:lnSpc>
              <a:spcBef>
                <a:spcPts val="105"/>
              </a:spcBef>
              <a:defRPr/>
            </a:pPr>
            <a:r>
              <a:rPr sz="140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7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1400" spc="-2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0">
                <a:solidFill>
                  <a:srgbClr val="FF0000"/>
                </a:solidFill>
                <a:latin typeface="Arial"/>
                <a:cs typeface="Arial"/>
              </a:rPr>
              <a:t>update</a:t>
            </a:r>
            <a:endParaRPr sz="1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7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210">
                <a:latin typeface="Arial"/>
                <a:cs typeface="Arial"/>
              </a:rPr>
              <a:t>You </a:t>
            </a:r>
            <a:r>
              <a:rPr sz="2000" spc="-125">
                <a:latin typeface="Arial"/>
                <a:cs typeface="Arial"/>
              </a:rPr>
              <a:t>can </a:t>
            </a:r>
            <a:r>
              <a:rPr sz="2000" spc="-65">
                <a:latin typeface="Arial"/>
                <a:cs typeface="Arial"/>
              </a:rPr>
              <a:t>update </a:t>
            </a:r>
            <a:r>
              <a:rPr sz="2000" spc="-110">
                <a:latin typeface="Arial"/>
                <a:cs typeface="Arial"/>
              </a:rPr>
              <a:t>an </a:t>
            </a:r>
            <a:r>
              <a:rPr sz="2000" spc="-80">
                <a:latin typeface="Arial"/>
                <a:cs typeface="Arial"/>
              </a:rPr>
              <a:t>existing </a:t>
            </a:r>
            <a:r>
              <a:rPr sz="2000" spc="-20">
                <a:latin typeface="Arial"/>
                <a:cs typeface="Arial"/>
              </a:rPr>
              <a:t>tuple </a:t>
            </a:r>
            <a:r>
              <a:rPr sz="2000" spc="-85">
                <a:latin typeface="Arial"/>
                <a:cs typeface="Arial"/>
              </a:rPr>
              <a:t>by </a:t>
            </a:r>
            <a:r>
              <a:rPr sz="2000" spc="-100">
                <a:latin typeface="Arial"/>
                <a:cs typeface="Arial"/>
              </a:rPr>
              <a:t>(re)assigning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spc="-70">
                <a:latin typeface="Arial"/>
                <a:cs typeface="Arial"/>
              </a:rPr>
              <a:t>variable </a:t>
            </a:r>
            <a:r>
              <a:rPr sz="2000" spc="15">
                <a:latin typeface="Arial"/>
                <a:cs typeface="Arial"/>
              </a:rPr>
              <a:t>to </a:t>
            </a:r>
            <a:r>
              <a:rPr sz="2000" spc="-45">
                <a:latin typeface="Arial"/>
                <a:cs typeface="Arial"/>
              </a:rPr>
              <a:t>another</a:t>
            </a:r>
            <a:r>
              <a:rPr sz="2000" spc="-265">
                <a:latin typeface="Arial"/>
                <a:cs typeface="Arial"/>
              </a:rPr>
              <a:t> </a:t>
            </a:r>
            <a:r>
              <a:rPr sz="2000" spc="-30">
                <a:latin typeface="Arial"/>
                <a:cs typeface="Arial"/>
              </a:rPr>
              <a:t>tuple.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135">
                <a:latin typeface="Arial"/>
                <a:cs typeface="Arial"/>
              </a:rPr>
              <a:t>Tuples </a:t>
            </a:r>
            <a:r>
              <a:rPr sz="2000" spc="-90">
                <a:latin typeface="Arial"/>
                <a:cs typeface="Arial"/>
              </a:rPr>
              <a:t>are </a:t>
            </a:r>
            <a:r>
              <a:rPr sz="2000" b="1" spc="-120">
                <a:latin typeface="Arial"/>
                <a:cs typeface="Arial"/>
              </a:rPr>
              <a:t>faster </a:t>
            </a:r>
            <a:r>
              <a:rPr sz="2000" spc="-40">
                <a:latin typeface="Arial"/>
                <a:cs typeface="Arial"/>
              </a:rPr>
              <a:t>than </a:t>
            </a:r>
            <a:r>
              <a:rPr sz="2000" spc="-70">
                <a:latin typeface="Arial"/>
                <a:cs typeface="Arial"/>
              </a:rPr>
              <a:t>lists </a:t>
            </a:r>
            <a:r>
              <a:rPr sz="2000" spc="-95">
                <a:latin typeface="Arial"/>
                <a:cs typeface="Arial"/>
              </a:rPr>
              <a:t>and </a:t>
            </a:r>
            <a:r>
              <a:rPr sz="2000" b="1" spc="-110">
                <a:latin typeface="Arial"/>
                <a:cs typeface="Arial"/>
              </a:rPr>
              <a:t>protect </a:t>
            </a:r>
            <a:r>
              <a:rPr sz="2000" spc="-55">
                <a:latin typeface="Arial"/>
                <a:cs typeface="Arial"/>
              </a:rPr>
              <a:t>your </a:t>
            </a:r>
            <a:r>
              <a:rPr sz="2000" spc="-80">
                <a:latin typeface="Arial"/>
                <a:cs typeface="Arial"/>
              </a:rPr>
              <a:t>data </a:t>
            </a:r>
            <a:r>
              <a:rPr sz="2000" spc="-100">
                <a:latin typeface="Arial"/>
                <a:cs typeface="Arial"/>
              </a:rPr>
              <a:t>against </a:t>
            </a:r>
            <a:r>
              <a:rPr sz="2000" spc="-75">
                <a:latin typeface="Arial"/>
                <a:cs typeface="Arial"/>
              </a:rPr>
              <a:t>accidental </a:t>
            </a:r>
            <a:r>
              <a:rPr sz="2000" spc="-135">
                <a:latin typeface="Arial"/>
                <a:cs typeface="Arial"/>
              </a:rPr>
              <a:t>changes </a:t>
            </a:r>
            <a:r>
              <a:rPr sz="2000" spc="15">
                <a:latin typeface="Arial"/>
                <a:cs typeface="Arial"/>
              </a:rPr>
              <a:t>to </a:t>
            </a:r>
            <a:r>
              <a:rPr sz="2000" spc="-80">
                <a:latin typeface="Arial"/>
                <a:cs typeface="Arial"/>
              </a:rPr>
              <a:t>these</a:t>
            </a:r>
            <a:r>
              <a:rPr sz="2000" spc="-295">
                <a:latin typeface="Arial"/>
                <a:cs typeface="Arial"/>
              </a:rPr>
              <a:t> </a:t>
            </a:r>
            <a:r>
              <a:rPr sz="2000" spc="-75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145">
                <a:latin typeface="Arial"/>
                <a:cs typeface="Arial"/>
              </a:rPr>
              <a:t>The </a:t>
            </a:r>
            <a:r>
              <a:rPr sz="2000" spc="-70">
                <a:latin typeface="Arial"/>
                <a:cs typeface="Arial"/>
              </a:rPr>
              <a:t>rules </a:t>
            </a:r>
            <a:r>
              <a:rPr sz="2000" spc="-5">
                <a:latin typeface="Arial"/>
                <a:cs typeface="Arial"/>
              </a:rPr>
              <a:t>for </a:t>
            </a:r>
            <a:r>
              <a:rPr sz="2000" spc="-20">
                <a:latin typeface="Arial"/>
                <a:cs typeface="Arial"/>
              </a:rPr>
              <a:t>tuple </a:t>
            </a:r>
            <a:r>
              <a:rPr sz="2000" b="1" spc="-165">
                <a:latin typeface="Arial"/>
                <a:cs typeface="Arial"/>
              </a:rPr>
              <a:t>indices </a:t>
            </a:r>
            <a:r>
              <a:rPr sz="2000" spc="-90">
                <a:latin typeface="Arial"/>
                <a:cs typeface="Arial"/>
              </a:rPr>
              <a:t>are </a:t>
            </a:r>
            <a:r>
              <a:rPr sz="2000" spc="-20">
                <a:latin typeface="Arial"/>
                <a:cs typeface="Arial"/>
              </a:rPr>
              <a:t>the </a:t>
            </a:r>
            <a:r>
              <a:rPr sz="2000" spc="-145">
                <a:latin typeface="Arial"/>
                <a:cs typeface="Arial"/>
              </a:rPr>
              <a:t>same </a:t>
            </a:r>
            <a:r>
              <a:rPr sz="2000" spc="-190">
                <a:latin typeface="Arial"/>
                <a:cs typeface="Arial"/>
              </a:rPr>
              <a:t>as </a:t>
            </a:r>
            <a:r>
              <a:rPr sz="2000" spc="-5">
                <a:latin typeface="Arial"/>
                <a:cs typeface="Arial"/>
              </a:rPr>
              <a:t>for </a:t>
            </a:r>
            <a:r>
              <a:rPr sz="2000" spc="-65">
                <a:latin typeface="Arial"/>
                <a:cs typeface="Arial"/>
              </a:rPr>
              <a:t>lists </a:t>
            </a:r>
            <a:r>
              <a:rPr sz="2000" spc="-90">
                <a:latin typeface="Arial"/>
                <a:cs typeface="Arial"/>
              </a:rPr>
              <a:t>and </a:t>
            </a:r>
            <a:r>
              <a:rPr sz="2000" spc="-45">
                <a:latin typeface="Arial"/>
                <a:cs typeface="Arial"/>
              </a:rPr>
              <a:t>they </a:t>
            </a:r>
            <a:r>
              <a:rPr sz="2000" spc="-125">
                <a:latin typeface="Arial"/>
                <a:cs typeface="Arial"/>
              </a:rPr>
              <a:t>have </a:t>
            </a:r>
            <a:r>
              <a:rPr sz="2000" spc="-20">
                <a:latin typeface="Arial"/>
                <a:cs typeface="Arial"/>
              </a:rPr>
              <a:t>the </a:t>
            </a:r>
            <a:r>
              <a:rPr sz="2000" spc="-145">
                <a:latin typeface="Arial"/>
                <a:cs typeface="Arial"/>
              </a:rPr>
              <a:t>same</a:t>
            </a:r>
            <a:r>
              <a:rPr sz="2000" spc="229">
                <a:latin typeface="Arial"/>
                <a:cs typeface="Arial"/>
              </a:rPr>
              <a:t> </a:t>
            </a:r>
            <a:r>
              <a:rPr sz="2000" b="1" spc="-125">
                <a:latin typeface="Arial"/>
                <a:cs typeface="Arial"/>
              </a:rPr>
              <a:t>operations,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defRPr/>
            </a:pPr>
            <a:r>
              <a:rPr sz="2000" b="1" spc="-140">
                <a:latin typeface="Arial"/>
                <a:cs typeface="Arial"/>
              </a:rPr>
              <a:t>functions </a:t>
            </a:r>
            <a:r>
              <a:rPr sz="2000" spc="-185">
                <a:latin typeface="Arial"/>
                <a:cs typeface="Arial"/>
              </a:rPr>
              <a:t>as</a:t>
            </a:r>
            <a:r>
              <a:rPr sz="2000" spc="-95">
                <a:latin typeface="Arial"/>
                <a:cs typeface="Arial"/>
              </a:rPr>
              <a:t> </a:t>
            </a:r>
            <a:r>
              <a:rPr sz="2000" spc="-40">
                <a:latin typeface="Arial"/>
                <a:cs typeface="Arial"/>
              </a:rPr>
              <a:t>well.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245">
                <a:latin typeface="Arial"/>
                <a:cs typeface="Arial"/>
              </a:rPr>
              <a:t>To </a:t>
            </a:r>
            <a:r>
              <a:rPr sz="2000" spc="-5">
                <a:latin typeface="Arial"/>
                <a:cs typeface="Arial"/>
              </a:rPr>
              <a:t>write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spc="-25">
                <a:latin typeface="Arial"/>
                <a:cs typeface="Arial"/>
              </a:rPr>
              <a:t>tuple </a:t>
            </a:r>
            <a:r>
              <a:rPr sz="2000" spc="-65">
                <a:latin typeface="Arial"/>
                <a:cs typeface="Arial"/>
              </a:rPr>
              <a:t>containing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spc="-95">
                <a:latin typeface="Arial"/>
                <a:cs typeface="Arial"/>
              </a:rPr>
              <a:t>single </a:t>
            </a:r>
            <a:r>
              <a:rPr sz="2000" spc="-85">
                <a:latin typeface="Arial"/>
                <a:cs typeface="Arial"/>
              </a:rPr>
              <a:t>value, you </a:t>
            </a:r>
            <a:r>
              <a:rPr sz="2000" spc="-125">
                <a:latin typeface="Arial"/>
                <a:cs typeface="Arial"/>
              </a:rPr>
              <a:t>have </a:t>
            </a:r>
            <a:r>
              <a:rPr sz="2000" spc="15">
                <a:latin typeface="Arial"/>
                <a:cs typeface="Arial"/>
              </a:rPr>
              <a:t>to </a:t>
            </a:r>
            <a:r>
              <a:rPr sz="2000" spc="-65">
                <a:latin typeface="Arial"/>
                <a:cs typeface="Arial"/>
              </a:rPr>
              <a:t>include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i="1" spc="-70">
                <a:latin typeface="Trebuchet MS"/>
                <a:cs typeface="Trebuchet MS"/>
              </a:rPr>
              <a:t>comma</a:t>
            </a:r>
            <a:r>
              <a:rPr sz="2000" spc="-70">
                <a:latin typeface="Arial"/>
                <a:cs typeface="Arial"/>
              </a:rPr>
              <a:t>, </a:t>
            </a:r>
            <a:r>
              <a:rPr sz="2000" spc="-110">
                <a:latin typeface="Arial"/>
                <a:cs typeface="Arial"/>
              </a:rPr>
              <a:t>even </a:t>
            </a:r>
            <a:r>
              <a:rPr sz="2000" spc="-55">
                <a:latin typeface="Arial"/>
                <a:cs typeface="Arial"/>
              </a:rPr>
              <a:t>though</a:t>
            </a:r>
            <a:r>
              <a:rPr sz="2000" spc="110">
                <a:latin typeface="Arial"/>
                <a:cs typeface="Arial"/>
              </a:rPr>
              <a:t> </a:t>
            </a:r>
            <a:r>
              <a:rPr sz="2000" spc="-40">
                <a:latin typeface="Arial"/>
                <a:cs typeface="Arial"/>
              </a:rPr>
              <a:t>there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defRPr/>
            </a:pPr>
            <a:r>
              <a:rPr sz="2000" spc="-105">
                <a:latin typeface="Arial"/>
                <a:cs typeface="Arial"/>
              </a:rPr>
              <a:t>is </a:t>
            </a:r>
            <a:r>
              <a:rPr sz="2000" spc="-55">
                <a:latin typeface="Arial"/>
                <a:cs typeface="Arial"/>
              </a:rPr>
              <a:t>only </a:t>
            </a:r>
            <a:r>
              <a:rPr sz="2000" spc="-80">
                <a:latin typeface="Arial"/>
                <a:cs typeface="Arial"/>
              </a:rPr>
              <a:t>one </a:t>
            </a:r>
            <a:r>
              <a:rPr sz="2000" spc="-85">
                <a:latin typeface="Arial"/>
                <a:cs typeface="Arial"/>
              </a:rPr>
              <a:t>value. </a:t>
            </a:r>
            <a:r>
              <a:rPr sz="2000" spc="-95">
                <a:solidFill>
                  <a:srgbClr val="CC9A1A"/>
                </a:solidFill>
                <a:latin typeface="Arial"/>
                <a:cs typeface="Arial"/>
              </a:rPr>
              <a:t>e.g. </a:t>
            </a:r>
            <a:r>
              <a:rPr sz="2000" spc="114">
                <a:latin typeface="Arial"/>
                <a:cs typeface="Arial"/>
              </a:rPr>
              <a:t>t</a:t>
            </a:r>
            <a:r>
              <a:rPr sz="2000" spc="-254">
                <a:latin typeface="Arial"/>
                <a:cs typeface="Arial"/>
              </a:rPr>
              <a:t> </a:t>
            </a:r>
            <a:r>
              <a:rPr sz="2000" spc="-170">
                <a:latin typeface="Arial"/>
                <a:cs typeface="Arial"/>
              </a:rPr>
              <a:t>= </a:t>
            </a:r>
            <a:r>
              <a:rPr sz="2000" spc="-70">
                <a:latin typeface="Arial"/>
                <a:cs typeface="Arial"/>
              </a:rPr>
              <a:t>(3, </a:t>
            </a:r>
            <a:r>
              <a:rPr sz="2000" spc="-6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R="501015" algn="r">
              <a:lnSpc>
                <a:spcPct val="100000"/>
              </a:lnSpc>
              <a:spcBef>
                <a:spcPts val="1040"/>
              </a:spcBef>
              <a:defRPr/>
            </a:pP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178046" y="231394"/>
            <a:ext cx="47447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140"/>
              <a:t>What </a:t>
            </a:r>
            <a:r>
              <a:rPr spc="-305"/>
              <a:t>is </a:t>
            </a:r>
            <a:r>
              <a:rPr spc="-254"/>
              <a:t>Scripting</a:t>
            </a:r>
            <a:r>
              <a:rPr spc="-114"/>
              <a:t> </a:t>
            </a:r>
            <a:r>
              <a:rPr spc="-340"/>
              <a:t>Language?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1702435" y="1709659"/>
            <a:ext cx="9184005" cy="44386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225"/>
              </a:spcBef>
              <a:buClr>
                <a:srgbClr val="CC9A1A"/>
              </a:buClr>
              <a:buSzPct val="145000"/>
              <a:buChar char="•"/>
              <a:defRPr/>
              <a:tabLst>
                <a:tab pos="299085" algn="l"/>
                <a:tab pos="299720" algn="l"/>
              </a:tabLst>
            </a:pPr>
            <a:r>
              <a:rPr sz="2000" spc="-175">
                <a:latin typeface="Arial"/>
                <a:cs typeface="Arial"/>
              </a:rPr>
              <a:t>A </a:t>
            </a:r>
            <a:r>
              <a:rPr sz="2000" spc="-60">
                <a:latin typeface="Arial"/>
                <a:cs typeface="Arial"/>
              </a:rPr>
              <a:t>scripting </a:t>
            </a:r>
            <a:r>
              <a:rPr sz="2000" spc="-110">
                <a:latin typeface="Arial"/>
                <a:cs typeface="Arial"/>
              </a:rPr>
              <a:t>language </a:t>
            </a:r>
            <a:r>
              <a:rPr sz="2000" spc="-100">
                <a:latin typeface="Arial"/>
                <a:cs typeface="Arial"/>
              </a:rPr>
              <a:t>is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>
                <a:latin typeface="Arial"/>
                <a:cs typeface="Arial"/>
              </a:rPr>
              <a:t>“wrapper” </a:t>
            </a:r>
            <a:r>
              <a:rPr sz="2000" spc="-110">
                <a:latin typeface="Arial"/>
                <a:cs typeface="Arial"/>
              </a:rPr>
              <a:t>language </a:t>
            </a:r>
            <a:r>
              <a:rPr sz="2000" spc="-5">
                <a:latin typeface="Arial"/>
                <a:cs typeface="Arial"/>
              </a:rPr>
              <a:t>that </a:t>
            </a:r>
            <a:r>
              <a:rPr sz="2000" spc="-70">
                <a:latin typeface="Arial"/>
                <a:cs typeface="Arial"/>
              </a:rPr>
              <a:t>integrates </a:t>
            </a:r>
            <a:r>
              <a:rPr sz="2000" spc="-325">
                <a:latin typeface="Arial"/>
                <a:cs typeface="Arial"/>
              </a:rPr>
              <a:t>OS</a:t>
            </a:r>
            <a:r>
              <a:rPr sz="2000" spc="-300">
                <a:latin typeface="Arial"/>
                <a:cs typeface="Arial"/>
              </a:rPr>
              <a:t> </a:t>
            </a:r>
            <a:r>
              <a:rPr sz="2000" spc="-50">
                <a:latin typeface="Arial"/>
                <a:cs typeface="Arial"/>
              </a:rPr>
              <a:t>functions.</a:t>
            </a:r>
            <a:endParaRPr sz="2000">
              <a:latin typeface="Arial"/>
              <a:cs typeface="Arial"/>
            </a:endParaRPr>
          </a:p>
          <a:p>
            <a:pPr marL="299085" marR="611504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Char char="•"/>
              <a:defRPr/>
              <a:tabLst>
                <a:tab pos="299085" algn="l"/>
                <a:tab pos="299720" algn="l"/>
              </a:tabLst>
            </a:pPr>
            <a:r>
              <a:rPr sz="2000" spc="-145">
                <a:latin typeface="Arial"/>
                <a:cs typeface="Arial"/>
              </a:rPr>
              <a:t>The </a:t>
            </a:r>
            <a:r>
              <a:rPr sz="2000" spc="-25">
                <a:latin typeface="Arial"/>
                <a:cs typeface="Arial"/>
              </a:rPr>
              <a:t>interpreter </a:t>
            </a:r>
            <a:r>
              <a:rPr sz="2000" spc="-105">
                <a:latin typeface="Arial"/>
                <a:cs typeface="Arial"/>
              </a:rPr>
              <a:t>is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spc="-75">
                <a:latin typeface="Arial"/>
                <a:cs typeface="Arial"/>
              </a:rPr>
              <a:t>layer </a:t>
            </a:r>
            <a:r>
              <a:rPr sz="2000" spc="-5">
                <a:latin typeface="Arial"/>
                <a:cs typeface="Arial"/>
              </a:rPr>
              <a:t>of </a:t>
            </a:r>
            <a:r>
              <a:rPr sz="2000" spc="-55">
                <a:latin typeface="Arial"/>
                <a:cs typeface="Arial"/>
              </a:rPr>
              <a:t>software </a:t>
            </a:r>
            <a:r>
              <a:rPr sz="2000" spc="-70">
                <a:latin typeface="Arial"/>
                <a:cs typeface="Arial"/>
              </a:rPr>
              <a:t>logic </a:t>
            </a:r>
            <a:r>
              <a:rPr sz="2000" spc="-60">
                <a:latin typeface="Arial"/>
                <a:cs typeface="Arial"/>
              </a:rPr>
              <a:t>between </a:t>
            </a:r>
            <a:r>
              <a:rPr sz="2000" spc="-55">
                <a:latin typeface="Arial"/>
                <a:cs typeface="Arial"/>
              </a:rPr>
              <a:t>your </a:t>
            </a:r>
            <a:r>
              <a:rPr sz="2000" spc="-105">
                <a:latin typeface="Arial"/>
                <a:cs typeface="Arial"/>
              </a:rPr>
              <a:t>code </a:t>
            </a:r>
            <a:r>
              <a:rPr sz="2000" spc="-95">
                <a:latin typeface="Arial"/>
                <a:cs typeface="Arial"/>
              </a:rPr>
              <a:t>and </a:t>
            </a:r>
            <a:r>
              <a:rPr sz="2000" spc="-20">
                <a:latin typeface="Arial"/>
                <a:cs typeface="Arial"/>
              </a:rPr>
              <a:t>the</a:t>
            </a:r>
            <a:r>
              <a:rPr sz="2000" spc="-390">
                <a:latin typeface="Arial"/>
                <a:cs typeface="Arial"/>
              </a:rPr>
              <a:t> </a:t>
            </a:r>
            <a:r>
              <a:rPr sz="2000" spc="-55">
                <a:latin typeface="Arial"/>
                <a:cs typeface="Arial"/>
              </a:rPr>
              <a:t>computer  </a:t>
            </a:r>
            <a:r>
              <a:rPr sz="2000" spc="-75">
                <a:latin typeface="Arial"/>
                <a:cs typeface="Arial"/>
              </a:rPr>
              <a:t>hardware </a:t>
            </a:r>
            <a:r>
              <a:rPr sz="2000" spc="-60">
                <a:latin typeface="Arial"/>
                <a:cs typeface="Arial"/>
              </a:rPr>
              <a:t>on </a:t>
            </a:r>
            <a:r>
              <a:rPr sz="2000" spc="-55">
                <a:latin typeface="Arial"/>
                <a:cs typeface="Arial"/>
              </a:rPr>
              <a:t>your</a:t>
            </a:r>
            <a:r>
              <a:rPr sz="2000" spc="-215">
                <a:latin typeface="Arial"/>
                <a:cs typeface="Arial"/>
              </a:rPr>
              <a:t> </a:t>
            </a:r>
            <a:r>
              <a:rPr sz="2000" spc="-80">
                <a:latin typeface="Arial"/>
                <a:cs typeface="Arial"/>
              </a:rPr>
              <a:t>machine.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defRPr/>
            </a:pPr>
            <a:r>
              <a:rPr sz="2000" spc="-40">
                <a:latin typeface="Arial"/>
                <a:cs typeface="Arial"/>
              </a:rPr>
              <a:t>Wiki</a:t>
            </a:r>
            <a:r>
              <a:rPr sz="2000" spc="-114">
                <a:latin typeface="Arial"/>
                <a:cs typeface="Arial"/>
              </a:rPr>
              <a:t> </a:t>
            </a:r>
            <a:r>
              <a:rPr sz="2000" spc="-195">
                <a:latin typeface="Arial"/>
                <a:cs typeface="Arial"/>
              </a:rPr>
              <a:t>Says:</a:t>
            </a:r>
            <a:endParaRPr sz="2000">
              <a:latin typeface="Arial"/>
              <a:cs typeface="Arial"/>
            </a:endParaRPr>
          </a:p>
          <a:p>
            <a:pPr marL="299085" marR="13906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Char char="•"/>
              <a:defRPr/>
              <a:tabLst>
                <a:tab pos="299085" algn="l"/>
                <a:tab pos="299720" algn="l"/>
              </a:tabLst>
            </a:pPr>
            <a:r>
              <a:rPr sz="2000" spc="-145">
                <a:latin typeface="Arial"/>
                <a:cs typeface="Arial"/>
              </a:rPr>
              <a:t>The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-25">
                <a:latin typeface="Arial"/>
                <a:cs typeface="Arial"/>
              </a:rPr>
              <a:t>“program”</a:t>
            </a:r>
            <a:r>
              <a:rPr sz="2000" spc="-125">
                <a:latin typeface="Arial"/>
                <a:cs typeface="Arial"/>
              </a:rPr>
              <a:t> </a:t>
            </a:r>
            <a:r>
              <a:rPr sz="2000" spc="-150">
                <a:latin typeface="Arial"/>
                <a:cs typeface="Arial"/>
              </a:rPr>
              <a:t>has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-110">
                <a:latin typeface="Arial"/>
                <a:cs typeface="Arial"/>
              </a:rPr>
              <a:t>an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90">
                <a:latin typeface="Arial"/>
                <a:cs typeface="Arial"/>
              </a:rPr>
              <a:t>executable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-20">
                <a:latin typeface="Arial"/>
                <a:cs typeface="Arial"/>
              </a:rPr>
              <a:t>form</a:t>
            </a:r>
            <a:r>
              <a:rPr sz="2000" spc="-114">
                <a:latin typeface="Arial"/>
                <a:cs typeface="Arial"/>
              </a:rPr>
              <a:t> </a:t>
            </a:r>
            <a:r>
              <a:rPr sz="2000" spc="-5">
                <a:latin typeface="Arial"/>
                <a:cs typeface="Arial"/>
              </a:rPr>
              <a:t>that</a:t>
            </a:r>
            <a:r>
              <a:rPr sz="2000" spc="-85">
                <a:latin typeface="Arial"/>
                <a:cs typeface="Arial"/>
              </a:rPr>
              <a:t> </a:t>
            </a:r>
            <a:r>
              <a:rPr sz="2000" spc="-20">
                <a:latin typeface="Arial"/>
                <a:cs typeface="Arial"/>
              </a:rPr>
              <a:t>the</a:t>
            </a:r>
            <a:r>
              <a:rPr sz="2000" spc="-110">
                <a:latin typeface="Arial"/>
                <a:cs typeface="Arial"/>
              </a:rPr>
              <a:t> </a:t>
            </a:r>
            <a:r>
              <a:rPr sz="2000" spc="-55">
                <a:latin typeface="Arial"/>
                <a:cs typeface="Arial"/>
              </a:rPr>
              <a:t>computer</a:t>
            </a:r>
            <a:r>
              <a:rPr sz="2000" spc="-110">
                <a:latin typeface="Arial"/>
                <a:cs typeface="Arial"/>
              </a:rPr>
              <a:t> </a:t>
            </a:r>
            <a:r>
              <a:rPr sz="2000" spc="-125">
                <a:latin typeface="Arial"/>
                <a:cs typeface="Arial"/>
              </a:rPr>
              <a:t>can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-135">
                <a:latin typeface="Arial"/>
                <a:cs typeface="Arial"/>
              </a:rPr>
              <a:t>use</a:t>
            </a:r>
            <a:r>
              <a:rPr sz="2000" spc="-110">
                <a:latin typeface="Arial"/>
                <a:cs typeface="Arial"/>
              </a:rPr>
              <a:t> </a:t>
            </a:r>
            <a:r>
              <a:rPr sz="2000" spc="-35">
                <a:latin typeface="Arial"/>
                <a:cs typeface="Arial"/>
              </a:rPr>
              <a:t>directly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15">
                <a:latin typeface="Arial"/>
                <a:cs typeface="Arial"/>
              </a:rPr>
              <a:t>to</a:t>
            </a:r>
            <a:r>
              <a:rPr sz="2000" spc="-100">
                <a:latin typeface="Arial"/>
                <a:cs typeface="Arial"/>
              </a:rPr>
              <a:t> execute  </a:t>
            </a:r>
            <a:r>
              <a:rPr sz="2000" spc="-20">
                <a:latin typeface="Arial"/>
                <a:cs typeface="Arial"/>
              </a:rPr>
              <a:t>the</a:t>
            </a:r>
            <a:r>
              <a:rPr sz="2000" spc="-110">
                <a:latin typeface="Arial"/>
                <a:cs typeface="Arial"/>
              </a:rPr>
              <a:t> </a:t>
            </a:r>
            <a:r>
              <a:rPr sz="2000" spc="-50">
                <a:latin typeface="Arial"/>
                <a:cs typeface="Arial"/>
              </a:rPr>
              <a:t>instructions.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Char char="•"/>
              <a:defRPr/>
              <a:tabLst>
                <a:tab pos="299085" algn="l"/>
                <a:tab pos="299720" algn="l"/>
              </a:tabLst>
            </a:pPr>
            <a:r>
              <a:rPr sz="2000" spc="-145">
                <a:latin typeface="Arial"/>
                <a:cs typeface="Arial"/>
              </a:rPr>
              <a:t>The same </a:t>
            </a:r>
            <a:r>
              <a:rPr sz="2000" spc="-80">
                <a:latin typeface="Arial"/>
                <a:cs typeface="Arial"/>
              </a:rPr>
              <a:t>program </a:t>
            </a:r>
            <a:r>
              <a:rPr sz="2000" spc="-25">
                <a:latin typeface="Arial"/>
                <a:cs typeface="Arial"/>
              </a:rPr>
              <a:t>in </a:t>
            </a:r>
            <a:r>
              <a:rPr sz="2000" spc="-30">
                <a:latin typeface="Arial"/>
                <a:cs typeface="Arial"/>
              </a:rPr>
              <a:t>its </a:t>
            </a:r>
            <a:r>
              <a:rPr sz="2000" spc="-80">
                <a:latin typeface="Arial"/>
                <a:cs typeface="Arial"/>
              </a:rPr>
              <a:t>human-readable </a:t>
            </a:r>
            <a:r>
              <a:rPr sz="2000" spc="-105">
                <a:latin typeface="Arial"/>
                <a:cs typeface="Arial"/>
              </a:rPr>
              <a:t>source code </a:t>
            </a:r>
            <a:r>
              <a:rPr sz="2000" spc="-30">
                <a:latin typeface="Arial"/>
                <a:cs typeface="Arial"/>
              </a:rPr>
              <a:t>form, </a:t>
            </a:r>
            <a:r>
              <a:rPr sz="2000" spc="-25">
                <a:latin typeface="Arial"/>
                <a:cs typeface="Arial"/>
              </a:rPr>
              <a:t>from </a:t>
            </a:r>
            <a:r>
              <a:rPr sz="2000" spc="-55">
                <a:latin typeface="Arial"/>
                <a:cs typeface="Arial"/>
              </a:rPr>
              <a:t>which</a:t>
            </a:r>
            <a:r>
              <a:rPr sz="2000" spc="-400">
                <a:latin typeface="Arial"/>
                <a:cs typeface="Arial"/>
              </a:rPr>
              <a:t> </a:t>
            </a:r>
            <a:r>
              <a:rPr sz="2000" spc="-90">
                <a:latin typeface="Arial"/>
                <a:cs typeface="Arial"/>
              </a:rPr>
              <a:t>executable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defRPr/>
            </a:pPr>
            <a:r>
              <a:rPr sz="2000" spc="-95">
                <a:latin typeface="Arial"/>
                <a:cs typeface="Arial"/>
              </a:rPr>
              <a:t>programs </a:t>
            </a:r>
            <a:r>
              <a:rPr sz="2000" spc="-90">
                <a:latin typeface="Arial"/>
                <a:cs typeface="Arial"/>
              </a:rPr>
              <a:t>are </a:t>
            </a:r>
            <a:r>
              <a:rPr sz="2000" spc="-65">
                <a:latin typeface="Arial"/>
                <a:cs typeface="Arial"/>
              </a:rPr>
              <a:t>derived </a:t>
            </a:r>
            <a:r>
              <a:rPr sz="2000" i="1" spc="-155">
                <a:latin typeface="Trebuchet MS"/>
                <a:cs typeface="Trebuchet MS"/>
              </a:rPr>
              <a:t>(e.g.,</a:t>
            </a:r>
            <a:r>
              <a:rPr sz="2000" i="1" spc="-240">
                <a:latin typeface="Trebuchet MS"/>
                <a:cs typeface="Trebuchet MS"/>
              </a:rPr>
              <a:t> </a:t>
            </a:r>
            <a:r>
              <a:rPr sz="2000" i="1" spc="-114">
                <a:latin typeface="Trebuchet MS"/>
                <a:cs typeface="Trebuchet MS"/>
              </a:rPr>
              <a:t>compiled)</a:t>
            </a:r>
            <a:endParaRPr sz="20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Char char="•"/>
              <a:defRPr/>
              <a:tabLst>
                <a:tab pos="299085" algn="l"/>
                <a:tab pos="299720" algn="l"/>
              </a:tabLst>
            </a:pPr>
            <a:r>
              <a:rPr sz="2000" spc="-75">
                <a:latin typeface="Arial"/>
                <a:cs typeface="Arial"/>
              </a:rPr>
              <a:t>Python </a:t>
            </a:r>
            <a:r>
              <a:rPr sz="2000" spc="-105">
                <a:latin typeface="Arial"/>
                <a:cs typeface="Arial"/>
              </a:rPr>
              <a:t>is </a:t>
            </a:r>
            <a:r>
              <a:rPr sz="2000" spc="-60">
                <a:latin typeface="Arial"/>
                <a:cs typeface="Arial"/>
              </a:rPr>
              <a:t>scripting </a:t>
            </a:r>
            <a:r>
              <a:rPr sz="2000" spc="-105">
                <a:latin typeface="Arial"/>
                <a:cs typeface="Arial"/>
              </a:rPr>
              <a:t>language, </a:t>
            </a:r>
            <a:r>
              <a:rPr sz="2000" spc="-70">
                <a:latin typeface="Arial"/>
                <a:cs typeface="Arial"/>
              </a:rPr>
              <a:t>fast </a:t>
            </a:r>
            <a:r>
              <a:rPr sz="2000" spc="-90">
                <a:latin typeface="Arial"/>
                <a:cs typeface="Arial"/>
              </a:rPr>
              <a:t>and</a:t>
            </a:r>
            <a:r>
              <a:rPr sz="2000" spc="-254">
                <a:latin typeface="Arial"/>
                <a:cs typeface="Arial"/>
              </a:rPr>
              <a:t> </a:t>
            </a:r>
            <a:r>
              <a:rPr sz="2000" spc="-80">
                <a:latin typeface="Arial"/>
                <a:cs typeface="Arial"/>
              </a:rPr>
              <a:t>dynamic.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Char char="•"/>
              <a:defRPr/>
              <a:tabLst>
                <a:tab pos="299085" algn="l"/>
                <a:tab pos="299720" algn="l"/>
              </a:tabLst>
            </a:pPr>
            <a:r>
              <a:rPr sz="2000" spc="-45">
                <a:latin typeface="Arial"/>
                <a:cs typeface="Arial"/>
              </a:rPr>
              <a:t>Python</a:t>
            </a:r>
            <a:r>
              <a:rPr sz="2000" spc="-170">
                <a:latin typeface="Arial"/>
                <a:cs typeface="Arial"/>
              </a:rPr>
              <a:t> </a:t>
            </a:r>
            <a:r>
              <a:rPr sz="2000" spc="-85">
                <a:latin typeface="Arial"/>
                <a:cs typeface="Arial"/>
              </a:rPr>
              <a:t>is</a:t>
            </a:r>
            <a:r>
              <a:rPr sz="2000" spc="-140">
                <a:latin typeface="Arial"/>
                <a:cs typeface="Arial"/>
              </a:rPr>
              <a:t> </a:t>
            </a:r>
            <a:r>
              <a:rPr sz="2000" spc="-65">
                <a:latin typeface="Arial"/>
                <a:cs typeface="Arial"/>
              </a:rPr>
              <a:t>called</a:t>
            </a:r>
            <a:r>
              <a:rPr sz="2000" spc="-170">
                <a:latin typeface="Arial"/>
                <a:cs typeface="Arial"/>
              </a:rPr>
              <a:t> </a:t>
            </a:r>
            <a:r>
              <a:rPr sz="2000" spc="-35">
                <a:latin typeface="Arial"/>
                <a:cs typeface="Arial"/>
              </a:rPr>
              <a:t>‘scripting</a:t>
            </a:r>
            <a:r>
              <a:rPr sz="2000" spc="-170">
                <a:latin typeface="Arial"/>
                <a:cs typeface="Arial"/>
              </a:rPr>
              <a:t> </a:t>
            </a:r>
            <a:r>
              <a:rPr sz="2000" spc="-70">
                <a:latin typeface="Arial"/>
                <a:cs typeface="Arial"/>
              </a:rPr>
              <a:t>language’</a:t>
            </a:r>
            <a:r>
              <a:rPr sz="2000" spc="-185">
                <a:latin typeface="Arial"/>
                <a:cs typeface="Arial"/>
              </a:rPr>
              <a:t> </a:t>
            </a:r>
            <a:r>
              <a:rPr sz="2000" spc="-120">
                <a:latin typeface="Arial"/>
                <a:cs typeface="Arial"/>
              </a:rPr>
              <a:t>because</a:t>
            </a:r>
            <a:r>
              <a:rPr sz="2000" spc="-145">
                <a:latin typeface="Arial"/>
                <a:cs typeface="Arial"/>
              </a:rPr>
              <a:t> </a:t>
            </a:r>
            <a:r>
              <a:rPr sz="2000" spc="15">
                <a:latin typeface="Arial"/>
                <a:cs typeface="Arial"/>
              </a:rPr>
              <a:t>of</a:t>
            </a:r>
            <a:r>
              <a:rPr sz="2000" spc="-150">
                <a:latin typeface="Arial"/>
                <a:cs typeface="Arial"/>
              </a:rPr>
              <a:t> </a:t>
            </a:r>
            <a:r>
              <a:rPr sz="2000" spc="-25">
                <a:latin typeface="Arial"/>
                <a:cs typeface="Arial"/>
              </a:rPr>
              <a:t>it’s</a:t>
            </a:r>
            <a:r>
              <a:rPr sz="2000" spc="-145">
                <a:latin typeface="Arial"/>
                <a:cs typeface="Arial"/>
              </a:rPr>
              <a:t> </a:t>
            </a:r>
            <a:r>
              <a:rPr sz="2000" spc="-90">
                <a:latin typeface="Arial"/>
                <a:cs typeface="Arial"/>
              </a:rPr>
              <a:t>scalable</a:t>
            </a:r>
            <a:r>
              <a:rPr sz="2000" spc="-175">
                <a:latin typeface="Arial"/>
                <a:cs typeface="Arial"/>
              </a:rPr>
              <a:t> </a:t>
            </a:r>
            <a:r>
              <a:rPr sz="2000" spc="-25">
                <a:latin typeface="Arial"/>
                <a:cs typeface="Arial"/>
              </a:rPr>
              <a:t>interpreter,</a:t>
            </a:r>
            <a:r>
              <a:rPr sz="2000" spc="-145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but</a:t>
            </a:r>
            <a:r>
              <a:rPr sz="2000" spc="-130">
                <a:latin typeface="Arial"/>
                <a:cs typeface="Arial"/>
              </a:rPr>
              <a:t> </a:t>
            </a:r>
            <a:r>
              <a:rPr sz="2000" spc="-40">
                <a:latin typeface="Arial"/>
                <a:cs typeface="Arial"/>
              </a:rPr>
              <a:t>actually</a:t>
            </a:r>
            <a:r>
              <a:rPr sz="2000" spc="-160">
                <a:latin typeface="Arial"/>
                <a:cs typeface="Arial"/>
              </a:rPr>
              <a:t> </a:t>
            </a:r>
            <a:r>
              <a:rPr sz="2000" spc="80">
                <a:latin typeface="Arial"/>
                <a:cs typeface="Arial"/>
              </a:rPr>
              <a:t>it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  <a:defRPr/>
            </a:pPr>
            <a:r>
              <a:rPr sz="2000" spc="-85">
                <a:latin typeface="Arial"/>
                <a:cs typeface="Arial"/>
              </a:rPr>
              <a:t>is</a:t>
            </a:r>
            <a:r>
              <a:rPr sz="2000" spc="-155">
                <a:latin typeface="Arial"/>
                <a:cs typeface="Arial"/>
              </a:rPr>
              <a:t> </a:t>
            </a:r>
            <a:r>
              <a:rPr sz="2000" spc="-70">
                <a:latin typeface="Arial"/>
                <a:cs typeface="Arial"/>
              </a:rPr>
              <a:t>much</a:t>
            </a:r>
            <a:r>
              <a:rPr sz="2000" spc="-165">
                <a:latin typeface="Arial"/>
                <a:cs typeface="Arial"/>
              </a:rPr>
              <a:t> </a:t>
            </a:r>
            <a:r>
              <a:rPr sz="2000" spc="-45">
                <a:latin typeface="Arial"/>
                <a:cs typeface="Arial"/>
              </a:rPr>
              <a:t>more</a:t>
            </a:r>
            <a:r>
              <a:rPr sz="2000" spc="-160">
                <a:latin typeface="Arial"/>
                <a:cs typeface="Arial"/>
              </a:rPr>
              <a:t> </a:t>
            </a:r>
            <a:r>
              <a:rPr sz="2000" spc="-30">
                <a:latin typeface="Arial"/>
                <a:cs typeface="Arial"/>
              </a:rPr>
              <a:t>than</a:t>
            </a:r>
            <a:r>
              <a:rPr sz="2000" spc="-175">
                <a:latin typeface="Arial"/>
                <a:cs typeface="Arial"/>
              </a:rPr>
              <a:t> </a:t>
            </a:r>
            <a:r>
              <a:rPr sz="2000" spc="20">
                <a:latin typeface="Arial"/>
                <a:cs typeface="Arial"/>
              </a:rPr>
              <a:t>that</a:t>
            </a:r>
            <a:endParaRPr sz="2000">
              <a:latin typeface="Arial"/>
              <a:cs typeface="Arial"/>
            </a:endParaRPr>
          </a:p>
          <a:p>
            <a:pPr marR="95250" algn="r">
              <a:lnSpc>
                <a:spcPct val="100000"/>
              </a:lnSpc>
              <a:spcBef>
                <a:spcPts val="530"/>
              </a:spcBef>
              <a:defRPr/>
            </a:pP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9" hidden="0"/>
          <p:cNvSpPr/>
          <p:nvPr isPhoto="0" userDrawn="0"/>
        </p:nvSpPr>
        <p:spPr bwMode="auto">
          <a:xfrm>
            <a:off x="7486650" y="2343099"/>
            <a:ext cx="4583430" cy="342277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1" name="object 10" hidden="0"/>
          <p:cNvSpPr>
            <a:spLocks noAdjustHandles="0" noChangeArrowheads="0"/>
          </p:cNvSpPr>
          <p:nvPr isPhoto="0" userDrawn="0"/>
        </p:nvSpPr>
        <p:spPr bwMode="auto">
          <a:xfrm>
            <a:off x="1366774" y="1084021"/>
            <a:ext cx="9525000" cy="3596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287020">
              <a:lnSpc>
                <a:spcPct val="100000"/>
              </a:lnSpc>
              <a:spcBef>
                <a:spcPts val="100"/>
              </a:spcBef>
              <a:buClr>
                <a:srgbClr val="CC9A1A"/>
              </a:buClr>
              <a:buSzPct val="143750"/>
              <a:buChar char="•"/>
              <a:defRPr/>
              <a:tabLst>
                <a:tab pos="379095" algn="l"/>
              </a:tabLst>
            </a:pPr>
            <a:r>
              <a:rPr sz="2400" spc="-150">
                <a:latin typeface="Arial"/>
                <a:cs typeface="Arial"/>
              </a:rPr>
              <a:t>Hashing </a:t>
            </a:r>
            <a:r>
              <a:rPr sz="2400" spc="-125">
                <a:latin typeface="Arial"/>
                <a:cs typeface="Arial"/>
              </a:rPr>
              <a:t>is </a:t>
            </a:r>
            <a:r>
              <a:rPr sz="2400" spc="-185">
                <a:latin typeface="Arial"/>
                <a:cs typeface="Arial"/>
              </a:rPr>
              <a:t>a </a:t>
            </a:r>
            <a:r>
              <a:rPr sz="2400" spc="-75">
                <a:latin typeface="Arial"/>
                <a:cs typeface="Arial"/>
              </a:rPr>
              <a:t>technique </a:t>
            </a:r>
            <a:r>
              <a:rPr sz="2400" spc="-5">
                <a:latin typeface="Arial"/>
                <a:cs typeface="Arial"/>
              </a:rPr>
              <a:t>that </a:t>
            </a:r>
            <a:r>
              <a:rPr sz="2400" spc="-125">
                <a:latin typeface="Arial"/>
                <a:cs typeface="Arial"/>
              </a:rPr>
              <a:t>is </a:t>
            </a:r>
            <a:r>
              <a:rPr sz="2400" spc="-140">
                <a:latin typeface="Arial"/>
                <a:cs typeface="Arial"/>
              </a:rPr>
              <a:t>used </a:t>
            </a:r>
            <a:r>
              <a:rPr sz="2400" spc="20">
                <a:latin typeface="Arial"/>
                <a:cs typeface="Arial"/>
              </a:rPr>
              <a:t>to </a:t>
            </a:r>
            <a:r>
              <a:rPr sz="2400" spc="-70">
                <a:latin typeface="Arial"/>
                <a:cs typeface="Arial"/>
              </a:rPr>
              <a:t>uniquely </a:t>
            </a:r>
            <a:r>
              <a:rPr sz="2400" spc="-25">
                <a:latin typeface="Arial"/>
                <a:cs typeface="Arial"/>
              </a:rPr>
              <a:t>identify </a:t>
            </a:r>
            <a:r>
              <a:rPr sz="2400" spc="-185">
                <a:latin typeface="Arial"/>
                <a:cs typeface="Arial"/>
              </a:rPr>
              <a:t>a </a:t>
            </a:r>
            <a:r>
              <a:rPr sz="2400" spc="-100">
                <a:latin typeface="Arial"/>
                <a:cs typeface="Arial"/>
              </a:rPr>
              <a:t>specific</a:t>
            </a:r>
            <a:r>
              <a:rPr sz="2400" spc="195">
                <a:latin typeface="Arial"/>
                <a:cs typeface="Arial"/>
              </a:rPr>
              <a:t> </a:t>
            </a:r>
            <a:r>
              <a:rPr sz="2400" spc="-55">
                <a:latin typeface="Arial"/>
                <a:cs typeface="Arial"/>
              </a:rPr>
              <a:t>object</a:t>
            </a:r>
            <a:endParaRPr sz="2400">
              <a:latin typeface="Arial"/>
              <a:cs typeface="Arial"/>
            </a:endParaRPr>
          </a:p>
          <a:p>
            <a:pPr marR="4895850" algn="ctr">
              <a:lnSpc>
                <a:spcPct val="100000"/>
              </a:lnSpc>
              <a:defRPr/>
            </a:pPr>
            <a:r>
              <a:rPr sz="2400" spc="-25">
                <a:latin typeface="Arial"/>
                <a:cs typeface="Arial"/>
              </a:rPr>
              <a:t>from </a:t>
            </a:r>
            <a:r>
              <a:rPr sz="2400" spc="-190">
                <a:latin typeface="Arial"/>
                <a:cs typeface="Arial"/>
              </a:rPr>
              <a:t>a </a:t>
            </a:r>
            <a:r>
              <a:rPr sz="2400" spc="-90">
                <a:latin typeface="Arial"/>
                <a:cs typeface="Arial"/>
              </a:rPr>
              <a:t>group </a:t>
            </a:r>
            <a:r>
              <a:rPr sz="2400" spc="-10">
                <a:latin typeface="Arial"/>
                <a:cs typeface="Arial"/>
              </a:rPr>
              <a:t>of </a:t>
            </a:r>
            <a:r>
              <a:rPr sz="2400" spc="-70">
                <a:latin typeface="Arial"/>
                <a:cs typeface="Arial"/>
              </a:rPr>
              <a:t>similar</a:t>
            </a:r>
            <a:r>
              <a:rPr sz="2400" spc="-365">
                <a:latin typeface="Arial"/>
                <a:cs typeface="Arial"/>
              </a:rPr>
              <a:t> </a:t>
            </a:r>
            <a:r>
              <a:rPr sz="2400" spc="-80">
                <a:latin typeface="Arial"/>
                <a:cs typeface="Arial"/>
              </a:rPr>
              <a:t>objects.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defRPr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defRPr/>
            </a:pPr>
            <a:endParaRPr sz="32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  <a:defRPr/>
            </a:pPr>
            <a:r>
              <a:rPr sz="2200" spc="-165">
                <a:latin typeface="Arial"/>
                <a:cs typeface="Arial"/>
              </a:rPr>
              <a:t>Assume </a:t>
            </a:r>
            <a:r>
              <a:rPr sz="2200" spc="-10">
                <a:latin typeface="Arial"/>
                <a:cs typeface="Arial"/>
              </a:rPr>
              <a:t>that </a:t>
            </a:r>
            <a:r>
              <a:rPr sz="2200" spc="-90">
                <a:latin typeface="Arial"/>
                <a:cs typeface="Arial"/>
              </a:rPr>
              <a:t>you </a:t>
            </a:r>
            <a:r>
              <a:rPr sz="2200" spc="-140">
                <a:latin typeface="Arial"/>
                <a:cs typeface="Arial"/>
              </a:rPr>
              <a:t>have </a:t>
            </a:r>
            <a:r>
              <a:rPr sz="2200" spc="-120">
                <a:latin typeface="Arial"/>
                <a:cs typeface="Arial"/>
              </a:rPr>
              <a:t>an </a:t>
            </a:r>
            <a:r>
              <a:rPr sz="2200" spc="-50">
                <a:latin typeface="Arial"/>
                <a:cs typeface="Arial"/>
              </a:rPr>
              <a:t>object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90">
                <a:latin typeface="Arial"/>
                <a:cs typeface="Arial"/>
              </a:rPr>
              <a:t>you </a:t>
            </a:r>
            <a:r>
              <a:rPr sz="2200" spc="-50">
                <a:latin typeface="Arial"/>
                <a:cs typeface="Arial"/>
              </a:rPr>
              <a:t>want</a:t>
            </a:r>
            <a:r>
              <a:rPr sz="2200" spc="-150">
                <a:latin typeface="Arial"/>
                <a:cs typeface="Arial"/>
              </a:rPr>
              <a:t> </a:t>
            </a:r>
            <a:r>
              <a:rPr sz="2200"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defRPr/>
            </a:pPr>
            <a:r>
              <a:rPr sz="2200" spc="-155">
                <a:latin typeface="Arial"/>
                <a:cs typeface="Arial"/>
              </a:rPr>
              <a:t>assign </a:t>
            </a:r>
            <a:r>
              <a:rPr sz="2200" spc="-175">
                <a:latin typeface="Arial"/>
                <a:cs typeface="Arial"/>
              </a:rPr>
              <a:t>a </a:t>
            </a:r>
            <a:r>
              <a:rPr sz="2200" spc="-145">
                <a:latin typeface="Arial"/>
                <a:cs typeface="Arial"/>
              </a:rPr>
              <a:t>key </a:t>
            </a:r>
            <a:r>
              <a:rPr sz="2200" spc="10">
                <a:latin typeface="Arial"/>
                <a:cs typeface="Arial"/>
              </a:rPr>
              <a:t>to </a:t>
            </a:r>
            <a:r>
              <a:rPr sz="2200" spc="65">
                <a:latin typeface="Arial"/>
                <a:cs typeface="Arial"/>
              </a:rPr>
              <a:t>it </a:t>
            </a:r>
            <a:r>
              <a:rPr sz="2200" spc="10">
                <a:latin typeface="Arial"/>
                <a:cs typeface="Arial"/>
              </a:rPr>
              <a:t>to </a:t>
            </a:r>
            <a:r>
              <a:rPr sz="2200" spc="-140">
                <a:latin typeface="Arial"/>
                <a:cs typeface="Arial"/>
              </a:rPr>
              <a:t>make </a:t>
            </a:r>
            <a:r>
              <a:rPr sz="2200" spc="-120">
                <a:latin typeface="Arial"/>
                <a:cs typeface="Arial"/>
              </a:rPr>
              <a:t>searching</a:t>
            </a:r>
            <a:r>
              <a:rPr sz="2200" spc="-325">
                <a:latin typeface="Arial"/>
                <a:cs typeface="Arial"/>
              </a:rPr>
              <a:t> </a:t>
            </a:r>
            <a:r>
              <a:rPr sz="2200" spc="-180">
                <a:latin typeface="Arial"/>
                <a:cs typeface="Arial"/>
              </a:rPr>
              <a:t>easy.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defRPr/>
            </a:pPr>
            <a:endParaRPr sz="2250">
              <a:latin typeface="Times New Roman"/>
              <a:cs typeface="Times New Roman"/>
            </a:endParaRPr>
          </a:p>
          <a:p>
            <a:pPr marL="12700" marR="3592195" algn="just">
              <a:lnSpc>
                <a:spcPct val="100000"/>
              </a:lnSpc>
              <a:defRPr/>
            </a:pPr>
            <a:r>
              <a:rPr sz="2200" spc="-270">
                <a:latin typeface="Arial"/>
                <a:cs typeface="Arial"/>
              </a:rPr>
              <a:t>To </a:t>
            </a:r>
            <a:r>
              <a:rPr sz="2200" spc="-70">
                <a:latin typeface="Arial"/>
                <a:cs typeface="Arial"/>
              </a:rPr>
              <a:t>store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80">
                <a:latin typeface="Arial"/>
                <a:cs typeface="Arial"/>
              </a:rPr>
              <a:t>key/value </a:t>
            </a:r>
            <a:r>
              <a:rPr sz="2200" spc="-95">
                <a:latin typeface="Arial"/>
                <a:cs typeface="Arial"/>
              </a:rPr>
              <a:t>pair, </a:t>
            </a:r>
            <a:r>
              <a:rPr sz="2200" spc="-90">
                <a:latin typeface="Arial"/>
                <a:cs typeface="Arial"/>
              </a:rPr>
              <a:t>you </a:t>
            </a:r>
            <a:r>
              <a:rPr sz="2200" spc="-150">
                <a:latin typeface="Arial"/>
                <a:cs typeface="Arial"/>
              </a:rPr>
              <a:t>can use </a:t>
            </a:r>
            <a:r>
              <a:rPr sz="2200" spc="-175">
                <a:latin typeface="Arial"/>
                <a:cs typeface="Arial"/>
              </a:rPr>
              <a:t>a </a:t>
            </a:r>
            <a:r>
              <a:rPr sz="2200" spc="-85">
                <a:latin typeface="Arial"/>
                <a:cs typeface="Arial"/>
              </a:rPr>
              <a:t>simple  </a:t>
            </a:r>
            <a:r>
              <a:rPr sz="2200" spc="-95">
                <a:latin typeface="Arial"/>
                <a:cs typeface="Arial"/>
              </a:rPr>
              <a:t>array </a:t>
            </a:r>
            <a:r>
              <a:rPr sz="2200" spc="-70">
                <a:latin typeface="Arial"/>
                <a:cs typeface="Arial"/>
              </a:rPr>
              <a:t>like </a:t>
            </a:r>
            <a:r>
              <a:rPr sz="2200" spc="-175">
                <a:latin typeface="Arial"/>
                <a:cs typeface="Arial"/>
              </a:rPr>
              <a:t>a </a:t>
            </a:r>
            <a:r>
              <a:rPr sz="2200" spc="-85">
                <a:latin typeface="Arial"/>
                <a:cs typeface="Arial"/>
              </a:rPr>
              <a:t>data </a:t>
            </a:r>
            <a:r>
              <a:rPr sz="2200" spc="-50">
                <a:latin typeface="Arial"/>
                <a:cs typeface="Arial"/>
              </a:rPr>
              <a:t>structure </a:t>
            </a:r>
            <a:r>
              <a:rPr sz="2200" spc="-70">
                <a:latin typeface="Arial"/>
                <a:cs typeface="Arial"/>
              </a:rPr>
              <a:t>where </a:t>
            </a:r>
            <a:r>
              <a:rPr sz="2200" spc="-175">
                <a:latin typeface="Arial"/>
                <a:cs typeface="Arial"/>
              </a:rPr>
              <a:t>keys </a:t>
            </a:r>
            <a:r>
              <a:rPr sz="2200" spc="-85">
                <a:latin typeface="Arial"/>
                <a:cs typeface="Arial"/>
              </a:rPr>
              <a:t>(integers) </a:t>
            </a:r>
            <a:r>
              <a:rPr sz="2200" spc="-150">
                <a:latin typeface="Arial"/>
                <a:cs typeface="Arial"/>
              </a:rPr>
              <a:t>can  </a:t>
            </a:r>
            <a:r>
              <a:rPr sz="2200" spc="-105">
                <a:latin typeface="Arial"/>
                <a:cs typeface="Arial"/>
              </a:rPr>
              <a:t>be </a:t>
            </a:r>
            <a:r>
              <a:rPr sz="2200" spc="-135">
                <a:latin typeface="Arial"/>
                <a:cs typeface="Arial"/>
              </a:rPr>
              <a:t>used </a:t>
            </a:r>
            <a:r>
              <a:rPr sz="2200" spc="-45">
                <a:latin typeface="Arial"/>
                <a:cs typeface="Arial"/>
              </a:rPr>
              <a:t>directly </a:t>
            </a:r>
            <a:r>
              <a:rPr sz="2200" spc="-210">
                <a:latin typeface="Arial"/>
                <a:cs typeface="Arial"/>
              </a:rPr>
              <a:t>as </a:t>
            </a:r>
            <a:r>
              <a:rPr sz="2200" spc="-125">
                <a:latin typeface="Arial"/>
                <a:cs typeface="Arial"/>
              </a:rPr>
              <a:t>an </a:t>
            </a:r>
            <a:r>
              <a:rPr sz="2200" spc="-90">
                <a:latin typeface="Arial"/>
                <a:cs typeface="Arial"/>
              </a:rPr>
              <a:t>index </a:t>
            </a:r>
            <a:r>
              <a:rPr sz="2200" spc="10">
                <a:latin typeface="Arial"/>
                <a:cs typeface="Arial"/>
              </a:rPr>
              <a:t>to </a:t>
            </a:r>
            <a:r>
              <a:rPr sz="2200" spc="-75">
                <a:latin typeface="Arial"/>
                <a:cs typeface="Arial"/>
              </a:rPr>
              <a:t>store</a:t>
            </a:r>
            <a:r>
              <a:rPr sz="2200" spc="-195">
                <a:latin typeface="Arial"/>
                <a:cs typeface="Arial"/>
              </a:rPr>
              <a:t> </a:t>
            </a:r>
            <a:r>
              <a:rPr sz="2200" spc="-114">
                <a:latin typeface="Arial"/>
                <a:cs typeface="Arial"/>
              </a:rPr>
              <a:t>values.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1366774" y="4990846"/>
            <a:ext cx="5937885" cy="1180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defRPr/>
            </a:pPr>
            <a:r>
              <a:rPr sz="2200" spc="-125">
                <a:latin typeface="Arial"/>
                <a:cs typeface="Arial"/>
              </a:rPr>
              <a:t>However, </a:t>
            </a:r>
            <a:r>
              <a:rPr sz="2200" spc="-30">
                <a:latin typeface="Arial"/>
                <a:cs typeface="Arial"/>
              </a:rPr>
              <a:t>in </a:t>
            </a:r>
            <a:r>
              <a:rPr sz="2200" spc="-200">
                <a:latin typeface="Arial"/>
                <a:cs typeface="Arial"/>
              </a:rPr>
              <a:t>cases </a:t>
            </a:r>
            <a:r>
              <a:rPr sz="2200" spc="-70">
                <a:latin typeface="Arial"/>
                <a:cs typeface="Arial"/>
              </a:rPr>
              <a:t>where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170">
                <a:latin typeface="Arial"/>
                <a:cs typeface="Arial"/>
              </a:rPr>
              <a:t>keys </a:t>
            </a:r>
            <a:r>
              <a:rPr sz="2200" spc="-105">
                <a:latin typeface="Arial"/>
                <a:cs typeface="Arial"/>
              </a:rPr>
              <a:t>are </a:t>
            </a:r>
            <a:r>
              <a:rPr sz="2200" spc="-100">
                <a:latin typeface="Arial"/>
                <a:cs typeface="Arial"/>
              </a:rPr>
              <a:t>large </a:t>
            </a:r>
            <a:r>
              <a:rPr sz="2200" spc="-105">
                <a:latin typeface="Arial"/>
                <a:cs typeface="Arial"/>
              </a:rPr>
              <a:t>and  </a:t>
            </a:r>
            <a:r>
              <a:rPr sz="2200" spc="-80">
                <a:latin typeface="Arial"/>
                <a:cs typeface="Arial"/>
              </a:rPr>
              <a:t>cannot </a:t>
            </a:r>
            <a:r>
              <a:rPr sz="2200" spc="-105">
                <a:latin typeface="Arial"/>
                <a:cs typeface="Arial"/>
              </a:rPr>
              <a:t>be </a:t>
            </a:r>
            <a:r>
              <a:rPr sz="2200" spc="-130">
                <a:latin typeface="Arial"/>
                <a:cs typeface="Arial"/>
              </a:rPr>
              <a:t>used </a:t>
            </a:r>
            <a:r>
              <a:rPr sz="2200" spc="-45">
                <a:latin typeface="Arial"/>
                <a:cs typeface="Arial"/>
              </a:rPr>
              <a:t>directly </a:t>
            </a:r>
            <a:r>
              <a:rPr sz="2200" spc="-210">
                <a:latin typeface="Arial"/>
                <a:cs typeface="Arial"/>
              </a:rPr>
              <a:t>as </a:t>
            </a:r>
            <a:r>
              <a:rPr sz="2200" spc="-120">
                <a:latin typeface="Arial"/>
                <a:cs typeface="Arial"/>
              </a:rPr>
              <a:t>an </a:t>
            </a:r>
            <a:r>
              <a:rPr sz="2200" spc="-90">
                <a:latin typeface="Arial"/>
                <a:cs typeface="Arial"/>
              </a:rPr>
              <a:t>index, </a:t>
            </a:r>
            <a:r>
              <a:rPr sz="2200" spc="-85">
                <a:latin typeface="Arial"/>
                <a:cs typeface="Arial"/>
              </a:rPr>
              <a:t>you should </a:t>
            </a:r>
            <a:r>
              <a:rPr sz="2200" spc="-155">
                <a:latin typeface="Arial"/>
                <a:cs typeface="Arial"/>
              </a:rPr>
              <a:t>use  </a:t>
            </a:r>
            <a:r>
              <a:rPr sz="2200" i="1" spc="-75">
                <a:latin typeface="Trebuchet MS"/>
                <a:cs typeface="Trebuchet MS"/>
              </a:rPr>
              <a:t>hashing</a:t>
            </a:r>
            <a:r>
              <a:rPr sz="2200" spc="-75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278255">
              <a:lnSpc>
                <a:spcPts val="1175"/>
              </a:lnSpc>
              <a:defRPr/>
            </a:pPr>
            <a:endParaRPr sz="1000">
              <a:latin typeface="Arial"/>
              <a:cs typeface="Arial"/>
            </a:endParaRPr>
          </a:p>
        </p:txBody>
      </p:sp>
      <p:sp>
        <p:nvSpPr>
          <p:cNvPr id="13" name="object 1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580126" y="231394"/>
            <a:ext cx="18491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310"/>
              <a:t>Hash</a:t>
            </a:r>
            <a:r>
              <a:rPr spc="-250"/>
              <a:t> </a:t>
            </a:r>
            <a:r>
              <a:rPr spc="-265"/>
              <a:t>Table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618226" y="231394"/>
            <a:ext cx="1771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195"/>
              <a:t>Dictionary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1759076" y="1420190"/>
            <a:ext cx="9437370" cy="3686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spc="-90">
                <a:latin typeface="Arial"/>
                <a:cs typeface="Arial"/>
              </a:rPr>
              <a:t>Python's </a:t>
            </a:r>
            <a:r>
              <a:rPr sz="2200" spc="-65">
                <a:latin typeface="Arial"/>
                <a:cs typeface="Arial"/>
              </a:rPr>
              <a:t>dictionaries </a:t>
            </a:r>
            <a:r>
              <a:rPr sz="2200" spc="-100">
                <a:latin typeface="Arial"/>
                <a:cs typeface="Arial"/>
              </a:rPr>
              <a:t>are </a:t>
            </a:r>
            <a:r>
              <a:rPr sz="2200" spc="-60">
                <a:latin typeface="Arial"/>
                <a:cs typeface="Arial"/>
              </a:rPr>
              <a:t>kind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145">
                <a:latin typeface="Arial"/>
                <a:cs typeface="Arial"/>
              </a:rPr>
              <a:t>hash </a:t>
            </a:r>
            <a:r>
              <a:rPr sz="2200" spc="-55">
                <a:latin typeface="Arial"/>
                <a:cs typeface="Arial"/>
              </a:rPr>
              <a:t>table </a:t>
            </a:r>
            <a:r>
              <a:rPr sz="2200" spc="-45">
                <a:latin typeface="Arial"/>
                <a:cs typeface="Arial"/>
              </a:rPr>
              <a:t>type </a:t>
            </a:r>
            <a:r>
              <a:rPr sz="2200" spc="-65">
                <a:latin typeface="Arial"/>
                <a:cs typeface="Arial"/>
              </a:rPr>
              <a:t>which </a:t>
            </a:r>
            <a:r>
              <a:rPr sz="2200" spc="-105">
                <a:latin typeface="Arial"/>
                <a:cs typeface="Arial"/>
              </a:rPr>
              <a:t>consist </a:t>
            </a:r>
            <a:r>
              <a:rPr sz="2200">
                <a:latin typeface="Arial"/>
                <a:cs typeface="Arial"/>
              </a:rPr>
              <a:t>of</a:t>
            </a:r>
            <a:r>
              <a:rPr sz="2200" spc="-390">
                <a:latin typeface="Arial"/>
                <a:cs typeface="Arial"/>
              </a:rPr>
              <a:t> </a:t>
            </a:r>
            <a:r>
              <a:rPr sz="2200" b="1" spc="-150">
                <a:latin typeface="Arial"/>
                <a:cs typeface="Arial"/>
              </a:rPr>
              <a:t>key-value </a:t>
            </a:r>
            <a:r>
              <a:rPr sz="2200" spc="-100">
                <a:latin typeface="Arial"/>
                <a:cs typeface="Arial"/>
              </a:rPr>
              <a:t>pairs</a:t>
            </a:r>
            <a:endParaRPr sz="22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defRPr/>
            </a:pPr>
            <a:r>
              <a:rPr sz="2200" spc="-5">
                <a:latin typeface="Arial"/>
                <a:cs typeface="Arial"/>
              </a:rPr>
              <a:t>of </a:t>
            </a:r>
            <a:r>
              <a:rPr sz="2200" b="1" spc="-145">
                <a:latin typeface="Arial"/>
                <a:cs typeface="Arial"/>
              </a:rPr>
              <a:t>unordered</a:t>
            </a:r>
            <a:r>
              <a:rPr sz="2200" b="1" spc="-195">
                <a:latin typeface="Arial"/>
                <a:cs typeface="Arial"/>
              </a:rPr>
              <a:t> </a:t>
            </a:r>
            <a:r>
              <a:rPr sz="2200" spc="-85">
                <a:latin typeface="Arial"/>
                <a:cs typeface="Arial"/>
              </a:rPr>
              <a:t>elements.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90"/>
              </a:spcBef>
              <a:buSzPct val="145000"/>
              <a:buFont typeface="Arial"/>
              <a:buChar char="•"/>
              <a:defRPr/>
              <a:tabLst>
                <a:tab pos="756285" algn="l"/>
                <a:tab pos="756920" algn="l"/>
              </a:tabLst>
            </a:pPr>
            <a:r>
              <a:rPr sz="2000" b="1" spc="-254">
                <a:solidFill>
                  <a:srgbClr val="CC9A1A"/>
                </a:solidFill>
                <a:latin typeface="Arial"/>
                <a:cs typeface="Arial"/>
              </a:rPr>
              <a:t>Keys </a:t>
            </a:r>
            <a:r>
              <a:rPr sz="2000" spc="-20">
                <a:latin typeface="Arial"/>
                <a:cs typeface="Arial"/>
              </a:rPr>
              <a:t>: </a:t>
            </a:r>
            <a:r>
              <a:rPr sz="2000" spc="-65">
                <a:latin typeface="Arial"/>
                <a:cs typeface="Arial"/>
              </a:rPr>
              <a:t>must </a:t>
            </a:r>
            <a:r>
              <a:rPr sz="2000" spc="-85">
                <a:latin typeface="Arial"/>
                <a:cs typeface="Arial"/>
              </a:rPr>
              <a:t>be </a:t>
            </a:r>
            <a:r>
              <a:rPr sz="2000" spc="-45">
                <a:latin typeface="Arial"/>
                <a:cs typeface="Arial"/>
              </a:rPr>
              <a:t>immutable </a:t>
            </a:r>
            <a:r>
              <a:rPr sz="2000" spc="-80">
                <a:latin typeface="Arial"/>
                <a:cs typeface="Arial"/>
              </a:rPr>
              <a:t>data </a:t>
            </a:r>
            <a:r>
              <a:rPr sz="2000" spc="-75">
                <a:latin typeface="Arial"/>
                <a:cs typeface="Arial"/>
              </a:rPr>
              <a:t>types </a:t>
            </a:r>
            <a:r>
              <a:rPr sz="2000" spc="-80">
                <a:latin typeface="Arial"/>
                <a:cs typeface="Arial"/>
              </a:rPr>
              <a:t>,usually </a:t>
            </a:r>
            <a:r>
              <a:rPr sz="2000" spc="-90">
                <a:latin typeface="Arial"/>
                <a:cs typeface="Arial"/>
              </a:rPr>
              <a:t>numbers </a:t>
            </a:r>
            <a:r>
              <a:rPr sz="2000" spc="-15">
                <a:latin typeface="Arial"/>
                <a:cs typeface="Arial"/>
              </a:rPr>
              <a:t>or</a:t>
            </a:r>
            <a:r>
              <a:rPr sz="2000" spc="-265">
                <a:latin typeface="Arial"/>
                <a:cs typeface="Arial"/>
              </a:rPr>
              <a:t> </a:t>
            </a:r>
            <a:r>
              <a:rPr sz="2000" spc="-75">
                <a:latin typeface="Arial"/>
                <a:cs typeface="Arial"/>
              </a:rPr>
              <a:t>strings.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SzPct val="145000"/>
              <a:buFont typeface="Arial"/>
              <a:buChar char="•"/>
              <a:defRPr/>
              <a:tabLst>
                <a:tab pos="756285" algn="l"/>
                <a:tab pos="756920" algn="l"/>
              </a:tabLst>
            </a:pPr>
            <a:r>
              <a:rPr sz="2000" b="1" spc="-170">
                <a:solidFill>
                  <a:srgbClr val="CC9A1A"/>
                </a:solidFill>
                <a:latin typeface="Arial"/>
                <a:cs typeface="Arial"/>
              </a:rPr>
              <a:t>Values </a:t>
            </a:r>
            <a:r>
              <a:rPr sz="2000" spc="-20">
                <a:latin typeface="Arial"/>
                <a:cs typeface="Arial"/>
              </a:rPr>
              <a:t>: </a:t>
            </a:r>
            <a:r>
              <a:rPr sz="2000" spc="-125">
                <a:latin typeface="Arial"/>
                <a:cs typeface="Arial"/>
              </a:rPr>
              <a:t>can </a:t>
            </a:r>
            <a:r>
              <a:rPr sz="2000" spc="-90">
                <a:latin typeface="Arial"/>
                <a:cs typeface="Arial"/>
              </a:rPr>
              <a:t>be </a:t>
            </a:r>
            <a:r>
              <a:rPr sz="2000" spc="-114">
                <a:latin typeface="Arial"/>
                <a:cs typeface="Arial"/>
              </a:rPr>
              <a:t>any </a:t>
            </a:r>
            <a:r>
              <a:rPr sz="2000" spc="-30">
                <a:latin typeface="Arial"/>
                <a:cs typeface="Arial"/>
              </a:rPr>
              <a:t>arbitrary </a:t>
            </a:r>
            <a:r>
              <a:rPr sz="2000" spc="-75">
                <a:latin typeface="Arial"/>
                <a:cs typeface="Arial"/>
              </a:rPr>
              <a:t>Python</a:t>
            </a:r>
            <a:r>
              <a:rPr sz="2000" spc="-245">
                <a:latin typeface="Arial"/>
                <a:cs typeface="Arial"/>
              </a:rPr>
              <a:t> </a:t>
            </a:r>
            <a:r>
              <a:rPr sz="2000" spc="-45">
                <a:latin typeface="Arial"/>
                <a:cs typeface="Arial"/>
              </a:rPr>
              <a:t>object.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20"/>
              </a:spcBef>
              <a:buClr>
                <a:srgbClr val="CC9A1A"/>
              </a:buClr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spc="-85">
                <a:latin typeface="Arial"/>
                <a:cs typeface="Arial"/>
              </a:rPr>
              <a:t>Python </a:t>
            </a:r>
            <a:r>
              <a:rPr sz="2200" spc="-80">
                <a:latin typeface="Arial"/>
                <a:cs typeface="Arial"/>
              </a:rPr>
              <a:t>Dictionaries </a:t>
            </a:r>
            <a:r>
              <a:rPr sz="2200" spc="-100">
                <a:latin typeface="Arial"/>
                <a:cs typeface="Arial"/>
              </a:rPr>
              <a:t>are </a:t>
            </a:r>
            <a:r>
              <a:rPr sz="2200" b="1" spc="-125">
                <a:solidFill>
                  <a:srgbClr val="CC9A1A"/>
                </a:solidFill>
                <a:latin typeface="Arial"/>
                <a:cs typeface="Arial"/>
              </a:rPr>
              <a:t>mutable </a:t>
            </a:r>
            <a:r>
              <a:rPr sz="2200" spc="-80">
                <a:latin typeface="Arial"/>
                <a:cs typeface="Arial"/>
              </a:rPr>
              <a:t>objects </a:t>
            </a:r>
            <a:r>
              <a:rPr sz="2200" spc="-5">
                <a:latin typeface="Arial"/>
                <a:cs typeface="Arial"/>
              </a:rPr>
              <a:t>that </a:t>
            </a:r>
            <a:r>
              <a:rPr sz="2200" spc="-150">
                <a:latin typeface="Arial"/>
                <a:cs typeface="Arial"/>
              </a:rPr>
              <a:t>can </a:t>
            </a:r>
            <a:r>
              <a:rPr sz="2200" spc="-140">
                <a:latin typeface="Arial"/>
                <a:cs typeface="Arial"/>
              </a:rPr>
              <a:t>change </a:t>
            </a:r>
            <a:r>
              <a:rPr sz="2200" spc="-10">
                <a:latin typeface="Arial"/>
                <a:cs typeface="Arial"/>
              </a:rPr>
              <a:t>their</a:t>
            </a:r>
            <a:r>
              <a:rPr sz="2200" spc="-204">
                <a:latin typeface="Arial"/>
                <a:cs typeface="Arial"/>
              </a:rPr>
              <a:t> </a:t>
            </a:r>
            <a:r>
              <a:rPr sz="2200" spc="-114">
                <a:latin typeface="Arial"/>
                <a:cs typeface="Arial"/>
              </a:rPr>
              <a:t>values.</a:t>
            </a:r>
            <a:endParaRPr sz="220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spc="-200">
                <a:latin typeface="Arial"/>
                <a:cs typeface="Arial"/>
              </a:rPr>
              <a:t>A </a:t>
            </a:r>
            <a:r>
              <a:rPr sz="2200" spc="-50">
                <a:latin typeface="Arial"/>
                <a:cs typeface="Arial"/>
              </a:rPr>
              <a:t>dictionary </a:t>
            </a:r>
            <a:r>
              <a:rPr sz="2200" spc="-114">
                <a:latin typeface="Arial"/>
                <a:cs typeface="Arial"/>
              </a:rPr>
              <a:t>is </a:t>
            </a:r>
            <a:r>
              <a:rPr sz="2200" spc="-110">
                <a:latin typeface="Arial"/>
                <a:cs typeface="Arial"/>
              </a:rPr>
              <a:t>enclosed </a:t>
            </a:r>
            <a:r>
              <a:rPr sz="2200" spc="-100">
                <a:latin typeface="Arial"/>
                <a:cs typeface="Arial"/>
              </a:rPr>
              <a:t>by </a:t>
            </a:r>
            <a:r>
              <a:rPr sz="2200" i="1" spc="-140">
                <a:latin typeface="Trebuchet MS"/>
                <a:cs typeface="Trebuchet MS"/>
              </a:rPr>
              <a:t>curly </a:t>
            </a:r>
            <a:r>
              <a:rPr sz="2200" i="1" spc="-100">
                <a:latin typeface="Trebuchet MS"/>
                <a:cs typeface="Trebuchet MS"/>
              </a:rPr>
              <a:t>braces </a:t>
            </a:r>
            <a:r>
              <a:rPr sz="2200" spc="-60">
                <a:latin typeface="Arial"/>
                <a:cs typeface="Arial"/>
              </a:rPr>
              <a:t>({ </a:t>
            </a:r>
            <a:r>
              <a:rPr sz="2200" spc="-65">
                <a:latin typeface="Arial"/>
                <a:cs typeface="Arial"/>
              </a:rPr>
              <a:t>}),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70">
                <a:latin typeface="Arial"/>
                <a:cs typeface="Arial"/>
              </a:rPr>
              <a:t>items </a:t>
            </a:r>
            <a:r>
              <a:rPr sz="2200" spc="-100">
                <a:latin typeface="Arial"/>
                <a:cs typeface="Arial"/>
              </a:rPr>
              <a:t>are </a:t>
            </a:r>
            <a:r>
              <a:rPr sz="2200" spc="-110">
                <a:latin typeface="Arial"/>
                <a:cs typeface="Arial"/>
              </a:rPr>
              <a:t>separated </a:t>
            </a:r>
            <a:r>
              <a:rPr sz="2200" spc="-100">
                <a:latin typeface="Arial"/>
                <a:cs typeface="Arial"/>
              </a:rPr>
              <a:t>by</a:t>
            </a:r>
            <a:r>
              <a:rPr sz="2200" spc="-335">
                <a:latin typeface="Arial"/>
                <a:cs typeface="Arial"/>
              </a:rPr>
              <a:t> </a:t>
            </a:r>
            <a:r>
              <a:rPr sz="2200" i="1" spc="-75">
                <a:latin typeface="Trebuchet MS"/>
                <a:cs typeface="Trebuchet MS"/>
              </a:rPr>
              <a:t>commas</a:t>
            </a:r>
            <a:r>
              <a:rPr sz="2200" spc="-75">
                <a:latin typeface="Arial"/>
                <a:cs typeface="Arial"/>
              </a:rPr>
              <a:t>, 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140">
                <a:latin typeface="Arial"/>
                <a:cs typeface="Arial"/>
              </a:rPr>
              <a:t>each </a:t>
            </a:r>
            <a:r>
              <a:rPr sz="2200" spc="-145">
                <a:latin typeface="Arial"/>
                <a:cs typeface="Arial"/>
              </a:rPr>
              <a:t>key </a:t>
            </a:r>
            <a:r>
              <a:rPr sz="2200" spc="-114">
                <a:latin typeface="Arial"/>
                <a:cs typeface="Arial"/>
              </a:rPr>
              <a:t>is </a:t>
            </a:r>
            <a:r>
              <a:rPr sz="2200" spc="-105">
                <a:latin typeface="Arial"/>
                <a:cs typeface="Arial"/>
              </a:rPr>
              <a:t>separated </a:t>
            </a:r>
            <a:r>
              <a:rPr sz="2200" spc="-25">
                <a:latin typeface="Arial"/>
                <a:cs typeface="Arial"/>
              </a:rPr>
              <a:t>from </a:t>
            </a:r>
            <a:r>
              <a:rPr sz="2200" spc="-35">
                <a:latin typeface="Arial"/>
                <a:cs typeface="Arial"/>
              </a:rPr>
              <a:t>its </a:t>
            </a:r>
            <a:r>
              <a:rPr sz="2200" spc="-105">
                <a:latin typeface="Arial"/>
                <a:cs typeface="Arial"/>
              </a:rPr>
              <a:t>value </a:t>
            </a:r>
            <a:r>
              <a:rPr sz="2200" spc="-100">
                <a:latin typeface="Arial"/>
                <a:cs typeface="Arial"/>
              </a:rPr>
              <a:t>by </a:t>
            </a:r>
            <a:r>
              <a:rPr sz="2200" spc="-175">
                <a:latin typeface="Arial"/>
                <a:cs typeface="Arial"/>
              </a:rPr>
              <a:t>a </a:t>
            </a:r>
            <a:r>
              <a:rPr sz="2200" i="1" spc="-105">
                <a:latin typeface="Trebuchet MS"/>
                <a:cs typeface="Trebuchet MS"/>
              </a:rPr>
              <a:t>colon</a:t>
            </a:r>
            <a:r>
              <a:rPr sz="2200" i="1" spc="-250">
                <a:latin typeface="Trebuchet MS"/>
                <a:cs typeface="Trebuchet MS"/>
              </a:rPr>
              <a:t> </a:t>
            </a:r>
            <a:r>
              <a:rPr sz="2200" spc="-60">
                <a:latin typeface="Arial"/>
                <a:cs typeface="Arial"/>
              </a:rPr>
              <a:t>(:).</a:t>
            </a:r>
            <a:endParaRPr sz="2200">
              <a:latin typeface="Arial"/>
              <a:cs typeface="Arial"/>
            </a:endParaRPr>
          </a:p>
          <a:p>
            <a:pPr marL="299085" marR="144145" indent="-286385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spc="-80">
                <a:latin typeface="Arial"/>
                <a:cs typeface="Arial"/>
              </a:rPr>
              <a:t>Dictionary’s </a:t>
            </a:r>
            <a:r>
              <a:rPr sz="2200" spc="-125">
                <a:latin typeface="Arial"/>
                <a:cs typeface="Arial"/>
              </a:rPr>
              <a:t>values </a:t>
            </a:r>
            <a:r>
              <a:rPr sz="2200" spc="-150">
                <a:latin typeface="Arial"/>
                <a:cs typeface="Arial"/>
              </a:rPr>
              <a:t>can </a:t>
            </a:r>
            <a:r>
              <a:rPr sz="2200" spc="-105">
                <a:latin typeface="Arial"/>
                <a:cs typeface="Arial"/>
              </a:rPr>
              <a:t>be </a:t>
            </a:r>
            <a:r>
              <a:rPr sz="2200" spc="-140">
                <a:latin typeface="Arial"/>
                <a:cs typeface="Arial"/>
              </a:rPr>
              <a:t>assigned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170">
                <a:latin typeface="Arial"/>
                <a:cs typeface="Arial"/>
              </a:rPr>
              <a:t>accessed </a:t>
            </a:r>
            <a:r>
              <a:rPr sz="2200" spc="-114">
                <a:latin typeface="Arial"/>
                <a:cs typeface="Arial"/>
              </a:rPr>
              <a:t>using square </a:t>
            </a:r>
            <a:r>
              <a:rPr sz="2200" spc="-140">
                <a:latin typeface="Arial"/>
                <a:cs typeface="Arial"/>
              </a:rPr>
              <a:t>braces </a:t>
            </a:r>
            <a:r>
              <a:rPr sz="2200">
                <a:latin typeface="Arial"/>
                <a:cs typeface="Arial"/>
              </a:rPr>
              <a:t>(</a:t>
            </a:r>
            <a:r>
              <a:rPr sz="2200">
                <a:solidFill>
                  <a:srgbClr val="CC9A1A"/>
                </a:solidFill>
                <a:latin typeface="Arial"/>
                <a:cs typeface="Arial"/>
              </a:rPr>
              <a:t>[]</a:t>
            </a:r>
            <a:r>
              <a:rPr sz="2200">
                <a:latin typeface="Arial"/>
                <a:cs typeface="Arial"/>
              </a:rPr>
              <a:t>) </a:t>
            </a:r>
            <a:r>
              <a:rPr sz="2200" spc="10">
                <a:latin typeface="Arial"/>
                <a:cs typeface="Arial"/>
              </a:rPr>
              <a:t>with </a:t>
            </a:r>
            <a:r>
              <a:rPr sz="2200" spc="-175">
                <a:latin typeface="Arial"/>
                <a:cs typeface="Arial"/>
              </a:rPr>
              <a:t>a  </a:t>
            </a:r>
            <a:r>
              <a:rPr sz="2200" spc="-145">
                <a:latin typeface="Arial"/>
                <a:cs typeface="Arial"/>
              </a:rPr>
              <a:t>key </a:t>
            </a:r>
            <a:r>
              <a:rPr sz="2200" spc="10">
                <a:latin typeface="Arial"/>
                <a:cs typeface="Arial"/>
              </a:rPr>
              <a:t>to </a:t>
            </a:r>
            <a:r>
              <a:rPr sz="2200" spc="-50">
                <a:latin typeface="Arial"/>
                <a:cs typeface="Arial"/>
              </a:rPr>
              <a:t>obtain </a:t>
            </a:r>
            <a:r>
              <a:rPr sz="2200" spc="-40">
                <a:latin typeface="Arial"/>
                <a:cs typeface="Arial"/>
              </a:rPr>
              <a:t>its</a:t>
            </a:r>
            <a:r>
              <a:rPr sz="2200" spc="-240">
                <a:latin typeface="Arial"/>
                <a:cs typeface="Arial"/>
              </a:rPr>
              <a:t> </a:t>
            </a:r>
            <a:r>
              <a:rPr sz="2200" spc="-95">
                <a:latin typeface="Arial"/>
                <a:cs typeface="Arial"/>
              </a:rPr>
              <a:t>value.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618226" y="193294"/>
            <a:ext cx="1771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195"/>
              <a:t>Dictionary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847344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8352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1759076" y="840486"/>
            <a:ext cx="8008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130">
                <a:latin typeface="Arial"/>
                <a:cs typeface="Arial"/>
              </a:rPr>
              <a:t>This </a:t>
            </a:r>
            <a:r>
              <a:rPr sz="2000" spc="-105">
                <a:latin typeface="Arial"/>
                <a:cs typeface="Arial"/>
              </a:rPr>
              <a:t>example </a:t>
            </a:r>
            <a:r>
              <a:rPr sz="2000" spc="-125">
                <a:latin typeface="Arial"/>
                <a:cs typeface="Arial"/>
              </a:rPr>
              <a:t>shows </a:t>
            </a:r>
            <a:r>
              <a:rPr sz="2000" spc="-50">
                <a:latin typeface="Arial"/>
                <a:cs typeface="Arial"/>
              </a:rPr>
              <a:t>how </a:t>
            </a:r>
            <a:r>
              <a:rPr sz="2000" spc="15">
                <a:latin typeface="Arial"/>
                <a:cs typeface="Arial"/>
              </a:rPr>
              <a:t>to </a:t>
            </a:r>
            <a:r>
              <a:rPr sz="2000" i="1" spc="-70">
                <a:latin typeface="Trebuchet MS"/>
                <a:cs typeface="Trebuchet MS"/>
              </a:rPr>
              <a:t>access</a:t>
            </a:r>
            <a:r>
              <a:rPr sz="2000" spc="-70">
                <a:latin typeface="Arial"/>
                <a:cs typeface="Arial"/>
              </a:rPr>
              <a:t>, </a:t>
            </a:r>
            <a:r>
              <a:rPr sz="2000" i="1" spc="-100">
                <a:latin typeface="Trebuchet MS"/>
                <a:cs typeface="Trebuchet MS"/>
              </a:rPr>
              <a:t>update </a:t>
            </a:r>
            <a:r>
              <a:rPr sz="2000" spc="-95">
                <a:latin typeface="Arial"/>
                <a:cs typeface="Arial"/>
              </a:rPr>
              <a:t>and </a:t>
            </a:r>
            <a:r>
              <a:rPr sz="2000" i="1" spc="-140">
                <a:latin typeface="Trebuchet MS"/>
                <a:cs typeface="Trebuchet MS"/>
              </a:rPr>
              <a:t>delete </a:t>
            </a:r>
            <a:r>
              <a:rPr sz="2000" spc="-45">
                <a:latin typeface="Arial"/>
                <a:cs typeface="Arial"/>
              </a:rPr>
              <a:t>dictionary</a:t>
            </a:r>
            <a:r>
              <a:rPr sz="2000" spc="-415">
                <a:latin typeface="Arial"/>
                <a:cs typeface="Arial"/>
              </a:rPr>
              <a:t> </a:t>
            </a:r>
            <a:r>
              <a:rPr sz="2000" spc="-70">
                <a:latin typeface="Arial"/>
                <a:cs typeface="Arial"/>
              </a:rPr>
              <a:t>elements: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2" hidden="0"/>
          <p:cNvSpPr/>
          <p:nvPr isPhoto="0" userDrawn="0"/>
        </p:nvSpPr>
        <p:spPr bwMode="auto">
          <a:xfrm>
            <a:off x="3482340" y="1170432"/>
            <a:ext cx="5801868" cy="3910584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5" name="object 13" hidden="0"/>
          <p:cNvSpPr/>
          <p:nvPr isPhoto="0" userDrawn="0"/>
        </p:nvSpPr>
        <p:spPr bwMode="auto">
          <a:xfrm>
            <a:off x="3517900" y="1206500"/>
            <a:ext cx="5676900" cy="3784600"/>
          </a:xfrm>
          <a:prstGeom prst="rect">
            <a:avLst/>
          </a:prstGeom>
          <a:blipFill>
            <a:blip r:embed="rId4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6" name="object 14" hidden="0"/>
          <p:cNvSpPr/>
          <p:nvPr isPhoto="0" userDrawn="0"/>
        </p:nvSpPr>
        <p:spPr bwMode="auto">
          <a:xfrm>
            <a:off x="3513073" y="1201674"/>
            <a:ext cx="5686425" cy="3794125"/>
          </a:xfrm>
          <a:custGeom>
            <a:avLst/>
            <a:gdLst/>
            <a:ahLst/>
            <a:cxnLst/>
            <a:rect l="l" t="t" r="r" b="b"/>
            <a:pathLst>
              <a:path w="5686425" h="3794125" fill="norm" stroke="1" extrusionOk="0">
                <a:moveTo>
                  <a:pt x="0" y="3794125"/>
                </a:moveTo>
                <a:lnTo>
                  <a:pt x="5686425" y="3794125"/>
                </a:lnTo>
                <a:lnTo>
                  <a:pt x="5686425" y="0"/>
                </a:lnTo>
                <a:lnTo>
                  <a:pt x="0" y="0"/>
                </a:lnTo>
                <a:lnTo>
                  <a:pt x="0" y="37941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7" name="object 15" hidden="0"/>
          <p:cNvSpPr/>
          <p:nvPr isPhoto="0" userDrawn="0"/>
        </p:nvSpPr>
        <p:spPr bwMode="auto">
          <a:xfrm>
            <a:off x="3482340" y="5056630"/>
            <a:ext cx="5801868" cy="1674876"/>
          </a:xfrm>
          <a:prstGeom prst="rect">
            <a:avLst/>
          </a:prstGeom>
          <a:blipFill>
            <a:blip r:embed="rId5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object 16" hidden="0"/>
          <p:cNvSpPr/>
          <p:nvPr isPhoto="0" userDrawn="0"/>
        </p:nvSpPr>
        <p:spPr bwMode="auto">
          <a:xfrm>
            <a:off x="3517900" y="5092700"/>
            <a:ext cx="5676900" cy="1549400"/>
          </a:xfrm>
          <a:prstGeom prst="rect">
            <a:avLst/>
          </a:prstGeom>
          <a:blipFill>
            <a:blip r:embed="rId6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9" name="object 17" hidden="0"/>
          <p:cNvSpPr/>
          <p:nvPr isPhoto="0" userDrawn="0"/>
        </p:nvSpPr>
        <p:spPr bwMode="auto">
          <a:xfrm>
            <a:off x="3513073" y="5087937"/>
            <a:ext cx="5686425" cy="1558925"/>
          </a:xfrm>
          <a:custGeom>
            <a:avLst/>
            <a:gdLst/>
            <a:ahLst/>
            <a:cxnLst/>
            <a:rect l="l" t="t" r="r" b="b"/>
            <a:pathLst>
              <a:path w="5686425" h="1558925" fill="norm" stroke="1" extrusionOk="0">
                <a:moveTo>
                  <a:pt x="0" y="1558925"/>
                </a:moveTo>
                <a:lnTo>
                  <a:pt x="5686425" y="1558925"/>
                </a:lnTo>
                <a:lnTo>
                  <a:pt x="5686425" y="0"/>
                </a:lnTo>
                <a:lnTo>
                  <a:pt x="0" y="0"/>
                </a:lnTo>
                <a:lnTo>
                  <a:pt x="0" y="15589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0" name="object 18" hidden="0"/>
          <p:cNvSpPr>
            <a:spLocks noAdjustHandles="0" noChangeArrowheads="0"/>
          </p:cNvSpPr>
          <p:nvPr isPhoto="0" userDrawn="0"/>
        </p:nvSpPr>
        <p:spPr bwMode="auto">
          <a:xfrm>
            <a:off x="1907794" y="4970526"/>
            <a:ext cx="152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CC9A1A"/>
              </a:buClr>
              <a:buFont typeface="Wingdings"/>
              <a:buChar char=""/>
              <a:defRPr/>
              <a:tabLst>
                <a:tab pos="299085" algn="l"/>
                <a:tab pos="299720" algn="l"/>
              </a:tabLst>
            </a:pPr>
            <a:r>
              <a:rPr sz="2000" spc="-145">
                <a:latin typeface="Arial"/>
                <a:cs typeface="Arial"/>
              </a:rPr>
              <a:t>The</a:t>
            </a:r>
            <a:r>
              <a:rPr sz="2000" spc="-160">
                <a:latin typeface="Arial"/>
                <a:cs typeface="Arial"/>
              </a:rPr>
              <a:t> </a:t>
            </a:r>
            <a:r>
              <a:rPr sz="2000" spc="-10">
                <a:latin typeface="Arial"/>
                <a:cs typeface="Arial"/>
              </a:rPr>
              <a:t>output: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618226" y="231394"/>
            <a:ext cx="1771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195"/>
              <a:t>Dictionary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1661541" y="1206246"/>
            <a:ext cx="8986520" cy="157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defRPr/>
              <a:tabLst>
                <a:tab pos="354965" algn="l"/>
                <a:tab pos="355600" algn="l"/>
              </a:tabLst>
            </a:pPr>
            <a:r>
              <a:rPr sz="2200" b="1" spc="-215">
                <a:solidFill>
                  <a:srgbClr val="CC9A1A"/>
                </a:solidFill>
                <a:latin typeface="Arial"/>
                <a:cs typeface="Arial"/>
              </a:rPr>
              <a:t>Common </a:t>
            </a:r>
            <a:r>
              <a:rPr sz="2200" b="1" spc="-140">
                <a:solidFill>
                  <a:srgbClr val="CC9A1A"/>
                </a:solidFill>
                <a:latin typeface="Arial"/>
                <a:cs typeface="Arial"/>
              </a:rPr>
              <a:t>Dictionary</a:t>
            </a:r>
            <a:r>
              <a:rPr sz="2200" b="1" spc="35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195">
                <a:solidFill>
                  <a:srgbClr val="CC9A1A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  <a:p>
            <a:pPr marL="1727199" lvl="1" indent="-342900">
              <a:lnSpc>
                <a:spcPct val="100000"/>
              </a:lnSpc>
              <a:spcBef>
                <a:spcPts val="10"/>
              </a:spcBef>
              <a:buFont typeface="Arial"/>
              <a:buChar char="•"/>
              <a:defRPr/>
              <a:tabLst>
                <a:tab pos="1727199" algn="l"/>
                <a:tab pos="1727835" algn="l"/>
              </a:tabLst>
            </a:pPr>
            <a:r>
              <a:rPr sz="2000" b="1" spc="-90">
                <a:latin typeface="Arial"/>
                <a:cs typeface="Arial"/>
              </a:rPr>
              <a:t>cmp</a:t>
            </a:r>
            <a:r>
              <a:rPr sz="2000" spc="-90">
                <a:latin typeface="Arial"/>
                <a:cs typeface="Arial"/>
              </a:rPr>
              <a:t>(dict1, </a:t>
            </a:r>
            <a:r>
              <a:rPr sz="2000" spc="-45">
                <a:latin typeface="Arial"/>
                <a:cs typeface="Arial"/>
              </a:rPr>
              <a:t>dict2) </a:t>
            </a:r>
            <a:r>
              <a:rPr sz="2000" spc="-20">
                <a:latin typeface="Arial"/>
                <a:cs typeface="Arial"/>
              </a:rPr>
              <a:t>: </a:t>
            </a:r>
            <a:r>
              <a:rPr sz="2000" spc="-110">
                <a:latin typeface="Arial"/>
                <a:cs typeface="Arial"/>
              </a:rPr>
              <a:t>compares </a:t>
            </a:r>
            <a:r>
              <a:rPr sz="2000" spc="-75">
                <a:latin typeface="Arial"/>
                <a:cs typeface="Arial"/>
              </a:rPr>
              <a:t>elements </a:t>
            </a:r>
            <a:r>
              <a:rPr sz="2000" spc="-5">
                <a:latin typeface="Arial"/>
                <a:cs typeface="Arial"/>
              </a:rPr>
              <a:t>of </a:t>
            </a:r>
            <a:r>
              <a:rPr sz="2000" spc="-20">
                <a:latin typeface="Arial"/>
                <a:cs typeface="Arial"/>
              </a:rPr>
              <a:t>both</a:t>
            </a:r>
            <a:r>
              <a:rPr sz="2000" spc="-415">
                <a:latin typeface="Arial"/>
                <a:cs typeface="Arial"/>
              </a:rPr>
              <a:t> </a:t>
            </a:r>
            <a:r>
              <a:rPr sz="2000" spc="-30">
                <a:latin typeface="Arial"/>
                <a:cs typeface="Arial"/>
              </a:rPr>
              <a:t>dict.</a:t>
            </a:r>
            <a:endParaRPr sz="2000">
              <a:latin typeface="Arial"/>
              <a:cs typeface="Arial"/>
            </a:endParaRPr>
          </a:p>
          <a:p>
            <a:pPr marL="1727199" lvl="1" indent="-342900">
              <a:lnSpc>
                <a:spcPct val="100000"/>
              </a:lnSpc>
              <a:buFont typeface="Arial"/>
              <a:buChar char="•"/>
              <a:defRPr/>
              <a:tabLst>
                <a:tab pos="1727199" algn="l"/>
                <a:tab pos="1727835" algn="l"/>
              </a:tabLst>
            </a:pPr>
            <a:r>
              <a:rPr sz="2000" b="1" spc="-60">
                <a:latin typeface="Arial"/>
                <a:cs typeface="Arial"/>
              </a:rPr>
              <a:t>len</a:t>
            </a:r>
            <a:r>
              <a:rPr sz="2000" spc="-60">
                <a:latin typeface="Arial"/>
                <a:cs typeface="Arial"/>
              </a:rPr>
              <a:t>(dict)</a:t>
            </a:r>
            <a:r>
              <a:rPr sz="2000" spc="-114">
                <a:latin typeface="Arial"/>
                <a:cs typeface="Arial"/>
              </a:rPr>
              <a:t> </a:t>
            </a:r>
            <a:r>
              <a:rPr sz="2000" spc="-20">
                <a:latin typeface="Arial"/>
                <a:cs typeface="Arial"/>
              </a:rPr>
              <a:t>: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-125">
                <a:latin typeface="Arial"/>
                <a:cs typeface="Arial"/>
              </a:rPr>
              <a:t>gives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20">
                <a:latin typeface="Arial"/>
                <a:cs typeface="Arial"/>
              </a:rPr>
              <a:t>the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-5">
                <a:latin typeface="Arial"/>
                <a:cs typeface="Arial"/>
              </a:rPr>
              <a:t>total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55">
                <a:latin typeface="Arial"/>
                <a:cs typeface="Arial"/>
              </a:rPr>
              <a:t>number</a:t>
            </a:r>
            <a:r>
              <a:rPr sz="2000" spc="-114">
                <a:latin typeface="Arial"/>
                <a:cs typeface="Arial"/>
              </a:rPr>
              <a:t> </a:t>
            </a:r>
            <a:r>
              <a:rPr sz="2000" spc="-5">
                <a:latin typeface="Arial"/>
                <a:cs typeface="Arial"/>
              </a:rPr>
              <a:t>of</a:t>
            </a:r>
            <a:r>
              <a:rPr sz="2000" spc="-114">
                <a:latin typeface="Arial"/>
                <a:cs typeface="Arial"/>
              </a:rPr>
              <a:t> </a:t>
            </a:r>
            <a:r>
              <a:rPr sz="2000" spc="-85">
                <a:latin typeface="Arial"/>
                <a:cs typeface="Arial"/>
              </a:rPr>
              <a:t>(key,</a:t>
            </a:r>
            <a:r>
              <a:rPr sz="2000" spc="-150">
                <a:latin typeface="Arial"/>
                <a:cs typeface="Arial"/>
              </a:rPr>
              <a:t> </a:t>
            </a:r>
            <a:r>
              <a:rPr sz="2000" spc="-80">
                <a:latin typeface="Arial"/>
                <a:cs typeface="Arial"/>
              </a:rPr>
              <a:t>value)</a:t>
            </a:r>
            <a:r>
              <a:rPr sz="2000" spc="-160">
                <a:latin typeface="Arial"/>
                <a:cs typeface="Arial"/>
              </a:rPr>
              <a:t> </a:t>
            </a:r>
            <a:r>
              <a:rPr sz="2000" spc="-70">
                <a:latin typeface="Arial"/>
                <a:cs typeface="Arial"/>
              </a:rPr>
              <a:t>pairs</a:t>
            </a:r>
            <a:r>
              <a:rPr sz="2000" spc="-114">
                <a:latin typeface="Arial"/>
                <a:cs typeface="Arial"/>
              </a:rPr>
              <a:t> </a:t>
            </a:r>
            <a:r>
              <a:rPr sz="2000" spc="-25">
                <a:latin typeface="Arial"/>
                <a:cs typeface="Arial"/>
              </a:rPr>
              <a:t>in</a:t>
            </a:r>
            <a:r>
              <a:rPr sz="2000" spc="-114">
                <a:latin typeface="Arial"/>
                <a:cs typeface="Arial"/>
              </a:rPr>
              <a:t> </a:t>
            </a:r>
            <a:r>
              <a:rPr sz="2000" spc="-20">
                <a:latin typeface="Arial"/>
                <a:cs typeface="Arial"/>
              </a:rPr>
              <a:t>the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-55">
                <a:latin typeface="Arial"/>
                <a:cs typeface="Arial"/>
              </a:rPr>
              <a:t>dictionary.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defRPr/>
            </a:pPr>
            <a:endParaRPr sz="1800">
              <a:latin typeface="Times New Roman"/>
              <a:cs typeface="Times New Roman"/>
            </a:endParaRPr>
          </a:p>
          <a:p>
            <a:pPr marL="393065" indent="-287020">
              <a:lnSpc>
                <a:spcPct val="100000"/>
              </a:lnSpc>
              <a:buFont typeface="Wingdings"/>
              <a:buChar char=""/>
              <a:defRPr/>
              <a:tabLst>
                <a:tab pos="392430" algn="l"/>
                <a:tab pos="393065" algn="l"/>
              </a:tabLst>
            </a:pPr>
            <a:r>
              <a:rPr sz="2200" b="1" spc="-215">
                <a:solidFill>
                  <a:srgbClr val="CC9A1A"/>
                </a:solidFill>
                <a:latin typeface="Arial"/>
                <a:cs typeface="Arial"/>
              </a:rPr>
              <a:t>Common </a:t>
            </a:r>
            <a:r>
              <a:rPr sz="2200" b="1" spc="-140">
                <a:solidFill>
                  <a:srgbClr val="CC9A1A"/>
                </a:solidFill>
                <a:latin typeface="Arial"/>
                <a:cs typeface="Arial"/>
              </a:rPr>
              <a:t>Dictionary</a:t>
            </a:r>
            <a:r>
              <a:rPr sz="2200" b="1" spc="25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130">
                <a:solidFill>
                  <a:srgbClr val="CC9A1A"/>
                </a:solidFill>
                <a:latin typeface="Arial"/>
                <a:cs typeface="Arial"/>
              </a:rPr>
              <a:t>Methods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14" name="object 12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2708275" y="2973958"/>
          <a:ext cx="7179945" cy="296291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{4DC8767F-CD6A-0C4A-6B7D-1D5AD30CCB0E}</a:tableStyleId>
              </a:tblPr>
              <a:tblGrid>
                <a:gridCol w="2465070"/>
                <a:gridCol w="4714875"/>
              </a:tblGrid>
              <a:tr h="370205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3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Method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38100" algn="ctr">
                      <a:solidFill>
                        <a:srgbClr val="FFFFFF"/>
                      </a:solidFill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6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38100" algn="ctr">
                      <a:solidFill>
                        <a:srgbClr val="FFFFFF"/>
                      </a:solidFill>
                    </a:lnB>
                    <a:solidFill>
                      <a:srgbClr val="E8BB49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85">
                          <a:latin typeface="Arial"/>
                          <a:cs typeface="Arial"/>
                        </a:rPr>
                        <a:t>dict.</a:t>
                      </a:r>
                      <a:r>
                        <a:rPr sz="1600" b="1" spc="-85">
                          <a:latin typeface="Arial"/>
                          <a:cs typeface="Arial"/>
                        </a:rPr>
                        <a:t>keys</a:t>
                      </a:r>
                      <a:r>
                        <a:rPr sz="1600" spc="-85"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381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90">
                          <a:latin typeface="Arial"/>
                          <a:cs typeface="Arial"/>
                        </a:rPr>
                        <a:t>Returns </a:t>
                      </a:r>
                      <a:r>
                        <a:rPr sz="1600" spc="-20">
                          <a:latin typeface="Arial"/>
                          <a:cs typeface="Arial"/>
                        </a:rPr>
                        <a:t>list </a:t>
                      </a:r>
                      <a:r>
                        <a:rPr sz="1600" spc="-1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35">
                          <a:latin typeface="Arial"/>
                          <a:cs typeface="Arial"/>
                        </a:rPr>
                        <a:t>dict's</a:t>
                      </a:r>
                      <a:r>
                        <a:rPr sz="1600" spc="-229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30">
                          <a:latin typeface="Arial"/>
                          <a:cs typeface="Arial"/>
                        </a:rPr>
                        <a:t>keys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381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80">
                          <a:latin typeface="Arial"/>
                          <a:cs typeface="Arial"/>
                        </a:rPr>
                        <a:t>dict.</a:t>
                      </a:r>
                      <a:r>
                        <a:rPr sz="1600" b="1" spc="-80">
                          <a:latin typeface="Arial"/>
                          <a:cs typeface="Arial"/>
                        </a:rPr>
                        <a:t>values</a:t>
                      </a:r>
                      <a:r>
                        <a:rPr sz="1600" spc="-80"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90">
                          <a:latin typeface="Arial"/>
                          <a:cs typeface="Arial"/>
                        </a:rPr>
                        <a:t>Returns </a:t>
                      </a:r>
                      <a:r>
                        <a:rPr sz="1600" spc="-20">
                          <a:latin typeface="Arial"/>
                          <a:cs typeface="Arial"/>
                        </a:rPr>
                        <a:t>list </a:t>
                      </a:r>
                      <a:r>
                        <a:rPr sz="1600" spc="-10">
                          <a:latin typeface="Arial"/>
                          <a:cs typeface="Arial"/>
                        </a:rPr>
                        <a:t>of </a:t>
                      </a:r>
                      <a:r>
                        <a:rPr sz="1600" i="1" spc="-95">
                          <a:latin typeface="Trebuchet MS"/>
                          <a:cs typeface="Trebuchet MS"/>
                        </a:rPr>
                        <a:t>dict</a:t>
                      </a:r>
                      <a:r>
                        <a:rPr sz="1600" spc="-95">
                          <a:latin typeface="Arial"/>
                          <a:cs typeface="Arial"/>
                        </a:rPr>
                        <a:t>'s</a:t>
                      </a:r>
                      <a:r>
                        <a:rPr sz="1600" spc="-20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5">
                          <a:latin typeface="Arial"/>
                          <a:cs typeface="Arial"/>
                        </a:rPr>
                        <a:t>values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65">
                          <a:latin typeface="Arial"/>
                          <a:cs typeface="Arial"/>
                        </a:rPr>
                        <a:t>dict.</a:t>
                      </a:r>
                      <a:r>
                        <a:rPr sz="1600" b="1" spc="-65">
                          <a:latin typeface="Arial"/>
                          <a:cs typeface="Arial"/>
                        </a:rPr>
                        <a:t>items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90">
                          <a:latin typeface="Arial"/>
                          <a:cs typeface="Arial"/>
                        </a:rPr>
                        <a:t>Returns </a:t>
                      </a:r>
                      <a:r>
                        <a:rPr sz="1600" spc="-130">
                          <a:latin typeface="Arial"/>
                          <a:cs typeface="Arial"/>
                        </a:rPr>
                        <a:t>a </a:t>
                      </a:r>
                      <a:r>
                        <a:rPr sz="1600" spc="-20">
                          <a:latin typeface="Arial"/>
                          <a:cs typeface="Arial"/>
                        </a:rPr>
                        <a:t>list </a:t>
                      </a:r>
                      <a:r>
                        <a:rPr sz="1600" spc="-10">
                          <a:latin typeface="Arial"/>
                          <a:cs typeface="Arial"/>
                        </a:rPr>
                        <a:t>of </a:t>
                      </a:r>
                      <a:r>
                        <a:rPr sz="1600" i="1" spc="-95">
                          <a:latin typeface="Trebuchet MS"/>
                          <a:cs typeface="Trebuchet MS"/>
                        </a:rPr>
                        <a:t>dict</a:t>
                      </a:r>
                      <a:r>
                        <a:rPr sz="1600" spc="-95">
                          <a:latin typeface="Arial"/>
                          <a:cs typeface="Arial"/>
                        </a:rPr>
                        <a:t>'s </a:t>
                      </a:r>
                      <a:r>
                        <a:rPr sz="1600" spc="-110">
                          <a:latin typeface="Arial"/>
                          <a:cs typeface="Arial"/>
                        </a:rPr>
                        <a:t>(key, </a:t>
                      </a:r>
                      <a:r>
                        <a:rPr sz="1600" spc="-70">
                          <a:latin typeface="Arial"/>
                          <a:cs typeface="Arial"/>
                        </a:rPr>
                        <a:t>value) </a:t>
                      </a:r>
                      <a:r>
                        <a:rPr sz="1600" spc="-25">
                          <a:latin typeface="Arial"/>
                          <a:cs typeface="Arial"/>
                        </a:rPr>
                        <a:t>tuple</a:t>
                      </a:r>
                      <a:r>
                        <a:rPr sz="1600" spc="-12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>
                          <a:latin typeface="Arial"/>
                          <a:cs typeface="Arial"/>
                        </a:rPr>
                        <a:t>pairs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75">
                          <a:latin typeface="Arial"/>
                          <a:cs typeface="Arial"/>
                        </a:rPr>
                        <a:t>dict.</a:t>
                      </a:r>
                      <a:r>
                        <a:rPr sz="1600" b="1" spc="-75">
                          <a:latin typeface="Arial"/>
                          <a:cs typeface="Arial"/>
                        </a:rPr>
                        <a:t>get</a:t>
                      </a:r>
                      <a:r>
                        <a:rPr sz="1600" spc="-75">
                          <a:latin typeface="Arial"/>
                          <a:cs typeface="Arial"/>
                        </a:rPr>
                        <a:t>(key,</a:t>
                      </a:r>
                      <a:r>
                        <a:rPr sz="1600" spc="-11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>
                          <a:latin typeface="Arial"/>
                          <a:cs typeface="Arial"/>
                        </a:rPr>
                        <a:t>default=None)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  <a:defRPr/>
                      </a:pPr>
                      <a:r>
                        <a:rPr sz="1600" spc="-100">
                          <a:latin typeface="Arial"/>
                          <a:cs typeface="Arial"/>
                        </a:rPr>
                        <a:t>For </a:t>
                      </a:r>
                      <a:r>
                        <a:rPr sz="1600" spc="-120">
                          <a:latin typeface="Arial"/>
                          <a:cs typeface="Arial"/>
                        </a:rPr>
                        <a:t>key, 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returns </a:t>
                      </a:r>
                      <a:r>
                        <a:rPr sz="1600" spc="-75">
                          <a:latin typeface="Arial"/>
                          <a:cs typeface="Arial"/>
                        </a:rPr>
                        <a:t>value </a:t>
                      </a:r>
                      <a:r>
                        <a:rPr sz="1600" spc="-15">
                          <a:latin typeface="Arial"/>
                          <a:cs typeface="Arial"/>
                        </a:rPr>
                        <a:t>or </a:t>
                      </a:r>
                      <a:r>
                        <a:rPr sz="1600" spc="-35">
                          <a:latin typeface="Arial"/>
                          <a:cs typeface="Arial"/>
                        </a:rPr>
                        <a:t>default </a:t>
                      </a:r>
                      <a:r>
                        <a:rPr sz="1600" spc="25">
                          <a:latin typeface="Arial"/>
                          <a:cs typeface="Arial"/>
                        </a:rPr>
                        <a:t>if </a:t>
                      </a:r>
                      <a:r>
                        <a:rPr sz="1600" spc="-110">
                          <a:latin typeface="Arial"/>
                          <a:cs typeface="Arial"/>
                        </a:rPr>
                        <a:t>key </a:t>
                      </a:r>
                      <a:r>
                        <a:rPr sz="1600" spc="-10">
                          <a:latin typeface="Arial"/>
                          <a:cs typeface="Arial"/>
                        </a:rPr>
                        <a:t>not </a:t>
                      </a:r>
                      <a:r>
                        <a:rPr sz="1600" spc="-25"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-30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>
                          <a:latin typeface="Arial"/>
                          <a:cs typeface="Arial"/>
                        </a:rPr>
                        <a:t>dict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  <a:defRPr/>
                      </a:pPr>
                      <a:r>
                        <a:rPr sz="1600" spc="-90">
                          <a:latin typeface="Arial"/>
                          <a:cs typeface="Arial"/>
                        </a:rPr>
                        <a:t>dict.</a:t>
                      </a:r>
                      <a:r>
                        <a:rPr sz="1600" b="1" spc="-90">
                          <a:latin typeface="Arial"/>
                          <a:cs typeface="Arial"/>
                        </a:rPr>
                        <a:t>has_key</a:t>
                      </a:r>
                      <a:r>
                        <a:rPr sz="1600" spc="-90">
                          <a:latin typeface="Arial"/>
                          <a:cs typeface="Arial"/>
                        </a:rPr>
                        <a:t>(key)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  <a:defRPr/>
                      </a:pPr>
                      <a:r>
                        <a:rPr sz="1600" spc="-90">
                          <a:latin typeface="Arial"/>
                          <a:cs typeface="Arial"/>
                        </a:rPr>
                        <a:t>Returns </a:t>
                      </a:r>
                      <a:r>
                        <a:rPr sz="1600" i="1" spc="-130">
                          <a:latin typeface="Trebuchet MS"/>
                          <a:cs typeface="Trebuchet MS"/>
                        </a:rPr>
                        <a:t>True </a:t>
                      </a:r>
                      <a:r>
                        <a:rPr sz="1600" spc="25">
                          <a:latin typeface="Arial"/>
                          <a:cs typeface="Arial"/>
                        </a:rPr>
                        <a:t>if </a:t>
                      </a:r>
                      <a:r>
                        <a:rPr sz="1600" spc="-110">
                          <a:latin typeface="Arial"/>
                          <a:cs typeface="Arial"/>
                        </a:rPr>
                        <a:t>key </a:t>
                      </a:r>
                      <a:r>
                        <a:rPr sz="1600" spc="-25">
                          <a:latin typeface="Arial"/>
                          <a:cs typeface="Arial"/>
                        </a:rPr>
                        <a:t>in </a:t>
                      </a:r>
                      <a:r>
                        <a:rPr sz="1600" i="1" spc="-95">
                          <a:latin typeface="Trebuchet MS"/>
                          <a:cs typeface="Trebuchet MS"/>
                        </a:rPr>
                        <a:t>dict</a:t>
                      </a:r>
                      <a:r>
                        <a:rPr sz="1600" spc="-95">
                          <a:latin typeface="Arial"/>
                          <a:cs typeface="Arial"/>
                        </a:rPr>
                        <a:t>, </a:t>
                      </a:r>
                      <a:r>
                        <a:rPr sz="1600" i="1" spc="-90">
                          <a:latin typeface="Trebuchet MS"/>
                          <a:cs typeface="Trebuchet MS"/>
                        </a:rPr>
                        <a:t>False</a:t>
                      </a:r>
                      <a:r>
                        <a:rPr sz="1600" i="1" spc="-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otherwise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  <a:defRPr/>
                      </a:pPr>
                      <a:r>
                        <a:rPr sz="1600" spc="-55">
                          <a:latin typeface="Arial"/>
                          <a:cs typeface="Arial"/>
                        </a:rPr>
                        <a:t>dict.</a:t>
                      </a:r>
                      <a:r>
                        <a:rPr sz="1600" b="1" spc="-55">
                          <a:latin typeface="Arial"/>
                          <a:cs typeface="Arial"/>
                        </a:rPr>
                        <a:t>update</a:t>
                      </a:r>
                      <a:r>
                        <a:rPr sz="1600" spc="-55">
                          <a:latin typeface="Arial"/>
                          <a:cs typeface="Arial"/>
                        </a:rPr>
                        <a:t>(dict2)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  <a:defRPr/>
                      </a:pPr>
                      <a:r>
                        <a:rPr sz="1600" spc="-110">
                          <a:latin typeface="Arial"/>
                          <a:cs typeface="Arial"/>
                        </a:rPr>
                        <a:t>Adds </a:t>
                      </a:r>
                      <a:r>
                        <a:rPr sz="1600" i="1" spc="-85">
                          <a:latin typeface="Trebuchet MS"/>
                          <a:cs typeface="Trebuchet MS"/>
                        </a:rPr>
                        <a:t>dict2</a:t>
                      </a:r>
                      <a:r>
                        <a:rPr sz="1600" spc="-85">
                          <a:latin typeface="Arial"/>
                          <a:cs typeface="Arial"/>
                        </a:rPr>
                        <a:t>'s </a:t>
                      </a:r>
                      <a:r>
                        <a:rPr sz="1600" spc="-95">
                          <a:latin typeface="Arial"/>
                          <a:cs typeface="Arial"/>
                        </a:rPr>
                        <a:t>key-values </a:t>
                      </a:r>
                      <a:r>
                        <a:rPr sz="1600" spc="-75">
                          <a:latin typeface="Arial"/>
                          <a:cs typeface="Arial"/>
                        </a:rPr>
                        <a:t>pairs </a:t>
                      </a:r>
                      <a:r>
                        <a:rPr sz="1600" spc="15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45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110">
                          <a:latin typeface="Trebuchet MS"/>
                          <a:cs typeface="Trebuchet MS"/>
                        </a:rPr>
                        <a:t>dict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AF4E9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  <a:defRPr/>
                      </a:pPr>
                      <a:r>
                        <a:rPr sz="1600" spc="-65">
                          <a:latin typeface="Arial"/>
                          <a:cs typeface="Arial"/>
                        </a:rPr>
                        <a:t>dict.</a:t>
                      </a:r>
                      <a:r>
                        <a:rPr sz="1600" b="1" spc="-65">
                          <a:latin typeface="Arial"/>
                          <a:cs typeface="Arial"/>
                        </a:rPr>
                        <a:t>clear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  <a:defRPr/>
                      </a:pPr>
                      <a:r>
                        <a:rPr sz="1600" spc="-135">
                          <a:latin typeface="Arial"/>
                          <a:cs typeface="Arial"/>
                        </a:rPr>
                        <a:t>Removes </a:t>
                      </a:r>
                      <a:r>
                        <a:rPr sz="1600" spc="-35">
                          <a:latin typeface="Arial"/>
                          <a:cs typeface="Arial"/>
                        </a:rPr>
                        <a:t>all </a:t>
                      </a:r>
                      <a:r>
                        <a:rPr sz="1600" spc="-65">
                          <a:latin typeface="Arial"/>
                          <a:cs typeface="Arial"/>
                        </a:rPr>
                        <a:t>elements </a:t>
                      </a:r>
                      <a:r>
                        <a:rPr sz="1600" spc="-1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-55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110">
                          <a:latin typeface="Trebuchet MS"/>
                          <a:cs typeface="Trebuchet MS"/>
                        </a:rPr>
                        <a:t>dict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 algn="ctr">
                      <a:solidFill>
                        <a:srgbClr val="FFFFFF"/>
                      </a:solidFill>
                    </a:lnL>
                    <a:lnR w="12700" algn="ctr">
                      <a:solidFill>
                        <a:srgbClr val="FFFFFF"/>
                      </a:solidFill>
                    </a:lnR>
                    <a:lnT w="12700" algn="ctr">
                      <a:solidFill>
                        <a:srgbClr val="FFFFFF"/>
                      </a:solidFill>
                    </a:lnT>
                    <a:lnB w="12700" algn="ctr">
                      <a:solidFill>
                        <a:srgbClr val="FFFFFF"/>
                      </a:solidFill>
                    </a:lnB>
                    <a:solidFill>
                      <a:srgbClr val="F6E7D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/>
        </p:nvSpPr>
        <p:spPr bwMode="auto">
          <a:xfrm>
            <a:off x="5939154" y="4078351"/>
            <a:ext cx="5490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000" b="1" spc="-280">
                <a:solidFill>
                  <a:srgbClr val="CC9A1A"/>
                </a:solidFill>
                <a:latin typeface="Arial"/>
                <a:cs typeface="Arial"/>
              </a:rPr>
              <a:t>Python </a:t>
            </a:r>
            <a:r>
              <a:rPr sz="4000" b="1" spc="-285">
                <a:solidFill>
                  <a:srgbClr val="CC9A1A"/>
                </a:solidFill>
                <a:latin typeface="Arial"/>
                <a:cs typeface="Arial"/>
              </a:rPr>
              <a:t>Control</a:t>
            </a:r>
            <a:r>
              <a:rPr sz="4000" b="1" spc="-12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4000" b="1" spc="-305">
                <a:solidFill>
                  <a:srgbClr val="CC9A1A"/>
                </a:solidFill>
                <a:latin typeface="Arial"/>
                <a:cs typeface="Arial"/>
              </a:rPr>
              <a:t>Structures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35346" y="231394"/>
            <a:ext cx="21361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35"/>
              <a:t>Conditionals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935736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9241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1759076" y="1170023"/>
            <a:ext cx="9139555" cy="211518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225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60">
                <a:latin typeface="Arial"/>
                <a:cs typeface="Arial"/>
              </a:rPr>
              <a:t>In </a:t>
            </a:r>
            <a:r>
              <a:rPr sz="2000" spc="-70">
                <a:latin typeface="Arial"/>
                <a:cs typeface="Arial"/>
              </a:rPr>
              <a:t>Python, </a:t>
            </a:r>
            <a:r>
              <a:rPr sz="2000" b="1" spc="-165">
                <a:latin typeface="Arial"/>
                <a:cs typeface="Arial"/>
              </a:rPr>
              <a:t>True </a:t>
            </a:r>
            <a:r>
              <a:rPr sz="2000" spc="-95">
                <a:latin typeface="Arial"/>
                <a:cs typeface="Arial"/>
              </a:rPr>
              <a:t>and </a:t>
            </a:r>
            <a:r>
              <a:rPr sz="2000" b="1" spc="-195">
                <a:latin typeface="Arial"/>
                <a:cs typeface="Arial"/>
              </a:rPr>
              <a:t>False </a:t>
            </a:r>
            <a:r>
              <a:rPr sz="2000" spc="-90">
                <a:latin typeface="Arial"/>
                <a:cs typeface="Arial"/>
              </a:rPr>
              <a:t>are </a:t>
            </a:r>
            <a:r>
              <a:rPr sz="2000" spc="-100">
                <a:latin typeface="Arial"/>
                <a:cs typeface="Arial"/>
              </a:rPr>
              <a:t>Boolean </a:t>
            </a:r>
            <a:r>
              <a:rPr sz="2000" spc="-70">
                <a:latin typeface="Arial"/>
                <a:cs typeface="Arial"/>
              </a:rPr>
              <a:t>objects </a:t>
            </a:r>
            <a:r>
              <a:rPr sz="2000" spc="-5">
                <a:latin typeface="Arial"/>
                <a:cs typeface="Arial"/>
              </a:rPr>
              <a:t>of </a:t>
            </a:r>
            <a:r>
              <a:rPr sz="2000" spc="-145">
                <a:latin typeface="Arial"/>
                <a:cs typeface="Arial"/>
              </a:rPr>
              <a:t>class </a:t>
            </a:r>
            <a:r>
              <a:rPr sz="2000" spc="-65">
                <a:latin typeface="Arial"/>
                <a:cs typeface="Arial"/>
              </a:rPr>
              <a:t>'</a:t>
            </a:r>
            <a:r>
              <a:rPr sz="2000" b="1" spc="-65">
                <a:latin typeface="Arial"/>
                <a:cs typeface="Arial"/>
              </a:rPr>
              <a:t>bool</a:t>
            </a:r>
            <a:r>
              <a:rPr sz="2000" spc="-65">
                <a:latin typeface="Arial"/>
                <a:cs typeface="Arial"/>
              </a:rPr>
              <a:t>' </a:t>
            </a:r>
            <a:r>
              <a:rPr sz="2000" spc="-95">
                <a:latin typeface="Arial"/>
                <a:cs typeface="Arial"/>
              </a:rPr>
              <a:t>and </a:t>
            </a:r>
            <a:r>
              <a:rPr sz="2000" spc="-45">
                <a:latin typeface="Arial"/>
                <a:cs typeface="Arial"/>
              </a:rPr>
              <a:t>they </a:t>
            </a:r>
            <a:r>
              <a:rPr sz="2000" spc="-90">
                <a:latin typeface="Arial"/>
                <a:cs typeface="Arial"/>
              </a:rPr>
              <a:t>are</a:t>
            </a:r>
            <a:r>
              <a:rPr sz="2000" spc="-315">
                <a:latin typeface="Arial"/>
                <a:cs typeface="Arial"/>
              </a:rPr>
              <a:t> </a:t>
            </a:r>
            <a:r>
              <a:rPr sz="2000" b="1" spc="-100">
                <a:solidFill>
                  <a:srgbClr val="CC9A1A"/>
                </a:solidFill>
                <a:latin typeface="Arial"/>
                <a:cs typeface="Arial"/>
              </a:rPr>
              <a:t>immutable</a:t>
            </a:r>
            <a:r>
              <a:rPr sz="2000" spc="-10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75">
                <a:latin typeface="Arial"/>
                <a:cs typeface="Arial"/>
              </a:rPr>
              <a:t>Python </a:t>
            </a:r>
            <a:r>
              <a:rPr sz="2000" spc="-155">
                <a:latin typeface="Arial"/>
                <a:cs typeface="Arial"/>
              </a:rPr>
              <a:t>assumes </a:t>
            </a:r>
            <a:r>
              <a:rPr sz="2000" spc="-114">
                <a:latin typeface="Arial"/>
                <a:cs typeface="Arial"/>
              </a:rPr>
              <a:t>any </a:t>
            </a:r>
            <a:r>
              <a:rPr sz="2000" b="1" spc="-140">
                <a:latin typeface="Arial"/>
                <a:cs typeface="Arial"/>
              </a:rPr>
              <a:t>non-zero </a:t>
            </a:r>
            <a:r>
              <a:rPr sz="2000" spc="-90">
                <a:latin typeface="Arial"/>
                <a:cs typeface="Arial"/>
              </a:rPr>
              <a:t>and </a:t>
            </a:r>
            <a:r>
              <a:rPr sz="2000" b="1" spc="-114">
                <a:latin typeface="Arial"/>
                <a:cs typeface="Arial"/>
              </a:rPr>
              <a:t>non-null </a:t>
            </a:r>
            <a:r>
              <a:rPr sz="2000" spc="-114">
                <a:latin typeface="Arial"/>
                <a:cs typeface="Arial"/>
              </a:rPr>
              <a:t>values </a:t>
            </a:r>
            <a:r>
              <a:rPr sz="2000" spc="-190">
                <a:latin typeface="Arial"/>
                <a:cs typeface="Arial"/>
              </a:rPr>
              <a:t>as </a:t>
            </a:r>
            <a:r>
              <a:rPr sz="2000" b="1" spc="-145">
                <a:latin typeface="Arial"/>
                <a:cs typeface="Arial"/>
              </a:rPr>
              <a:t>True</a:t>
            </a:r>
            <a:r>
              <a:rPr sz="2000" spc="-145">
                <a:latin typeface="Arial"/>
                <a:cs typeface="Arial"/>
              </a:rPr>
              <a:t>, </a:t>
            </a:r>
            <a:r>
              <a:rPr sz="2000" spc="-50">
                <a:latin typeface="Arial"/>
                <a:cs typeface="Arial"/>
              </a:rPr>
              <a:t>otherwise </a:t>
            </a:r>
            <a:r>
              <a:rPr sz="2000" spc="60">
                <a:latin typeface="Arial"/>
                <a:cs typeface="Arial"/>
              </a:rPr>
              <a:t>it </a:t>
            </a:r>
            <a:r>
              <a:rPr sz="2000" spc="-105">
                <a:latin typeface="Arial"/>
                <a:cs typeface="Arial"/>
              </a:rPr>
              <a:t>is </a:t>
            </a:r>
            <a:r>
              <a:rPr sz="2000" b="1" spc="-195">
                <a:latin typeface="Arial"/>
                <a:cs typeface="Arial"/>
              </a:rPr>
              <a:t>False</a:t>
            </a:r>
            <a:r>
              <a:rPr sz="2000" b="1" spc="-95">
                <a:latin typeface="Arial"/>
                <a:cs typeface="Arial"/>
              </a:rPr>
              <a:t> </a:t>
            </a:r>
            <a:r>
              <a:rPr sz="2000" spc="-85">
                <a:latin typeface="Arial"/>
                <a:cs typeface="Arial"/>
              </a:rPr>
              <a:t>value.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75">
                <a:latin typeface="Arial"/>
                <a:cs typeface="Arial"/>
              </a:rPr>
              <a:t>Python </a:t>
            </a:r>
            <a:r>
              <a:rPr sz="2000" i="1" spc="-75">
                <a:latin typeface="Trebuchet MS"/>
                <a:cs typeface="Trebuchet MS"/>
              </a:rPr>
              <a:t>does </a:t>
            </a:r>
            <a:r>
              <a:rPr sz="2000" i="1" spc="-100">
                <a:latin typeface="Trebuchet MS"/>
                <a:cs typeface="Trebuchet MS"/>
              </a:rPr>
              <a:t>not </a:t>
            </a:r>
            <a:r>
              <a:rPr sz="2000" spc="-60">
                <a:latin typeface="Arial"/>
                <a:cs typeface="Arial"/>
              </a:rPr>
              <a:t>provide </a:t>
            </a:r>
            <a:r>
              <a:rPr sz="2000" spc="-65">
                <a:latin typeface="Arial"/>
                <a:cs typeface="Arial"/>
              </a:rPr>
              <a:t>switch </a:t>
            </a:r>
            <a:r>
              <a:rPr sz="2000" spc="-15">
                <a:latin typeface="Arial"/>
                <a:cs typeface="Arial"/>
              </a:rPr>
              <a:t>or </a:t>
            </a:r>
            <a:r>
              <a:rPr sz="2000" spc="-165">
                <a:latin typeface="Arial"/>
                <a:cs typeface="Arial"/>
              </a:rPr>
              <a:t>case </a:t>
            </a:r>
            <a:r>
              <a:rPr sz="2000" spc="-75">
                <a:latin typeface="Arial"/>
                <a:cs typeface="Arial"/>
              </a:rPr>
              <a:t>statements </a:t>
            </a:r>
            <a:r>
              <a:rPr sz="2000" spc="-185">
                <a:latin typeface="Arial"/>
                <a:cs typeface="Arial"/>
              </a:rPr>
              <a:t>as </a:t>
            </a:r>
            <a:r>
              <a:rPr sz="2000" spc="-25">
                <a:latin typeface="Arial"/>
                <a:cs typeface="Arial"/>
              </a:rPr>
              <a:t>in other</a:t>
            </a:r>
            <a:r>
              <a:rPr sz="2000" spc="-390">
                <a:latin typeface="Arial"/>
                <a:cs typeface="Arial"/>
              </a:rPr>
              <a:t> </a:t>
            </a:r>
            <a:r>
              <a:rPr sz="2000" spc="-114">
                <a:latin typeface="Arial"/>
                <a:cs typeface="Arial"/>
              </a:rPr>
              <a:t>languages.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b="1" spc="-175">
                <a:solidFill>
                  <a:srgbClr val="CC9A1A"/>
                </a:solidFill>
                <a:latin typeface="Arial"/>
                <a:cs typeface="Arial"/>
              </a:rPr>
              <a:t>Syntax: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85"/>
              </a:spcBef>
              <a:defRPr/>
              <a:tabLst>
                <a:tab pos="3269615" algn="l"/>
                <a:tab pos="6414135" algn="l"/>
              </a:tabLst>
            </a:pPr>
            <a:r>
              <a:rPr sz="2000" b="1" spc="-50">
                <a:latin typeface="Arial"/>
                <a:cs typeface="Arial"/>
              </a:rPr>
              <a:t>if</a:t>
            </a:r>
            <a:r>
              <a:rPr sz="2000" b="1" spc="-110">
                <a:latin typeface="Arial"/>
                <a:cs typeface="Arial"/>
              </a:rPr>
              <a:t> </a:t>
            </a:r>
            <a:r>
              <a:rPr sz="2000" b="1" spc="-120">
                <a:latin typeface="Arial"/>
                <a:cs typeface="Arial"/>
              </a:rPr>
              <a:t>Statement	</a:t>
            </a:r>
            <a:r>
              <a:rPr sz="2000" b="1" i="1" spc="-170">
                <a:latin typeface="Trebuchet MS"/>
                <a:cs typeface="Trebuchet MS"/>
              </a:rPr>
              <a:t>if..else</a:t>
            </a:r>
            <a:r>
              <a:rPr sz="2000" b="1" i="1" spc="-150">
                <a:latin typeface="Trebuchet MS"/>
                <a:cs typeface="Trebuchet MS"/>
              </a:rPr>
              <a:t> </a:t>
            </a:r>
            <a:r>
              <a:rPr sz="2000" b="1" spc="-120">
                <a:latin typeface="Arial"/>
                <a:cs typeface="Arial"/>
              </a:rPr>
              <a:t>Statement	</a:t>
            </a:r>
            <a:r>
              <a:rPr sz="2000" b="1" spc="-95">
                <a:latin typeface="Arial"/>
                <a:cs typeface="Arial"/>
              </a:rPr>
              <a:t>if..elif..else</a:t>
            </a:r>
            <a:r>
              <a:rPr sz="2000" b="1" spc="-120">
                <a:latin typeface="Arial"/>
                <a:cs typeface="Arial"/>
              </a:rPr>
              <a:t> Statement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2" hidden="0"/>
          <p:cNvSpPr>
            <a:spLocks noAdjustHandles="0" noChangeArrowheads="0"/>
          </p:cNvSpPr>
          <p:nvPr isPhoto="0" userDrawn="0"/>
        </p:nvSpPr>
        <p:spPr bwMode="auto">
          <a:xfrm>
            <a:off x="1759076" y="4279849"/>
            <a:ext cx="12788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b="1" spc="-370">
                <a:solidFill>
                  <a:srgbClr val="CC9A1A"/>
                </a:solidFill>
                <a:latin typeface="Arial"/>
                <a:cs typeface="Arial"/>
              </a:rPr>
              <a:t>E</a:t>
            </a:r>
            <a:r>
              <a:rPr sz="2000" b="1" spc="-229">
                <a:solidFill>
                  <a:srgbClr val="CC9A1A"/>
                </a:solidFill>
                <a:latin typeface="Arial"/>
                <a:cs typeface="Arial"/>
              </a:rPr>
              <a:t>x</a:t>
            </a:r>
            <a:r>
              <a:rPr sz="2000" b="1" spc="-135">
                <a:solidFill>
                  <a:srgbClr val="CC9A1A"/>
                </a:solidFill>
                <a:latin typeface="Arial"/>
                <a:cs typeface="Arial"/>
              </a:rPr>
              <a:t>a</a:t>
            </a:r>
            <a:r>
              <a:rPr sz="2000" b="1" spc="-125">
                <a:solidFill>
                  <a:srgbClr val="CC9A1A"/>
                </a:solidFill>
                <a:latin typeface="Arial"/>
                <a:cs typeface="Arial"/>
              </a:rPr>
              <a:t>mpl</a:t>
            </a:r>
            <a:r>
              <a:rPr sz="2000" b="1" spc="-110">
                <a:solidFill>
                  <a:srgbClr val="CC9A1A"/>
                </a:solidFill>
                <a:latin typeface="Arial"/>
                <a:cs typeface="Arial"/>
              </a:rPr>
              <a:t>e</a:t>
            </a:r>
            <a:r>
              <a:rPr sz="2000" b="1" spc="-114">
                <a:solidFill>
                  <a:srgbClr val="CC9A1A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3" hidden="0"/>
          <p:cNvSpPr/>
          <p:nvPr isPhoto="0" userDrawn="0"/>
        </p:nvSpPr>
        <p:spPr bwMode="auto">
          <a:xfrm>
            <a:off x="5120640" y="3363467"/>
            <a:ext cx="1624584" cy="925067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6" name="object 14" hidden="0"/>
          <p:cNvSpPr/>
          <p:nvPr isPhoto="0" userDrawn="0"/>
        </p:nvSpPr>
        <p:spPr bwMode="auto">
          <a:xfrm>
            <a:off x="5156200" y="3398773"/>
            <a:ext cx="1498600" cy="800100"/>
          </a:xfrm>
          <a:prstGeom prst="rect">
            <a:avLst/>
          </a:prstGeom>
          <a:blipFill>
            <a:blip r:embed="rId4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7" name="object 15" hidden="0"/>
          <p:cNvSpPr/>
          <p:nvPr isPhoto="0" userDrawn="0"/>
        </p:nvSpPr>
        <p:spPr bwMode="auto">
          <a:xfrm>
            <a:off x="5151373" y="3394075"/>
            <a:ext cx="1508125" cy="809625"/>
          </a:xfrm>
          <a:custGeom>
            <a:avLst/>
            <a:gdLst/>
            <a:ahLst/>
            <a:cxnLst/>
            <a:rect l="l" t="t" r="r" b="b"/>
            <a:pathLst>
              <a:path w="1508125" h="809625" fill="norm" stroke="1" extrusionOk="0">
                <a:moveTo>
                  <a:pt x="0" y="809625"/>
                </a:moveTo>
                <a:lnTo>
                  <a:pt x="1508125" y="809625"/>
                </a:lnTo>
                <a:lnTo>
                  <a:pt x="1508125" y="0"/>
                </a:lnTo>
                <a:lnTo>
                  <a:pt x="0" y="0"/>
                </a:lnTo>
                <a:lnTo>
                  <a:pt x="0" y="8096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object 16" hidden="0"/>
          <p:cNvSpPr/>
          <p:nvPr isPhoto="0" userDrawn="0"/>
        </p:nvSpPr>
        <p:spPr bwMode="auto">
          <a:xfrm>
            <a:off x="2161032" y="3363467"/>
            <a:ext cx="1586483" cy="582167"/>
          </a:xfrm>
          <a:prstGeom prst="rect">
            <a:avLst/>
          </a:prstGeom>
          <a:blipFill>
            <a:blip r:embed="rId5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9" name="object 17" hidden="0"/>
          <p:cNvSpPr/>
          <p:nvPr isPhoto="0" userDrawn="0"/>
        </p:nvSpPr>
        <p:spPr bwMode="auto">
          <a:xfrm>
            <a:off x="2197100" y="3398773"/>
            <a:ext cx="1460500" cy="457200"/>
          </a:xfrm>
          <a:prstGeom prst="rect">
            <a:avLst/>
          </a:prstGeom>
          <a:blipFill>
            <a:blip r:embed="rId6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0" name="object 18" hidden="0"/>
          <p:cNvSpPr/>
          <p:nvPr isPhoto="0" userDrawn="0"/>
        </p:nvSpPr>
        <p:spPr bwMode="auto">
          <a:xfrm>
            <a:off x="2192273" y="3394075"/>
            <a:ext cx="1470025" cy="466725"/>
          </a:xfrm>
          <a:custGeom>
            <a:avLst/>
            <a:gdLst/>
            <a:ahLst/>
            <a:cxnLst/>
            <a:rect l="l" t="t" r="r" b="b"/>
            <a:pathLst>
              <a:path w="1470025" h="466725" fill="norm" stroke="1" extrusionOk="0">
                <a:moveTo>
                  <a:pt x="0" y="466725"/>
                </a:moveTo>
                <a:lnTo>
                  <a:pt x="1470025" y="466725"/>
                </a:lnTo>
                <a:lnTo>
                  <a:pt x="1470025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1" name="object 19" hidden="0"/>
          <p:cNvSpPr/>
          <p:nvPr isPhoto="0" userDrawn="0"/>
        </p:nvSpPr>
        <p:spPr bwMode="auto">
          <a:xfrm>
            <a:off x="8447531" y="3363467"/>
            <a:ext cx="1815083" cy="1763266"/>
          </a:xfrm>
          <a:prstGeom prst="rect">
            <a:avLst/>
          </a:prstGeom>
          <a:blipFill>
            <a:blip r:embed="rId7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2" name="object 20" hidden="0"/>
          <p:cNvSpPr/>
          <p:nvPr isPhoto="0" userDrawn="0"/>
        </p:nvSpPr>
        <p:spPr bwMode="auto">
          <a:xfrm>
            <a:off x="8483600" y="3398773"/>
            <a:ext cx="1689100" cy="1638300"/>
          </a:xfrm>
          <a:prstGeom prst="rect">
            <a:avLst/>
          </a:prstGeom>
          <a:blipFill>
            <a:blip r:embed="rId8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3" name="object 21" hidden="0"/>
          <p:cNvSpPr/>
          <p:nvPr isPhoto="0" userDrawn="0"/>
        </p:nvSpPr>
        <p:spPr bwMode="auto">
          <a:xfrm>
            <a:off x="8478773" y="3394075"/>
            <a:ext cx="1698625" cy="1647825"/>
          </a:xfrm>
          <a:custGeom>
            <a:avLst/>
            <a:gdLst/>
            <a:ahLst/>
            <a:cxnLst/>
            <a:rect l="l" t="t" r="r" b="b"/>
            <a:pathLst>
              <a:path w="1698625" h="1647825" fill="norm" stroke="1" extrusionOk="0">
                <a:moveTo>
                  <a:pt x="0" y="1647825"/>
                </a:moveTo>
                <a:lnTo>
                  <a:pt x="1698625" y="1647825"/>
                </a:lnTo>
                <a:lnTo>
                  <a:pt x="1698625" y="0"/>
                </a:lnTo>
                <a:lnTo>
                  <a:pt x="0" y="0"/>
                </a:lnTo>
                <a:lnTo>
                  <a:pt x="0" y="16478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4" name="object 22" hidden="0"/>
          <p:cNvSpPr/>
          <p:nvPr isPhoto="0" userDrawn="0"/>
        </p:nvSpPr>
        <p:spPr bwMode="auto">
          <a:xfrm>
            <a:off x="3101339" y="4701540"/>
            <a:ext cx="4037075" cy="1953768"/>
          </a:xfrm>
          <a:prstGeom prst="rect">
            <a:avLst/>
          </a:prstGeom>
          <a:blipFill>
            <a:blip r:embed="rId9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5" name="object 23" hidden="0"/>
          <p:cNvSpPr/>
          <p:nvPr isPhoto="0" userDrawn="0"/>
        </p:nvSpPr>
        <p:spPr bwMode="auto">
          <a:xfrm>
            <a:off x="3136900" y="4737100"/>
            <a:ext cx="3911600" cy="1828800"/>
          </a:xfrm>
          <a:prstGeom prst="rect">
            <a:avLst/>
          </a:prstGeom>
          <a:blipFill>
            <a:blip r:embed="rId10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6" name="object 24" hidden="0"/>
          <p:cNvSpPr/>
          <p:nvPr isPhoto="0" userDrawn="0"/>
        </p:nvSpPr>
        <p:spPr bwMode="auto">
          <a:xfrm>
            <a:off x="3132073" y="4732337"/>
            <a:ext cx="3921125" cy="1838325"/>
          </a:xfrm>
          <a:custGeom>
            <a:avLst/>
            <a:gdLst/>
            <a:ahLst/>
            <a:cxnLst/>
            <a:rect l="l" t="t" r="r" b="b"/>
            <a:pathLst>
              <a:path w="3921125" h="1838325" fill="norm" stroke="1" extrusionOk="0">
                <a:moveTo>
                  <a:pt x="0" y="1838325"/>
                </a:moveTo>
                <a:lnTo>
                  <a:pt x="3921125" y="1838325"/>
                </a:lnTo>
                <a:lnTo>
                  <a:pt x="3921125" y="0"/>
                </a:lnTo>
                <a:lnTo>
                  <a:pt x="0" y="0"/>
                </a:lnTo>
                <a:lnTo>
                  <a:pt x="0" y="18383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35346" y="231394"/>
            <a:ext cx="21361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35"/>
              <a:t>Conditionals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1759076" y="1435993"/>
            <a:ext cx="9395460" cy="95504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80"/>
              </a:spcBef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b="1" spc="-215">
                <a:solidFill>
                  <a:srgbClr val="CC9A1A"/>
                </a:solidFill>
                <a:latin typeface="Arial"/>
                <a:cs typeface="Arial"/>
              </a:rPr>
              <a:t>Using </a:t>
            </a:r>
            <a:r>
              <a:rPr sz="2200" b="1" spc="-90">
                <a:solidFill>
                  <a:srgbClr val="CC9A1A"/>
                </a:solidFill>
                <a:latin typeface="Arial"/>
                <a:cs typeface="Arial"/>
              </a:rPr>
              <a:t>the </a:t>
            </a:r>
            <a:r>
              <a:rPr sz="2200" b="1" spc="-140">
                <a:solidFill>
                  <a:srgbClr val="CC9A1A"/>
                </a:solidFill>
                <a:latin typeface="Arial"/>
                <a:cs typeface="Arial"/>
              </a:rPr>
              <a:t>conditional</a:t>
            </a:r>
            <a:r>
              <a:rPr sz="2200" b="1" spc="5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190">
                <a:solidFill>
                  <a:srgbClr val="CC9A1A"/>
                </a:solidFill>
                <a:latin typeface="Arial"/>
                <a:cs typeface="Arial"/>
              </a:rPr>
              <a:t>expression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  <a:defRPr/>
            </a:pPr>
            <a:r>
              <a:rPr sz="2000" spc="-45">
                <a:latin typeface="Arial"/>
                <a:cs typeface="Arial"/>
              </a:rPr>
              <a:t>Another</a:t>
            </a:r>
            <a:r>
              <a:rPr sz="2000" spc="-125">
                <a:latin typeface="Arial"/>
                <a:cs typeface="Arial"/>
              </a:rPr>
              <a:t> </a:t>
            </a:r>
            <a:r>
              <a:rPr sz="2000" spc="-40">
                <a:latin typeface="Arial"/>
                <a:cs typeface="Arial"/>
              </a:rPr>
              <a:t>type</a:t>
            </a:r>
            <a:r>
              <a:rPr sz="2000" spc="-125">
                <a:latin typeface="Arial"/>
                <a:cs typeface="Arial"/>
              </a:rPr>
              <a:t> </a:t>
            </a:r>
            <a:r>
              <a:rPr sz="2000" spc="-5">
                <a:latin typeface="Arial"/>
                <a:cs typeface="Arial"/>
              </a:rPr>
              <a:t>of</a:t>
            </a:r>
            <a:r>
              <a:rPr sz="2000" spc="-110">
                <a:latin typeface="Arial"/>
                <a:cs typeface="Arial"/>
              </a:rPr>
              <a:t> </a:t>
            </a:r>
            <a:r>
              <a:rPr sz="2000" spc="-45">
                <a:latin typeface="Arial"/>
                <a:cs typeface="Arial"/>
              </a:rPr>
              <a:t>conditional</a:t>
            </a:r>
            <a:r>
              <a:rPr sz="2000" spc="-114">
                <a:latin typeface="Arial"/>
                <a:cs typeface="Arial"/>
              </a:rPr>
              <a:t> </a:t>
            </a:r>
            <a:r>
              <a:rPr sz="2000" spc="-40">
                <a:latin typeface="Arial"/>
                <a:cs typeface="Arial"/>
              </a:rPr>
              <a:t>structure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25">
                <a:latin typeface="Arial"/>
                <a:cs typeface="Arial"/>
              </a:rPr>
              <a:t>in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-70">
                <a:latin typeface="Arial"/>
                <a:cs typeface="Arial"/>
              </a:rPr>
              <a:t>Python,</a:t>
            </a:r>
            <a:r>
              <a:rPr sz="2000" spc="-130">
                <a:latin typeface="Arial"/>
                <a:cs typeface="Arial"/>
              </a:rPr>
              <a:t> </a:t>
            </a:r>
            <a:r>
              <a:rPr sz="2000" spc="-60">
                <a:latin typeface="Arial"/>
                <a:cs typeface="Arial"/>
              </a:rPr>
              <a:t>which</a:t>
            </a:r>
            <a:r>
              <a:rPr sz="2000" spc="-110">
                <a:latin typeface="Arial"/>
                <a:cs typeface="Arial"/>
              </a:rPr>
              <a:t> </a:t>
            </a:r>
            <a:r>
              <a:rPr sz="2000" spc="-105">
                <a:latin typeface="Arial"/>
                <a:cs typeface="Arial"/>
              </a:rPr>
              <a:t>is </a:t>
            </a:r>
            <a:r>
              <a:rPr sz="2000" spc="-75">
                <a:latin typeface="Arial"/>
                <a:cs typeface="Arial"/>
              </a:rPr>
              <a:t>very</a:t>
            </a:r>
            <a:r>
              <a:rPr sz="2000" spc="-95">
                <a:latin typeface="Arial"/>
                <a:cs typeface="Arial"/>
              </a:rPr>
              <a:t> </a:t>
            </a:r>
            <a:r>
              <a:rPr sz="2000" spc="-70">
                <a:latin typeface="Arial"/>
                <a:cs typeface="Arial"/>
              </a:rPr>
              <a:t>convenient</a:t>
            </a:r>
            <a:r>
              <a:rPr sz="2000" spc="-114">
                <a:latin typeface="Arial"/>
                <a:cs typeface="Arial"/>
              </a:rPr>
              <a:t> </a:t>
            </a:r>
            <a:r>
              <a:rPr sz="2000" spc="-90">
                <a:latin typeface="Arial"/>
                <a:cs typeface="Arial"/>
              </a:rPr>
              <a:t>and</a:t>
            </a:r>
            <a:r>
              <a:rPr sz="2000" spc="-110">
                <a:latin typeface="Arial"/>
                <a:cs typeface="Arial"/>
              </a:rPr>
              <a:t> </a:t>
            </a:r>
            <a:r>
              <a:rPr sz="2000" spc="-155">
                <a:latin typeface="Arial"/>
                <a:cs typeface="Arial"/>
              </a:rPr>
              <a:t>easy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15">
                <a:latin typeface="Arial"/>
                <a:cs typeface="Arial"/>
              </a:rPr>
              <a:t>to</a:t>
            </a:r>
            <a:r>
              <a:rPr sz="2000" spc="-114">
                <a:latin typeface="Arial"/>
                <a:cs typeface="Arial"/>
              </a:rPr>
              <a:t> </a:t>
            </a:r>
            <a:r>
              <a:rPr sz="2000" spc="-75">
                <a:latin typeface="Arial"/>
                <a:cs typeface="Arial"/>
              </a:rPr>
              <a:t>read.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2" hidden="0"/>
          <p:cNvSpPr/>
          <p:nvPr isPhoto="0" userDrawn="0"/>
        </p:nvSpPr>
        <p:spPr bwMode="auto">
          <a:xfrm>
            <a:off x="5564123" y="3304032"/>
            <a:ext cx="3555491" cy="56997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5" name="object 13" hidden="0"/>
          <p:cNvSpPr/>
          <p:nvPr isPhoto="0" userDrawn="0"/>
        </p:nvSpPr>
        <p:spPr bwMode="auto">
          <a:xfrm>
            <a:off x="5600700" y="3340100"/>
            <a:ext cx="3429000" cy="444500"/>
          </a:xfrm>
          <a:prstGeom prst="rect">
            <a:avLst/>
          </a:prstGeom>
          <a:blipFill>
            <a:blip r:embed="rId4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6" name="object 14" hidden="0"/>
          <p:cNvSpPr/>
          <p:nvPr isPhoto="0" userDrawn="0"/>
        </p:nvSpPr>
        <p:spPr bwMode="auto">
          <a:xfrm>
            <a:off x="5595873" y="3335273"/>
            <a:ext cx="3438525" cy="454025"/>
          </a:xfrm>
          <a:custGeom>
            <a:avLst/>
            <a:gdLst/>
            <a:ahLst/>
            <a:cxnLst/>
            <a:rect l="l" t="t" r="r" b="b"/>
            <a:pathLst>
              <a:path w="3438525" h="454025" fill="norm" stroke="1" extrusionOk="0">
                <a:moveTo>
                  <a:pt x="0" y="454025"/>
                </a:moveTo>
                <a:lnTo>
                  <a:pt x="3438525" y="454025"/>
                </a:lnTo>
                <a:lnTo>
                  <a:pt x="3438525" y="0"/>
                </a:lnTo>
                <a:lnTo>
                  <a:pt x="0" y="0"/>
                </a:lnTo>
                <a:lnTo>
                  <a:pt x="0" y="4540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7" name="object 15" hidden="0"/>
          <p:cNvSpPr/>
          <p:nvPr isPhoto="0" userDrawn="0"/>
        </p:nvSpPr>
        <p:spPr bwMode="auto">
          <a:xfrm>
            <a:off x="3075432" y="2630423"/>
            <a:ext cx="1865375" cy="1790700"/>
          </a:xfrm>
          <a:prstGeom prst="rect">
            <a:avLst/>
          </a:prstGeom>
          <a:blipFill>
            <a:blip r:embed="rId5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object 16" hidden="0"/>
          <p:cNvSpPr/>
          <p:nvPr isPhoto="0" userDrawn="0"/>
        </p:nvSpPr>
        <p:spPr bwMode="auto">
          <a:xfrm>
            <a:off x="3111500" y="2667000"/>
            <a:ext cx="1739900" cy="1663700"/>
          </a:xfrm>
          <a:prstGeom prst="rect">
            <a:avLst/>
          </a:prstGeom>
          <a:blipFill>
            <a:blip r:embed="rId6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9" name="object 17" hidden="0"/>
          <p:cNvSpPr/>
          <p:nvPr isPhoto="0" userDrawn="0"/>
        </p:nvSpPr>
        <p:spPr bwMode="auto">
          <a:xfrm>
            <a:off x="3106673" y="2662173"/>
            <a:ext cx="1749425" cy="1673225"/>
          </a:xfrm>
          <a:custGeom>
            <a:avLst/>
            <a:gdLst/>
            <a:ahLst/>
            <a:cxnLst/>
            <a:rect l="l" t="t" r="r" b="b"/>
            <a:pathLst>
              <a:path w="1749425" h="1673225" fill="norm" stroke="1" extrusionOk="0">
                <a:moveTo>
                  <a:pt x="0" y="1673225"/>
                </a:moveTo>
                <a:lnTo>
                  <a:pt x="1749425" y="1673225"/>
                </a:lnTo>
                <a:lnTo>
                  <a:pt x="1749425" y="0"/>
                </a:lnTo>
                <a:lnTo>
                  <a:pt x="0" y="0"/>
                </a:lnTo>
                <a:lnTo>
                  <a:pt x="0" y="16732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0" name="object 18" hidden="0"/>
          <p:cNvSpPr>
            <a:spLocks noAdjustHandles="0" noChangeArrowheads="0"/>
          </p:cNvSpPr>
          <p:nvPr isPhoto="0" userDrawn="0"/>
        </p:nvSpPr>
        <p:spPr bwMode="auto">
          <a:xfrm>
            <a:off x="5172202" y="3387089"/>
            <a:ext cx="2495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996178" y="231394"/>
            <a:ext cx="10160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365"/>
              <a:t>Loops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1759076" y="1255522"/>
            <a:ext cx="18084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b="1" spc="-185">
                <a:solidFill>
                  <a:srgbClr val="CC9A1A"/>
                </a:solidFill>
                <a:latin typeface="Arial"/>
                <a:cs typeface="Arial"/>
              </a:rPr>
              <a:t>The </a:t>
            </a:r>
            <a:r>
              <a:rPr sz="2200" b="1" spc="-200">
                <a:solidFill>
                  <a:srgbClr val="CC9A1A"/>
                </a:solidFill>
                <a:latin typeface="Arial"/>
                <a:cs typeface="Arial"/>
              </a:rPr>
              <a:t>For</a:t>
            </a:r>
            <a:r>
              <a:rPr sz="2200" b="1" spc="-105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235">
                <a:solidFill>
                  <a:srgbClr val="CC9A1A"/>
                </a:solidFill>
                <a:latin typeface="Arial"/>
                <a:cs typeface="Arial"/>
              </a:rPr>
              <a:t>Loop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2" hidden="0"/>
          <p:cNvSpPr>
            <a:spLocks noAdjustHandles="0" noChangeArrowheads="0"/>
          </p:cNvSpPr>
          <p:nvPr isPhoto="0" userDrawn="0"/>
        </p:nvSpPr>
        <p:spPr bwMode="auto">
          <a:xfrm>
            <a:off x="1759076" y="4606290"/>
            <a:ext cx="20675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b="1" spc="-185">
                <a:solidFill>
                  <a:srgbClr val="CC9A1A"/>
                </a:solidFill>
                <a:latin typeface="Arial"/>
                <a:cs typeface="Arial"/>
              </a:rPr>
              <a:t>The </a:t>
            </a:r>
            <a:r>
              <a:rPr sz="2200" b="1" spc="-105">
                <a:solidFill>
                  <a:srgbClr val="CC9A1A"/>
                </a:solidFill>
                <a:latin typeface="Arial"/>
                <a:cs typeface="Arial"/>
              </a:rPr>
              <a:t>while </a:t>
            </a:r>
            <a:r>
              <a:rPr sz="2200" b="1" spc="-235">
                <a:solidFill>
                  <a:srgbClr val="CC9A1A"/>
                </a:solidFill>
                <a:latin typeface="Arial"/>
                <a:cs typeface="Arial"/>
              </a:rPr>
              <a:t>Loop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3" hidden="0"/>
          <p:cNvSpPr/>
          <p:nvPr isPhoto="0" userDrawn="0"/>
        </p:nvSpPr>
        <p:spPr bwMode="auto">
          <a:xfrm>
            <a:off x="2325623" y="1818132"/>
            <a:ext cx="6324600" cy="270357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6" name="object 14" hidden="0"/>
          <p:cNvSpPr/>
          <p:nvPr isPhoto="0" userDrawn="0"/>
        </p:nvSpPr>
        <p:spPr bwMode="auto">
          <a:xfrm>
            <a:off x="2362199" y="1854200"/>
            <a:ext cx="6197600" cy="2578100"/>
          </a:xfrm>
          <a:prstGeom prst="rect">
            <a:avLst/>
          </a:prstGeom>
          <a:blipFill>
            <a:blip r:embed="rId4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7" name="object 15" hidden="0"/>
          <p:cNvSpPr/>
          <p:nvPr isPhoto="0" userDrawn="0"/>
        </p:nvSpPr>
        <p:spPr bwMode="auto">
          <a:xfrm>
            <a:off x="2357373" y="1849373"/>
            <a:ext cx="6207125" cy="2587625"/>
          </a:xfrm>
          <a:custGeom>
            <a:avLst/>
            <a:gdLst/>
            <a:ahLst/>
            <a:cxnLst/>
            <a:rect l="l" t="t" r="r" b="b"/>
            <a:pathLst>
              <a:path w="6207125" h="2587625" fill="norm" stroke="1" extrusionOk="0">
                <a:moveTo>
                  <a:pt x="0" y="2587625"/>
                </a:moveTo>
                <a:lnTo>
                  <a:pt x="6207125" y="2587625"/>
                </a:lnTo>
                <a:lnTo>
                  <a:pt x="6207125" y="0"/>
                </a:lnTo>
                <a:lnTo>
                  <a:pt x="0" y="0"/>
                </a:lnTo>
                <a:lnTo>
                  <a:pt x="0" y="25876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object 16" hidden="0"/>
          <p:cNvSpPr/>
          <p:nvPr isPhoto="0" userDrawn="0"/>
        </p:nvSpPr>
        <p:spPr bwMode="auto">
          <a:xfrm>
            <a:off x="2325623" y="5094732"/>
            <a:ext cx="3262884" cy="976884"/>
          </a:xfrm>
          <a:prstGeom prst="rect">
            <a:avLst/>
          </a:prstGeom>
          <a:blipFill>
            <a:blip r:embed="rId5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9" name="object 17" hidden="0"/>
          <p:cNvSpPr/>
          <p:nvPr isPhoto="0" userDrawn="0"/>
        </p:nvSpPr>
        <p:spPr bwMode="auto">
          <a:xfrm>
            <a:off x="2362199" y="5130800"/>
            <a:ext cx="3136900" cy="850900"/>
          </a:xfrm>
          <a:prstGeom prst="rect">
            <a:avLst/>
          </a:prstGeom>
          <a:blipFill>
            <a:blip r:embed="rId6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0" name="object 18" hidden="0"/>
          <p:cNvSpPr/>
          <p:nvPr isPhoto="0" userDrawn="0"/>
        </p:nvSpPr>
        <p:spPr bwMode="auto">
          <a:xfrm>
            <a:off x="2357373" y="5126037"/>
            <a:ext cx="3146425" cy="860425"/>
          </a:xfrm>
          <a:custGeom>
            <a:avLst/>
            <a:gdLst/>
            <a:ahLst/>
            <a:cxnLst/>
            <a:rect l="l" t="t" r="r" b="b"/>
            <a:pathLst>
              <a:path w="3146425" h="860425" fill="norm" stroke="1" extrusionOk="0">
                <a:moveTo>
                  <a:pt x="0" y="860425"/>
                </a:moveTo>
                <a:lnTo>
                  <a:pt x="3146425" y="860425"/>
                </a:lnTo>
                <a:lnTo>
                  <a:pt x="3146425" y="0"/>
                </a:lnTo>
                <a:lnTo>
                  <a:pt x="0" y="0"/>
                </a:lnTo>
                <a:lnTo>
                  <a:pt x="0" y="8604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1" name="object 19" hidden="0"/>
          <p:cNvSpPr/>
          <p:nvPr isPhoto="0" userDrawn="0"/>
        </p:nvSpPr>
        <p:spPr bwMode="auto">
          <a:xfrm>
            <a:off x="5666232" y="5120640"/>
            <a:ext cx="1522475" cy="950976"/>
          </a:xfrm>
          <a:prstGeom prst="rect">
            <a:avLst/>
          </a:prstGeom>
          <a:blipFill>
            <a:blip r:embed="rId7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2" name="object 20" hidden="0"/>
          <p:cNvSpPr/>
          <p:nvPr isPhoto="0" userDrawn="0"/>
        </p:nvSpPr>
        <p:spPr bwMode="auto">
          <a:xfrm>
            <a:off x="5702300" y="5156200"/>
            <a:ext cx="1397000" cy="825500"/>
          </a:xfrm>
          <a:prstGeom prst="rect">
            <a:avLst/>
          </a:prstGeom>
          <a:blipFill>
            <a:blip r:embed="rId8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3" name="object 21" hidden="0"/>
          <p:cNvSpPr/>
          <p:nvPr isPhoto="0" userDrawn="0"/>
        </p:nvSpPr>
        <p:spPr bwMode="auto">
          <a:xfrm>
            <a:off x="5697472" y="5151437"/>
            <a:ext cx="1406525" cy="835025"/>
          </a:xfrm>
          <a:custGeom>
            <a:avLst/>
            <a:gdLst/>
            <a:ahLst/>
            <a:cxnLst/>
            <a:rect l="l" t="t" r="r" b="b"/>
            <a:pathLst>
              <a:path w="1406525" h="835025" fill="norm" stroke="1" extrusionOk="0">
                <a:moveTo>
                  <a:pt x="0" y="835025"/>
                </a:moveTo>
                <a:lnTo>
                  <a:pt x="1406525" y="835025"/>
                </a:lnTo>
                <a:lnTo>
                  <a:pt x="1406525" y="0"/>
                </a:lnTo>
                <a:lnTo>
                  <a:pt x="0" y="0"/>
                </a:lnTo>
                <a:lnTo>
                  <a:pt x="0" y="8350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4" name="object 22" hidden="0"/>
          <p:cNvSpPr/>
          <p:nvPr isPhoto="0" userDrawn="0"/>
        </p:nvSpPr>
        <p:spPr bwMode="auto">
          <a:xfrm>
            <a:off x="8726423" y="1982723"/>
            <a:ext cx="2234183" cy="2310384"/>
          </a:xfrm>
          <a:prstGeom prst="rect">
            <a:avLst/>
          </a:prstGeom>
          <a:blipFill>
            <a:blip r:embed="rId9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5" name="object 23" hidden="0"/>
          <p:cNvSpPr/>
          <p:nvPr isPhoto="0" userDrawn="0"/>
        </p:nvSpPr>
        <p:spPr bwMode="auto">
          <a:xfrm>
            <a:off x="8763000" y="2019300"/>
            <a:ext cx="2108200" cy="2184400"/>
          </a:xfrm>
          <a:prstGeom prst="rect">
            <a:avLst/>
          </a:prstGeom>
          <a:blipFill>
            <a:blip r:embed="rId10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6" name="object 24" hidden="0"/>
          <p:cNvSpPr/>
          <p:nvPr isPhoto="0" userDrawn="0"/>
        </p:nvSpPr>
        <p:spPr bwMode="auto">
          <a:xfrm>
            <a:off x="8758173" y="2014473"/>
            <a:ext cx="2117725" cy="2193925"/>
          </a:xfrm>
          <a:custGeom>
            <a:avLst/>
            <a:gdLst/>
            <a:ahLst/>
            <a:cxnLst/>
            <a:rect l="l" t="t" r="r" b="b"/>
            <a:pathLst>
              <a:path w="2117725" h="2193925" fill="norm" stroke="1" extrusionOk="0">
                <a:moveTo>
                  <a:pt x="0" y="2193925"/>
                </a:moveTo>
                <a:lnTo>
                  <a:pt x="2117725" y="2193925"/>
                </a:lnTo>
                <a:lnTo>
                  <a:pt x="2117725" y="0"/>
                </a:lnTo>
                <a:lnTo>
                  <a:pt x="0" y="0"/>
                </a:lnTo>
                <a:lnTo>
                  <a:pt x="0" y="21939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7" name="object 25" hidden="0"/>
          <p:cNvSpPr/>
          <p:nvPr isPhoto="0" userDrawn="0"/>
        </p:nvSpPr>
        <p:spPr bwMode="auto">
          <a:xfrm>
            <a:off x="4374134" y="3924808"/>
            <a:ext cx="533400" cy="304800"/>
          </a:xfrm>
          <a:prstGeom prst="rect">
            <a:avLst/>
          </a:prstGeom>
          <a:blipFill>
            <a:blip r:embed="rId11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996178" y="231394"/>
            <a:ext cx="10160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365"/>
              <a:t>Loops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1681352" y="1047115"/>
            <a:ext cx="28930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2200" b="1" spc="-235">
                <a:solidFill>
                  <a:srgbClr val="CC9A1A"/>
                </a:solidFill>
                <a:latin typeface="Arial"/>
                <a:cs typeface="Arial"/>
              </a:rPr>
              <a:t>Loop </a:t>
            </a:r>
            <a:r>
              <a:rPr sz="2200" b="1" spc="-160">
                <a:solidFill>
                  <a:srgbClr val="CC9A1A"/>
                </a:solidFill>
                <a:latin typeface="Arial"/>
                <a:cs typeface="Arial"/>
              </a:rPr>
              <a:t>Control</a:t>
            </a:r>
            <a:r>
              <a:rPr sz="2200" b="1" spc="-375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155">
                <a:solidFill>
                  <a:srgbClr val="CC9A1A"/>
                </a:solidFill>
                <a:latin typeface="Arial"/>
                <a:cs typeface="Arial"/>
              </a:rPr>
              <a:t>Statements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2" hidden="0"/>
          <p:cNvSpPr>
            <a:spLocks noAdjustHandles="0" noChangeArrowheads="0"/>
          </p:cNvSpPr>
          <p:nvPr isPhoto="0" userDrawn="0"/>
        </p:nvSpPr>
        <p:spPr bwMode="auto">
          <a:xfrm>
            <a:off x="1681352" y="1519555"/>
            <a:ext cx="3404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  <a:tab pos="1056005" algn="l"/>
                <a:tab pos="2425065" algn="l"/>
                <a:tab pos="2929890" algn="l"/>
              </a:tabLst>
            </a:pPr>
            <a:r>
              <a:rPr sz="2000" b="1" spc="-130">
                <a:latin typeface="Arial"/>
                <a:cs typeface="Arial"/>
              </a:rPr>
              <a:t>b</a:t>
            </a:r>
            <a:r>
              <a:rPr sz="2000" b="1" spc="-110">
                <a:latin typeface="Arial"/>
                <a:cs typeface="Arial"/>
              </a:rPr>
              <a:t>r</a:t>
            </a:r>
            <a:r>
              <a:rPr sz="2000" b="1" spc="-135">
                <a:latin typeface="Arial"/>
                <a:cs typeface="Arial"/>
              </a:rPr>
              <a:t>ea</a:t>
            </a:r>
            <a:r>
              <a:rPr sz="2000" b="1" spc="-130">
                <a:latin typeface="Arial"/>
                <a:cs typeface="Arial"/>
              </a:rPr>
              <a:t>k</a:t>
            </a:r>
            <a:r>
              <a:rPr sz="2000" b="1">
                <a:latin typeface="Arial"/>
                <a:cs typeface="Arial"/>
              </a:rPr>
              <a:t>	</a:t>
            </a:r>
            <a:r>
              <a:rPr sz="2000" spc="-20">
                <a:latin typeface="Arial"/>
                <a:cs typeface="Arial"/>
              </a:rPr>
              <a:t>:</a:t>
            </a:r>
            <a:r>
              <a:rPr sz="2000" spc="-433">
                <a:latin typeface="Arial"/>
                <a:cs typeface="Arial"/>
              </a:rPr>
              <a:t>T</a:t>
            </a:r>
            <a:r>
              <a:rPr sz="2000" spc="-114">
                <a:latin typeface="Arial"/>
                <a:cs typeface="Arial"/>
              </a:rPr>
              <a:t>e</a:t>
            </a:r>
            <a:r>
              <a:rPr sz="2000" spc="-45">
                <a:latin typeface="Arial"/>
                <a:cs typeface="Arial"/>
              </a:rPr>
              <a:t>rmin</a:t>
            </a:r>
            <a:r>
              <a:rPr sz="2000" spc="-80">
                <a:latin typeface="Arial"/>
                <a:cs typeface="Arial"/>
              </a:rPr>
              <a:t>a</a:t>
            </a:r>
            <a:r>
              <a:rPr sz="2000" spc="90">
                <a:latin typeface="Arial"/>
                <a:cs typeface="Arial"/>
              </a:rPr>
              <a:t>t</a:t>
            </a:r>
            <a:r>
              <a:rPr sz="2000" spc="-114">
                <a:latin typeface="Arial"/>
                <a:cs typeface="Arial"/>
              </a:rPr>
              <a:t>e</a:t>
            </a:r>
            <a:r>
              <a:rPr sz="2000" spc="-220">
                <a:latin typeface="Arial"/>
                <a:cs typeface="Arial"/>
              </a:rPr>
              <a:t>s</a:t>
            </a:r>
            <a:r>
              <a:rPr sz="2000">
                <a:latin typeface="Arial"/>
                <a:cs typeface="Arial"/>
              </a:rPr>
              <a:t>	</a:t>
            </a:r>
            <a:r>
              <a:rPr sz="2000" spc="-20">
                <a:latin typeface="Arial"/>
                <a:cs typeface="Arial"/>
              </a:rPr>
              <a:t>the</a:t>
            </a:r>
            <a:r>
              <a:rPr sz="2000">
                <a:latin typeface="Arial"/>
                <a:cs typeface="Arial"/>
              </a:rPr>
              <a:t>	</a:t>
            </a:r>
            <a:r>
              <a:rPr sz="2000" spc="-40"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3" hidden="0"/>
          <p:cNvSpPr>
            <a:spLocks noAdjustHandles="0" noChangeArrowheads="0"/>
          </p:cNvSpPr>
          <p:nvPr isPhoto="0" userDrawn="0"/>
        </p:nvSpPr>
        <p:spPr bwMode="auto">
          <a:xfrm>
            <a:off x="5217414" y="1519555"/>
            <a:ext cx="10795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defRPr/>
            </a:pPr>
            <a:r>
              <a:rPr sz="2000" spc="-60"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4" hidden="0"/>
          <p:cNvSpPr>
            <a:spLocks noAdjustHandles="0" noChangeArrowheads="0"/>
          </p:cNvSpPr>
          <p:nvPr isPhoto="0" userDrawn="0"/>
        </p:nvSpPr>
        <p:spPr bwMode="auto">
          <a:xfrm>
            <a:off x="6430771" y="1519555"/>
            <a:ext cx="14782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defRPr/>
              <a:tabLst>
                <a:tab pos="562610" algn="l"/>
              </a:tabLst>
            </a:pPr>
            <a:r>
              <a:rPr sz="2000" spc="-90">
                <a:latin typeface="Arial"/>
                <a:cs typeface="Arial"/>
              </a:rPr>
              <a:t>and	</a:t>
            </a:r>
            <a:r>
              <a:rPr sz="2000" spc="-80">
                <a:latin typeface="Arial"/>
                <a:cs typeface="Arial"/>
              </a:rPr>
              <a:t>transfers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5" hidden="0"/>
          <p:cNvSpPr>
            <a:spLocks noAdjustHandles="0" noChangeArrowheads="0"/>
          </p:cNvSpPr>
          <p:nvPr isPhoto="0" userDrawn="0"/>
        </p:nvSpPr>
        <p:spPr bwMode="auto">
          <a:xfrm>
            <a:off x="8043164" y="1519555"/>
            <a:ext cx="10318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defRPr/>
            </a:pPr>
            <a:r>
              <a:rPr sz="2000" spc="-160">
                <a:latin typeface="Arial"/>
                <a:cs typeface="Arial"/>
              </a:rPr>
              <a:t>e</a:t>
            </a:r>
            <a:r>
              <a:rPr sz="2000" spc="-190">
                <a:latin typeface="Arial"/>
                <a:cs typeface="Arial"/>
              </a:rPr>
              <a:t>x</a:t>
            </a:r>
            <a:r>
              <a:rPr sz="2000" spc="-110">
                <a:latin typeface="Arial"/>
                <a:cs typeface="Arial"/>
              </a:rPr>
              <a:t>ecu</a:t>
            </a:r>
            <a:r>
              <a:rPr sz="2000">
                <a:latin typeface="Arial"/>
                <a:cs typeface="Arial"/>
              </a:rPr>
              <a:t>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6" hidden="0"/>
          <p:cNvSpPr>
            <a:spLocks noAdjustHandles="0" noChangeArrowheads="0"/>
          </p:cNvSpPr>
          <p:nvPr isPhoto="0" userDrawn="0"/>
        </p:nvSpPr>
        <p:spPr bwMode="auto">
          <a:xfrm>
            <a:off x="9207754" y="1519555"/>
            <a:ext cx="1960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defRPr/>
              <a:tabLst>
                <a:tab pos="387350" algn="l"/>
                <a:tab pos="891540" algn="l"/>
              </a:tabLst>
            </a:pPr>
            <a:r>
              <a:rPr sz="2000" spc="-5">
                <a:latin typeface="Arial"/>
                <a:cs typeface="Arial"/>
              </a:rPr>
              <a:t>t</a:t>
            </a:r>
            <a:r>
              <a:rPr sz="2000" spc="40">
                <a:latin typeface="Arial"/>
                <a:cs typeface="Arial"/>
              </a:rPr>
              <a:t>o</a:t>
            </a:r>
            <a:r>
              <a:rPr sz="2000">
                <a:latin typeface="Arial"/>
                <a:cs typeface="Arial"/>
              </a:rPr>
              <a:t>	</a:t>
            </a:r>
            <a:r>
              <a:rPr sz="2000" spc="-20">
                <a:latin typeface="Arial"/>
                <a:cs typeface="Arial"/>
              </a:rPr>
              <a:t>the</a:t>
            </a:r>
            <a:r>
              <a:rPr sz="2000">
                <a:latin typeface="Arial"/>
                <a:cs typeface="Arial"/>
              </a:rPr>
              <a:t>	</a:t>
            </a:r>
            <a:r>
              <a:rPr sz="2000" spc="-250">
                <a:latin typeface="Arial"/>
                <a:cs typeface="Arial"/>
              </a:rPr>
              <a:t>s</a:t>
            </a:r>
            <a:r>
              <a:rPr sz="2000" spc="100">
                <a:latin typeface="Arial"/>
                <a:cs typeface="Arial"/>
              </a:rPr>
              <a:t>t</a:t>
            </a:r>
            <a:r>
              <a:rPr sz="2000" spc="-180">
                <a:latin typeface="Arial"/>
                <a:cs typeface="Arial"/>
              </a:rPr>
              <a:t>a</a:t>
            </a:r>
            <a:r>
              <a:rPr sz="2000" spc="90">
                <a:latin typeface="Arial"/>
                <a:cs typeface="Arial"/>
              </a:rPr>
              <a:t>t</a:t>
            </a:r>
            <a:r>
              <a:rPr sz="2000" spc="-114">
                <a:latin typeface="Arial"/>
                <a:cs typeface="Arial"/>
              </a:rPr>
              <a:t>e</a:t>
            </a:r>
            <a:r>
              <a:rPr sz="2000" spc="-110">
                <a:latin typeface="Arial"/>
                <a:cs typeface="Arial"/>
              </a:rPr>
              <a:t>m</a:t>
            </a:r>
            <a:r>
              <a:rPr sz="2000" spc="-85">
                <a:latin typeface="Arial"/>
                <a:cs typeface="Arial"/>
              </a:rPr>
              <a:t>e</a:t>
            </a:r>
            <a:r>
              <a:rPr sz="2000" spc="-70">
                <a:latin typeface="Arial"/>
                <a:cs typeface="Arial"/>
              </a:rPr>
              <a:t>n</a:t>
            </a:r>
            <a:r>
              <a:rPr sz="2000" spc="114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7" hidden="0"/>
          <p:cNvSpPr>
            <a:spLocks noAdjustHandles="0" noChangeArrowheads="0"/>
          </p:cNvSpPr>
          <p:nvPr isPhoto="0" userDrawn="0"/>
        </p:nvSpPr>
        <p:spPr bwMode="auto">
          <a:xfrm>
            <a:off x="1967864" y="1824304"/>
            <a:ext cx="330326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defRPr/>
            </a:pPr>
            <a:r>
              <a:rPr sz="2000" spc="-55">
                <a:latin typeface="Arial"/>
                <a:cs typeface="Arial"/>
              </a:rPr>
              <a:t>immediately </a:t>
            </a:r>
            <a:r>
              <a:rPr sz="2000" spc="-40">
                <a:latin typeface="Arial"/>
                <a:cs typeface="Arial"/>
              </a:rPr>
              <a:t>following </a:t>
            </a:r>
            <a:r>
              <a:rPr sz="2000" spc="-20">
                <a:latin typeface="Arial"/>
                <a:cs typeface="Arial"/>
              </a:rPr>
              <a:t>the</a:t>
            </a:r>
            <a:r>
              <a:rPr sz="2000" spc="-240">
                <a:latin typeface="Arial"/>
                <a:cs typeface="Arial"/>
              </a:rPr>
              <a:t> </a:t>
            </a:r>
            <a:r>
              <a:rPr sz="2000" spc="-45">
                <a:latin typeface="Arial"/>
                <a:cs typeface="Arial"/>
              </a:rPr>
              <a:t>loop.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18" hidden="0"/>
          <p:cNvSpPr>
            <a:spLocks noAdjustHandles="0" noChangeArrowheads="0"/>
          </p:cNvSpPr>
          <p:nvPr isPhoto="0" userDrawn="0"/>
        </p:nvSpPr>
        <p:spPr bwMode="auto">
          <a:xfrm>
            <a:off x="1681352" y="3150565"/>
            <a:ext cx="94869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  <a:tab pos="1383665" algn="l"/>
              </a:tabLst>
            </a:pPr>
            <a:r>
              <a:rPr sz="2000" b="1" spc="-130">
                <a:latin typeface="Arial"/>
                <a:cs typeface="Arial"/>
              </a:rPr>
              <a:t>continue	</a:t>
            </a:r>
            <a:r>
              <a:rPr sz="2000" spc="-170">
                <a:latin typeface="Arial"/>
                <a:cs typeface="Arial"/>
              </a:rPr>
              <a:t>:Causes </a:t>
            </a:r>
            <a:r>
              <a:rPr sz="2000" spc="-20">
                <a:latin typeface="Arial"/>
                <a:cs typeface="Arial"/>
              </a:rPr>
              <a:t>the </a:t>
            </a:r>
            <a:r>
              <a:rPr sz="2000" spc="-45">
                <a:latin typeface="Arial"/>
                <a:cs typeface="Arial"/>
              </a:rPr>
              <a:t>loop </a:t>
            </a:r>
            <a:r>
              <a:rPr sz="2000" spc="15">
                <a:latin typeface="Arial"/>
                <a:cs typeface="Arial"/>
              </a:rPr>
              <a:t>to </a:t>
            </a:r>
            <a:r>
              <a:rPr sz="2000" spc="-95">
                <a:latin typeface="Arial"/>
                <a:cs typeface="Arial"/>
              </a:rPr>
              <a:t>skip </a:t>
            </a:r>
            <a:r>
              <a:rPr sz="2000" spc="-20">
                <a:latin typeface="Arial"/>
                <a:cs typeface="Arial"/>
              </a:rPr>
              <a:t>the </a:t>
            </a:r>
            <a:r>
              <a:rPr sz="2000" spc="-60">
                <a:latin typeface="Arial"/>
                <a:cs typeface="Arial"/>
              </a:rPr>
              <a:t>remainder </a:t>
            </a:r>
            <a:r>
              <a:rPr sz="2000" spc="-5">
                <a:latin typeface="Arial"/>
                <a:cs typeface="Arial"/>
              </a:rPr>
              <a:t>of </a:t>
            </a:r>
            <a:r>
              <a:rPr sz="2000" spc="-30">
                <a:latin typeface="Arial"/>
                <a:cs typeface="Arial"/>
              </a:rPr>
              <a:t>its </a:t>
            </a:r>
            <a:r>
              <a:rPr sz="2000" spc="-75">
                <a:latin typeface="Arial"/>
                <a:cs typeface="Arial"/>
              </a:rPr>
              <a:t>body </a:t>
            </a:r>
            <a:r>
              <a:rPr sz="2000" spc="-100">
                <a:latin typeface="Arial"/>
                <a:cs typeface="Arial"/>
              </a:rPr>
              <a:t>and</a:t>
            </a:r>
            <a:r>
              <a:rPr sz="2000" spc="150">
                <a:latin typeface="Arial"/>
                <a:cs typeface="Arial"/>
              </a:rPr>
              <a:t> </a:t>
            </a:r>
            <a:r>
              <a:rPr sz="2000" spc="-55">
                <a:latin typeface="Arial"/>
                <a:cs typeface="Arial"/>
              </a:rPr>
              <a:t>immediately </a:t>
            </a:r>
            <a:r>
              <a:rPr sz="2000" spc="-50">
                <a:latin typeface="Arial"/>
                <a:cs typeface="Arial"/>
              </a:rPr>
              <a:t>retest </a:t>
            </a:r>
            <a:r>
              <a:rPr sz="2000" spc="-30">
                <a:latin typeface="Arial"/>
                <a:cs typeface="Arial"/>
              </a:rPr>
              <a:t>its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defRPr/>
            </a:pPr>
            <a:r>
              <a:rPr sz="2000" spc="-40">
                <a:latin typeface="Arial"/>
                <a:cs typeface="Arial"/>
              </a:rPr>
              <a:t>condition </a:t>
            </a:r>
            <a:r>
              <a:rPr sz="2000" spc="-15">
                <a:latin typeface="Arial"/>
                <a:cs typeface="Arial"/>
              </a:rPr>
              <a:t>prior </a:t>
            </a:r>
            <a:r>
              <a:rPr sz="2000" spc="15">
                <a:latin typeface="Arial"/>
                <a:cs typeface="Arial"/>
              </a:rPr>
              <a:t>to</a:t>
            </a:r>
            <a:r>
              <a:rPr sz="2000" spc="-285">
                <a:latin typeface="Arial"/>
                <a:cs typeface="Arial"/>
              </a:rPr>
              <a:t> </a:t>
            </a:r>
            <a:r>
              <a:rPr sz="2000" spc="-40">
                <a:latin typeface="Arial"/>
                <a:cs typeface="Arial"/>
              </a:rPr>
              <a:t>reiterating.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19" hidden="0"/>
          <p:cNvSpPr>
            <a:spLocks noAdjustHandles="0" noChangeArrowheads="0"/>
          </p:cNvSpPr>
          <p:nvPr isPhoto="0" userDrawn="0"/>
        </p:nvSpPr>
        <p:spPr bwMode="auto">
          <a:xfrm>
            <a:off x="1681352" y="4781803"/>
            <a:ext cx="94875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  <a:tab pos="905510" algn="l"/>
                <a:tab pos="1638300" algn="l"/>
                <a:tab pos="2355215" algn="l"/>
                <a:tab pos="2617470" algn="l"/>
                <a:tab pos="3813810" algn="l"/>
                <a:tab pos="4112260" algn="l"/>
                <a:tab pos="5139690" algn="l"/>
                <a:tab pos="6537325" algn="l"/>
                <a:tab pos="7029450" algn="l"/>
                <a:tab pos="7549515" algn="l"/>
                <a:tab pos="7957820" algn="l"/>
                <a:tab pos="8451850" algn="l"/>
                <a:tab pos="9110345" algn="l"/>
              </a:tabLst>
            </a:pPr>
            <a:r>
              <a:rPr sz="2000" b="1" spc="-225">
                <a:latin typeface="Arial"/>
                <a:cs typeface="Arial"/>
              </a:rPr>
              <a:t>pass	</a:t>
            </a:r>
            <a:r>
              <a:rPr sz="2000" spc="-20">
                <a:latin typeface="Arial"/>
                <a:cs typeface="Arial"/>
              </a:rPr>
              <a:t>:</a:t>
            </a:r>
            <a:r>
              <a:rPr sz="2000" spc="-145">
                <a:latin typeface="Arial"/>
                <a:cs typeface="Arial"/>
              </a:rPr>
              <a:t>Use</a:t>
            </a:r>
            <a:r>
              <a:rPr sz="2000" spc="-135">
                <a:latin typeface="Arial"/>
                <a:cs typeface="Arial"/>
              </a:rPr>
              <a:t>d</a:t>
            </a:r>
            <a:r>
              <a:rPr sz="2000">
                <a:latin typeface="Arial"/>
                <a:cs typeface="Arial"/>
              </a:rPr>
              <a:t>	</a:t>
            </a:r>
            <a:r>
              <a:rPr sz="2000" spc="-35">
                <a:latin typeface="Arial"/>
                <a:cs typeface="Arial"/>
              </a:rPr>
              <a:t>w</a:t>
            </a:r>
            <a:r>
              <a:rPr sz="2000" spc="-85">
                <a:latin typeface="Arial"/>
                <a:cs typeface="Arial"/>
              </a:rPr>
              <a:t>he</a:t>
            </a:r>
            <a:r>
              <a:rPr sz="2000" spc="-80">
                <a:latin typeface="Arial"/>
                <a:cs typeface="Arial"/>
              </a:rPr>
              <a:t>n</a:t>
            </a:r>
            <a:r>
              <a:rPr sz="2000">
                <a:latin typeface="Arial"/>
                <a:cs typeface="Arial"/>
              </a:rPr>
              <a:t>	</a:t>
            </a:r>
            <a:r>
              <a:rPr sz="2000" spc="-155">
                <a:latin typeface="Arial"/>
                <a:cs typeface="Arial"/>
              </a:rPr>
              <a:t>a</a:t>
            </a:r>
            <a:r>
              <a:rPr sz="2000">
                <a:latin typeface="Arial"/>
                <a:cs typeface="Arial"/>
              </a:rPr>
              <a:t>	</a:t>
            </a:r>
            <a:r>
              <a:rPr sz="2000" spc="-250">
                <a:latin typeface="Arial"/>
                <a:cs typeface="Arial"/>
              </a:rPr>
              <a:t>s</a:t>
            </a:r>
            <a:r>
              <a:rPr sz="2000" spc="90">
                <a:latin typeface="Arial"/>
                <a:cs typeface="Arial"/>
              </a:rPr>
              <a:t>t</a:t>
            </a:r>
            <a:r>
              <a:rPr sz="2000" spc="-170">
                <a:latin typeface="Arial"/>
                <a:cs typeface="Arial"/>
              </a:rPr>
              <a:t>a</a:t>
            </a:r>
            <a:r>
              <a:rPr sz="2000" spc="90">
                <a:latin typeface="Arial"/>
                <a:cs typeface="Arial"/>
              </a:rPr>
              <a:t>t</a:t>
            </a:r>
            <a:r>
              <a:rPr sz="2000" spc="-95">
                <a:latin typeface="Arial"/>
                <a:cs typeface="Arial"/>
              </a:rPr>
              <a:t>eme</a:t>
            </a:r>
            <a:r>
              <a:rPr sz="2000" spc="-100">
                <a:latin typeface="Arial"/>
                <a:cs typeface="Arial"/>
              </a:rPr>
              <a:t>n</a:t>
            </a:r>
            <a:r>
              <a:rPr sz="2000" spc="114">
                <a:latin typeface="Arial"/>
                <a:cs typeface="Arial"/>
              </a:rPr>
              <a:t>t</a:t>
            </a:r>
            <a:r>
              <a:rPr sz="2000">
                <a:latin typeface="Arial"/>
                <a:cs typeface="Arial"/>
              </a:rPr>
              <a:t>	</a:t>
            </a:r>
            <a:r>
              <a:rPr sz="2000" spc="-70">
                <a:latin typeface="Arial"/>
                <a:cs typeface="Arial"/>
              </a:rPr>
              <a:t>i</a:t>
            </a:r>
            <a:r>
              <a:rPr sz="2000" spc="-140">
                <a:latin typeface="Arial"/>
                <a:cs typeface="Arial"/>
              </a:rPr>
              <a:t>s</a:t>
            </a:r>
            <a:r>
              <a:rPr sz="2000">
                <a:latin typeface="Arial"/>
                <a:cs typeface="Arial"/>
              </a:rPr>
              <a:t>	r</a:t>
            </a:r>
            <a:r>
              <a:rPr sz="2000" spc="-40">
                <a:latin typeface="Arial"/>
                <a:cs typeface="Arial"/>
              </a:rPr>
              <a:t>equi</a:t>
            </a:r>
            <a:r>
              <a:rPr sz="2000" spc="-60">
                <a:latin typeface="Arial"/>
                <a:cs typeface="Arial"/>
              </a:rPr>
              <a:t>r</a:t>
            </a:r>
            <a:r>
              <a:rPr sz="2000" spc="-114">
                <a:latin typeface="Arial"/>
                <a:cs typeface="Arial"/>
              </a:rPr>
              <a:t>e</a:t>
            </a:r>
            <a:r>
              <a:rPr sz="2000" spc="-60">
                <a:latin typeface="Arial"/>
                <a:cs typeface="Arial"/>
              </a:rPr>
              <a:t>d</a:t>
            </a:r>
            <a:r>
              <a:rPr sz="2000">
                <a:latin typeface="Arial"/>
                <a:cs typeface="Arial"/>
              </a:rPr>
              <a:t>	</a:t>
            </a:r>
            <a:r>
              <a:rPr sz="2000" spc="-265">
                <a:latin typeface="Arial"/>
                <a:cs typeface="Arial"/>
              </a:rPr>
              <a:t>s</a:t>
            </a:r>
            <a:r>
              <a:rPr sz="2000" spc="-75">
                <a:latin typeface="Arial"/>
                <a:cs typeface="Arial"/>
              </a:rPr>
              <a:t>y</a:t>
            </a:r>
            <a:r>
              <a:rPr sz="2000" spc="-105">
                <a:latin typeface="Arial"/>
                <a:cs typeface="Arial"/>
              </a:rPr>
              <a:t>n</a:t>
            </a:r>
            <a:r>
              <a:rPr sz="2000" spc="90">
                <a:latin typeface="Arial"/>
                <a:cs typeface="Arial"/>
              </a:rPr>
              <a:t>t</a:t>
            </a:r>
            <a:r>
              <a:rPr sz="2000" spc="-65">
                <a:latin typeface="Arial"/>
                <a:cs typeface="Arial"/>
              </a:rPr>
              <a:t>acti</a:t>
            </a:r>
            <a:r>
              <a:rPr sz="2000" spc="-90">
                <a:latin typeface="Arial"/>
                <a:cs typeface="Arial"/>
              </a:rPr>
              <a:t>c</a:t>
            </a:r>
            <a:r>
              <a:rPr sz="2000" spc="-50">
                <a:latin typeface="Arial"/>
                <a:cs typeface="Arial"/>
              </a:rPr>
              <a:t>al</a:t>
            </a:r>
            <a:r>
              <a:rPr sz="2000" spc="-40">
                <a:latin typeface="Arial"/>
                <a:cs typeface="Arial"/>
              </a:rPr>
              <a:t>l</a:t>
            </a:r>
            <a:r>
              <a:rPr sz="2000" spc="-95">
                <a:latin typeface="Arial"/>
                <a:cs typeface="Arial"/>
              </a:rPr>
              <a:t>y</a:t>
            </a:r>
            <a:r>
              <a:rPr sz="2000">
                <a:latin typeface="Arial"/>
                <a:cs typeface="Arial"/>
              </a:rPr>
              <a:t>	</a:t>
            </a:r>
            <a:r>
              <a:rPr sz="2000" spc="-70">
                <a:latin typeface="Arial"/>
                <a:cs typeface="Arial"/>
              </a:rPr>
              <a:t>b</a:t>
            </a:r>
            <a:r>
              <a:rPr sz="2000" spc="30">
                <a:latin typeface="Arial"/>
                <a:cs typeface="Arial"/>
              </a:rPr>
              <a:t>u</a:t>
            </a:r>
            <a:r>
              <a:rPr sz="2000" spc="15">
                <a:latin typeface="Arial"/>
                <a:cs typeface="Arial"/>
              </a:rPr>
              <a:t>t</a:t>
            </a:r>
            <a:r>
              <a:rPr sz="2000">
                <a:latin typeface="Arial"/>
                <a:cs typeface="Arial"/>
              </a:rPr>
              <a:t>	</a:t>
            </a:r>
            <a:r>
              <a:rPr sz="2000" spc="-114">
                <a:latin typeface="Arial"/>
                <a:cs typeface="Arial"/>
              </a:rPr>
              <a:t>y</a:t>
            </a:r>
            <a:r>
              <a:rPr sz="2000" spc="-75">
                <a:latin typeface="Arial"/>
                <a:cs typeface="Arial"/>
              </a:rPr>
              <a:t>o</a:t>
            </a:r>
            <a:r>
              <a:rPr sz="2000" spc="-60">
                <a:latin typeface="Arial"/>
                <a:cs typeface="Arial"/>
              </a:rPr>
              <a:t>u</a:t>
            </a:r>
            <a:r>
              <a:rPr sz="2000">
                <a:latin typeface="Arial"/>
                <a:cs typeface="Arial"/>
              </a:rPr>
              <a:t>	</a:t>
            </a:r>
            <a:r>
              <a:rPr sz="2000" spc="-60">
                <a:latin typeface="Arial"/>
                <a:cs typeface="Arial"/>
              </a:rPr>
              <a:t>do</a:t>
            </a:r>
            <a:r>
              <a:rPr sz="2000">
                <a:latin typeface="Arial"/>
                <a:cs typeface="Arial"/>
              </a:rPr>
              <a:t>	</a:t>
            </a:r>
            <a:r>
              <a:rPr sz="2000" spc="-70">
                <a:latin typeface="Arial"/>
                <a:cs typeface="Arial"/>
              </a:rPr>
              <a:t>n</a:t>
            </a:r>
            <a:r>
              <a:rPr sz="2000" spc="35">
                <a:latin typeface="Arial"/>
                <a:cs typeface="Arial"/>
              </a:rPr>
              <a:t>o</a:t>
            </a:r>
            <a:r>
              <a:rPr sz="2000" spc="20">
                <a:latin typeface="Arial"/>
                <a:cs typeface="Arial"/>
              </a:rPr>
              <a:t>t</a:t>
            </a:r>
            <a:r>
              <a:rPr sz="2000">
                <a:latin typeface="Arial"/>
                <a:cs typeface="Arial"/>
              </a:rPr>
              <a:t>	</a:t>
            </a:r>
            <a:r>
              <a:rPr sz="2000" spc="-45">
                <a:latin typeface="Arial"/>
                <a:cs typeface="Arial"/>
              </a:rPr>
              <a:t>w</a:t>
            </a:r>
            <a:r>
              <a:rPr sz="2000" spc="-110">
                <a:latin typeface="Arial"/>
                <a:cs typeface="Arial"/>
              </a:rPr>
              <a:t>a</a:t>
            </a:r>
            <a:r>
              <a:rPr sz="2000" spc="-130">
                <a:latin typeface="Arial"/>
                <a:cs typeface="Arial"/>
              </a:rPr>
              <a:t>n</a:t>
            </a:r>
            <a:r>
              <a:rPr sz="2000" spc="114">
                <a:latin typeface="Arial"/>
                <a:cs typeface="Arial"/>
              </a:rPr>
              <a:t>t</a:t>
            </a:r>
            <a:r>
              <a:rPr sz="2000">
                <a:latin typeface="Arial"/>
                <a:cs typeface="Arial"/>
              </a:rPr>
              <a:t>	</a:t>
            </a:r>
            <a:r>
              <a:rPr sz="2000" spc="-170">
                <a:latin typeface="Arial"/>
                <a:cs typeface="Arial"/>
              </a:rPr>
              <a:t>a</a:t>
            </a:r>
            <a:r>
              <a:rPr sz="2000" spc="-105">
                <a:latin typeface="Arial"/>
                <a:cs typeface="Arial"/>
              </a:rPr>
              <a:t>n</a:t>
            </a:r>
            <a:r>
              <a:rPr sz="2000" spc="-70">
                <a:latin typeface="Arial"/>
                <a:cs typeface="Arial"/>
              </a:rPr>
              <a:t>y  </a:t>
            </a:r>
            <a:r>
              <a:rPr sz="2000" spc="-95">
                <a:latin typeface="Arial"/>
                <a:cs typeface="Arial"/>
              </a:rPr>
              <a:t>command </a:t>
            </a:r>
            <a:r>
              <a:rPr sz="2000" spc="-15">
                <a:latin typeface="Arial"/>
                <a:cs typeface="Arial"/>
              </a:rPr>
              <a:t>or </a:t>
            </a:r>
            <a:r>
              <a:rPr sz="2000" spc="-105">
                <a:latin typeface="Arial"/>
                <a:cs typeface="Arial"/>
              </a:rPr>
              <a:t>code </a:t>
            </a:r>
            <a:r>
              <a:rPr sz="2000" spc="15">
                <a:latin typeface="Arial"/>
                <a:cs typeface="Arial"/>
              </a:rPr>
              <a:t>to</a:t>
            </a:r>
            <a:r>
              <a:rPr sz="2000" spc="-240">
                <a:latin typeface="Arial"/>
                <a:cs typeface="Arial"/>
              </a:rPr>
              <a:t> </a:t>
            </a:r>
            <a:r>
              <a:rPr sz="2000" spc="-95">
                <a:latin typeface="Arial"/>
                <a:cs typeface="Arial"/>
              </a:rPr>
              <a:t>execute.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0" hidden="0"/>
          <p:cNvSpPr/>
          <p:nvPr isPhoto="0" userDrawn="0"/>
        </p:nvSpPr>
        <p:spPr bwMode="auto">
          <a:xfrm>
            <a:off x="7216140" y="2377439"/>
            <a:ext cx="1700782" cy="68427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3" name="object 21" hidden="0"/>
          <p:cNvSpPr/>
          <p:nvPr isPhoto="0" userDrawn="0"/>
        </p:nvSpPr>
        <p:spPr bwMode="auto">
          <a:xfrm>
            <a:off x="7251700" y="2413000"/>
            <a:ext cx="1574800" cy="558800"/>
          </a:xfrm>
          <a:prstGeom prst="rect">
            <a:avLst/>
          </a:prstGeom>
          <a:blipFill>
            <a:blip r:embed="rId4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4" name="object 22" hidden="0"/>
          <p:cNvSpPr/>
          <p:nvPr isPhoto="0" userDrawn="0"/>
        </p:nvSpPr>
        <p:spPr bwMode="auto">
          <a:xfrm>
            <a:off x="7247001" y="2408173"/>
            <a:ext cx="1584324" cy="568325"/>
          </a:xfrm>
          <a:custGeom>
            <a:avLst/>
            <a:gdLst/>
            <a:ahLst/>
            <a:cxnLst/>
            <a:rect l="l" t="t" r="r" b="b"/>
            <a:pathLst>
              <a:path w="1584325" h="568325" fill="norm" stroke="1" extrusionOk="0">
                <a:moveTo>
                  <a:pt x="0" y="568325"/>
                </a:moveTo>
                <a:lnTo>
                  <a:pt x="1584325" y="568325"/>
                </a:lnTo>
                <a:lnTo>
                  <a:pt x="1584325" y="0"/>
                </a:lnTo>
                <a:lnTo>
                  <a:pt x="0" y="0"/>
                </a:lnTo>
                <a:lnTo>
                  <a:pt x="0" y="5683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5" name="object 23" hidden="0"/>
          <p:cNvSpPr/>
          <p:nvPr isPhoto="0" userDrawn="0"/>
        </p:nvSpPr>
        <p:spPr bwMode="auto">
          <a:xfrm>
            <a:off x="7292340" y="3849623"/>
            <a:ext cx="1674876" cy="990600"/>
          </a:xfrm>
          <a:prstGeom prst="rect">
            <a:avLst/>
          </a:prstGeom>
          <a:blipFill>
            <a:blip r:embed="rId5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6" name="object 24" hidden="0"/>
          <p:cNvSpPr/>
          <p:nvPr isPhoto="0" userDrawn="0"/>
        </p:nvSpPr>
        <p:spPr bwMode="auto">
          <a:xfrm>
            <a:off x="7327900" y="3886200"/>
            <a:ext cx="1549400" cy="863599"/>
          </a:xfrm>
          <a:prstGeom prst="rect">
            <a:avLst/>
          </a:prstGeom>
          <a:blipFill>
            <a:blip r:embed="rId6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7" name="object 25" hidden="0"/>
          <p:cNvSpPr/>
          <p:nvPr isPhoto="0" userDrawn="0"/>
        </p:nvSpPr>
        <p:spPr bwMode="auto">
          <a:xfrm>
            <a:off x="7323201" y="3881373"/>
            <a:ext cx="1558925" cy="873125"/>
          </a:xfrm>
          <a:custGeom>
            <a:avLst/>
            <a:gdLst/>
            <a:ahLst/>
            <a:cxnLst/>
            <a:rect l="l" t="t" r="r" b="b"/>
            <a:pathLst>
              <a:path w="1558925" h="873125" fill="norm" stroke="1" extrusionOk="0">
                <a:moveTo>
                  <a:pt x="0" y="873125"/>
                </a:moveTo>
                <a:lnTo>
                  <a:pt x="1558925" y="873125"/>
                </a:lnTo>
                <a:lnTo>
                  <a:pt x="1558925" y="0"/>
                </a:lnTo>
                <a:lnTo>
                  <a:pt x="0" y="0"/>
                </a:lnTo>
                <a:lnTo>
                  <a:pt x="0" y="8731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8" name="object 26" hidden="0"/>
          <p:cNvSpPr/>
          <p:nvPr isPhoto="0" userDrawn="0"/>
        </p:nvSpPr>
        <p:spPr bwMode="auto">
          <a:xfrm>
            <a:off x="7292340" y="5387340"/>
            <a:ext cx="1712976" cy="1243584"/>
          </a:xfrm>
          <a:prstGeom prst="rect">
            <a:avLst/>
          </a:prstGeom>
          <a:blipFill>
            <a:blip r:embed="rId7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9" name="object 27" hidden="0"/>
          <p:cNvSpPr/>
          <p:nvPr isPhoto="0" userDrawn="0"/>
        </p:nvSpPr>
        <p:spPr bwMode="auto">
          <a:xfrm>
            <a:off x="7327900" y="5422900"/>
            <a:ext cx="1587500" cy="1117600"/>
          </a:xfrm>
          <a:prstGeom prst="rect">
            <a:avLst/>
          </a:prstGeom>
          <a:blipFill>
            <a:blip r:embed="rId8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0" name="object 28" hidden="0"/>
          <p:cNvSpPr/>
          <p:nvPr isPhoto="0" userDrawn="0"/>
        </p:nvSpPr>
        <p:spPr bwMode="auto">
          <a:xfrm>
            <a:off x="7323201" y="5418137"/>
            <a:ext cx="1597025" cy="1127125"/>
          </a:xfrm>
          <a:custGeom>
            <a:avLst/>
            <a:gdLst/>
            <a:ahLst/>
            <a:cxnLst/>
            <a:rect l="l" t="t" r="r" b="b"/>
            <a:pathLst>
              <a:path w="1597025" h="1127125" fill="norm" stroke="1" extrusionOk="0">
                <a:moveTo>
                  <a:pt x="0" y="1127125"/>
                </a:moveTo>
                <a:lnTo>
                  <a:pt x="1597025" y="1127125"/>
                </a:lnTo>
                <a:lnTo>
                  <a:pt x="1597025" y="0"/>
                </a:lnTo>
                <a:lnTo>
                  <a:pt x="0" y="0"/>
                </a:lnTo>
                <a:lnTo>
                  <a:pt x="0" y="11271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1" name="object 29" hidden="0"/>
          <p:cNvSpPr/>
          <p:nvPr isPhoto="0" userDrawn="0"/>
        </p:nvSpPr>
        <p:spPr bwMode="auto">
          <a:xfrm>
            <a:off x="3558540" y="2186939"/>
            <a:ext cx="3515867" cy="1065276"/>
          </a:xfrm>
          <a:prstGeom prst="rect">
            <a:avLst/>
          </a:prstGeom>
          <a:blipFill>
            <a:blip r:embed="rId9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2" name="object 30" hidden="0"/>
          <p:cNvSpPr/>
          <p:nvPr isPhoto="0" userDrawn="0"/>
        </p:nvSpPr>
        <p:spPr bwMode="auto">
          <a:xfrm>
            <a:off x="3594100" y="2222500"/>
            <a:ext cx="3390900" cy="939800"/>
          </a:xfrm>
          <a:prstGeom prst="rect">
            <a:avLst/>
          </a:prstGeom>
          <a:blipFill>
            <a:blip r:embed="rId10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3" name="object 31" hidden="0"/>
          <p:cNvSpPr/>
          <p:nvPr isPhoto="0" userDrawn="0"/>
        </p:nvSpPr>
        <p:spPr bwMode="auto">
          <a:xfrm>
            <a:off x="3589273" y="2217673"/>
            <a:ext cx="3400425" cy="949325"/>
          </a:xfrm>
          <a:custGeom>
            <a:avLst/>
            <a:gdLst/>
            <a:ahLst/>
            <a:cxnLst/>
            <a:rect l="l" t="t" r="r" b="b"/>
            <a:pathLst>
              <a:path w="3400425" h="949325" fill="norm" stroke="1" extrusionOk="0">
                <a:moveTo>
                  <a:pt x="0" y="949325"/>
                </a:moveTo>
                <a:lnTo>
                  <a:pt x="3400425" y="949325"/>
                </a:lnTo>
                <a:lnTo>
                  <a:pt x="3400425" y="0"/>
                </a:lnTo>
                <a:lnTo>
                  <a:pt x="0" y="0"/>
                </a:lnTo>
                <a:lnTo>
                  <a:pt x="0" y="9493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4" name="object 32" hidden="0"/>
          <p:cNvSpPr/>
          <p:nvPr isPhoto="0" userDrawn="0"/>
        </p:nvSpPr>
        <p:spPr bwMode="auto">
          <a:xfrm>
            <a:off x="3558540" y="3825240"/>
            <a:ext cx="3477767" cy="989076"/>
          </a:xfrm>
          <a:prstGeom prst="rect">
            <a:avLst/>
          </a:prstGeom>
          <a:blipFill>
            <a:blip r:embed="rId11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5" name="object 33" hidden="0"/>
          <p:cNvSpPr/>
          <p:nvPr isPhoto="0" userDrawn="0"/>
        </p:nvSpPr>
        <p:spPr bwMode="auto">
          <a:xfrm>
            <a:off x="3594100" y="3860800"/>
            <a:ext cx="3352800" cy="863599"/>
          </a:xfrm>
          <a:prstGeom prst="rect">
            <a:avLst/>
          </a:prstGeom>
          <a:blipFill>
            <a:blip r:embed="rId1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6" name="object 34" hidden="0"/>
          <p:cNvSpPr/>
          <p:nvPr isPhoto="0" userDrawn="0"/>
        </p:nvSpPr>
        <p:spPr bwMode="auto">
          <a:xfrm>
            <a:off x="3589273" y="3855973"/>
            <a:ext cx="3362324" cy="873125"/>
          </a:xfrm>
          <a:custGeom>
            <a:avLst/>
            <a:gdLst/>
            <a:ahLst/>
            <a:cxnLst/>
            <a:rect l="l" t="t" r="r" b="b"/>
            <a:pathLst>
              <a:path w="3362325" h="873125" fill="norm" stroke="1" extrusionOk="0">
                <a:moveTo>
                  <a:pt x="0" y="873125"/>
                </a:moveTo>
                <a:lnTo>
                  <a:pt x="3362325" y="873125"/>
                </a:lnTo>
                <a:lnTo>
                  <a:pt x="3362325" y="0"/>
                </a:lnTo>
                <a:lnTo>
                  <a:pt x="0" y="0"/>
                </a:lnTo>
                <a:lnTo>
                  <a:pt x="0" y="8731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7" name="object 35" hidden="0"/>
          <p:cNvSpPr/>
          <p:nvPr isPhoto="0" userDrawn="0"/>
        </p:nvSpPr>
        <p:spPr bwMode="auto">
          <a:xfrm>
            <a:off x="3558540" y="5425440"/>
            <a:ext cx="3553967" cy="1205484"/>
          </a:xfrm>
          <a:prstGeom prst="rect">
            <a:avLst/>
          </a:prstGeom>
          <a:blipFill>
            <a:blip r:embed="rId1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8" name="object 36" hidden="0"/>
          <p:cNvSpPr/>
          <p:nvPr isPhoto="0" userDrawn="0"/>
        </p:nvSpPr>
        <p:spPr bwMode="auto">
          <a:xfrm>
            <a:off x="3594100" y="5461000"/>
            <a:ext cx="3429000" cy="1079500"/>
          </a:xfrm>
          <a:prstGeom prst="rect">
            <a:avLst/>
          </a:prstGeom>
          <a:blipFill>
            <a:blip r:embed="rId14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9" name="object 37" hidden="0"/>
          <p:cNvSpPr/>
          <p:nvPr isPhoto="0" userDrawn="0"/>
        </p:nvSpPr>
        <p:spPr bwMode="auto">
          <a:xfrm>
            <a:off x="3589273" y="5456237"/>
            <a:ext cx="3438525" cy="1089025"/>
          </a:xfrm>
          <a:custGeom>
            <a:avLst/>
            <a:gdLst/>
            <a:ahLst/>
            <a:cxnLst/>
            <a:rect l="l" t="t" r="r" b="b"/>
            <a:pathLst>
              <a:path w="3438525" h="1089025" fill="norm" stroke="1" extrusionOk="0">
                <a:moveTo>
                  <a:pt x="0" y="1089025"/>
                </a:moveTo>
                <a:lnTo>
                  <a:pt x="3438525" y="1089025"/>
                </a:lnTo>
                <a:lnTo>
                  <a:pt x="3438525" y="0"/>
                </a:lnTo>
                <a:lnTo>
                  <a:pt x="0" y="0"/>
                </a:lnTo>
                <a:lnTo>
                  <a:pt x="0" y="10890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/>
        </p:nvSpPr>
        <p:spPr bwMode="auto">
          <a:xfrm>
            <a:off x="7733156" y="4078351"/>
            <a:ext cx="3691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000" b="1" spc="-280">
                <a:solidFill>
                  <a:srgbClr val="CC9A1A"/>
                </a:solidFill>
                <a:latin typeface="Arial"/>
                <a:cs typeface="Arial"/>
              </a:rPr>
              <a:t>Python</a:t>
            </a:r>
            <a:r>
              <a:rPr sz="4000" b="1" spc="-25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4000" b="1" spc="-345">
                <a:solidFill>
                  <a:srgbClr val="CC9A1A"/>
                </a:solidFill>
                <a:latin typeface="Arial"/>
                <a:cs typeface="Arial"/>
              </a:rPr>
              <a:t>Functions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107685" y="231394"/>
            <a:ext cx="27940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140"/>
              <a:t>What </a:t>
            </a:r>
            <a:r>
              <a:rPr spc="-305"/>
              <a:t>is</a:t>
            </a:r>
            <a:r>
              <a:rPr spc="-270"/>
              <a:t> </a:t>
            </a:r>
            <a:r>
              <a:rPr spc="-260"/>
              <a:t>Python?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1702435" y="1940128"/>
            <a:ext cx="9359900" cy="2979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00" spc="-90">
                <a:latin typeface="Arial"/>
                <a:cs typeface="Arial"/>
              </a:rPr>
              <a:t>Python </a:t>
            </a:r>
            <a:r>
              <a:rPr sz="2400" spc="-125">
                <a:latin typeface="Arial"/>
                <a:cs typeface="Arial"/>
              </a:rPr>
              <a:t>is </a:t>
            </a:r>
            <a:r>
              <a:rPr sz="2400" spc="-185">
                <a:latin typeface="Arial"/>
                <a:cs typeface="Arial"/>
              </a:rPr>
              <a:t>a </a:t>
            </a:r>
            <a:r>
              <a:rPr sz="2400" spc="-85">
                <a:latin typeface="Arial"/>
                <a:cs typeface="Arial"/>
              </a:rPr>
              <a:t>high-level </a:t>
            </a:r>
            <a:r>
              <a:rPr sz="2400" spc="-90">
                <a:latin typeface="Arial"/>
                <a:cs typeface="Arial"/>
              </a:rPr>
              <a:t>programming </a:t>
            </a:r>
            <a:r>
              <a:rPr sz="2400" spc="-135">
                <a:latin typeface="Arial"/>
                <a:cs typeface="Arial"/>
              </a:rPr>
              <a:t>language </a:t>
            </a:r>
            <a:r>
              <a:rPr sz="2400" spc="-70">
                <a:latin typeface="Arial"/>
                <a:cs typeface="Arial"/>
              </a:rPr>
              <a:t>which</a:t>
            </a:r>
            <a:r>
              <a:rPr sz="2400" spc="-250">
                <a:latin typeface="Arial"/>
                <a:cs typeface="Arial"/>
              </a:rPr>
              <a:t> </a:t>
            </a:r>
            <a:r>
              <a:rPr sz="2400" spc="-95"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50"/>
              </a:spcBef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b="1" spc="-105">
                <a:solidFill>
                  <a:srgbClr val="CC9A1A"/>
                </a:solidFill>
                <a:latin typeface="Arial"/>
                <a:cs typeface="Arial"/>
              </a:rPr>
              <a:t>Interpreted: </a:t>
            </a:r>
            <a:r>
              <a:rPr sz="2200" spc="-85">
                <a:latin typeface="Arial"/>
                <a:cs typeface="Arial"/>
              </a:rPr>
              <a:t>Python </a:t>
            </a:r>
            <a:r>
              <a:rPr sz="2200" spc="-114">
                <a:latin typeface="Arial"/>
                <a:cs typeface="Arial"/>
              </a:rPr>
              <a:t>is </a:t>
            </a:r>
            <a:r>
              <a:rPr sz="2200" spc="-130">
                <a:latin typeface="Arial"/>
                <a:cs typeface="Arial"/>
              </a:rPr>
              <a:t>processed </a:t>
            </a:r>
            <a:r>
              <a:rPr sz="2200" spc="-35">
                <a:latin typeface="Arial"/>
                <a:cs typeface="Arial"/>
              </a:rPr>
              <a:t>at runtime </a:t>
            </a:r>
            <a:r>
              <a:rPr sz="2200" spc="-100">
                <a:latin typeface="Arial"/>
                <a:cs typeface="Arial"/>
              </a:rPr>
              <a:t>by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50">
                <a:latin typeface="Arial"/>
                <a:cs typeface="Arial"/>
              </a:rPr>
              <a:t>interpreter</a:t>
            </a:r>
            <a:r>
              <a:rPr sz="2200" spc="-50">
                <a:solidFill>
                  <a:srgbClr val="FF0000"/>
                </a:solidFill>
                <a:latin typeface="Arial"/>
                <a:cs typeface="Arial"/>
              </a:rPr>
              <a:t>. </a:t>
            </a:r>
            <a:r>
              <a:rPr sz="2200" spc="-90">
                <a:solidFill>
                  <a:srgbClr val="FF0000"/>
                </a:solidFill>
                <a:latin typeface="Arial"/>
                <a:cs typeface="Arial"/>
              </a:rPr>
              <a:t>(Next</a:t>
            </a:r>
            <a:r>
              <a:rPr sz="2200" spc="-3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25">
                <a:solidFill>
                  <a:srgbClr val="FF0000"/>
                </a:solidFill>
                <a:latin typeface="Arial"/>
                <a:cs typeface="Arial"/>
              </a:rPr>
              <a:t>Slide)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b="1" spc="-114">
                <a:solidFill>
                  <a:srgbClr val="CC9A1A"/>
                </a:solidFill>
                <a:latin typeface="Arial"/>
                <a:cs typeface="Arial"/>
              </a:rPr>
              <a:t>Interactive: </a:t>
            </a:r>
            <a:r>
              <a:rPr sz="2200" spc="-235">
                <a:latin typeface="Arial"/>
                <a:cs typeface="Arial"/>
              </a:rPr>
              <a:t>You </a:t>
            </a:r>
            <a:r>
              <a:rPr sz="2200" spc="-150">
                <a:latin typeface="Arial"/>
                <a:cs typeface="Arial"/>
              </a:rPr>
              <a:t>can </a:t>
            </a:r>
            <a:r>
              <a:rPr sz="2200" spc="-155">
                <a:latin typeface="Arial"/>
                <a:cs typeface="Arial"/>
              </a:rPr>
              <a:t>use </a:t>
            </a:r>
            <a:r>
              <a:rPr sz="2200" spc="-175">
                <a:latin typeface="Arial"/>
                <a:cs typeface="Arial"/>
              </a:rPr>
              <a:t>a </a:t>
            </a:r>
            <a:r>
              <a:rPr sz="2200" spc="-85">
                <a:latin typeface="Arial"/>
                <a:cs typeface="Arial"/>
              </a:rPr>
              <a:t>Python </a:t>
            </a:r>
            <a:r>
              <a:rPr sz="2200" spc="-35">
                <a:latin typeface="Arial"/>
                <a:cs typeface="Arial"/>
              </a:rPr>
              <a:t>prompt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45">
                <a:latin typeface="Arial"/>
                <a:cs typeface="Arial"/>
              </a:rPr>
              <a:t>interact </a:t>
            </a:r>
            <a:r>
              <a:rPr sz="2200" spc="10">
                <a:latin typeface="Arial"/>
                <a:cs typeface="Arial"/>
              </a:rPr>
              <a:t>with </a:t>
            </a:r>
            <a:r>
              <a:rPr sz="2200" spc="-30">
                <a:latin typeface="Arial"/>
                <a:cs typeface="Arial"/>
              </a:rPr>
              <a:t>the</a:t>
            </a:r>
            <a:r>
              <a:rPr sz="2200" spc="-229">
                <a:latin typeface="Arial"/>
                <a:cs typeface="Arial"/>
              </a:rPr>
              <a:t> </a:t>
            </a:r>
            <a:r>
              <a:rPr sz="2200" spc="-30">
                <a:latin typeface="Arial"/>
                <a:cs typeface="Arial"/>
              </a:rPr>
              <a:t>interpreter</a:t>
            </a:r>
            <a:endParaRPr sz="22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  <a:defRPr/>
            </a:pPr>
            <a:r>
              <a:rPr sz="2200" spc="-45">
                <a:latin typeface="Arial"/>
                <a:cs typeface="Arial"/>
              </a:rPr>
              <a:t>directly </a:t>
            </a:r>
            <a:r>
              <a:rPr sz="2200" spc="15">
                <a:latin typeface="Arial"/>
                <a:cs typeface="Arial"/>
              </a:rPr>
              <a:t>to </a:t>
            </a:r>
            <a:r>
              <a:rPr sz="2200" spc="-5">
                <a:latin typeface="Arial"/>
                <a:cs typeface="Arial"/>
              </a:rPr>
              <a:t>write </a:t>
            </a:r>
            <a:r>
              <a:rPr sz="2200" spc="-60">
                <a:latin typeface="Arial"/>
                <a:cs typeface="Arial"/>
              </a:rPr>
              <a:t>your</a:t>
            </a:r>
            <a:r>
              <a:rPr sz="2200" spc="-408">
                <a:latin typeface="Arial"/>
                <a:cs typeface="Arial"/>
              </a:rPr>
              <a:t> </a:t>
            </a:r>
            <a:r>
              <a:rPr sz="2200" spc="-100">
                <a:latin typeface="Arial"/>
                <a:cs typeface="Arial"/>
              </a:rPr>
              <a:t>programs.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b="1" spc="-130">
                <a:solidFill>
                  <a:srgbClr val="CC9A1A"/>
                </a:solidFill>
                <a:latin typeface="Arial"/>
                <a:cs typeface="Arial"/>
              </a:rPr>
              <a:t>Object-Oriented: </a:t>
            </a:r>
            <a:r>
              <a:rPr sz="2200" spc="-85">
                <a:latin typeface="Arial"/>
                <a:cs typeface="Arial"/>
              </a:rPr>
              <a:t>Python </a:t>
            </a:r>
            <a:r>
              <a:rPr sz="2200" spc="-80">
                <a:latin typeface="Arial"/>
                <a:cs typeface="Arial"/>
              </a:rPr>
              <a:t>supports Object-Oriented </a:t>
            </a:r>
            <a:r>
              <a:rPr sz="2200" spc="-75">
                <a:latin typeface="Arial"/>
                <a:cs typeface="Arial"/>
              </a:rPr>
              <a:t>technique </a:t>
            </a:r>
            <a:r>
              <a:rPr sz="2200" spc="-5">
                <a:latin typeface="Arial"/>
                <a:cs typeface="Arial"/>
              </a:rPr>
              <a:t>of</a:t>
            </a:r>
            <a:r>
              <a:rPr sz="2200" spc="-35">
                <a:latin typeface="Arial"/>
                <a:cs typeface="Arial"/>
              </a:rPr>
              <a:t> </a:t>
            </a:r>
            <a:r>
              <a:rPr sz="2200" spc="-85">
                <a:latin typeface="Arial"/>
                <a:cs typeface="Arial"/>
              </a:rPr>
              <a:t>programming.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SzPct val="145454"/>
              <a:buFont typeface="Wingdings"/>
              <a:buChar char=""/>
              <a:defRPr/>
              <a:tabLst>
                <a:tab pos="299720" algn="l"/>
                <a:tab pos="1692275" algn="l"/>
                <a:tab pos="3042285" algn="l"/>
                <a:tab pos="4028440" algn="l"/>
                <a:tab pos="4380865" algn="l"/>
                <a:tab pos="4693285" algn="l"/>
                <a:tab pos="5459730" algn="l"/>
                <a:tab pos="6662420" algn="l"/>
                <a:tab pos="7165340" algn="l"/>
                <a:tab pos="7721600" algn="l"/>
              </a:tabLst>
            </a:pPr>
            <a:r>
              <a:rPr sz="2200" b="1" spc="-180">
                <a:solidFill>
                  <a:srgbClr val="CC9A1A"/>
                </a:solidFill>
                <a:latin typeface="Arial"/>
                <a:cs typeface="Arial"/>
              </a:rPr>
              <a:t>Beginne</a:t>
            </a:r>
            <a:r>
              <a:rPr sz="2200" b="1" spc="-45">
                <a:solidFill>
                  <a:srgbClr val="CC9A1A"/>
                </a:solidFill>
                <a:latin typeface="Arial"/>
                <a:cs typeface="Arial"/>
              </a:rPr>
              <a:t>r</a:t>
            </a:r>
            <a:r>
              <a:rPr sz="2200" b="1" spc="-175">
                <a:solidFill>
                  <a:srgbClr val="CC9A1A"/>
                </a:solidFill>
                <a:latin typeface="Arial"/>
                <a:cs typeface="Arial"/>
              </a:rPr>
              <a:t>’</a:t>
            </a:r>
            <a:r>
              <a:rPr sz="2200" b="1" spc="-350">
                <a:solidFill>
                  <a:srgbClr val="CC9A1A"/>
                </a:solidFill>
                <a:latin typeface="Arial"/>
                <a:cs typeface="Arial"/>
              </a:rPr>
              <a:t>s</a:t>
            </a:r>
            <a:r>
              <a:rPr sz="2200" b="1">
                <a:solidFill>
                  <a:srgbClr val="CC9A1A"/>
                </a:solidFill>
                <a:latin typeface="Arial"/>
                <a:cs typeface="Arial"/>
              </a:rPr>
              <a:t>	</a:t>
            </a:r>
            <a:r>
              <a:rPr sz="2200" b="1" spc="-420">
                <a:solidFill>
                  <a:srgbClr val="CC9A1A"/>
                </a:solidFill>
                <a:latin typeface="Arial"/>
                <a:cs typeface="Arial"/>
              </a:rPr>
              <a:t>L</a:t>
            </a:r>
            <a:r>
              <a:rPr sz="2200" b="1" spc="-150">
                <a:solidFill>
                  <a:srgbClr val="CC9A1A"/>
                </a:solidFill>
                <a:latin typeface="Arial"/>
                <a:cs typeface="Arial"/>
              </a:rPr>
              <a:t>a</a:t>
            </a:r>
            <a:r>
              <a:rPr sz="2200" b="1" spc="-170">
                <a:solidFill>
                  <a:srgbClr val="CC9A1A"/>
                </a:solidFill>
                <a:latin typeface="Arial"/>
                <a:cs typeface="Arial"/>
              </a:rPr>
              <a:t>n</a:t>
            </a:r>
            <a:r>
              <a:rPr sz="2200" b="1" spc="-235">
                <a:solidFill>
                  <a:srgbClr val="CC9A1A"/>
                </a:solidFill>
                <a:latin typeface="Arial"/>
                <a:cs typeface="Arial"/>
              </a:rPr>
              <a:t>gua</a:t>
            </a:r>
            <a:r>
              <a:rPr sz="2200" b="1" spc="-265">
                <a:solidFill>
                  <a:srgbClr val="CC9A1A"/>
                </a:solidFill>
                <a:latin typeface="Arial"/>
                <a:cs typeface="Arial"/>
              </a:rPr>
              <a:t>g</a:t>
            </a:r>
            <a:r>
              <a:rPr sz="2200" b="1" spc="-105">
                <a:solidFill>
                  <a:srgbClr val="CC9A1A"/>
                </a:solidFill>
                <a:latin typeface="Arial"/>
                <a:cs typeface="Arial"/>
              </a:rPr>
              <a:t>e</a:t>
            </a:r>
            <a:r>
              <a:rPr sz="2200" b="1" spc="-130">
                <a:solidFill>
                  <a:srgbClr val="CC9A1A"/>
                </a:solidFill>
                <a:latin typeface="Arial"/>
                <a:cs typeface="Arial"/>
              </a:rPr>
              <a:t>:</a:t>
            </a:r>
            <a:r>
              <a:rPr sz="2200" b="1">
                <a:solidFill>
                  <a:srgbClr val="CC9A1A"/>
                </a:solidFill>
                <a:latin typeface="Arial"/>
                <a:cs typeface="Arial"/>
              </a:rPr>
              <a:t>	</a:t>
            </a:r>
            <a:r>
              <a:rPr sz="2200" spc="-320">
                <a:latin typeface="Arial"/>
                <a:cs typeface="Arial"/>
              </a:rPr>
              <a:t>P</a:t>
            </a:r>
            <a:r>
              <a:rPr sz="2200" spc="-90">
                <a:latin typeface="Arial"/>
                <a:cs typeface="Arial"/>
              </a:rPr>
              <a:t>y</a:t>
            </a:r>
            <a:r>
              <a:rPr sz="2200" spc="-25">
                <a:latin typeface="Arial"/>
                <a:cs typeface="Arial"/>
              </a:rPr>
              <a:t>thon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14">
                <a:latin typeface="Arial"/>
                <a:cs typeface="Arial"/>
              </a:rPr>
              <a:t>is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75">
                <a:latin typeface="Arial"/>
                <a:cs typeface="Arial"/>
              </a:rPr>
              <a:t>a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85">
                <a:latin typeface="Arial"/>
                <a:cs typeface="Arial"/>
              </a:rPr>
              <a:t>g</a:t>
            </a:r>
            <a:r>
              <a:rPr sz="2200" spc="5">
                <a:latin typeface="Arial"/>
                <a:cs typeface="Arial"/>
              </a:rPr>
              <a:t>r</a:t>
            </a:r>
            <a:r>
              <a:rPr sz="2200" spc="-155">
                <a:latin typeface="Arial"/>
                <a:cs typeface="Arial"/>
              </a:rPr>
              <a:t>e</a:t>
            </a:r>
            <a:r>
              <a:rPr sz="2200" spc="-180">
                <a:latin typeface="Arial"/>
                <a:cs typeface="Arial"/>
              </a:rPr>
              <a:t>a</a:t>
            </a:r>
            <a:r>
              <a:rPr sz="2200" spc="120">
                <a:latin typeface="Arial"/>
                <a:cs typeface="Arial"/>
              </a:rPr>
              <a:t>t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20">
                <a:latin typeface="Arial"/>
                <a:cs typeface="Arial"/>
              </a:rPr>
              <a:t>langua</a:t>
            </a:r>
            <a:r>
              <a:rPr sz="2200" spc="-145">
                <a:latin typeface="Arial"/>
                <a:cs typeface="Arial"/>
              </a:rPr>
              <a:t>g</a:t>
            </a:r>
            <a:r>
              <a:rPr sz="2200" spc="-135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5">
                <a:latin typeface="Arial"/>
                <a:cs typeface="Arial"/>
              </a:rPr>
              <a:t>f</a:t>
            </a:r>
            <a:r>
              <a:rPr sz="2200" spc="-70">
                <a:latin typeface="Arial"/>
                <a:cs typeface="Arial"/>
              </a:rPr>
              <a:t>o</a:t>
            </a:r>
            <a:r>
              <a:rPr sz="2200" spc="30">
                <a:latin typeface="Arial"/>
                <a:cs typeface="Arial"/>
              </a:rPr>
              <a:t>r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30">
                <a:latin typeface="Arial"/>
                <a:cs typeface="Arial"/>
              </a:rPr>
              <a:t>the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65">
                <a:latin typeface="Arial"/>
                <a:cs typeface="Arial"/>
              </a:rPr>
              <a:t>b</a:t>
            </a:r>
            <a:r>
              <a:rPr sz="2200" spc="-90">
                <a:latin typeface="Arial"/>
                <a:cs typeface="Arial"/>
              </a:rPr>
              <a:t>egin</a:t>
            </a:r>
            <a:r>
              <a:rPr sz="2200" spc="-114">
                <a:latin typeface="Arial"/>
                <a:cs typeface="Arial"/>
              </a:rPr>
              <a:t>n</a:t>
            </a:r>
            <a:r>
              <a:rPr sz="2200" spc="-50">
                <a:latin typeface="Arial"/>
                <a:cs typeface="Arial"/>
              </a:rPr>
              <a:t>er</a:t>
            </a:r>
            <a:r>
              <a:rPr sz="2200" spc="-70">
                <a:latin typeface="Arial"/>
                <a:cs typeface="Arial"/>
              </a:rPr>
              <a:t>-</a:t>
            </a:r>
            <a:r>
              <a:rPr sz="2200" spc="-35">
                <a:latin typeface="Arial"/>
                <a:cs typeface="Arial"/>
              </a:rPr>
              <a:t>l</a:t>
            </a:r>
            <a:r>
              <a:rPr sz="2200" spc="-100">
                <a:latin typeface="Arial"/>
                <a:cs typeface="Arial"/>
              </a:rPr>
              <a:t>e</a:t>
            </a:r>
            <a:r>
              <a:rPr sz="2200" spc="-120">
                <a:latin typeface="Arial"/>
                <a:cs typeface="Arial"/>
              </a:rPr>
              <a:t>v</a:t>
            </a:r>
            <a:r>
              <a:rPr sz="2200" spc="-60">
                <a:latin typeface="Arial"/>
                <a:cs typeface="Arial"/>
              </a:rPr>
              <a:t>el</a:t>
            </a:r>
            <a:endParaRPr sz="2200">
              <a:latin typeface="Arial"/>
              <a:cs typeface="Arial"/>
            </a:endParaRPr>
          </a:p>
          <a:p>
            <a:pPr marR="60325" algn="ctr">
              <a:lnSpc>
                <a:spcPct val="100000"/>
              </a:lnSpc>
              <a:spcBef>
                <a:spcPts val="5"/>
              </a:spcBef>
              <a:defRPr/>
            </a:pPr>
            <a:r>
              <a:rPr sz="2200" spc="-100">
                <a:latin typeface="Arial"/>
                <a:cs typeface="Arial"/>
              </a:rPr>
              <a:t>programmers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80">
                <a:latin typeface="Arial"/>
                <a:cs typeface="Arial"/>
              </a:rPr>
              <a:t>supports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75">
                <a:latin typeface="Arial"/>
                <a:cs typeface="Arial"/>
              </a:rPr>
              <a:t>development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175">
                <a:latin typeface="Arial"/>
                <a:cs typeface="Arial"/>
              </a:rPr>
              <a:t>a </a:t>
            </a:r>
            <a:r>
              <a:rPr sz="2200" spc="-50">
                <a:latin typeface="Arial"/>
                <a:cs typeface="Arial"/>
              </a:rPr>
              <a:t>wide </a:t>
            </a:r>
            <a:r>
              <a:rPr sz="2200" spc="-125">
                <a:latin typeface="Arial"/>
                <a:cs typeface="Arial"/>
              </a:rPr>
              <a:t>range </a:t>
            </a:r>
            <a:r>
              <a:rPr sz="2200" spc="-5">
                <a:latin typeface="Arial"/>
                <a:cs typeface="Arial"/>
              </a:rPr>
              <a:t>of</a:t>
            </a:r>
            <a:r>
              <a:rPr sz="2200" spc="-315">
                <a:latin typeface="Arial"/>
                <a:cs typeface="Arial"/>
              </a:rPr>
              <a:t> </a:t>
            </a:r>
            <a:r>
              <a:rPr sz="2200" spc="-75">
                <a:latin typeface="Arial"/>
                <a:cs typeface="Arial"/>
              </a:rPr>
              <a:t>applications.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673090" y="231394"/>
            <a:ext cx="16611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35"/>
              <a:t>Functi</a:t>
            </a:r>
            <a:r>
              <a:rPr spc="-280"/>
              <a:t>o</a:t>
            </a:r>
            <a:r>
              <a:rPr spc="-370"/>
              <a:t>ns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2" hidden="0"/>
          <p:cNvSpPr>
            <a:spLocks noAdjustHandles="0" noChangeArrowheads="0"/>
          </p:cNvSpPr>
          <p:nvPr isPhoto="0" userDrawn="0"/>
        </p:nvSpPr>
        <p:spPr bwMode="auto">
          <a:xfrm>
            <a:off x="1453133" y="1313814"/>
            <a:ext cx="10572115" cy="4331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8740" marR="5080">
              <a:lnSpc>
                <a:spcPct val="100000"/>
              </a:lnSpc>
              <a:spcBef>
                <a:spcPts val="105"/>
              </a:spcBef>
              <a:defRPr/>
            </a:pPr>
            <a:r>
              <a:rPr sz="2000" spc="-175">
                <a:latin typeface="Arial"/>
                <a:cs typeface="Arial"/>
              </a:rPr>
              <a:t>A </a:t>
            </a:r>
            <a:r>
              <a:rPr sz="2000" spc="-30">
                <a:latin typeface="Arial"/>
                <a:cs typeface="Arial"/>
              </a:rPr>
              <a:t>function </a:t>
            </a:r>
            <a:r>
              <a:rPr sz="2000" spc="-105">
                <a:latin typeface="Arial"/>
                <a:cs typeface="Arial"/>
              </a:rPr>
              <a:t>is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spc="-75">
                <a:latin typeface="Arial"/>
                <a:cs typeface="Arial"/>
              </a:rPr>
              <a:t>block </a:t>
            </a:r>
            <a:r>
              <a:rPr sz="2000" spc="-5">
                <a:latin typeface="Arial"/>
                <a:cs typeface="Arial"/>
              </a:rPr>
              <a:t>of </a:t>
            </a:r>
            <a:r>
              <a:rPr sz="2000" spc="-100">
                <a:latin typeface="Arial"/>
                <a:cs typeface="Arial"/>
              </a:rPr>
              <a:t>organized, </a:t>
            </a:r>
            <a:r>
              <a:rPr sz="2000" spc="-90">
                <a:latin typeface="Arial"/>
                <a:cs typeface="Arial"/>
              </a:rPr>
              <a:t>reusable </a:t>
            </a:r>
            <a:r>
              <a:rPr sz="2000" spc="-105">
                <a:latin typeface="Arial"/>
                <a:cs typeface="Arial"/>
              </a:rPr>
              <a:t>code </a:t>
            </a:r>
            <a:r>
              <a:rPr sz="2000" spc="-5">
                <a:latin typeface="Arial"/>
                <a:cs typeface="Arial"/>
              </a:rPr>
              <a:t>that </a:t>
            </a:r>
            <a:r>
              <a:rPr sz="2000" spc="-105">
                <a:latin typeface="Arial"/>
                <a:cs typeface="Arial"/>
              </a:rPr>
              <a:t>is </a:t>
            </a:r>
            <a:r>
              <a:rPr sz="2000" spc="-120">
                <a:latin typeface="Arial"/>
                <a:cs typeface="Arial"/>
              </a:rPr>
              <a:t>used </a:t>
            </a:r>
            <a:r>
              <a:rPr sz="2000" spc="15">
                <a:latin typeface="Arial"/>
                <a:cs typeface="Arial"/>
              </a:rPr>
              <a:t>to </a:t>
            </a:r>
            <a:r>
              <a:rPr sz="2000" spc="-35">
                <a:latin typeface="Arial"/>
                <a:cs typeface="Arial"/>
              </a:rPr>
              <a:t>perform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spc="-90">
                <a:solidFill>
                  <a:srgbClr val="FF0000"/>
                </a:solidFill>
                <a:latin typeface="Arial"/>
                <a:cs typeface="Arial"/>
              </a:rPr>
              <a:t>single, </a:t>
            </a:r>
            <a:r>
              <a:rPr sz="2000" spc="-55">
                <a:solidFill>
                  <a:srgbClr val="FF0000"/>
                </a:solidFill>
                <a:latin typeface="Arial"/>
                <a:cs typeface="Arial"/>
              </a:rPr>
              <a:t>related </a:t>
            </a:r>
            <a:r>
              <a:rPr sz="2000" spc="-50">
                <a:solidFill>
                  <a:srgbClr val="FF0000"/>
                </a:solidFill>
                <a:latin typeface="Arial"/>
                <a:cs typeface="Arial"/>
              </a:rPr>
              <a:t>action</a:t>
            </a:r>
            <a:r>
              <a:rPr sz="2000" spc="-50">
                <a:latin typeface="Arial"/>
                <a:cs typeface="Arial"/>
              </a:rPr>
              <a:t>.  </a:t>
            </a:r>
            <a:r>
              <a:rPr sz="2000" spc="-90">
                <a:latin typeface="Arial"/>
                <a:cs typeface="Arial"/>
              </a:rPr>
              <a:t>Functions</a:t>
            </a:r>
            <a:r>
              <a:rPr sz="2000" spc="-114">
                <a:latin typeface="Arial"/>
                <a:cs typeface="Arial"/>
              </a:rPr>
              <a:t> </a:t>
            </a:r>
            <a:r>
              <a:rPr sz="2000" spc="-60">
                <a:latin typeface="Arial"/>
                <a:cs typeface="Arial"/>
              </a:rPr>
              <a:t>provide</a:t>
            </a:r>
            <a:r>
              <a:rPr sz="2000" spc="-90">
                <a:latin typeface="Arial"/>
                <a:cs typeface="Arial"/>
              </a:rPr>
              <a:t> </a:t>
            </a:r>
            <a:r>
              <a:rPr sz="2000" spc="-20">
                <a:latin typeface="Arial"/>
                <a:cs typeface="Arial"/>
              </a:rPr>
              <a:t>better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-35">
                <a:latin typeface="Arial"/>
                <a:cs typeface="Arial"/>
              </a:rPr>
              <a:t>modularity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5">
                <a:latin typeface="Arial"/>
                <a:cs typeface="Arial"/>
              </a:rPr>
              <a:t>for</a:t>
            </a:r>
            <a:r>
              <a:rPr sz="2000" spc="-110">
                <a:latin typeface="Arial"/>
                <a:cs typeface="Arial"/>
              </a:rPr>
              <a:t> </a:t>
            </a:r>
            <a:r>
              <a:rPr sz="2000" spc="-55">
                <a:latin typeface="Arial"/>
                <a:cs typeface="Arial"/>
              </a:rPr>
              <a:t>your</a:t>
            </a:r>
            <a:r>
              <a:rPr sz="2000" spc="-120">
                <a:latin typeface="Arial"/>
                <a:cs typeface="Arial"/>
              </a:rPr>
              <a:t> </a:t>
            </a:r>
            <a:r>
              <a:rPr sz="2000" spc="-55">
                <a:latin typeface="Arial"/>
                <a:cs typeface="Arial"/>
              </a:rPr>
              <a:t>application</a:t>
            </a:r>
            <a:r>
              <a:rPr sz="2000" spc="-95">
                <a:latin typeface="Arial"/>
                <a:cs typeface="Arial"/>
              </a:rPr>
              <a:t> and</a:t>
            </a:r>
            <a:r>
              <a:rPr sz="2000" spc="-110">
                <a:latin typeface="Arial"/>
                <a:cs typeface="Arial"/>
              </a:rPr>
              <a:t> </a:t>
            </a:r>
            <a:r>
              <a:rPr sz="2000" spc="-155">
                <a:latin typeface="Arial"/>
                <a:cs typeface="Arial"/>
              </a:rPr>
              <a:t>a</a:t>
            </a:r>
            <a:r>
              <a:rPr sz="2000" spc="-95">
                <a:latin typeface="Arial"/>
                <a:cs typeface="Arial"/>
              </a:rPr>
              <a:t> </a:t>
            </a:r>
            <a:r>
              <a:rPr sz="2000" spc="-75">
                <a:latin typeface="Arial"/>
                <a:cs typeface="Arial"/>
              </a:rPr>
              <a:t>high</a:t>
            </a:r>
            <a:r>
              <a:rPr sz="2000" spc="-110">
                <a:latin typeface="Arial"/>
                <a:cs typeface="Arial"/>
              </a:rPr>
              <a:t> </a:t>
            </a:r>
            <a:r>
              <a:rPr sz="2000" spc="-100">
                <a:latin typeface="Arial"/>
                <a:cs typeface="Arial"/>
              </a:rPr>
              <a:t>degree</a:t>
            </a:r>
            <a:r>
              <a:rPr sz="2000" spc="-95">
                <a:latin typeface="Arial"/>
                <a:cs typeface="Arial"/>
              </a:rPr>
              <a:t> </a:t>
            </a:r>
            <a:r>
              <a:rPr sz="2000" spc="-5">
                <a:latin typeface="Arial"/>
                <a:cs typeface="Arial"/>
              </a:rPr>
              <a:t>of</a:t>
            </a:r>
            <a:r>
              <a:rPr sz="2000" spc="-110">
                <a:latin typeface="Arial"/>
                <a:cs typeface="Arial"/>
              </a:rPr>
              <a:t> </a:t>
            </a:r>
            <a:r>
              <a:rPr sz="2000" spc="-105">
                <a:latin typeface="Arial"/>
                <a:cs typeface="Arial"/>
              </a:rPr>
              <a:t>code</a:t>
            </a:r>
            <a:r>
              <a:rPr sz="2000" spc="-114">
                <a:latin typeface="Arial"/>
                <a:cs typeface="Arial"/>
              </a:rPr>
              <a:t> </a:t>
            </a:r>
            <a:r>
              <a:rPr sz="2000" spc="-85">
                <a:latin typeface="Arial"/>
                <a:cs typeface="Arial"/>
              </a:rPr>
              <a:t>reusing.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defRPr/>
            </a:pPr>
            <a:endParaRPr sz="185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  <a:defRPr/>
            </a:pPr>
            <a:r>
              <a:rPr sz="1800" b="1" spc="-75">
                <a:latin typeface="Arial"/>
                <a:cs typeface="Arial"/>
              </a:rPr>
              <a:t>Defining a</a:t>
            </a:r>
            <a:r>
              <a:rPr sz="1800" b="1" spc="-165">
                <a:latin typeface="Arial"/>
                <a:cs typeface="Arial"/>
              </a:rPr>
              <a:t> </a:t>
            </a:r>
            <a:r>
              <a:rPr sz="1800" b="1" spc="-100"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defRPr/>
            </a:pPr>
            <a:endParaRPr sz="1800">
              <a:latin typeface="Times New Roman"/>
              <a:cs typeface="Times New Roman"/>
            </a:endParaRPr>
          </a:p>
          <a:p>
            <a:pPr marL="299085" marR="527685" indent="-286385">
              <a:lnSpc>
                <a:spcPct val="100000"/>
              </a:lnSpc>
              <a:spcBef>
                <a:spcPts val="1095"/>
              </a:spcBef>
              <a:buChar char="•"/>
              <a:defRPr/>
              <a:tabLst>
                <a:tab pos="299085" algn="l"/>
                <a:tab pos="299720" algn="l"/>
              </a:tabLst>
            </a:pPr>
            <a:r>
              <a:rPr sz="2000" spc="-70">
                <a:latin typeface="Arial"/>
                <a:cs typeface="Arial"/>
              </a:rPr>
              <a:t>Function </a:t>
            </a:r>
            <a:r>
              <a:rPr sz="2000" spc="-105">
                <a:latin typeface="Arial"/>
                <a:cs typeface="Arial"/>
              </a:rPr>
              <a:t>blocks </a:t>
            </a:r>
            <a:r>
              <a:rPr sz="2000" spc="-80">
                <a:latin typeface="Arial"/>
                <a:cs typeface="Arial"/>
              </a:rPr>
              <a:t>begin </a:t>
            </a:r>
            <a:r>
              <a:rPr sz="2000" spc="10">
                <a:latin typeface="Arial"/>
                <a:cs typeface="Arial"/>
              </a:rPr>
              <a:t>with </a:t>
            </a:r>
            <a:r>
              <a:rPr sz="2000" spc="-25">
                <a:latin typeface="Arial"/>
                <a:cs typeface="Arial"/>
              </a:rPr>
              <a:t>the </a:t>
            </a:r>
            <a:r>
              <a:rPr sz="2000" spc="-80">
                <a:solidFill>
                  <a:srgbClr val="FF0000"/>
                </a:solidFill>
                <a:latin typeface="Arial"/>
                <a:cs typeface="Arial"/>
              </a:rPr>
              <a:t>keyword </a:t>
            </a:r>
            <a:r>
              <a:rPr sz="2000" b="1" spc="-100">
                <a:solidFill>
                  <a:srgbClr val="FF0000"/>
                </a:solidFill>
                <a:latin typeface="Arial"/>
                <a:cs typeface="Arial"/>
              </a:rPr>
              <a:t>def </a:t>
            </a:r>
            <a:r>
              <a:rPr sz="2000" spc="-40">
                <a:latin typeface="Arial"/>
                <a:cs typeface="Arial"/>
              </a:rPr>
              <a:t>followed </a:t>
            </a:r>
            <a:r>
              <a:rPr sz="2000" spc="-90">
                <a:latin typeface="Arial"/>
                <a:cs typeface="Arial"/>
              </a:rPr>
              <a:t>by </a:t>
            </a:r>
            <a:r>
              <a:rPr sz="2000" spc="-25">
                <a:latin typeface="Arial"/>
                <a:cs typeface="Arial"/>
              </a:rPr>
              <a:t>the </a:t>
            </a:r>
            <a:r>
              <a:rPr sz="2000" spc="-30">
                <a:latin typeface="Arial"/>
                <a:cs typeface="Arial"/>
              </a:rPr>
              <a:t>function </a:t>
            </a:r>
            <a:r>
              <a:rPr sz="2000" spc="-105">
                <a:latin typeface="Arial"/>
                <a:cs typeface="Arial"/>
              </a:rPr>
              <a:t>name </a:t>
            </a:r>
            <a:r>
              <a:rPr sz="2000" spc="-95">
                <a:latin typeface="Arial"/>
                <a:cs typeface="Arial"/>
              </a:rPr>
              <a:t>and parentheses </a:t>
            </a:r>
            <a:r>
              <a:rPr sz="2000" spc="-60">
                <a:latin typeface="Arial"/>
                <a:cs typeface="Arial"/>
              </a:rPr>
              <a:t>(  ( )</a:t>
            </a:r>
            <a:r>
              <a:rPr sz="2000" spc="-155">
                <a:latin typeface="Arial"/>
                <a:cs typeface="Arial"/>
              </a:rPr>
              <a:t> </a:t>
            </a:r>
            <a:r>
              <a:rPr sz="2000" spc="-55">
                <a:latin typeface="Arial"/>
                <a:cs typeface="Arial"/>
              </a:rPr>
              <a:t>).</a:t>
            </a:r>
            <a:endParaRPr sz="2000">
              <a:latin typeface="Arial"/>
              <a:cs typeface="Arial"/>
            </a:endParaRPr>
          </a:p>
          <a:p>
            <a:pPr marL="299085" marR="523875" indent="-286385">
              <a:lnSpc>
                <a:spcPct val="100000"/>
              </a:lnSpc>
              <a:spcBef>
                <a:spcPts val="5"/>
              </a:spcBef>
              <a:buChar char="•"/>
              <a:defRPr/>
              <a:tabLst>
                <a:tab pos="299085" algn="l"/>
                <a:tab pos="299720" algn="l"/>
              </a:tabLst>
            </a:pPr>
            <a:r>
              <a:rPr sz="2000" spc="-125">
                <a:latin typeface="Arial"/>
                <a:cs typeface="Arial"/>
              </a:rPr>
              <a:t>Any </a:t>
            </a:r>
            <a:r>
              <a:rPr sz="2000" spc="-15">
                <a:latin typeface="Arial"/>
                <a:cs typeface="Arial"/>
              </a:rPr>
              <a:t>input </a:t>
            </a:r>
            <a:r>
              <a:rPr sz="2000" spc="-85">
                <a:latin typeface="Arial"/>
                <a:cs typeface="Arial"/>
              </a:rPr>
              <a:t>parameters </a:t>
            </a:r>
            <a:r>
              <a:rPr sz="2000" spc="-15">
                <a:latin typeface="Arial"/>
                <a:cs typeface="Arial"/>
              </a:rPr>
              <a:t>or </a:t>
            </a:r>
            <a:r>
              <a:rPr sz="2000" spc="-85">
                <a:solidFill>
                  <a:srgbClr val="FF0000"/>
                </a:solidFill>
                <a:latin typeface="Arial"/>
                <a:cs typeface="Arial"/>
              </a:rPr>
              <a:t>arguments </a:t>
            </a:r>
            <a:r>
              <a:rPr sz="2000" spc="-80">
                <a:latin typeface="Arial"/>
                <a:cs typeface="Arial"/>
              </a:rPr>
              <a:t>should </a:t>
            </a:r>
            <a:r>
              <a:rPr sz="2000" spc="-90">
                <a:latin typeface="Arial"/>
                <a:cs typeface="Arial"/>
              </a:rPr>
              <a:t>be </a:t>
            </a:r>
            <a:r>
              <a:rPr sz="2000" spc="-95">
                <a:latin typeface="Arial"/>
                <a:cs typeface="Arial"/>
              </a:rPr>
              <a:t>placed </a:t>
            </a:r>
            <a:r>
              <a:rPr sz="2000">
                <a:solidFill>
                  <a:srgbClr val="FF0000"/>
                </a:solidFill>
                <a:latin typeface="Arial"/>
                <a:cs typeface="Arial"/>
              </a:rPr>
              <a:t>within </a:t>
            </a:r>
            <a:r>
              <a:rPr sz="2000" spc="-80">
                <a:solidFill>
                  <a:srgbClr val="FF0000"/>
                </a:solidFill>
                <a:latin typeface="Arial"/>
                <a:cs typeface="Arial"/>
              </a:rPr>
              <a:t>these </a:t>
            </a:r>
            <a:r>
              <a:rPr sz="2000" spc="-90">
                <a:solidFill>
                  <a:srgbClr val="FF0000"/>
                </a:solidFill>
                <a:latin typeface="Arial"/>
                <a:cs typeface="Arial"/>
              </a:rPr>
              <a:t>parentheses</a:t>
            </a:r>
            <a:r>
              <a:rPr sz="2000" spc="-90">
                <a:latin typeface="Arial"/>
                <a:cs typeface="Arial"/>
              </a:rPr>
              <a:t>. </a:t>
            </a:r>
            <a:r>
              <a:rPr sz="2000" spc="-210">
                <a:latin typeface="Arial"/>
                <a:cs typeface="Arial"/>
              </a:rPr>
              <a:t>You </a:t>
            </a:r>
            <a:r>
              <a:rPr sz="2000" spc="-125">
                <a:latin typeface="Arial"/>
                <a:cs typeface="Arial"/>
              </a:rPr>
              <a:t>can </a:t>
            </a:r>
            <a:r>
              <a:rPr sz="2000" spc="-105">
                <a:latin typeface="Arial"/>
                <a:cs typeface="Arial"/>
              </a:rPr>
              <a:t>also  </a:t>
            </a:r>
            <a:r>
              <a:rPr sz="2000" spc="-55">
                <a:latin typeface="Arial"/>
                <a:cs typeface="Arial"/>
              </a:rPr>
              <a:t>define </a:t>
            </a:r>
            <a:r>
              <a:rPr sz="2000" spc="-85">
                <a:latin typeface="Arial"/>
                <a:cs typeface="Arial"/>
              </a:rPr>
              <a:t>parameters </a:t>
            </a:r>
            <a:r>
              <a:rPr sz="2000" spc="-75">
                <a:latin typeface="Arial"/>
                <a:cs typeface="Arial"/>
              </a:rPr>
              <a:t>inside </a:t>
            </a:r>
            <a:r>
              <a:rPr sz="2000" spc="-80">
                <a:latin typeface="Arial"/>
                <a:cs typeface="Arial"/>
              </a:rPr>
              <a:t>these</a:t>
            </a:r>
            <a:r>
              <a:rPr sz="2000" spc="-175">
                <a:latin typeface="Arial"/>
                <a:cs typeface="Arial"/>
              </a:rPr>
              <a:t> </a:t>
            </a:r>
            <a:r>
              <a:rPr sz="2000" spc="-90">
                <a:latin typeface="Arial"/>
                <a:cs typeface="Arial"/>
              </a:rPr>
              <a:t>parentheses.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defRPr/>
              <a:tabLst>
                <a:tab pos="299085" algn="l"/>
                <a:tab pos="299720" algn="l"/>
              </a:tabLst>
            </a:pPr>
            <a:r>
              <a:rPr sz="2000" spc="-145">
                <a:latin typeface="Arial"/>
                <a:cs typeface="Arial"/>
              </a:rPr>
              <a:t>The </a:t>
            </a:r>
            <a:r>
              <a:rPr sz="2000" spc="-20">
                <a:latin typeface="Arial"/>
                <a:cs typeface="Arial"/>
              </a:rPr>
              <a:t>first </a:t>
            </a:r>
            <a:r>
              <a:rPr sz="2000" spc="-60">
                <a:latin typeface="Arial"/>
                <a:cs typeface="Arial"/>
              </a:rPr>
              <a:t>statement </a:t>
            </a:r>
            <a:r>
              <a:rPr sz="2000" spc="-5">
                <a:latin typeface="Arial"/>
                <a:cs typeface="Arial"/>
              </a:rPr>
              <a:t>of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spc="-30">
                <a:latin typeface="Arial"/>
                <a:cs typeface="Arial"/>
              </a:rPr>
              <a:t>function </a:t>
            </a:r>
            <a:r>
              <a:rPr sz="2000" spc="-130">
                <a:latin typeface="Arial"/>
                <a:cs typeface="Arial"/>
              </a:rPr>
              <a:t>can </a:t>
            </a:r>
            <a:r>
              <a:rPr sz="2000" spc="-90">
                <a:latin typeface="Arial"/>
                <a:cs typeface="Arial"/>
              </a:rPr>
              <a:t>be </a:t>
            </a:r>
            <a:r>
              <a:rPr sz="2000" spc="-110">
                <a:latin typeface="Arial"/>
                <a:cs typeface="Arial"/>
              </a:rPr>
              <a:t>an </a:t>
            </a:r>
            <a:r>
              <a:rPr sz="2000" spc="-40">
                <a:latin typeface="Arial"/>
                <a:cs typeface="Arial"/>
              </a:rPr>
              <a:t>optional </a:t>
            </a:r>
            <a:r>
              <a:rPr sz="2000" spc="-60">
                <a:latin typeface="Arial"/>
                <a:cs typeface="Arial"/>
              </a:rPr>
              <a:t>statement </a:t>
            </a:r>
            <a:r>
              <a:rPr sz="2000" spc="-55">
                <a:latin typeface="Arial"/>
                <a:cs typeface="Arial"/>
              </a:rPr>
              <a:t>- </a:t>
            </a:r>
            <a:r>
              <a:rPr sz="2000" spc="-20">
                <a:latin typeface="Arial"/>
                <a:cs typeface="Arial"/>
              </a:rPr>
              <a:t>the </a:t>
            </a:r>
            <a:r>
              <a:rPr sz="2000" spc="-55">
                <a:latin typeface="Arial"/>
                <a:cs typeface="Arial"/>
              </a:rPr>
              <a:t>documentation string</a:t>
            </a:r>
            <a:r>
              <a:rPr sz="2000" spc="-155">
                <a:latin typeface="Arial"/>
                <a:cs typeface="Arial"/>
              </a:rPr>
              <a:t> </a:t>
            </a:r>
            <a:r>
              <a:rPr sz="2000" spc="-15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defRPr/>
            </a:pPr>
            <a:r>
              <a:rPr sz="2000" spc="-20">
                <a:latin typeface="Arial"/>
                <a:cs typeface="Arial"/>
              </a:rPr>
              <a:t>the </a:t>
            </a:r>
            <a:r>
              <a:rPr sz="2000" spc="-30">
                <a:latin typeface="Arial"/>
                <a:cs typeface="Arial"/>
              </a:rPr>
              <a:t>function </a:t>
            </a:r>
            <a:r>
              <a:rPr sz="2000" spc="-15">
                <a:latin typeface="Arial"/>
                <a:cs typeface="Arial"/>
              </a:rPr>
              <a:t>or</a:t>
            </a:r>
            <a:r>
              <a:rPr sz="2000" spc="-305">
                <a:latin typeface="Arial"/>
                <a:cs typeface="Arial"/>
              </a:rPr>
              <a:t> </a:t>
            </a:r>
            <a:r>
              <a:rPr sz="2000" i="1" spc="-85">
                <a:latin typeface="Trebuchet MS"/>
                <a:cs typeface="Trebuchet MS"/>
              </a:rPr>
              <a:t>docstring</a:t>
            </a:r>
            <a:r>
              <a:rPr sz="2000" spc="-85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defRPr/>
              <a:tabLst>
                <a:tab pos="299085" algn="l"/>
                <a:tab pos="299720" algn="l"/>
              </a:tabLst>
            </a:pPr>
            <a:r>
              <a:rPr sz="2000" spc="-145">
                <a:latin typeface="Arial"/>
                <a:cs typeface="Arial"/>
              </a:rPr>
              <a:t>The </a:t>
            </a:r>
            <a:r>
              <a:rPr sz="2000" spc="-105">
                <a:latin typeface="Arial"/>
                <a:cs typeface="Arial"/>
              </a:rPr>
              <a:t>code </a:t>
            </a:r>
            <a:r>
              <a:rPr sz="2000" spc="-75">
                <a:latin typeface="Arial"/>
                <a:cs typeface="Arial"/>
              </a:rPr>
              <a:t>block </a:t>
            </a:r>
            <a:r>
              <a:rPr sz="2000">
                <a:latin typeface="Arial"/>
                <a:cs typeface="Arial"/>
              </a:rPr>
              <a:t>within </a:t>
            </a:r>
            <a:r>
              <a:rPr sz="2000" spc="-90">
                <a:latin typeface="Arial"/>
                <a:cs typeface="Arial"/>
              </a:rPr>
              <a:t>every </a:t>
            </a:r>
            <a:r>
              <a:rPr sz="2000" spc="-30">
                <a:latin typeface="Arial"/>
                <a:cs typeface="Arial"/>
              </a:rPr>
              <a:t>function </a:t>
            </a:r>
            <a:r>
              <a:rPr sz="2000" spc="-65">
                <a:latin typeface="Arial"/>
                <a:cs typeface="Arial"/>
              </a:rPr>
              <a:t>starts </a:t>
            </a:r>
            <a:r>
              <a:rPr sz="2000" spc="10">
                <a:latin typeface="Arial"/>
                <a:cs typeface="Arial"/>
              </a:rPr>
              <a:t>with</a:t>
            </a:r>
            <a:r>
              <a:rPr sz="2000" spc="-380">
                <a:latin typeface="Arial"/>
                <a:cs typeface="Arial"/>
              </a:rPr>
              <a:t>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spc="-70">
                <a:solidFill>
                  <a:srgbClr val="FF0000"/>
                </a:solidFill>
                <a:latin typeface="Arial"/>
                <a:cs typeface="Arial"/>
              </a:rPr>
              <a:t>colon </a:t>
            </a:r>
            <a:r>
              <a:rPr sz="2000" spc="-50">
                <a:solidFill>
                  <a:srgbClr val="FF0000"/>
                </a:solidFill>
                <a:latin typeface="Arial"/>
                <a:cs typeface="Arial"/>
              </a:rPr>
              <a:t>(:) </a:t>
            </a:r>
            <a:r>
              <a:rPr sz="2000" spc="-95">
                <a:latin typeface="Arial"/>
                <a:cs typeface="Arial"/>
              </a:rPr>
              <a:t>and </a:t>
            </a:r>
            <a:r>
              <a:rPr sz="2000" spc="-105">
                <a:latin typeface="Arial"/>
                <a:cs typeface="Arial"/>
              </a:rPr>
              <a:t>is </a:t>
            </a:r>
            <a:r>
              <a:rPr sz="2000" spc="-50">
                <a:latin typeface="Arial"/>
                <a:cs typeface="Arial"/>
              </a:rPr>
              <a:t>indented.</a:t>
            </a:r>
            <a:endParaRPr sz="2000">
              <a:latin typeface="Arial"/>
              <a:cs typeface="Arial"/>
            </a:endParaRPr>
          </a:p>
          <a:p>
            <a:pPr marL="299085" marR="528320" indent="-286385">
              <a:lnSpc>
                <a:spcPct val="100000"/>
              </a:lnSpc>
              <a:buChar char="•"/>
              <a:defRPr/>
              <a:tabLst>
                <a:tab pos="299085" algn="l"/>
                <a:tab pos="299720" algn="l"/>
              </a:tabLst>
            </a:pPr>
            <a:r>
              <a:rPr sz="2000" spc="-145">
                <a:latin typeface="Arial"/>
                <a:cs typeface="Arial"/>
              </a:rPr>
              <a:t>The </a:t>
            </a:r>
            <a:r>
              <a:rPr sz="2000" spc="-60">
                <a:latin typeface="Arial"/>
                <a:cs typeface="Arial"/>
              </a:rPr>
              <a:t>statement </a:t>
            </a:r>
            <a:r>
              <a:rPr sz="2000" spc="-20">
                <a:solidFill>
                  <a:srgbClr val="FF0000"/>
                </a:solidFill>
                <a:latin typeface="Arial"/>
                <a:cs typeface="Arial"/>
              </a:rPr>
              <a:t>return </a:t>
            </a:r>
            <a:r>
              <a:rPr sz="2000" spc="-75">
                <a:solidFill>
                  <a:srgbClr val="FF0000"/>
                </a:solidFill>
                <a:latin typeface="Arial"/>
                <a:cs typeface="Arial"/>
              </a:rPr>
              <a:t>[expression] </a:t>
            </a:r>
            <a:r>
              <a:rPr sz="2000" spc="-80">
                <a:latin typeface="Arial"/>
                <a:cs typeface="Arial"/>
              </a:rPr>
              <a:t>exits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spc="-35">
                <a:latin typeface="Arial"/>
                <a:cs typeface="Arial"/>
              </a:rPr>
              <a:t>function, </a:t>
            </a:r>
            <a:r>
              <a:rPr sz="2000" spc="-40">
                <a:latin typeface="Arial"/>
                <a:cs typeface="Arial"/>
              </a:rPr>
              <a:t>optionally </a:t>
            </a:r>
            <a:r>
              <a:rPr sz="2000" spc="-130">
                <a:latin typeface="Arial"/>
                <a:cs typeface="Arial"/>
              </a:rPr>
              <a:t>passing </a:t>
            </a:r>
            <a:r>
              <a:rPr sz="2000" spc="-120">
                <a:latin typeface="Arial"/>
                <a:cs typeface="Arial"/>
              </a:rPr>
              <a:t>back </a:t>
            </a:r>
            <a:r>
              <a:rPr sz="2000" spc="-110">
                <a:latin typeface="Arial"/>
                <a:cs typeface="Arial"/>
              </a:rPr>
              <a:t>an </a:t>
            </a:r>
            <a:r>
              <a:rPr sz="2000" spc="-105">
                <a:latin typeface="Arial"/>
                <a:cs typeface="Arial"/>
              </a:rPr>
              <a:t>expression </a:t>
            </a:r>
            <a:r>
              <a:rPr sz="2000" spc="-10">
                <a:latin typeface="Arial"/>
                <a:cs typeface="Arial"/>
              </a:rPr>
              <a:t>to  </a:t>
            </a:r>
            <a:r>
              <a:rPr sz="2000" spc="-20">
                <a:latin typeface="Arial"/>
                <a:cs typeface="Arial"/>
              </a:rPr>
              <a:t>the </a:t>
            </a:r>
            <a:r>
              <a:rPr sz="2000" spc="-95">
                <a:latin typeface="Arial"/>
                <a:cs typeface="Arial"/>
              </a:rPr>
              <a:t>caller. </a:t>
            </a:r>
            <a:r>
              <a:rPr sz="2000" spc="-175">
                <a:latin typeface="Arial"/>
                <a:cs typeface="Arial"/>
              </a:rPr>
              <a:t>A </a:t>
            </a:r>
            <a:r>
              <a:rPr sz="2000" spc="-20">
                <a:latin typeface="Arial"/>
                <a:cs typeface="Arial"/>
              </a:rPr>
              <a:t>return </a:t>
            </a:r>
            <a:r>
              <a:rPr sz="2000" spc="-60">
                <a:latin typeface="Arial"/>
                <a:cs typeface="Arial"/>
              </a:rPr>
              <a:t>statement </a:t>
            </a:r>
            <a:r>
              <a:rPr sz="2000" spc="10">
                <a:latin typeface="Arial"/>
                <a:cs typeface="Arial"/>
              </a:rPr>
              <a:t>with </a:t>
            </a:r>
            <a:r>
              <a:rPr sz="2000" spc="-60">
                <a:latin typeface="Arial"/>
                <a:cs typeface="Arial"/>
              </a:rPr>
              <a:t>no </a:t>
            </a:r>
            <a:r>
              <a:rPr sz="2000" spc="-85">
                <a:latin typeface="Arial"/>
                <a:cs typeface="Arial"/>
              </a:rPr>
              <a:t>arguments </a:t>
            </a:r>
            <a:r>
              <a:rPr sz="2000" spc="-105">
                <a:latin typeface="Arial"/>
                <a:cs typeface="Arial"/>
              </a:rPr>
              <a:t>is </a:t>
            </a:r>
            <a:r>
              <a:rPr sz="2000" spc="-20">
                <a:latin typeface="Arial"/>
                <a:cs typeface="Arial"/>
              </a:rPr>
              <a:t>the </a:t>
            </a:r>
            <a:r>
              <a:rPr sz="2000" spc="-145">
                <a:latin typeface="Arial"/>
                <a:cs typeface="Arial"/>
              </a:rPr>
              <a:t>same </a:t>
            </a:r>
            <a:r>
              <a:rPr sz="2000" spc="-185">
                <a:latin typeface="Arial"/>
                <a:cs typeface="Arial"/>
              </a:rPr>
              <a:t>as </a:t>
            </a:r>
            <a:r>
              <a:rPr sz="2000" spc="-20">
                <a:latin typeface="Arial"/>
                <a:cs typeface="Arial"/>
              </a:rPr>
              <a:t>return</a:t>
            </a:r>
            <a:r>
              <a:rPr sz="2000" spc="-320">
                <a:latin typeface="Arial"/>
                <a:cs typeface="Arial"/>
              </a:rPr>
              <a:t> </a:t>
            </a:r>
            <a:r>
              <a:rPr sz="2000" spc="-90">
                <a:latin typeface="Arial"/>
                <a:cs typeface="Arial"/>
              </a:rPr>
              <a:t>None.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673090" y="231394"/>
            <a:ext cx="16611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35"/>
              <a:t>Functi</a:t>
            </a:r>
            <a:r>
              <a:rPr spc="-280"/>
              <a:t>o</a:t>
            </a:r>
            <a:r>
              <a:rPr spc="-370"/>
              <a:t>ns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1557907" y="1023873"/>
            <a:ext cx="21469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b="1" spc="-170">
                <a:solidFill>
                  <a:srgbClr val="CC9A1A"/>
                </a:solidFill>
                <a:latin typeface="Arial"/>
                <a:cs typeface="Arial"/>
              </a:rPr>
              <a:t>Function</a:t>
            </a:r>
            <a:r>
              <a:rPr sz="2200" b="1" spc="-175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204">
                <a:solidFill>
                  <a:srgbClr val="CC9A1A"/>
                </a:solidFill>
                <a:latin typeface="Arial"/>
                <a:cs typeface="Arial"/>
              </a:rPr>
              <a:t>Syntax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2" hidden="0"/>
          <p:cNvSpPr>
            <a:spLocks noAdjustHandles="0" noChangeArrowheads="0"/>
          </p:cNvSpPr>
          <p:nvPr isPhoto="0" userDrawn="0"/>
        </p:nvSpPr>
        <p:spPr bwMode="auto">
          <a:xfrm>
            <a:off x="1557907" y="2309129"/>
            <a:ext cx="7532370" cy="319532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80"/>
              </a:spcBef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b="1" spc="-170">
                <a:solidFill>
                  <a:srgbClr val="CC9A1A"/>
                </a:solidFill>
                <a:latin typeface="Arial"/>
                <a:cs typeface="Arial"/>
              </a:rPr>
              <a:t>Function</a:t>
            </a:r>
            <a:r>
              <a:rPr sz="2200" b="1" spc="-11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185">
                <a:solidFill>
                  <a:srgbClr val="CC9A1A"/>
                </a:solidFill>
                <a:latin typeface="Arial"/>
                <a:cs typeface="Arial"/>
              </a:rPr>
              <a:t>Arguments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  <a:defRPr/>
            </a:pPr>
            <a:r>
              <a:rPr sz="2000" spc="-210">
                <a:latin typeface="Arial"/>
                <a:cs typeface="Arial"/>
              </a:rPr>
              <a:t>You </a:t>
            </a:r>
            <a:r>
              <a:rPr sz="2000" spc="-125">
                <a:latin typeface="Arial"/>
                <a:cs typeface="Arial"/>
              </a:rPr>
              <a:t>can </a:t>
            </a:r>
            <a:r>
              <a:rPr sz="2000" spc="-75">
                <a:latin typeface="Arial"/>
                <a:cs typeface="Arial"/>
              </a:rPr>
              <a:t>call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spc="-30">
                <a:latin typeface="Arial"/>
                <a:cs typeface="Arial"/>
              </a:rPr>
              <a:t>function </a:t>
            </a:r>
            <a:r>
              <a:rPr sz="2000" spc="-85">
                <a:latin typeface="Arial"/>
                <a:cs typeface="Arial"/>
              </a:rPr>
              <a:t>by </a:t>
            </a:r>
            <a:r>
              <a:rPr sz="2000" spc="-105">
                <a:latin typeface="Arial"/>
                <a:cs typeface="Arial"/>
              </a:rPr>
              <a:t>using </a:t>
            </a:r>
            <a:r>
              <a:rPr sz="2000" spc="-114">
                <a:latin typeface="Arial"/>
                <a:cs typeface="Arial"/>
              </a:rPr>
              <a:t>any </a:t>
            </a:r>
            <a:r>
              <a:rPr sz="2000" spc="-5">
                <a:latin typeface="Arial"/>
                <a:cs typeface="Arial"/>
              </a:rPr>
              <a:t>of </a:t>
            </a:r>
            <a:r>
              <a:rPr sz="2000" spc="-20">
                <a:latin typeface="Arial"/>
                <a:cs typeface="Arial"/>
              </a:rPr>
              <a:t>the </a:t>
            </a:r>
            <a:r>
              <a:rPr sz="2000" spc="-40">
                <a:latin typeface="Arial"/>
                <a:cs typeface="Arial"/>
              </a:rPr>
              <a:t>following </a:t>
            </a:r>
            <a:r>
              <a:rPr sz="2000" spc="-75">
                <a:latin typeface="Arial"/>
                <a:cs typeface="Arial"/>
              </a:rPr>
              <a:t>types </a:t>
            </a:r>
            <a:r>
              <a:rPr sz="2000" spc="-5">
                <a:latin typeface="Arial"/>
                <a:cs typeface="Arial"/>
              </a:rPr>
              <a:t>of</a:t>
            </a:r>
            <a:r>
              <a:rPr sz="2000" spc="-385">
                <a:latin typeface="Arial"/>
                <a:cs typeface="Arial"/>
              </a:rPr>
              <a:t> </a:t>
            </a:r>
            <a:r>
              <a:rPr sz="2000" spc="-80">
                <a:latin typeface="Arial"/>
                <a:cs typeface="Arial"/>
              </a:rPr>
              <a:t>arguments:</a:t>
            </a:r>
            <a:endParaRPr sz="200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defRPr/>
              <a:tabLst>
                <a:tab pos="299085" algn="l"/>
                <a:tab pos="299720" algn="l"/>
              </a:tabLst>
            </a:pPr>
            <a:r>
              <a:rPr sz="2000" b="1" spc="-150">
                <a:latin typeface="Arial"/>
                <a:cs typeface="Arial"/>
              </a:rPr>
              <a:t>Required </a:t>
            </a:r>
            <a:r>
              <a:rPr sz="2000" b="1" spc="-140">
                <a:latin typeface="Arial"/>
                <a:cs typeface="Arial"/>
              </a:rPr>
              <a:t>arguments</a:t>
            </a:r>
            <a:r>
              <a:rPr sz="2000" spc="-140">
                <a:latin typeface="Arial"/>
                <a:cs typeface="Arial"/>
              </a:rPr>
              <a:t>: </a:t>
            </a:r>
            <a:r>
              <a:rPr sz="2000" spc="-20">
                <a:latin typeface="Arial"/>
                <a:cs typeface="Arial"/>
              </a:rPr>
              <a:t>the </a:t>
            </a:r>
            <a:r>
              <a:rPr sz="2000" spc="-90">
                <a:latin typeface="Arial"/>
                <a:cs typeface="Arial"/>
              </a:rPr>
              <a:t>arguments </a:t>
            </a:r>
            <a:r>
              <a:rPr sz="2000" spc="-140">
                <a:latin typeface="Arial"/>
                <a:cs typeface="Arial"/>
              </a:rPr>
              <a:t>passed </a:t>
            </a:r>
            <a:r>
              <a:rPr sz="2000" spc="15">
                <a:latin typeface="Arial"/>
                <a:cs typeface="Arial"/>
              </a:rPr>
              <a:t>to </a:t>
            </a:r>
            <a:r>
              <a:rPr sz="2000" spc="-20">
                <a:latin typeface="Arial"/>
                <a:cs typeface="Arial"/>
              </a:rPr>
              <a:t>the </a:t>
            </a:r>
            <a:r>
              <a:rPr sz="2000" spc="-30">
                <a:latin typeface="Arial"/>
                <a:cs typeface="Arial"/>
              </a:rPr>
              <a:t>function </a:t>
            </a:r>
            <a:r>
              <a:rPr sz="2000" spc="-25">
                <a:latin typeface="Arial"/>
                <a:cs typeface="Arial"/>
              </a:rPr>
              <a:t>in </a:t>
            </a:r>
            <a:r>
              <a:rPr sz="2000" spc="-55">
                <a:latin typeface="Arial"/>
                <a:cs typeface="Arial"/>
              </a:rPr>
              <a:t>correct  </a:t>
            </a:r>
            <a:r>
              <a:rPr sz="2000" spc="-50">
                <a:latin typeface="Arial"/>
                <a:cs typeface="Arial"/>
              </a:rPr>
              <a:t>positional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-80">
                <a:latin typeface="Arial"/>
                <a:cs typeface="Arial"/>
              </a:rPr>
              <a:t>order.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5"/>
              </a:spcBef>
              <a:buClr>
                <a:srgbClr val="CC9A1A"/>
              </a:buClr>
              <a:buSzPct val="145000"/>
              <a:buFont typeface="Arial"/>
              <a:buChar char="•"/>
              <a:defRPr/>
              <a:tabLst>
                <a:tab pos="299085" algn="l"/>
                <a:tab pos="299720" algn="l"/>
              </a:tabLst>
            </a:pPr>
            <a:r>
              <a:rPr sz="2000" b="1" spc="-165">
                <a:latin typeface="Arial"/>
                <a:cs typeface="Arial"/>
              </a:rPr>
              <a:t>Keyword </a:t>
            </a:r>
            <a:r>
              <a:rPr sz="2000" b="1" spc="-140">
                <a:latin typeface="Arial"/>
                <a:cs typeface="Arial"/>
              </a:rPr>
              <a:t>arguments</a:t>
            </a:r>
            <a:r>
              <a:rPr sz="2000" spc="-140">
                <a:latin typeface="Arial"/>
                <a:cs typeface="Arial"/>
              </a:rPr>
              <a:t>: </a:t>
            </a:r>
            <a:r>
              <a:rPr sz="2000" spc="-20">
                <a:latin typeface="Arial"/>
                <a:cs typeface="Arial"/>
              </a:rPr>
              <a:t>the </a:t>
            </a:r>
            <a:r>
              <a:rPr sz="2000" spc="-30">
                <a:latin typeface="Arial"/>
                <a:cs typeface="Arial"/>
              </a:rPr>
              <a:t>function </a:t>
            </a:r>
            <a:r>
              <a:rPr sz="2000" spc="-75">
                <a:latin typeface="Arial"/>
                <a:cs typeface="Arial"/>
              </a:rPr>
              <a:t>call </a:t>
            </a:r>
            <a:r>
              <a:rPr sz="2000" spc="-40">
                <a:latin typeface="Arial"/>
                <a:cs typeface="Arial"/>
              </a:rPr>
              <a:t>identifies </a:t>
            </a:r>
            <a:r>
              <a:rPr sz="2000" spc="-20">
                <a:latin typeface="Arial"/>
                <a:cs typeface="Arial"/>
              </a:rPr>
              <a:t>the </a:t>
            </a:r>
            <a:r>
              <a:rPr sz="2000" spc="-85">
                <a:latin typeface="Arial"/>
                <a:cs typeface="Arial"/>
              </a:rPr>
              <a:t>arguments by</a:t>
            </a:r>
            <a:r>
              <a:rPr sz="2000" spc="-204">
                <a:latin typeface="Arial"/>
                <a:cs typeface="Arial"/>
              </a:rPr>
              <a:t> </a:t>
            </a:r>
            <a:r>
              <a:rPr sz="2000" spc="-2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defRPr/>
            </a:pPr>
            <a:r>
              <a:rPr sz="2000" spc="-65">
                <a:latin typeface="Arial"/>
                <a:cs typeface="Arial"/>
              </a:rPr>
              <a:t>parameter</a:t>
            </a:r>
            <a:r>
              <a:rPr sz="2000" spc="-95">
                <a:latin typeface="Arial"/>
                <a:cs typeface="Arial"/>
              </a:rPr>
              <a:t> </a:t>
            </a:r>
            <a:r>
              <a:rPr sz="2000" spc="-114">
                <a:latin typeface="Arial"/>
                <a:cs typeface="Arial"/>
              </a:rPr>
              <a:t>names.</a:t>
            </a:r>
            <a:endParaRPr sz="2000">
              <a:latin typeface="Arial"/>
              <a:cs typeface="Arial"/>
            </a:endParaRPr>
          </a:p>
          <a:p>
            <a:pPr marL="299085" marR="571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defRPr/>
              <a:tabLst>
                <a:tab pos="299085" algn="l"/>
                <a:tab pos="299720" algn="l"/>
              </a:tabLst>
            </a:pPr>
            <a:r>
              <a:rPr sz="2000" b="1" spc="-100">
                <a:latin typeface="Arial"/>
                <a:cs typeface="Arial"/>
              </a:rPr>
              <a:t>Default </a:t>
            </a:r>
            <a:r>
              <a:rPr sz="2000" b="1" spc="-140">
                <a:latin typeface="Arial"/>
                <a:cs typeface="Arial"/>
              </a:rPr>
              <a:t>arguments</a:t>
            </a:r>
            <a:r>
              <a:rPr sz="2000" spc="-140">
                <a:latin typeface="Arial"/>
                <a:cs typeface="Arial"/>
              </a:rPr>
              <a:t>: </a:t>
            </a:r>
            <a:r>
              <a:rPr sz="2000" spc="-20">
                <a:latin typeface="Arial"/>
                <a:cs typeface="Arial"/>
              </a:rPr>
              <a:t>the </a:t>
            </a:r>
            <a:r>
              <a:rPr sz="2000" spc="-70">
                <a:latin typeface="Arial"/>
                <a:cs typeface="Arial"/>
              </a:rPr>
              <a:t>argument </a:t>
            </a:r>
            <a:r>
              <a:rPr sz="2000" spc="-150">
                <a:latin typeface="Arial"/>
                <a:cs typeface="Arial"/>
              </a:rPr>
              <a:t>has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spc="-35">
                <a:latin typeface="Arial"/>
                <a:cs typeface="Arial"/>
              </a:rPr>
              <a:t>default </a:t>
            </a:r>
            <a:r>
              <a:rPr sz="2000" spc="-90">
                <a:latin typeface="Arial"/>
                <a:cs typeface="Arial"/>
              </a:rPr>
              <a:t>value </a:t>
            </a:r>
            <a:r>
              <a:rPr sz="2000" spc="-25">
                <a:latin typeface="Arial"/>
                <a:cs typeface="Arial"/>
              </a:rPr>
              <a:t>in </a:t>
            </a:r>
            <a:r>
              <a:rPr sz="2000" spc="-20">
                <a:latin typeface="Arial"/>
                <a:cs typeface="Arial"/>
              </a:rPr>
              <a:t>the </a:t>
            </a:r>
            <a:r>
              <a:rPr sz="2000" spc="-30">
                <a:latin typeface="Arial"/>
                <a:cs typeface="Arial"/>
              </a:rPr>
              <a:t>function  </a:t>
            </a:r>
            <a:r>
              <a:rPr sz="2000" spc="-60">
                <a:latin typeface="Arial"/>
                <a:cs typeface="Arial"/>
              </a:rPr>
              <a:t>declaration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-120">
                <a:latin typeface="Arial"/>
                <a:cs typeface="Arial"/>
              </a:rPr>
              <a:t>used</a:t>
            </a:r>
            <a:r>
              <a:rPr sz="2000" spc="-95">
                <a:latin typeface="Arial"/>
                <a:cs typeface="Arial"/>
              </a:rPr>
              <a:t> </a:t>
            </a:r>
            <a:r>
              <a:rPr sz="2000" spc="-65">
                <a:latin typeface="Arial"/>
                <a:cs typeface="Arial"/>
              </a:rPr>
              <a:t>when</a:t>
            </a:r>
            <a:r>
              <a:rPr sz="2000" spc="-125">
                <a:latin typeface="Arial"/>
                <a:cs typeface="Arial"/>
              </a:rPr>
              <a:t> </a:t>
            </a:r>
            <a:r>
              <a:rPr sz="2000" spc="-20">
                <a:latin typeface="Arial"/>
                <a:cs typeface="Arial"/>
              </a:rPr>
              <a:t>the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-90">
                <a:latin typeface="Arial"/>
                <a:cs typeface="Arial"/>
              </a:rPr>
              <a:t>value</a:t>
            </a:r>
            <a:r>
              <a:rPr sz="2000" spc="-105">
                <a:latin typeface="Arial"/>
                <a:cs typeface="Arial"/>
              </a:rPr>
              <a:t> is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-5">
                <a:latin typeface="Arial"/>
                <a:cs typeface="Arial"/>
              </a:rPr>
              <a:t>not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60">
                <a:latin typeface="Arial"/>
                <a:cs typeface="Arial"/>
              </a:rPr>
              <a:t>provided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25">
                <a:latin typeface="Arial"/>
                <a:cs typeface="Arial"/>
              </a:rPr>
              <a:t>in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-20">
                <a:latin typeface="Arial"/>
                <a:cs typeface="Arial"/>
              </a:rPr>
              <a:t>the</a:t>
            </a:r>
            <a:r>
              <a:rPr sz="2000" spc="-110">
                <a:latin typeface="Arial"/>
                <a:cs typeface="Arial"/>
              </a:rPr>
              <a:t> </a:t>
            </a:r>
            <a:r>
              <a:rPr sz="2000" spc="-30">
                <a:latin typeface="Arial"/>
                <a:cs typeface="Arial"/>
              </a:rPr>
              <a:t>function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70">
                <a:latin typeface="Arial"/>
                <a:cs typeface="Arial"/>
              </a:rPr>
              <a:t>call.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3" hidden="0"/>
          <p:cNvSpPr/>
          <p:nvPr isPhoto="0" userDrawn="0"/>
        </p:nvSpPr>
        <p:spPr bwMode="auto">
          <a:xfrm>
            <a:off x="3980688" y="1463039"/>
            <a:ext cx="3034284" cy="976884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6" name="object 14" hidden="0"/>
          <p:cNvSpPr/>
          <p:nvPr isPhoto="0" userDrawn="0"/>
        </p:nvSpPr>
        <p:spPr bwMode="auto">
          <a:xfrm>
            <a:off x="4017009" y="1498600"/>
            <a:ext cx="2908299" cy="850900"/>
          </a:xfrm>
          <a:prstGeom prst="rect">
            <a:avLst/>
          </a:prstGeom>
          <a:blipFill>
            <a:blip r:embed="rId4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7" name="object 15" hidden="0"/>
          <p:cNvSpPr/>
          <p:nvPr isPhoto="0" userDrawn="0"/>
        </p:nvSpPr>
        <p:spPr bwMode="auto">
          <a:xfrm>
            <a:off x="4012184" y="1493774"/>
            <a:ext cx="2917825" cy="860425"/>
          </a:xfrm>
          <a:custGeom>
            <a:avLst/>
            <a:gdLst/>
            <a:ahLst/>
            <a:cxnLst/>
            <a:rect l="l" t="t" r="r" b="b"/>
            <a:pathLst>
              <a:path w="2917825" h="860425" fill="norm" stroke="1" extrusionOk="0">
                <a:moveTo>
                  <a:pt x="0" y="860425"/>
                </a:moveTo>
                <a:lnTo>
                  <a:pt x="2917825" y="860425"/>
                </a:lnTo>
                <a:lnTo>
                  <a:pt x="2917825" y="0"/>
                </a:lnTo>
                <a:lnTo>
                  <a:pt x="0" y="0"/>
                </a:lnTo>
                <a:lnTo>
                  <a:pt x="0" y="8604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object 16" hidden="0"/>
          <p:cNvSpPr/>
          <p:nvPr isPhoto="0" userDrawn="0"/>
        </p:nvSpPr>
        <p:spPr bwMode="auto">
          <a:xfrm>
            <a:off x="9154668" y="3334511"/>
            <a:ext cx="2221992" cy="716280"/>
          </a:xfrm>
          <a:prstGeom prst="rect">
            <a:avLst/>
          </a:prstGeom>
          <a:blipFill>
            <a:blip r:embed="rId5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9" name="object 17" hidden="0"/>
          <p:cNvSpPr/>
          <p:nvPr isPhoto="0" userDrawn="0"/>
        </p:nvSpPr>
        <p:spPr bwMode="auto">
          <a:xfrm>
            <a:off x="9191243" y="3370021"/>
            <a:ext cx="2095500" cy="590219"/>
          </a:xfrm>
          <a:prstGeom prst="rect">
            <a:avLst/>
          </a:prstGeom>
          <a:blipFill>
            <a:blip r:embed="rId6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0" name="object 18" hidden="0"/>
          <p:cNvSpPr/>
          <p:nvPr isPhoto="0" userDrawn="0"/>
        </p:nvSpPr>
        <p:spPr bwMode="auto">
          <a:xfrm>
            <a:off x="9186544" y="3365322"/>
            <a:ext cx="2105025" cy="600075"/>
          </a:xfrm>
          <a:custGeom>
            <a:avLst/>
            <a:gdLst/>
            <a:ahLst/>
            <a:cxnLst/>
            <a:rect l="l" t="t" r="r" b="b"/>
            <a:pathLst>
              <a:path w="2105025" h="600075" fill="norm" stroke="1" extrusionOk="0">
                <a:moveTo>
                  <a:pt x="0" y="599744"/>
                </a:moveTo>
                <a:lnTo>
                  <a:pt x="2105025" y="599744"/>
                </a:lnTo>
                <a:lnTo>
                  <a:pt x="2105025" y="0"/>
                </a:lnTo>
                <a:lnTo>
                  <a:pt x="0" y="0"/>
                </a:lnTo>
                <a:lnTo>
                  <a:pt x="0" y="599744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1" name="object 19" hidden="0"/>
          <p:cNvSpPr/>
          <p:nvPr isPhoto="0" userDrawn="0"/>
        </p:nvSpPr>
        <p:spPr bwMode="auto">
          <a:xfrm>
            <a:off x="9165335" y="4102608"/>
            <a:ext cx="2656331" cy="739139"/>
          </a:xfrm>
          <a:prstGeom prst="rect">
            <a:avLst/>
          </a:prstGeom>
          <a:blipFill>
            <a:blip r:embed="rId7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2" name="object 20" hidden="0"/>
          <p:cNvSpPr/>
          <p:nvPr isPhoto="0" userDrawn="0"/>
        </p:nvSpPr>
        <p:spPr bwMode="auto">
          <a:xfrm>
            <a:off x="9201657" y="4139234"/>
            <a:ext cx="2529839" cy="613359"/>
          </a:xfrm>
          <a:prstGeom prst="rect">
            <a:avLst/>
          </a:prstGeom>
          <a:blipFill>
            <a:blip r:embed="rId8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3" name="object 21" hidden="0"/>
          <p:cNvSpPr/>
          <p:nvPr isPhoto="0" userDrawn="0"/>
        </p:nvSpPr>
        <p:spPr bwMode="auto">
          <a:xfrm>
            <a:off x="9196831" y="4134535"/>
            <a:ext cx="2539365" cy="622935"/>
          </a:xfrm>
          <a:custGeom>
            <a:avLst/>
            <a:gdLst/>
            <a:ahLst/>
            <a:cxnLst/>
            <a:rect l="l" t="t" r="r" b="b"/>
            <a:pathLst>
              <a:path w="2539365" h="622935" fill="norm" stroke="1" extrusionOk="0">
                <a:moveTo>
                  <a:pt x="0" y="622884"/>
                </a:moveTo>
                <a:lnTo>
                  <a:pt x="2539364" y="622884"/>
                </a:lnTo>
                <a:lnTo>
                  <a:pt x="2539364" y="0"/>
                </a:lnTo>
                <a:lnTo>
                  <a:pt x="0" y="0"/>
                </a:lnTo>
                <a:lnTo>
                  <a:pt x="0" y="622884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4" name="object 22" hidden="0"/>
          <p:cNvSpPr/>
          <p:nvPr isPhoto="0" userDrawn="0"/>
        </p:nvSpPr>
        <p:spPr bwMode="auto">
          <a:xfrm>
            <a:off x="9179052" y="4956047"/>
            <a:ext cx="2639568" cy="716278"/>
          </a:xfrm>
          <a:prstGeom prst="rect">
            <a:avLst/>
          </a:prstGeom>
          <a:blipFill>
            <a:blip r:embed="rId9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5" name="object 23" hidden="0"/>
          <p:cNvSpPr/>
          <p:nvPr isPhoto="0" userDrawn="0"/>
        </p:nvSpPr>
        <p:spPr bwMode="auto">
          <a:xfrm>
            <a:off x="9214484" y="4992192"/>
            <a:ext cx="2514600" cy="590219"/>
          </a:xfrm>
          <a:prstGeom prst="rect">
            <a:avLst/>
          </a:prstGeom>
          <a:blipFill>
            <a:blip r:embed="rId10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6" name="object 24" hidden="0"/>
          <p:cNvSpPr/>
          <p:nvPr isPhoto="0" userDrawn="0"/>
        </p:nvSpPr>
        <p:spPr bwMode="auto">
          <a:xfrm>
            <a:off x="9209658" y="4987493"/>
            <a:ext cx="2524125" cy="600075"/>
          </a:xfrm>
          <a:custGeom>
            <a:avLst/>
            <a:gdLst/>
            <a:ahLst/>
            <a:cxnLst/>
            <a:rect l="l" t="t" r="r" b="b"/>
            <a:pathLst>
              <a:path w="2524125" h="600075" fill="norm" stroke="1" extrusionOk="0">
                <a:moveTo>
                  <a:pt x="0" y="599744"/>
                </a:moveTo>
                <a:lnTo>
                  <a:pt x="2524125" y="599744"/>
                </a:lnTo>
                <a:lnTo>
                  <a:pt x="2524125" y="0"/>
                </a:lnTo>
                <a:lnTo>
                  <a:pt x="0" y="0"/>
                </a:lnTo>
                <a:lnTo>
                  <a:pt x="0" y="599744"/>
                </a:lnTo>
                <a:close/>
              </a:path>
            </a:pathLst>
          </a:custGeom>
          <a:ln w="9524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7" name="object 26" hidden="0"/>
          <p:cNvSpPr/>
          <p:nvPr isPhoto="0" userDrawn="0"/>
        </p:nvSpPr>
        <p:spPr bwMode="auto">
          <a:xfrm>
            <a:off x="7233919" y="1466849"/>
            <a:ext cx="4806187" cy="914400"/>
          </a:xfrm>
          <a:prstGeom prst="rect">
            <a:avLst/>
          </a:prstGeom>
          <a:blipFill>
            <a:blip r:embed="rId11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8" name="object 27" hidden="0"/>
          <p:cNvSpPr/>
          <p:nvPr isPhoto="0" userDrawn="0"/>
        </p:nvSpPr>
        <p:spPr bwMode="auto">
          <a:xfrm>
            <a:off x="7224394" y="1457325"/>
            <a:ext cx="4825365" cy="933450"/>
          </a:xfrm>
          <a:custGeom>
            <a:avLst/>
            <a:gdLst/>
            <a:ahLst/>
            <a:cxnLst/>
            <a:rect l="l" t="t" r="r" b="b"/>
            <a:pathLst>
              <a:path w="4825365" h="933450" fill="norm" stroke="1" extrusionOk="0">
                <a:moveTo>
                  <a:pt x="0" y="933450"/>
                </a:moveTo>
                <a:lnTo>
                  <a:pt x="4825237" y="933450"/>
                </a:lnTo>
                <a:lnTo>
                  <a:pt x="4825237" y="0"/>
                </a:lnTo>
                <a:lnTo>
                  <a:pt x="0" y="0"/>
                </a:lnTo>
                <a:lnTo>
                  <a:pt x="0" y="933450"/>
                </a:lnTo>
                <a:close/>
              </a:path>
            </a:pathLst>
          </a:custGeom>
          <a:ln w="19050">
            <a:solidFill>
              <a:srgbClr val="F0BA85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673090" y="231394"/>
            <a:ext cx="16611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35"/>
              <a:t>Functi</a:t>
            </a:r>
            <a:r>
              <a:rPr spc="-280"/>
              <a:t>o</a:t>
            </a:r>
            <a:r>
              <a:rPr spc="-370"/>
              <a:t>ns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1759076" y="1808429"/>
            <a:ext cx="94869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Arial"/>
              <a:buChar char="•"/>
              <a:defRPr/>
              <a:tabLst>
                <a:tab pos="299085" algn="l"/>
                <a:tab pos="299720" algn="l"/>
              </a:tabLst>
            </a:pPr>
            <a:r>
              <a:rPr sz="2000" b="1" spc="-120">
                <a:latin typeface="Arial"/>
                <a:cs typeface="Arial"/>
              </a:rPr>
              <a:t>Variable-length </a:t>
            </a:r>
            <a:r>
              <a:rPr sz="2000" b="1" spc="-150">
                <a:latin typeface="Arial"/>
                <a:cs typeface="Arial"/>
              </a:rPr>
              <a:t>arguments: </a:t>
            </a:r>
            <a:r>
              <a:rPr sz="2000" spc="-135">
                <a:latin typeface="Arial"/>
                <a:cs typeface="Arial"/>
              </a:rPr>
              <a:t>This </a:t>
            </a:r>
            <a:r>
              <a:rPr sz="2000" spc="-120">
                <a:latin typeface="Arial"/>
                <a:cs typeface="Arial"/>
              </a:rPr>
              <a:t>used </a:t>
            </a:r>
            <a:r>
              <a:rPr sz="2000" spc="-70">
                <a:latin typeface="Arial"/>
                <a:cs typeface="Arial"/>
              </a:rPr>
              <a:t>when </a:t>
            </a:r>
            <a:r>
              <a:rPr sz="2000" spc="-80">
                <a:latin typeface="Arial"/>
                <a:cs typeface="Arial"/>
              </a:rPr>
              <a:t>you </a:t>
            </a:r>
            <a:r>
              <a:rPr sz="2000" spc="-90">
                <a:latin typeface="Arial"/>
                <a:cs typeface="Arial"/>
              </a:rPr>
              <a:t>need </a:t>
            </a:r>
            <a:r>
              <a:rPr sz="2000" spc="15">
                <a:latin typeface="Arial"/>
                <a:cs typeface="Arial"/>
              </a:rPr>
              <a:t>to </a:t>
            </a:r>
            <a:r>
              <a:rPr sz="2000" spc="-120">
                <a:latin typeface="Arial"/>
                <a:cs typeface="Arial"/>
              </a:rPr>
              <a:t>process </a:t>
            </a:r>
            <a:r>
              <a:rPr sz="2000" spc="-75">
                <a:latin typeface="Arial"/>
                <a:cs typeface="Arial"/>
              </a:rPr>
              <a:t>unspecified</a:t>
            </a:r>
            <a:r>
              <a:rPr sz="2000" spc="-55">
                <a:latin typeface="Arial"/>
                <a:cs typeface="Arial"/>
              </a:rPr>
              <a:t> </a:t>
            </a:r>
            <a:r>
              <a:rPr sz="2000" spc="-40">
                <a:latin typeface="Arial"/>
                <a:cs typeface="Arial"/>
              </a:rPr>
              <a:t>additional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defRPr/>
            </a:pPr>
            <a:r>
              <a:rPr sz="2000" spc="-80">
                <a:latin typeface="Arial"/>
                <a:cs typeface="Arial"/>
              </a:rPr>
              <a:t>arguments.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120">
                <a:latin typeface="Arial"/>
                <a:cs typeface="Arial"/>
              </a:rPr>
              <a:t>An</a:t>
            </a:r>
            <a:r>
              <a:rPr sz="2000" spc="-114">
                <a:latin typeface="Arial"/>
                <a:cs typeface="Arial"/>
              </a:rPr>
              <a:t> </a:t>
            </a:r>
            <a:r>
              <a:rPr sz="2000" spc="-90">
                <a:latin typeface="Arial"/>
                <a:cs typeface="Arial"/>
              </a:rPr>
              <a:t>asterisk</a:t>
            </a:r>
            <a:r>
              <a:rPr sz="2000" spc="-65">
                <a:latin typeface="Arial"/>
                <a:cs typeface="Arial"/>
              </a:rPr>
              <a:t> </a:t>
            </a:r>
            <a:r>
              <a:rPr sz="2000" spc="30">
                <a:latin typeface="Arial"/>
                <a:cs typeface="Arial"/>
              </a:rPr>
              <a:t>(*)</a:t>
            </a:r>
            <a:r>
              <a:rPr sz="2000" spc="-90">
                <a:latin typeface="Arial"/>
                <a:cs typeface="Arial"/>
              </a:rPr>
              <a:t> </a:t>
            </a:r>
            <a:r>
              <a:rPr sz="2000" spc="-105">
                <a:latin typeface="Arial"/>
                <a:cs typeface="Arial"/>
              </a:rPr>
              <a:t>is</a:t>
            </a:r>
            <a:r>
              <a:rPr sz="2000" spc="-95">
                <a:latin typeface="Arial"/>
                <a:cs typeface="Arial"/>
              </a:rPr>
              <a:t> placed </a:t>
            </a:r>
            <a:r>
              <a:rPr sz="2000" spc="-60">
                <a:latin typeface="Arial"/>
                <a:cs typeface="Arial"/>
              </a:rPr>
              <a:t>before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20">
                <a:latin typeface="Arial"/>
                <a:cs typeface="Arial"/>
              </a:rPr>
              <a:t>the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70">
                <a:latin typeface="Arial"/>
                <a:cs typeface="Arial"/>
              </a:rPr>
              <a:t>variable</a:t>
            </a:r>
            <a:r>
              <a:rPr sz="2000" spc="-85">
                <a:latin typeface="Arial"/>
                <a:cs typeface="Arial"/>
              </a:rPr>
              <a:t> </a:t>
            </a:r>
            <a:r>
              <a:rPr sz="2000" spc="-105">
                <a:latin typeface="Arial"/>
                <a:cs typeface="Arial"/>
              </a:rPr>
              <a:t>name </a:t>
            </a:r>
            <a:r>
              <a:rPr sz="2000" spc="-25">
                <a:latin typeface="Arial"/>
                <a:cs typeface="Arial"/>
              </a:rPr>
              <a:t>in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20">
                <a:latin typeface="Arial"/>
                <a:cs typeface="Arial"/>
              </a:rPr>
              <a:t>the</a:t>
            </a:r>
            <a:r>
              <a:rPr sz="2000" spc="-95">
                <a:latin typeface="Arial"/>
                <a:cs typeface="Arial"/>
              </a:rPr>
              <a:t> </a:t>
            </a:r>
            <a:r>
              <a:rPr sz="2000" spc="-30">
                <a:latin typeface="Arial"/>
                <a:cs typeface="Arial"/>
              </a:rPr>
              <a:t>function</a:t>
            </a:r>
            <a:r>
              <a:rPr sz="2000" spc="-114">
                <a:latin typeface="Arial"/>
                <a:cs typeface="Arial"/>
              </a:rPr>
              <a:t> </a:t>
            </a:r>
            <a:r>
              <a:rPr sz="2000" spc="-60">
                <a:latin typeface="Arial"/>
                <a:cs typeface="Arial"/>
              </a:rPr>
              <a:t>declaration.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2" hidden="0"/>
          <p:cNvSpPr/>
          <p:nvPr isPhoto="0" userDrawn="0"/>
        </p:nvSpPr>
        <p:spPr bwMode="auto">
          <a:xfrm>
            <a:off x="3730752" y="2817876"/>
            <a:ext cx="3198875" cy="1929384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5" name="object 13" hidden="0"/>
          <p:cNvSpPr/>
          <p:nvPr isPhoto="0" userDrawn="0"/>
        </p:nvSpPr>
        <p:spPr bwMode="auto">
          <a:xfrm>
            <a:off x="3767201" y="2854198"/>
            <a:ext cx="3073400" cy="1803400"/>
          </a:xfrm>
          <a:prstGeom prst="rect">
            <a:avLst/>
          </a:prstGeom>
          <a:blipFill>
            <a:blip r:embed="rId4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6" name="object 14" hidden="0"/>
          <p:cNvSpPr/>
          <p:nvPr isPhoto="0" userDrawn="0"/>
        </p:nvSpPr>
        <p:spPr bwMode="auto">
          <a:xfrm>
            <a:off x="3762375" y="2849498"/>
            <a:ext cx="3082925" cy="1812925"/>
          </a:xfrm>
          <a:custGeom>
            <a:avLst/>
            <a:gdLst/>
            <a:ahLst/>
            <a:cxnLst/>
            <a:rect l="l" t="t" r="r" b="b"/>
            <a:pathLst>
              <a:path w="3082925" h="1812925" fill="norm" stroke="1" extrusionOk="0">
                <a:moveTo>
                  <a:pt x="0" y="1812925"/>
                </a:moveTo>
                <a:lnTo>
                  <a:pt x="3082925" y="1812925"/>
                </a:lnTo>
                <a:lnTo>
                  <a:pt x="3082925" y="0"/>
                </a:lnTo>
                <a:lnTo>
                  <a:pt x="0" y="0"/>
                </a:lnTo>
                <a:lnTo>
                  <a:pt x="0" y="18129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7" name="object 15" hidden="0"/>
          <p:cNvSpPr/>
          <p:nvPr isPhoto="0" userDrawn="0"/>
        </p:nvSpPr>
        <p:spPr bwMode="auto">
          <a:xfrm>
            <a:off x="7299959" y="3198875"/>
            <a:ext cx="1229867" cy="1255776"/>
          </a:xfrm>
          <a:prstGeom prst="rect">
            <a:avLst/>
          </a:prstGeom>
          <a:blipFill>
            <a:blip r:embed="rId5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object 16" hidden="0"/>
          <p:cNvSpPr/>
          <p:nvPr isPhoto="0" userDrawn="0"/>
        </p:nvSpPr>
        <p:spPr bwMode="auto">
          <a:xfrm>
            <a:off x="7335266" y="3234689"/>
            <a:ext cx="1104900" cy="1130300"/>
          </a:xfrm>
          <a:prstGeom prst="rect">
            <a:avLst/>
          </a:prstGeom>
          <a:blipFill>
            <a:blip r:embed="rId6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9" name="object 17" hidden="0"/>
          <p:cNvSpPr/>
          <p:nvPr isPhoto="0" userDrawn="0"/>
        </p:nvSpPr>
        <p:spPr bwMode="auto">
          <a:xfrm>
            <a:off x="7330567" y="3229991"/>
            <a:ext cx="1114425" cy="1139825"/>
          </a:xfrm>
          <a:custGeom>
            <a:avLst/>
            <a:gdLst/>
            <a:ahLst/>
            <a:cxnLst/>
            <a:rect l="l" t="t" r="r" b="b"/>
            <a:pathLst>
              <a:path w="1114425" h="1139825" fill="norm" stroke="1" extrusionOk="0">
                <a:moveTo>
                  <a:pt x="0" y="1139824"/>
                </a:moveTo>
                <a:lnTo>
                  <a:pt x="1114425" y="1139824"/>
                </a:lnTo>
                <a:lnTo>
                  <a:pt x="1114425" y="0"/>
                </a:lnTo>
                <a:lnTo>
                  <a:pt x="0" y="0"/>
                </a:lnTo>
                <a:lnTo>
                  <a:pt x="0" y="11398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/>
        </p:nvSpPr>
        <p:spPr bwMode="auto">
          <a:xfrm>
            <a:off x="7039482" y="4078351"/>
            <a:ext cx="4386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000" b="1" spc="-280">
                <a:solidFill>
                  <a:srgbClr val="CC9A1A"/>
                </a:solidFill>
                <a:latin typeface="Arial"/>
                <a:cs typeface="Arial"/>
              </a:rPr>
              <a:t>Python </a:t>
            </a:r>
            <a:r>
              <a:rPr sz="4000" b="1" spc="-275">
                <a:solidFill>
                  <a:srgbClr val="CC9A1A"/>
                </a:solidFill>
                <a:latin typeface="Arial"/>
                <a:cs typeface="Arial"/>
              </a:rPr>
              <a:t>File</a:t>
            </a:r>
            <a:r>
              <a:rPr sz="4000" b="1" spc="-145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4000" b="1" spc="-295">
                <a:solidFill>
                  <a:srgbClr val="CC9A1A"/>
                </a:solidFill>
                <a:latin typeface="Arial"/>
                <a:cs typeface="Arial"/>
              </a:rPr>
              <a:t>Handling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397246" y="231394"/>
            <a:ext cx="22148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15"/>
              <a:t>File</a:t>
            </a:r>
            <a:r>
              <a:rPr spc="-225"/>
              <a:t> </a:t>
            </a:r>
            <a:r>
              <a:rPr spc="-235"/>
              <a:t>Handling</a:t>
            </a:r>
            <a:endParaRPr/>
          </a:p>
        </p:txBody>
      </p:sp>
      <p:sp>
        <p:nvSpPr>
          <p:cNvPr id="11" name="object 9" hidden="0"/>
          <p:cNvSpPr>
            <a:spLocks noAdjustHandles="0" noChangeArrowheads="0"/>
          </p:cNvSpPr>
          <p:nvPr isPhoto="0" userDrawn="0"/>
        </p:nvSpPr>
        <p:spPr bwMode="auto">
          <a:xfrm>
            <a:off x="1683511" y="1441830"/>
            <a:ext cx="17195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b="1" spc="-150">
                <a:solidFill>
                  <a:srgbClr val="CC9A1A"/>
                </a:solidFill>
                <a:latin typeface="Arial"/>
                <a:cs typeface="Arial"/>
              </a:rPr>
              <a:t>File</a:t>
            </a:r>
            <a:r>
              <a:rPr sz="2200" b="1" spc="-19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170">
                <a:solidFill>
                  <a:srgbClr val="CC9A1A"/>
                </a:solidFill>
                <a:latin typeface="Arial"/>
                <a:cs typeface="Arial"/>
              </a:rPr>
              <a:t>opening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0" hidden="0"/>
          <p:cNvSpPr>
            <a:spLocks noAdjustHandles="0" noChangeArrowheads="0"/>
          </p:cNvSpPr>
          <p:nvPr isPhoto="0" userDrawn="0"/>
        </p:nvSpPr>
        <p:spPr bwMode="auto">
          <a:xfrm>
            <a:off x="3969765" y="1466214"/>
            <a:ext cx="5941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defRPr/>
            </a:pPr>
            <a:r>
              <a:rPr sz="2000" spc="-50">
                <a:latin typeface="Arial"/>
                <a:cs typeface="Arial"/>
              </a:rPr>
              <a:t>fileObject </a:t>
            </a:r>
            <a:r>
              <a:rPr sz="2000" spc="-170">
                <a:latin typeface="Arial"/>
                <a:cs typeface="Arial"/>
              </a:rPr>
              <a:t>= </a:t>
            </a:r>
            <a:r>
              <a:rPr sz="2000" b="1" spc="-85">
                <a:latin typeface="Arial"/>
                <a:cs typeface="Arial"/>
              </a:rPr>
              <a:t>open</a:t>
            </a:r>
            <a:r>
              <a:rPr sz="2000" spc="-85">
                <a:latin typeface="Arial"/>
                <a:cs typeface="Arial"/>
              </a:rPr>
              <a:t>(file_name </a:t>
            </a:r>
            <a:r>
              <a:rPr sz="2000" spc="-5">
                <a:latin typeface="Arial"/>
                <a:cs typeface="Arial"/>
              </a:rPr>
              <a:t>[, </a:t>
            </a:r>
            <a:r>
              <a:rPr sz="2000" spc="-100">
                <a:latin typeface="Arial"/>
                <a:cs typeface="Arial"/>
              </a:rPr>
              <a:t>access_mode][,</a:t>
            </a:r>
            <a:r>
              <a:rPr sz="2000" spc="-220">
                <a:latin typeface="Arial"/>
                <a:cs typeface="Arial"/>
              </a:rPr>
              <a:t> </a:t>
            </a:r>
            <a:r>
              <a:rPr sz="2000" spc="-35">
                <a:latin typeface="Arial"/>
                <a:cs typeface="Arial"/>
              </a:rPr>
              <a:t>buffering])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2140711" y="1898916"/>
            <a:ext cx="8620760" cy="22821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  <a:defRPr/>
            </a:pPr>
            <a:r>
              <a:rPr sz="2000" b="1" spc="-190">
                <a:latin typeface="Arial"/>
                <a:cs typeface="Arial"/>
              </a:rPr>
              <a:t>Common </a:t>
            </a:r>
            <a:r>
              <a:rPr sz="2000" b="1" spc="-235">
                <a:latin typeface="Arial"/>
                <a:cs typeface="Arial"/>
              </a:rPr>
              <a:t>access</a:t>
            </a:r>
            <a:r>
              <a:rPr sz="2000" b="1" spc="-35">
                <a:latin typeface="Arial"/>
                <a:cs typeface="Arial"/>
              </a:rPr>
              <a:t> </a:t>
            </a:r>
            <a:r>
              <a:rPr sz="2000" b="1" spc="-165">
                <a:latin typeface="Arial"/>
                <a:cs typeface="Arial"/>
              </a:rPr>
              <a:t>modes:</a:t>
            </a:r>
            <a:endParaRPr sz="20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Char char="•"/>
              <a:defRPr/>
              <a:tabLst>
                <a:tab pos="756285" algn="l"/>
                <a:tab pos="756920" algn="l"/>
              </a:tabLst>
            </a:pPr>
            <a:r>
              <a:rPr sz="2000" spc="90">
                <a:latin typeface="Arial"/>
                <a:cs typeface="Arial"/>
              </a:rPr>
              <a:t>“</a:t>
            </a:r>
            <a:r>
              <a:rPr sz="2000" b="1" spc="90">
                <a:latin typeface="Arial"/>
                <a:cs typeface="Arial"/>
              </a:rPr>
              <a:t>r</a:t>
            </a:r>
            <a:r>
              <a:rPr sz="2000" spc="90">
                <a:latin typeface="Arial"/>
                <a:cs typeface="Arial"/>
              </a:rPr>
              <a:t>” </a:t>
            </a:r>
            <a:r>
              <a:rPr sz="2000" spc="-110">
                <a:latin typeface="Arial"/>
                <a:cs typeface="Arial"/>
              </a:rPr>
              <a:t>opens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spc="-15">
                <a:latin typeface="Arial"/>
                <a:cs typeface="Arial"/>
              </a:rPr>
              <a:t>file </a:t>
            </a:r>
            <a:r>
              <a:rPr sz="2000" spc="-5">
                <a:latin typeface="Arial"/>
                <a:cs typeface="Arial"/>
              </a:rPr>
              <a:t>for </a:t>
            </a:r>
            <a:r>
              <a:rPr sz="2000" spc="-80">
                <a:latin typeface="Arial"/>
                <a:cs typeface="Arial"/>
              </a:rPr>
              <a:t>reading</a:t>
            </a:r>
            <a:r>
              <a:rPr sz="2000">
                <a:latin typeface="Arial"/>
                <a:cs typeface="Arial"/>
              </a:rPr>
              <a:t> </a:t>
            </a:r>
            <a:r>
              <a:rPr sz="2000" spc="-80">
                <a:latin typeface="Arial"/>
                <a:cs typeface="Arial"/>
              </a:rPr>
              <a:t>only.</a:t>
            </a:r>
            <a:endParaRPr sz="2000">
              <a:latin typeface="Arial"/>
              <a:cs typeface="Arial"/>
            </a:endParaRPr>
          </a:p>
          <a:p>
            <a:pPr marL="756285" marR="571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Char char="•"/>
              <a:defRPr/>
              <a:tabLst>
                <a:tab pos="756285" algn="l"/>
                <a:tab pos="756920" algn="l"/>
              </a:tabLst>
            </a:pPr>
            <a:r>
              <a:rPr sz="2000" spc="90">
                <a:latin typeface="Arial"/>
                <a:cs typeface="Arial"/>
              </a:rPr>
              <a:t>“</a:t>
            </a:r>
            <a:r>
              <a:rPr sz="2000" b="1" spc="90">
                <a:latin typeface="Arial"/>
                <a:cs typeface="Arial"/>
              </a:rPr>
              <a:t>w</a:t>
            </a:r>
            <a:r>
              <a:rPr sz="2000" spc="90">
                <a:latin typeface="Arial"/>
                <a:cs typeface="Arial"/>
              </a:rPr>
              <a:t>” </a:t>
            </a:r>
            <a:r>
              <a:rPr sz="2000" spc="-110">
                <a:latin typeface="Arial"/>
                <a:cs typeface="Arial"/>
              </a:rPr>
              <a:t>opens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spc="-15">
                <a:latin typeface="Arial"/>
                <a:cs typeface="Arial"/>
              </a:rPr>
              <a:t>file </a:t>
            </a:r>
            <a:r>
              <a:rPr sz="2000" spc="-5">
                <a:latin typeface="Arial"/>
                <a:cs typeface="Arial"/>
              </a:rPr>
              <a:t>for </a:t>
            </a:r>
            <a:r>
              <a:rPr sz="2000" spc="-10">
                <a:latin typeface="Arial"/>
                <a:cs typeface="Arial"/>
              </a:rPr>
              <a:t>writing </a:t>
            </a:r>
            <a:r>
              <a:rPr sz="2000" spc="-85">
                <a:latin typeface="Arial"/>
                <a:cs typeface="Arial"/>
              </a:rPr>
              <a:t>only. </a:t>
            </a:r>
            <a:r>
              <a:rPr sz="2000" spc="-70">
                <a:latin typeface="Arial"/>
                <a:cs typeface="Arial"/>
              </a:rPr>
              <a:t>Overwrites </a:t>
            </a:r>
            <a:r>
              <a:rPr sz="2000" spc="-20">
                <a:latin typeface="Arial"/>
                <a:cs typeface="Arial"/>
              </a:rPr>
              <a:t>the </a:t>
            </a:r>
            <a:r>
              <a:rPr sz="2000" spc="-10">
                <a:latin typeface="Arial"/>
                <a:cs typeface="Arial"/>
              </a:rPr>
              <a:t>file </a:t>
            </a:r>
            <a:r>
              <a:rPr sz="2000" spc="35">
                <a:latin typeface="Arial"/>
                <a:cs typeface="Arial"/>
              </a:rPr>
              <a:t>if </a:t>
            </a:r>
            <a:r>
              <a:rPr sz="2000" spc="-20">
                <a:latin typeface="Arial"/>
                <a:cs typeface="Arial"/>
              </a:rPr>
              <a:t>the </a:t>
            </a:r>
            <a:r>
              <a:rPr sz="2000" spc="-15">
                <a:latin typeface="Arial"/>
                <a:cs typeface="Arial"/>
              </a:rPr>
              <a:t>file </a:t>
            </a:r>
            <a:r>
              <a:rPr sz="2000" spc="-95">
                <a:latin typeface="Arial"/>
                <a:cs typeface="Arial"/>
              </a:rPr>
              <a:t>exists.  </a:t>
            </a:r>
            <a:r>
              <a:rPr sz="2000" spc="-70">
                <a:latin typeface="Arial"/>
                <a:cs typeface="Arial"/>
              </a:rPr>
              <a:t>Otherwise, </a:t>
            </a:r>
            <a:r>
              <a:rPr sz="2000" spc="60">
                <a:latin typeface="Arial"/>
                <a:cs typeface="Arial"/>
              </a:rPr>
              <a:t>it </a:t>
            </a:r>
            <a:r>
              <a:rPr sz="2000" spc="-100">
                <a:latin typeface="Arial"/>
                <a:cs typeface="Arial"/>
              </a:rPr>
              <a:t>creates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spc="-70">
                <a:latin typeface="Arial"/>
                <a:cs typeface="Arial"/>
              </a:rPr>
              <a:t>new</a:t>
            </a:r>
            <a:r>
              <a:rPr sz="2000" spc="-235">
                <a:latin typeface="Arial"/>
                <a:cs typeface="Arial"/>
              </a:rPr>
              <a:t> </a:t>
            </a:r>
            <a:r>
              <a:rPr sz="2000" spc="-25">
                <a:latin typeface="Arial"/>
                <a:cs typeface="Arial"/>
              </a:rPr>
              <a:t>file.</a:t>
            </a:r>
            <a:endParaRPr sz="20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Char char="•"/>
              <a:defRPr/>
              <a:tabLst>
                <a:tab pos="756285" algn="l"/>
                <a:tab pos="756920" algn="l"/>
              </a:tabLst>
            </a:pPr>
            <a:r>
              <a:rPr sz="2000" spc="70">
                <a:latin typeface="Arial"/>
                <a:cs typeface="Arial"/>
              </a:rPr>
              <a:t>“</a:t>
            </a:r>
            <a:r>
              <a:rPr sz="2000" b="1" spc="70">
                <a:latin typeface="Arial"/>
                <a:cs typeface="Arial"/>
              </a:rPr>
              <a:t>a</a:t>
            </a:r>
            <a:r>
              <a:rPr sz="2000" spc="70">
                <a:latin typeface="Arial"/>
                <a:cs typeface="Arial"/>
              </a:rPr>
              <a:t>” </a:t>
            </a:r>
            <a:r>
              <a:rPr sz="2000" spc="-110">
                <a:latin typeface="Arial"/>
                <a:cs typeface="Arial"/>
              </a:rPr>
              <a:t>opens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spc="-15">
                <a:latin typeface="Arial"/>
                <a:cs typeface="Arial"/>
              </a:rPr>
              <a:t>file </a:t>
            </a:r>
            <a:r>
              <a:rPr sz="2000" spc="-5">
                <a:latin typeface="Arial"/>
                <a:cs typeface="Arial"/>
              </a:rPr>
              <a:t>for </a:t>
            </a:r>
            <a:r>
              <a:rPr sz="2000" spc="-85">
                <a:latin typeface="Arial"/>
                <a:cs typeface="Arial"/>
              </a:rPr>
              <a:t>appending. </a:t>
            </a:r>
            <a:r>
              <a:rPr sz="2000">
                <a:latin typeface="Arial"/>
                <a:cs typeface="Arial"/>
              </a:rPr>
              <a:t>If </a:t>
            </a:r>
            <a:r>
              <a:rPr sz="2000" spc="-20">
                <a:latin typeface="Arial"/>
                <a:cs typeface="Arial"/>
              </a:rPr>
              <a:t>the </a:t>
            </a:r>
            <a:r>
              <a:rPr sz="2000" spc="-15">
                <a:latin typeface="Arial"/>
                <a:cs typeface="Arial"/>
              </a:rPr>
              <a:t>file </a:t>
            </a:r>
            <a:r>
              <a:rPr sz="2000" spc="-120">
                <a:latin typeface="Arial"/>
                <a:cs typeface="Arial"/>
              </a:rPr>
              <a:t>does </a:t>
            </a:r>
            <a:r>
              <a:rPr sz="2000" spc="-5">
                <a:latin typeface="Arial"/>
                <a:cs typeface="Arial"/>
              </a:rPr>
              <a:t>not </a:t>
            </a:r>
            <a:r>
              <a:rPr sz="2000" spc="-80">
                <a:latin typeface="Arial"/>
                <a:cs typeface="Arial"/>
              </a:rPr>
              <a:t>exist, </a:t>
            </a:r>
            <a:r>
              <a:rPr sz="2000" spc="60">
                <a:latin typeface="Arial"/>
                <a:cs typeface="Arial"/>
              </a:rPr>
              <a:t>it </a:t>
            </a:r>
            <a:r>
              <a:rPr sz="2000" spc="-100">
                <a:latin typeface="Arial"/>
                <a:cs typeface="Arial"/>
              </a:rPr>
              <a:t>creates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spc="-70">
                <a:latin typeface="Arial"/>
                <a:cs typeface="Arial"/>
              </a:rPr>
              <a:t>new</a:t>
            </a:r>
            <a:r>
              <a:rPr sz="2000" spc="-40">
                <a:latin typeface="Arial"/>
                <a:cs typeface="Arial"/>
              </a:rPr>
              <a:t> </a:t>
            </a:r>
            <a:r>
              <a:rPr sz="2000" spc="-15">
                <a:latin typeface="Arial"/>
                <a:cs typeface="Arial"/>
              </a:rPr>
              <a:t>file</a:t>
            </a:r>
            <a:endParaRPr sz="2000">
              <a:latin typeface="Arial"/>
              <a:cs typeface="Arial"/>
            </a:endParaRPr>
          </a:p>
          <a:p>
            <a:pPr marR="5956935" algn="ctr">
              <a:lnSpc>
                <a:spcPct val="100000"/>
              </a:lnSpc>
              <a:defRPr/>
            </a:pPr>
            <a:r>
              <a:rPr sz="2000" spc="-5">
                <a:latin typeface="Arial"/>
                <a:cs typeface="Arial"/>
              </a:rPr>
              <a:t>for</a:t>
            </a:r>
            <a:r>
              <a:rPr sz="2000" spc="-125">
                <a:latin typeface="Arial"/>
                <a:cs typeface="Arial"/>
              </a:rPr>
              <a:t> </a:t>
            </a:r>
            <a:r>
              <a:rPr sz="2000" spc="-20">
                <a:latin typeface="Arial"/>
                <a:cs typeface="Arial"/>
              </a:rPr>
              <a:t>writing.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2" hidden="0"/>
          <p:cNvSpPr>
            <a:spLocks noAdjustHandles="0" noChangeArrowheads="0"/>
          </p:cNvSpPr>
          <p:nvPr isPhoto="0" userDrawn="0"/>
        </p:nvSpPr>
        <p:spPr bwMode="auto">
          <a:xfrm>
            <a:off x="1683511" y="4740402"/>
            <a:ext cx="17703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b="1" spc="-229">
                <a:solidFill>
                  <a:srgbClr val="CC9A1A"/>
                </a:solidFill>
                <a:latin typeface="Arial"/>
                <a:cs typeface="Arial"/>
              </a:rPr>
              <a:t>Closing </a:t>
            </a:r>
            <a:r>
              <a:rPr sz="2200" b="1" spc="-140">
                <a:solidFill>
                  <a:srgbClr val="CC9A1A"/>
                </a:solidFill>
                <a:latin typeface="Arial"/>
                <a:cs typeface="Arial"/>
              </a:rPr>
              <a:t>a</a:t>
            </a:r>
            <a:r>
              <a:rPr sz="2200" b="1" spc="-45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80">
                <a:solidFill>
                  <a:srgbClr val="CC9A1A"/>
                </a:solidFill>
                <a:latin typeface="Arial"/>
                <a:cs typeface="Arial"/>
              </a:rPr>
              <a:t>file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3" hidden="0"/>
          <p:cNvSpPr>
            <a:spLocks noAdjustHandles="0" noChangeArrowheads="0"/>
          </p:cNvSpPr>
          <p:nvPr isPhoto="0" userDrawn="0"/>
        </p:nvSpPr>
        <p:spPr bwMode="auto">
          <a:xfrm>
            <a:off x="3969765" y="4764785"/>
            <a:ext cx="178625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000" spc="-90">
                <a:latin typeface="Arial"/>
                <a:cs typeface="Arial"/>
              </a:rPr>
              <a:t>fileObject.</a:t>
            </a:r>
            <a:r>
              <a:rPr sz="2000" b="1" spc="-90">
                <a:latin typeface="Arial"/>
                <a:cs typeface="Arial"/>
              </a:rPr>
              <a:t>close</a:t>
            </a:r>
            <a:r>
              <a:rPr sz="2000" spc="-90">
                <a:latin typeface="Arial"/>
                <a:cs typeface="Arial"/>
              </a:rPr>
              <a:t>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4" hidden="0"/>
          <p:cNvSpPr>
            <a:spLocks noAdjustHandles="0" noChangeArrowheads="0"/>
          </p:cNvSpPr>
          <p:nvPr isPhoto="0" userDrawn="0"/>
        </p:nvSpPr>
        <p:spPr bwMode="auto">
          <a:xfrm>
            <a:off x="2140711" y="5212791"/>
            <a:ext cx="82689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defRPr/>
            </a:pPr>
            <a:r>
              <a:rPr sz="2000" spc="-145">
                <a:latin typeface="Arial"/>
                <a:cs typeface="Arial"/>
              </a:rPr>
              <a:t>The </a:t>
            </a:r>
            <a:r>
              <a:rPr sz="2000" spc="-95">
                <a:latin typeface="Arial"/>
                <a:cs typeface="Arial"/>
              </a:rPr>
              <a:t>close() </a:t>
            </a:r>
            <a:r>
              <a:rPr sz="2000" spc="-45">
                <a:latin typeface="Arial"/>
                <a:cs typeface="Arial"/>
              </a:rPr>
              <a:t>method </a:t>
            </a:r>
            <a:r>
              <a:rPr sz="2000" spc="-90">
                <a:latin typeface="Arial"/>
                <a:cs typeface="Arial"/>
              </a:rPr>
              <a:t>flushes </a:t>
            </a:r>
            <a:r>
              <a:rPr sz="2000" spc="-114">
                <a:latin typeface="Arial"/>
                <a:cs typeface="Arial"/>
              </a:rPr>
              <a:t>any </a:t>
            </a:r>
            <a:r>
              <a:rPr sz="2000" spc="-15">
                <a:latin typeface="Arial"/>
                <a:cs typeface="Arial"/>
              </a:rPr>
              <a:t>unwritten </a:t>
            </a:r>
            <a:r>
              <a:rPr sz="2000" spc="-30">
                <a:latin typeface="Arial"/>
                <a:cs typeface="Arial"/>
              </a:rPr>
              <a:t>information </a:t>
            </a:r>
            <a:r>
              <a:rPr sz="2000" spc="-90">
                <a:latin typeface="Arial"/>
                <a:cs typeface="Arial"/>
              </a:rPr>
              <a:t>and </a:t>
            </a:r>
            <a:r>
              <a:rPr sz="2000" spc="-125">
                <a:latin typeface="Arial"/>
                <a:cs typeface="Arial"/>
              </a:rPr>
              <a:t>closes </a:t>
            </a:r>
            <a:r>
              <a:rPr sz="2000" spc="-20">
                <a:latin typeface="Arial"/>
                <a:cs typeface="Arial"/>
              </a:rPr>
              <a:t>the </a:t>
            </a:r>
            <a:r>
              <a:rPr sz="2000" spc="-15">
                <a:latin typeface="Arial"/>
                <a:cs typeface="Arial"/>
              </a:rPr>
              <a:t>file</a:t>
            </a:r>
            <a:r>
              <a:rPr sz="2000" spc="-355">
                <a:latin typeface="Arial"/>
                <a:cs typeface="Arial"/>
              </a:rPr>
              <a:t> </a:t>
            </a:r>
            <a:r>
              <a:rPr sz="2000" spc="-45">
                <a:latin typeface="Arial"/>
                <a:cs typeface="Arial"/>
              </a:rPr>
              <a:t>object.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5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object 16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397246" y="231394"/>
            <a:ext cx="22148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15"/>
              <a:t>File</a:t>
            </a:r>
            <a:r>
              <a:rPr spc="-225"/>
              <a:t> </a:t>
            </a:r>
            <a:r>
              <a:rPr spc="-235"/>
              <a:t>Handling</a:t>
            </a:r>
            <a:endParaRPr/>
          </a:p>
        </p:txBody>
      </p:sp>
      <p:sp>
        <p:nvSpPr>
          <p:cNvPr id="11" name="object 9" hidden="0"/>
          <p:cNvSpPr>
            <a:spLocks noAdjustHandles="0" noChangeArrowheads="0"/>
          </p:cNvSpPr>
          <p:nvPr isPhoto="0" userDrawn="0"/>
        </p:nvSpPr>
        <p:spPr bwMode="auto">
          <a:xfrm>
            <a:off x="1683511" y="1325372"/>
            <a:ext cx="18738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b="1" spc="-200">
                <a:solidFill>
                  <a:srgbClr val="CC9A1A"/>
                </a:solidFill>
                <a:latin typeface="Arial"/>
                <a:cs typeface="Arial"/>
              </a:rPr>
              <a:t>Reading </a:t>
            </a:r>
            <a:r>
              <a:rPr sz="2200" b="1" spc="-140">
                <a:solidFill>
                  <a:srgbClr val="CC9A1A"/>
                </a:solidFill>
                <a:latin typeface="Arial"/>
                <a:cs typeface="Arial"/>
              </a:rPr>
              <a:t>a</a:t>
            </a:r>
            <a:r>
              <a:rPr sz="2200" b="1" spc="-75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80">
                <a:solidFill>
                  <a:srgbClr val="CC9A1A"/>
                </a:solidFill>
                <a:latin typeface="Arial"/>
                <a:cs typeface="Arial"/>
              </a:rPr>
              <a:t>file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0" hidden="0"/>
          <p:cNvSpPr>
            <a:spLocks noAdjustHandles="0" noChangeArrowheads="0"/>
          </p:cNvSpPr>
          <p:nvPr isPhoto="0" userDrawn="0"/>
        </p:nvSpPr>
        <p:spPr bwMode="auto">
          <a:xfrm>
            <a:off x="4426965" y="1349756"/>
            <a:ext cx="24733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defRPr/>
            </a:pPr>
            <a:r>
              <a:rPr sz="2000" spc="-55">
                <a:latin typeface="Arial"/>
                <a:cs typeface="Arial"/>
              </a:rPr>
              <a:t>fileObject.</a:t>
            </a:r>
            <a:r>
              <a:rPr sz="2000" b="1" spc="-55">
                <a:latin typeface="Arial"/>
                <a:cs typeface="Arial"/>
              </a:rPr>
              <a:t>read</a:t>
            </a:r>
            <a:r>
              <a:rPr sz="2000" spc="-55">
                <a:latin typeface="Arial"/>
                <a:cs typeface="Arial"/>
              </a:rPr>
              <a:t>([count])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2140711" y="1782711"/>
            <a:ext cx="6640830" cy="12534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225"/>
              </a:spcBef>
              <a:buClr>
                <a:srgbClr val="CC9A1A"/>
              </a:buClr>
              <a:buSzPct val="145000"/>
              <a:buChar char="•"/>
              <a:defRPr/>
              <a:tabLst>
                <a:tab pos="299085" algn="l"/>
                <a:tab pos="299720" algn="l"/>
              </a:tabLst>
            </a:pPr>
            <a:r>
              <a:rPr sz="2000" spc="-145">
                <a:latin typeface="Arial"/>
                <a:cs typeface="Arial"/>
              </a:rPr>
              <a:t>The </a:t>
            </a:r>
            <a:r>
              <a:rPr sz="2000" b="1" i="1" spc="-140">
                <a:latin typeface="Trebuchet MS"/>
                <a:cs typeface="Trebuchet MS"/>
              </a:rPr>
              <a:t>read</a:t>
            </a:r>
            <a:r>
              <a:rPr sz="2000" i="1" spc="-140">
                <a:latin typeface="Trebuchet MS"/>
                <a:cs typeface="Trebuchet MS"/>
              </a:rPr>
              <a:t>() </a:t>
            </a:r>
            <a:r>
              <a:rPr sz="2000" spc="-45">
                <a:latin typeface="Arial"/>
                <a:cs typeface="Arial"/>
              </a:rPr>
              <a:t>method </a:t>
            </a:r>
            <a:r>
              <a:rPr sz="2000" spc="-110">
                <a:latin typeface="Arial"/>
                <a:cs typeface="Arial"/>
              </a:rPr>
              <a:t>reads </a:t>
            </a:r>
            <a:r>
              <a:rPr sz="2000" spc="-20">
                <a:latin typeface="Arial"/>
                <a:cs typeface="Arial"/>
              </a:rPr>
              <a:t>the </a:t>
            </a:r>
            <a:r>
              <a:rPr sz="2000" spc="-50">
                <a:latin typeface="Arial"/>
                <a:cs typeface="Arial"/>
              </a:rPr>
              <a:t>whole </a:t>
            </a:r>
            <a:r>
              <a:rPr sz="2000" spc="-15">
                <a:latin typeface="Arial"/>
                <a:cs typeface="Arial"/>
              </a:rPr>
              <a:t>file </a:t>
            </a:r>
            <a:r>
              <a:rPr sz="2000" spc="-35">
                <a:latin typeface="Arial"/>
                <a:cs typeface="Arial"/>
              </a:rPr>
              <a:t>at</a:t>
            </a:r>
            <a:r>
              <a:rPr sz="2000" spc="-380">
                <a:latin typeface="Arial"/>
                <a:cs typeface="Arial"/>
              </a:rPr>
              <a:t> </a:t>
            </a:r>
            <a:r>
              <a:rPr sz="2000" spc="-90">
                <a:latin typeface="Arial"/>
                <a:cs typeface="Arial"/>
              </a:rPr>
              <a:t>once.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Char char="•"/>
              <a:defRPr/>
              <a:tabLst>
                <a:tab pos="299085" algn="l"/>
                <a:tab pos="299720" algn="l"/>
              </a:tabLst>
            </a:pPr>
            <a:r>
              <a:rPr sz="2000" spc="-145">
                <a:latin typeface="Arial"/>
                <a:cs typeface="Arial"/>
              </a:rPr>
              <a:t>The </a:t>
            </a:r>
            <a:r>
              <a:rPr sz="2000" b="1" spc="-100">
                <a:latin typeface="Arial"/>
                <a:cs typeface="Arial"/>
              </a:rPr>
              <a:t>readline</a:t>
            </a:r>
            <a:r>
              <a:rPr sz="2000" spc="-100">
                <a:latin typeface="Arial"/>
                <a:cs typeface="Arial"/>
              </a:rPr>
              <a:t>() </a:t>
            </a:r>
            <a:r>
              <a:rPr sz="2000" spc="-45">
                <a:latin typeface="Arial"/>
                <a:cs typeface="Arial"/>
              </a:rPr>
              <a:t>method </a:t>
            </a:r>
            <a:r>
              <a:rPr sz="2000" spc="-110">
                <a:latin typeface="Arial"/>
                <a:cs typeface="Arial"/>
              </a:rPr>
              <a:t>reads </a:t>
            </a:r>
            <a:r>
              <a:rPr sz="2000" spc="-80">
                <a:latin typeface="Arial"/>
                <a:cs typeface="Arial"/>
              </a:rPr>
              <a:t>one </a:t>
            </a:r>
            <a:r>
              <a:rPr sz="2000" spc="-40">
                <a:latin typeface="Arial"/>
                <a:cs typeface="Arial"/>
              </a:rPr>
              <a:t>line </a:t>
            </a:r>
            <a:r>
              <a:rPr sz="2000" spc="-120">
                <a:latin typeface="Arial"/>
                <a:cs typeface="Arial"/>
              </a:rPr>
              <a:t>each </a:t>
            </a:r>
            <a:r>
              <a:rPr sz="2000" spc="-15">
                <a:latin typeface="Arial"/>
                <a:cs typeface="Arial"/>
              </a:rPr>
              <a:t>time </a:t>
            </a:r>
            <a:r>
              <a:rPr sz="2000" spc="-25">
                <a:latin typeface="Arial"/>
                <a:cs typeface="Arial"/>
              </a:rPr>
              <a:t>from </a:t>
            </a:r>
            <a:r>
              <a:rPr sz="2000" spc="-20">
                <a:latin typeface="Arial"/>
                <a:cs typeface="Arial"/>
              </a:rPr>
              <a:t>the</a:t>
            </a:r>
            <a:r>
              <a:rPr sz="2000" spc="-365">
                <a:latin typeface="Arial"/>
                <a:cs typeface="Arial"/>
              </a:rPr>
              <a:t> </a:t>
            </a:r>
            <a:r>
              <a:rPr sz="2000" spc="-25">
                <a:latin typeface="Arial"/>
                <a:cs typeface="Arial"/>
              </a:rPr>
              <a:t>file.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Char char="•"/>
              <a:defRPr/>
              <a:tabLst>
                <a:tab pos="299085" algn="l"/>
                <a:tab pos="299720" algn="l"/>
              </a:tabLst>
            </a:pPr>
            <a:r>
              <a:rPr sz="2000" spc="-145">
                <a:latin typeface="Arial"/>
                <a:cs typeface="Arial"/>
              </a:rPr>
              <a:t>The </a:t>
            </a:r>
            <a:r>
              <a:rPr sz="2000" b="1" i="1" spc="-135">
                <a:latin typeface="Trebuchet MS"/>
                <a:cs typeface="Trebuchet MS"/>
              </a:rPr>
              <a:t>readlines</a:t>
            </a:r>
            <a:r>
              <a:rPr sz="2000" i="1" spc="-135">
                <a:latin typeface="Trebuchet MS"/>
                <a:cs typeface="Trebuchet MS"/>
              </a:rPr>
              <a:t>() </a:t>
            </a:r>
            <a:r>
              <a:rPr sz="2000" spc="-45">
                <a:latin typeface="Arial"/>
                <a:cs typeface="Arial"/>
              </a:rPr>
              <a:t>method </a:t>
            </a:r>
            <a:r>
              <a:rPr sz="2000" spc="-110">
                <a:latin typeface="Arial"/>
                <a:cs typeface="Arial"/>
              </a:rPr>
              <a:t>reads </a:t>
            </a:r>
            <a:r>
              <a:rPr sz="2000" spc="-45">
                <a:latin typeface="Arial"/>
                <a:cs typeface="Arial"/>
              </a:rPr>
              <a:t>all </a:t>
            </a:r>
            <a:r>
              <a:rPr sz="2000" spc="-80">
                <a:latin typeface="Arial"/>
                <a:cs typeface="Arial"/>
              </a:rPr>
              <a:t>lines </a:t>
            </a:r>
            <a:r>
              <a:rPr sz="2000" spc="-25">
                <a:latin typeface="Arial"/>
                <a:cs typeface="Arial"/>
              </a:rPr>
              <a:t>from </a:t>
            </a:r>
            <a:r>
              <a:rPr sz="2000" spc="-20">
                <a:latin typeface="Arial"/>
                <a:cs typeface="Arial"/>
              </a:rPr>
              <a:t>the </a:t>
            </a:r>
            <a:r>
              <a:rPr sz="2000" spc="-15">
                <a:latin typeface="Arial"/>
                <a:cs typeface="Arial"/>
              </a:rPr>
              <a:t>file</a:t>
            </a:r>
            <a:r>
              <a:rPr sz="2000" spc="-415">
                <a:latin typeface="Arial"/>
                <a:cs typeface="Arial"/>
              </a:rPr>
              <a:t> </a:t>
            </a:r>
            <a:r>
              <a:rPr sz="2000" spc="-25">
                <a:latin typeface="Arial"/>
                <a:cs typeface="Arial"/>
              </a:rPr>
              <a:t>in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spc="-35">
                <a:latin typeface="Arial"/>
                <a:cs typeface="Arial"/>
              </a:rPr>
              <a:t>list.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2" hidden="0"/>
          <p:cNvSpPr>
            <a:spLocks noAdjustHandles="0" noChangeArrowheads="0"/>
          </p:cNvSpPr>
          <p:nvPr isPhoto="0" userDrawn="0"/>
        </p:nvSpPr>
        <p:spPr bwMode="auto">
          <a:xfrm>
            <a:off x="1683511" y="4014342"/>
            <a:ext cx="20840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b="1" spc="-120">
                <a:solidFill>
                  <a:srgbClr val="CC9A1A"/>
                </a:solidFill>
                <a:latin typeface="Arial"/>
                <a:cs typeface="Arial"/>
              </a:rPr>
              <a:t>Writing in </a:t>
            </a:r>
            <a:r>
              <a:rPr sz="2200" b="1" spc="-140">
                <a:solidFill>
                  <a:srgbClr val="CC9A1A"/>
                </a:solidFill>
                <a:latin typeface="Arial"/>
                <a:cs typeface="Arial"/>
              </a:rPr>
              <a:t>a</a:t>
            </a:r>
            <a:r>
              <a:rPr sz="2200" b="1" spc="-17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80">
                <a:solidFill>
                  <a:srgbClr val="CC9A1A"/>
                </a:solidFill>
                <a:latin typeface="Arial"/>
                <a:cs typeface="Arial"/>
              </a:rPr>
              <a:t>file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3" hidden="0"/>
          <p:cNvSpPr>
            <a:spLocks noAdjustHandles="0" noChangeArrowheads="0"/>
          </p:cNvSpPr>
          <p:nvPr isPhoto="0" userDrawn="0"/>
        </p:nvSpPr>
        <p:spPr bwMode="auto">
          <a:xfrm>
            <a:off x="4426965" y="4038727"/>
            <a:ext cx="23856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000" spc="-55">
                <a:latin typeface="Arial"/>
                <a:cs typeface="Arial"/>
              </a:rPr>
              <a:t>fileObject.</a:t>
            </a:r>
            <a:r>
              <a:rPr sz="2000" b="1" spc="-55">
                <a:latin typeface="Arial"/>
                <a:cs typeface="Arial"/>
              </a:rPr>
              <a:t>write</a:t>
            </a:r>
            <a:r>
              <a:rPr sz="2000" spc="-55">
                <a:latin typeface="Arial"/>
                <a:cs typeface="Arial"/>
              </a:rPr>
              <a:t>(string)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4" hidden="0"/>
          <p:cNvSpPr>
            <a:spLocks noAdjustHandles="0" noChangeArrowheads="0"/>
          </p:cNvSpPr>
          <p:nvPr isPhoto="0" userDrawn="0"/>
        </p:nvSpPr>
        <p:spPr bwMode="auto">
          <a:xfrm>
            <a:off x="2140711" y="4487036"/>
            <a:ext cx="53867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000" i="1" spc="-135">
                <a:latin typeface="Trebuchet MS"/>
                <a:cs typeface="Trebuchet MS"/>
              </a:rPr>
              <a:t>The write() </a:t>
            </a:r>
            <a:r>
              <a:rPr sz="2000" spc="-45">
                <a:latin typeface="Arial"/>
                <a:cs typeface="Arial"/>
              </a:rPr>
              <a:t>method </a:t>
            </a:r>
            <a:r>
              <a:rPr sz="2000" spc="-40">
                <a:latin typeface="Arial"/>
                <a:cs typeface="Arial"/>
              </a:rPr>
              <a:t>writes </a:t>
            </a:r>
            <a:r>
              <a:rPr sz="2000" spc="-114">
                <a:latin typeface="Arial"/>
                <a:cs typeface="Arial"/>
              </a:rPr>
              <a:t>any </a:t>
            </a:r>
            <a:r>
              <a:rPr sz="2000" spc="-55">
                <a:latin typeface="Arial"/>
                <a:cs typeface="Arial"/>
              </a:rPr>
              <a:t>string </a:t>
            </a:r>
            <a:r>
              <a:rPr sz="2000" spc="15">
                <a:latin typeface="Arial"/>
                <a:cs typeface="Arial"/>
              </a:rPr>
              <a:t>to </a:t>
            </a:r>
            <a:r>
              <a:rPr sz="2000" spc="-110">
                <a:latin typeface="Arial"/>
                <a:cs typeface="Arial"/>
              </a:rPr>
              <a:t>an </a:t>
            </a:r>
            <a:r>
              <a:rPr sz="2000" spc="-80">
                <a:latin typeface="Arial"/>
                <a:cs typeface="Arial"/>
              </a:rPr>
              <a:t>open</a:t>
            </a:r>
            <a:r>
              <a:rPr sz="2000" spc="-415">
                <a:latin typeface="Arial"/>
                <a:cs typeface="Arial"/>
              </a:rPr>
              <a:t> </a:t>
            </a:r>
            <a:r>
              <a:rPr sz="2000" spc="-25">
                <a:latin typeface="Arial"/>
                <a:cs typeface="Arial"/>
              </a:rPr>
              <a:t>file.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5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object 16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/>
        </p:nvSpPr>
        <p:spPr bwMode="auto">
          <a:xfrm>
            <a:off x="5722746" y="4078351"/>
            <a:ext cx="5702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000" b="1" spc="-280">
                <a:solidFill>
                  <a:srgbClr val="CC9A1A"/>
                </a:solidFill>
                <a:latin typeface="Arial"/>
                <a:cs typeface="Arial"/>
              </a:rPr>
              <a:t>Python </a:t>
            </a:r>
            <a:r>
              <a:rPr sz="4000" b="1" spc="-335">
                <a:solidFill>
                  <a:srgbClr val="CC9A1A"/>
                </a:solidFill>
                <a:latin typeface="Arial"/>
                <a:cs typeface="Arial"/>
              </a:rPr>
              <a:t>Exception</a:t>
            </a:r>
            <a:r>
              <a:rPr sz="4000" b="1" spc="-114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4000" b="1" spc="-295">
                <a:solidFill>
                  <a:srgbClr val="CC9A1A"/>
                </a:solidFill>
                <a:latin typeface="Arial"/>
                <a:cs typeface="Arial"/>
              </a:rPr>
              <a:t>Handling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869941" y="231394"/>
            <a:ext cx="32677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60"/>
              <a:t>Exception</a:t>
            </a:r>
            <a:r>
              <a:rPr spc="-240"/>
              <a:t> </a:t>
            </a:r>
            <a:r>
              <a:rPr spc="-235"/>
              <a:t>Handling</a:t>
            </a:r>
            <a:endParaRPr/>
          </a:p>
        </p:txBody>
      </p:sp>
      <p:sp>
        <p:nvSpPr>
          <p:cNvPr id="11" name="object 10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1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2" hidden="0"/>
          <p:cNvSpPr>
            <a:spLocks noAdjustHandles="0" noChangeArrowheads="0"/>
          </p:cNvSpPr>
          <p:nvPr isPhoto="0" userDrawn="0"/>
        </p:nvSpPr>
        <p:spPr bwMode="auto">
          <a:xfrm>
            <a:off x="1863979" y="932341"/>
            <a:ext cx="6548120" cy="145732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85"/>
              </a:spcBef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b="1" spc="-215">
                <a:solidFill>
                  <a:srgbClr val="CC9A1A"/>
                </a:solidFill>
                <a:latin typeface="Arial"/>
                <a:cs typeface="Arial"/>
              </a:rPr>
              <a:t>Common </a:t>
            </a:r>
            <a:r>
              <a:rPr sz="2200" b="1" spc="-204">
                <a:solidFill>
                  <a:srgbClr val="CC9A1A"/>
                </a:solidFill>
                <a:latin typeface="Arial"/>
                <a:cs typeface="Arial"/>
              </a:rPr>
              <a:t>Exceptions </a:t>
            </a:r>
            <a:r>
              <a:rPr sz="2200" b="1" spc="-120">
                <a:solidFill>
                  <a:srgbClr val="CC9A1A"/>
                </a:solidFill>
                <a:latin typeface="Arial"/>
                <a:cs typeface="Arial"/>
              </a:rPr>
              <a:t>in</a:t>
            </a:r>
            <a:r>
              <a:rPr sz="2200" b="1" spc="-29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155">
                <a:solidFill>
                  <a:srgbClr val="CC9A1A"/>
                </a:solidFill>
                <a:latin typeface="Arial"/>
                <a:cs typeface="Arial"/>
              </a:rPr>
              <a:t>Python: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85"/>
              </a:spcBef>
              <a:defRPr/>
            </a:pPr>
            <a:r>
              <a:rPr sz="2000" b="1" spc="-145">
                <a:latin typeface="Arial"/>
                <a:cs typeface="Arial"/>
              </a:rPr>
              <a:t>NameError </a:t>
            </a:r>
            <a:r>
              <a:rPr sz="2000" b="1" spc="-55">
                <a:latin typeface="Arial"/>
                <a:cs typeface="Arial"/>
              </a:rPr>
              <a:t>- </a:t>
            </a:r>
            <a:r>
              <a:rPr sz="2000" b="1" spc="-165">
                <a:latin typeface="Arial"/>
                <a:cs typeface="Arial"/>
              </a:rPr>
              <a:t>TypeError </a:t>
            </a:r>
            <a:r>
              <a:rPr sz="2000" b="1" spc="-55">
                <a:latin typeface="Arial"/>
                <a:cs typeface="Arial"/>
              </a:rPr>
              <a:t>- </a:t>
            </a:r>
            <a:r>
              <a:rPr sz="2000" b="1" spc="-140">
                <a:latin typeface="Arial"/>
                <a:cs typeface="Arial"/>
              </a:rPr>
              <a:t>IndexError </a:t>
            </a:r>
            <a:r>
              <a:rPr sz="2000" b="1" spc="-55">
                <a:latin typeface="Arial"/>
                <a:cs typeface="Arial"/>
              </a:rPr>
              <a:t>- </a:t>
            </a:r>
            <a:r>
              <a:rPr sz="2000" b="1" spc="-180">
                <a:latin typeface="Arial"/>
                <a:cs typeface="Arial"/>
              </a:rPr>
              <a:t>KeyError </a:t>
            </a:r>
            <a:r>
              <a:rPr sz="2000" b="1" spc="-55">
                <a:latin typeface="Arial"/>
                <a:cs typeface="Arial"/>
              </a:rPr>
              <a:t>-</a:t>
            </a:r>
            <a:r>
              <a:rPr sz="2000" b="1" spc="20">
                <a:latin typeface="Arial"/>
                <a:cs typeface="Arial"/>
              </a:rPr>
              <a:t> </a:t>
            </a:r>
            <a:r>
              <a:rPr sz="2000" b="1" spc="-165">
                <a:latin typeface="Arial"/>
                <a:cs typeface="Arial"/>
              </a:rPr>
              <a:t>Exception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b="1" spc="-185">
                <a:solidFill>
                  <a:srgbClr val="CC9A1A"/>
                </a:solidFill>
                <a:latin typeface="Arial"/>
                <a:cs typeface="Arial"/>
              </a:rPr>
              <a:t>Exception </a:t>
            </a:r>
            <a:r>
              <a:rPr sz="2200" b="1" spc="-165">
                <a:solidFill>
                  <a:srgbClr val="CC9A1A"/>
                </a:solidFill>
                <a:latin typeface="Arial"/>
                <a:cs typeface="Arial"/>
              </a:rPr>
              <a:t>Handling</a:t>
            </a:r>
            <a:r>
              <a:rPr sz="2200" b="1" spc="-15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195">
                <a:solidFill>
                  <a:srgbClr val="CC9A1A"/>
                </a:solidFill>
                <a:latin typeface="Arial"/>
                <a:cs typeface="Arial"/>
              </a:rPr>
              <a:t>Syntax: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3" hidden="0"/>
          <p:cNvSpPr>
            <a:spLocks noAdjustHandles="0" noChangeArrowheads="0"/>
          </p:cNvSpPr>
          <p:nvPr isPhoto="0" userDrawn="0"/>
        </p:nvSpPr>
        <p:spPr bwMode="auto">
          <a:xfrm>
            <a:off x="1863979" y="4028313"/>
            <a:ext cx="7392670" cy="8648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spc="-135">
                <a:latin typeface="Arial"/>
                <a:cs typeface="Arial"/>
              </a:rPr>
              <a:t>An </a:t>
            </a:r>
            <a:r>
              <a:rPr sz="2200" spc="-60">
                <a:latin typeface="Arial"/>
                <a:cs typeface="Arial"/>
              </a:rPr>
              <a:t>empty </a:t>
            </a:r>
            <a:r>
              <a:rPr sz="2200" spc="-110">
                <a:latin typeface="Arial"/>
                <a:cs typeface="Arial"/>
              </a:rPr>
              <a:t>except </a:t>
            </a:r>
            <a:r>
              <a:rPr sz="2200" spc="-65">
                <a:latin typeface="Arial"/>
                <a:cs typeface="Arial"/>
              </a:rPr>
              <a:t>statement </a:t>
            </a:r>
            <a:r>
              <a:rPr sz="2200" spc="-150">
                <a:latin typeface="Arial"/>
                <a:cs typeface="Arial"/>
              </a:rPr>
              <a:t>can </a:t>
            </a:r>
            <a:r>
              <a:rPr sz="2200" spc="-110">
                <a:latin typeface="Arial"/>
                <a:cs typeface="Arial"/>
              </a:rPr>
              <a:t>catch </a:t>
            </a:r>
            <a:r>
              <a:rPr sz="2200" spc="-130">
                <a:latin typeface="Arial"/>
                <a:cs typeface="Arial"/>
              </a:rPr>
              <a:t>any</a:t>
            </a:r>
            <a:r>
              <a:rPr sz="2200" spc="-95">
                <a:latin typeface="Arial"/>
                <a:cs typeface="Arial"/>
              </a:rPr>
              <a:t> </a:t>
            </a:r>
            <a:r>
              <a:rPr sz="2200" spc="-85">
                <a:latin typeface="Arial"/>
                <a:cs typeface="Arial"/>
              </a:rPr>
              <a:t>exception.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b="1" i="1" spc="-165">
                <a:latin typeface="Trebuchet MS"/>
                <a:cs typeface="Trebuchet MS"/>
              </a:rPr>
              <a:t>finally </a:t>
            </a:r>
            <a:r>
              <a:rPr sz="2200" spc="-114">
                <a:latin typeface="Arial"/>
                <a:cs typeface="Arial"/>
              </a:rPr>
              <a:t>clause: </a:t>
            </a:r>
            <a:r>
              <a:rPr sz="2200" spc="-130">
                <a:latin typeface="Arial"/>
                <a:cs typeface="Arial"/>
              </a:rPr>
              <a:t>always </a:t>
            </a:r>
            <a:r>
              <a:rPr sz="2200" spc="-110">
                <a:latin typeface="Arial"/>
                <a:cs typeface="Arial"/>
              </a:rPr>
              <a:t>executed </a:t>
            </a:r>
            <a:r>
              <a:rPr sz="2200" spc="-70">
                <a:latin typeface="Arial"/>
                <a:cs typeface="Arial"/>
              </a:rPr>
              <a:t>before </a:t>
            </a:r>
            <a:r>
              <a:rPr sz="2200" spc="-65">
                <a:latin typeface="Arial"/>
                <a:cs typeface="Arial"/>
              </a:rPr>
              <a:t>finishing </a:t>
            </a:r>
            <a:r>
              <a:rPr sz="2200" spc="15">
                <a:latin typeface="Arial"/>
                <a:cs typeface="Arial"/>
              </a:rPr>
              <a:t>try</a:t>
            </a:r>
            <a:r>
              <a:rPr sz="2200" spc="-195">
                <a:latin typeface="Arial"/>
                <a:cs typeface="Arial"/>
              </a:rPr>
              <a:t> </a:t>
            </a:r>
            <a:r>
              <a:rPr sz="2200" spc="-80">
                <a:latin typeface="Arial"/>
                <a:cs typeface="Arial"/>
              </a:rPr>
              <a:t>statements</a:t>
            </a:r>
            <a:r>
              <a:rPr sz="2000" spc="-8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4" hidden="0"/>
          <p:cNvSpPr/>
          <p:nvPr isPhoto="0" userDrawn="0"/>
        </p:nvSpPr>
        <p:spPr bwMode="auto">
          <a:xfrm>
            <a:off x="3697223" y="2447544"/>
            <a:ext cx="5611368" cy="1584959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6" name="object 15" hidden="0"/>
          <p:cNvSpPr/>
          <p:nvPr isPhoto="0" userDrawn="0"/>
        </p:nvSpPr>
        <p:spPr bwMode="auto">
          <a:xfrm>
            <a:off x="3732529" y="2482850"/>
            <a:ext cx="5486400" cy="1460500"/>
          </a:xfrm>
          <a:prstGeom prst="rect">
            <a:avLst/>
          </a:prstGeom>
          <a:blipFill>
            <a:blip r:embed="rId4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7" name="object 16" hidden="0"/>
          <p:cNvSpPr/>
          <p:nvPr isPhoto="0" userDrawn="0"/>
        </p:nvSpPr>
        <p:spPr bwMode="auto">
          <a:xfrm>
            <a:off x="3727703" y="2478151"/>
            <a:ext cx="5495925" cy="1470025"/>
          </a:xfrm>
          <a:custGeom>
            <a:avLst/>
            <a:gdLst/>
            <a:ahLst/>
            <a:cxnLst/>
            <a:rect l="l" t="t" r="r" b="b"/>
            <a:pathLst>
              <a:path w="5495925" h="1470025" fill="norm" stroke="1" extrusionOk="0">
                <a:moveTo>
                  <a:pt x="0" y="1470025"/>
                </a:moveTo>
                <a:lnTo>
                  <a:pt x="5495925" y="1470025"/>
                </a:lnTo>
                <a:lnTo>
                  <a:pt x="5495925" y="0"/>
                </a:lnTo>
                <a:lnTo>
                  <a:pt x="0" y="0"/>
                </a:lnTo>
                <a:lnTo>
                  <a:pt x="0" y="14700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object 17" hidden="0"/>
          <p:cNvSpPr/>
          <p:nvPr isPhoto="0" userDrawn="0"/>
        </p:nvSpPr>
        <p:spPr bwMode="auto">
          <a:xfrm>
            <a:off x="2924555" y="4911852"/>
            <a:ext cx="3909060" cy="1763268"/>
          </a:xfrm>
          <a:prstGeom prst="rect">
            <a:avLst/>
          </a:prstGeom>
          <a:blipFill>
            <a:blip r:embed="rId5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9" name="object 18" hidden="0"/>
          <p:cNvSpPr/>
          <p:nvPr isPhoto="0" userDrawn="0"/>
        </p:nvSpPr>
        <p:spPr bwMode="auto">
          <a:xfrm>
            <a:off x="2959989" y="4947335"/>
            <a:ext cx="3784599" cy="1638300"/>
          </a:xfrm>
          <a:prstGeom prst="rect">
            <a:avLst/>
          </a:prstGeom>
          <a:blipFill>
            <a:blip r:embed="rId6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0" name="object 19" hidden="0"/>
          <p:cNvSpPr/>
          <p:nvPr isPhoto="0" userDrawn="0"/>
        </p:nvSpPr>
        <p:spPr bwMode="auto">
          <a:xfrm>
            <a:off x="2955163" y="4942573"/>
            <a:ext cx="3794125" cy="1647825"/>
          </a:xfrm>
          <a:custGeom>
            <a:avLst/>
            <a:gdLst/>
            <a:ahLst/>
            <a:cxnLst/>
            <a:rect l="l" t="t" r="r" b="b"/>
            <a:pathLst>
              <a:path w="3794125" h="1647825" fill="norm" stroke="1" extrusionOk="0">
                <a:moveTo>
                  <a:pt x="0" y="1647825"/>
                </a:moveTo>
                <a:lnTo>
                  <a:pt x="3794125" y="1647825"/>
                </a:lnTo>
                <a:lnTo>
                  <a:pt x="3794125" y="0"/>
                </a:lnTo>
                <a:lnTo>
                  <a:pt x="0" y="0"/>
                </a:lnTo>
                <a:lnTo>
                  <a:pt x="0" y="16478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1" name="object 20" hidden="0"/>
          <p:cNvSpPr/>
          <p:nvPr isPhoto="0" userDrawn="0"/>
        </p:nvSpPr>
        <p:spPr bwMode="auto">
          <a:xfrm>
            <a:off x="7301483" y="5600700"/>
            <a:ext cx="3377183" cy="621792"/>
          </a:xfrm>
          <a:prstGeom prst="rect">
            <a:avLst/>
          </a:prstGeom>
          <a:blipFill>
            <a:blip r:embed="rId7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2" name="object 21" hidden="0"/>
          <p:cNvSpPr/>
          <p:nvPr isPhoto="0" userDrawn="0"/>
        </p:nvSpPr>
        <p:spPr bwMode="auto">
          <a:xfrm>
            <a:off x="7337552" y="5636679"/>
            <a:ext cx="3251200" cy="495300"/>
          </a:xfrm>
          <a:prstGeom prst="rect">
            <a:avLst/>
          </a:prstGeom>
          <a:blipFill>
            <a:blip r:embed="rId8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3" name="object 22" hidden="0"/>
          <p:cNvSpPr>
            <a:spLocks noAdjustHandles="0" noChangeArrowheads="0"/>
          </p:cNvSpPr>
          <p:nvPr isPhoto="0" userDrawn="0"/>
        </p:nvSpPr>
        <p:spPr bwMode="auto">
          <a:xfrm>
            <a:off x="6940042" y="5718149"/>
            <a:ext cx="2495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24" name="object 23" hidden="0"/>
          <p:cNvSpPr>
            <a:spLocks noAdjustHandles="0" noChangeArrowheads="0"/>
          </p:cNvSpPr>
          <p:nvPr isPhoto="0" userDrawn="0"/>
        </p:nvSpPr>
        <p:spPr bwMode="auto">
          <a:xfrm>
            <a:off x="7332853" y="5631916"/>
            <a:ext cx="3286125" cy="5232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065">
              <a:lnSpc>
                <a:spcPct val="100000"/>
              </a:lnSpc>
              <a:defRPr/>
            </a:pPr>
            <a:endParaRPr sz="10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  <a:defRPr/>
            </a:pPr>
            <a:endParaRPr sz="14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  <a:spcBef>
                <a:spcPts val="5"/>
              </a:spcBef>
              <a:defRPr/>
            </a:pP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1456689" y="157479"/>
          <a:ext cx="10050780" cy="6106795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{4DC8767F-CD6A-0C4A-6B7D-1D5AD30CCB0E}</a:tableStyleId>
              </a:tblPr>
              <a:tblGrid>
                <a:gridCol w="5025390"/>
                <a:gridCol w="5025390"/>
              </a:tblGrid>
              <a:tr h="426720">
                <a:tc>
                  <a:txBody>
                    <a:bodyPr/>
                    <a:p>
                      <a:pPr marL="62865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2000" b="1" spc="-120">
                          <a:latin typeface="Arial"/>
                          <a:cs typeface="Arial"/>
                        </a:rPr>
                        <a:t>EXCEPTION</a:t>
                      </a:r>
                      <a:r>
                        <a:rPr sz="2000" b="1" spc="-17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85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64135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2000" b="1" spc="-110">
                          <a:latin typeface="Arial"/>
                          <a:cs typeface="Arial"/>
                        </a:rPr>
                        <a:t>DESCRIPTION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</a:tr>
              <a:tr h="426719">
                <a:tc>
                  <a:txBody>
                    <a:bodyPr/>
                    <a:p>
                      <a:pPr marL="62865">
                        <a:lnSpc>
                          <a:spcPct val="100000"/>
                        </a:lnSpc>
                        <a:spcBef>
                          <a:spcPts val="355"/>
                        </a:spcBef>
                        <a:defRPr/>
                      </a:pPr>
                      <a:r>
                        <a:rPr sz="2000" spc="-65">
                          <a:latin typeface="Arial"/>
                          <a:cs typeface="Arial"/>
                        </a:rPr>
                        <a:t>Exception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64135">
                        <a:lnSpc>
                          <a:spcPct val="100000"/>
                        </a:lnSpc>
                        <a:spcBef>
                          <a:spcPts val="355"/>
                        </a:spcBef>
                        <a:defRPr/>
                      </a:pPr>
                      <a:r>
                        <a:rPr sz="2000" spc="-150">
                          <a:latin typeface="Arial"/>
                          <a:cs typeface="Arial"/>
                        </a:rPr>
                        <a:t>Base </a:t>
                      </a:r>
                      <a:r>
                        <a:rPr sz="2000" spc="-125">
                          <a:latin typeface="Arial"/>
                          <a:cs typeface="Arial"/>
                        </a:rPr>
                        <a:t>class </a:t>
                      </a:r>
                      <a:r>
                        <a:rPr sz="2000" spc="15">
                          <a:latin typeface="Arial"/>
                          <a:cs typeface="Arial"/>
                        </a:rPr>
                        <a:t>for </a:t>
                      </a:r>
                      <a:r>
                        <a:rPr sz="2000" spc="-30">
                          <a:latin typeface="Arial"/>
                          <a:cs typeface="Arial"/>
                        </a:rPr>
                        <a:t>all</a:t>
                      </a:r>
                      <a:r>
                        <a:rPr sz="2000" spc="-42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5">
                          <a:latin typeface="Arial"/>
                          <a:cs typeface="Arial"/>
                        </a:rPr>
                        <a:t>exceptions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</a:tr>
              <a:tr h="746759">
                <a:tc>
                  <a:txBody>
                    <a:bodyPr/>
                    <a:p>
                      <a:pPr marL="62865">
                        <a:lnSpc>
                          <a:spcPct val="100000"/>
                        </a:lnSpc>
                        <a:spcBef>
                          <a:spcPts val="1614"/>
                        </a:spcBef>
                        <a:defRPr/>
                      </a:pPr>
                      <a:r>
                        <a:rPr sz="2000" spc="-25">
                          <a:latin typeface="Arial"/>
                          <a:cs typeface="Arial"/>
                        </a:rPr>
                        <a:t>StopIteration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5103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64135" marR="253365">
                        <a:lnSpc>
                          <a:spcPct val="100000"/>
                        </a:lnSpc>
                        <a:spcBef>
                          <a:spcPts val="415"/>
                        </a:spcBef>
                        <a:defRPr/>
                      </a:pPr>
                      <a:r>
                        <a:rPr sz="2000" spc="-120">
                          <a:latin typeface="Arial"/>
                          <a:cs typeface="Arial"/>
                        </a:rPr>
                        <a:t>Raised</a:t>
                      </a:r>
                      <a:r>
                        <a:rPr sz="2000" spc="-17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>
                          <a:latin typeface="Arial"/>
                          <a:cs typeface="Arial"/>
                        </a:rPr>
                        <a:t>when</a:t>
                      </a:r>
                      <a:r>
                        <a:rPr sz="2000" spc="-17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15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>
                          <a:latin typeface="Arial"/>
                          <a:cs typeface="Arial"/>
                        </a:rPr>
                        <a:t>next()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>
                          <a:latin typeface="Arial"/>
                          <a:cs typeface="Arial"/>
                        </a:rPr>
                        <a:t>method</a:t>
                      </a:r>
                      <a:r>
                        <a:rPr sz="2000" spc="-16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6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95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2000">
                          <a:latin typeface="Arial"/>
                          <a:cs typeface="Arial"/>
                        </a:rPr>
                        <a:t>iterator  </a:t>
                      </a:r>
                      <a:r>
                        <a:rPr sz="2000" spc="-105">
                          <a:latin typeface="Arial"/>
                          <a:cs typeface="Arial"/>
                        </a:rPr>
                        <a:t>does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-160">
                          <a:latin typeface="Arial"/>
                          <a:cs typeface="Arial"/>
                        </a:rPr>
                        <a:t> </a:t>
                      </a:r>
                      <a:r>
                        <a:rPr sz="2000">
                          <a:latin typeface="Arial"/>
                          <a:cs typeface="Arial"/>
                        </a:rPr>
                        <a:t>point</a:t>
                      </a:r>
                      <a:r>
                        <a:rPr sz="2000" spc="-17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45"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-16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0">
                          <a:latin typeface="Arial"/>
                          <a:cs typeface="Arial"/>
                        </a:rPr>
                        <a:t>any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5">
                          <a:latin typeface="Arial"/>
                          <a:cs typeface="Arial"/>
                        </a:rPr>
                        <a:t>object.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</a:tr>
              <a:tr h="426719">
                <a:tc>
                  <a:txBody>
                    <a:bodyPr/>
                    <a:p>
                      <a:pPr marL="62865">
                        <a:lnSpc>
                          <a:spcPct val="100000"/>
                        </a:lnSpc>
                        <a:spcBef>
                          <a:spcPts val="355"/>
                        </a:spcBef>
                        <a:defRPr/>
                      </a:pPr>
                      <a:r>
                        <a:rPr sz="2000" spc="-60">
                          <a:latin typeface="Arial"/>
                          <a:cs typeface="Arial"/>
                        </a:rPr>
                        <a:t>SystemExit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64135">
                        <a:lnSpc>
                          <a:spcPct val="100000"/>
                        </a:lnSpc>
                        <a:spcBef>
                          <a:spcPts val="355"/>
                        </a:spcBef>
                        <a:defRPr/>
                      </a:pPr>
                      <a:r>
                        <a:rPr sz="2000" spc="-120">
                          <a:latin typeface="Arial"/>
                          <a:cs typeface="Arial"/>
                        </a:rPr>
                        <a:t>Raised </a:t>
                      </a:r>
                      <a:r>
                        <a:rPr sz="2000" spc="-45">
                          <a:latin typeface="Arial"/>
                          <a:cs typeface="Arial"/>
                        </a:rPr>
                        <a:t>by </a:t>
                      </a:r>
                      <a:r>
                        <a:rPr sz="2000" spc="-10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408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5">
                          <a:latin typeface="Arial"/>
                          <a:cs typeface="Arial"/>
                        </a:rPr>
                        <a:t>sys.exit() </a:t>
                      </a:r>
                      <a:r>
                        <a:rPr sz="2000" spc="-25">
                          <a:latin typeface="Arial"/>
                          <a:cs typeface="Arial"/>
                        </a:rPr>
                        <a:t>function.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</a:tr>
              <a:tr h="746759">
                <a:tc>
                  <a:txBody>
                    <a:bodyPr/>
                    <a:p>
                      <a:pPr marL="62865">
                        <a:lnSpc>
                          <a:spcPct val="100000"/>
                        </a:lnSpc>
                        <a:spcBef>
                          <a:spcPts val="1620"/>
                        </a:spcBef>
                        <a:defRPr/>
                      </a:pPr>
                      <a:r>
                        <a:rPr sz="2000" spc="-60">
                          <a:latin typeface="Arial"/>
                          <a:cs typeface="Arial"/>
                        </a:rPr>
                        <a:t>StandardError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574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64135">
                        <a:lnSpc>
                          <a:spcPct val="100000"/>
                        </a:lnSpc>
                        <a:spcBef>
                          <a:spcPts val="415"/>
                        </a:spcBef>
                        <a:defRPr/>
                      </a:pPr>
                      <a:r>
                        <a:rPr sz="2000" spc="-150">
                          <a:latin typeface="Arial"/>
                          <a:cs typeface="Arial"/>
                        </a:rPr>
                        <a:t>Base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25">
                          <a:latin typeface="Arial"/>
                          <a:cs typeface="Arial"/>
                        </a:rPr>
                        <a:t>class</a:t>
                      </a:r>
                      <a:r>
                        <a:rPr sz="2000" spc="-18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>
                          <a:latin typeface="Arial"/>
                          <a:cs typeface="Arial"/>
                        </a:rPr>
                        <a:t>for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0">
                          <a:latin typeface="Arial"/>
                          <a:cs typeface="Arial"/>
                        </a:rPr>
                        <a:t>all</a:t>
                      </a:r>
                      <a:r>
                        <a:rPr sz="2000" spc="-170">
                          <a:latin typeface="Arial"/>
                          <a:cs typeface="Arial"/>
                        </a:rPr>
                        <a:t> </a:t>
                      </a:r>
                      <a:r>
                        <a:rPr sz="2000">
                          <a:latin typeface="Arial"/>
                          <a:cs typeface="Arial"/>
                        </a:rPr>
                        <a:t>built-in</a:t>
                      </a:r>
                      <a:r>
                        <a:rPr sz="2000" spc="-17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5">
                          <a:latin typeface="Arial"/>
                          <a:cs typeface="Arial"/>
                        </a:rPr>
                        <a:t>exceptions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>
                          <a:latin typeface="Arial"/>
                          <a:cs typeface="Arial"/>
                        </a:rPr>
                        <a:t>except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r>
                        <a:rPr sz="2000" spc="-25">
                          <a:latin typeface="Arial"/>
                          <a:cs typeface="Arial"/>
                        </a:rPr>
                        <a:t>StopIteration </a:t>
                      </a:r>
                      <a:r>
                        <a:rPr sz="2000" spc="-8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37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>
                          <a:latin typeface="Arial"/>
                          <a:cs typeface="Arial"/>
                        </a:rPr>
                        <a:t>SystemExit.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</a:tr>
              <a:tr h="746759">
                <a:tc>
                  <a:txBody>
                    <a:bodyPr/>
                    <a:p>
                      <a:pPr marL="62865">
                        <a:lnSpc>
                          <a:spcPct val="100000"/>
                        </a:lnSpc>
                        <a:spcBef>
                          <a:spcPts val="1620"/>
                        </a:spcBef>
                        <a:defRPr/>
                      </a:pPr>
                      <a:r>
                        <a:rPr sz="2000" spc="-25">
                          <a:latin typeface="Arial"/>
                          <a:cs typeface="Arial"/>
                        </a:rPr>
                        <a:t>ArithmeticError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574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64135">
                        <a:lnSpc>
                          <a:spcPct val="100000"/>
                        </a:lnSpc>
                        <a:spcBef>
                          <a:spcPts val="420"/>
                        </a:spcBef>
                        <a:defRPr/>
                      </a:pPr>
                      <a:r>
                        <a:rPr sz="2000" spc="-150">
                          <a:latin typeface="Arial"/>
                          <a:cs typeface="Arial"/>
                        </a:rPr>
                        <a:t>Base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25">
                          <a:latin typeface="Arial"/>
                          <a:cs typeface="Arial"/>
                        </a:rPr>
                        <a:t>class</a:t>
                      </a:r>
                      <a:r>
                        <a:rPr sz="2000" spc="-18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>
                          <a:latin typeface="Arial"/>
                          <a:cs typeface="Arial"/>
                        </a:rPr>
                        <a:t>for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0">
                          <a:latin typeface="Arial"/>
                          <a:cs typeface="Arial"/>
                        </a:rPr>
                        <a:t>all</a:t>
                      </a:r>
                      <a:r>
                        <a:rPr sz="2000" spc="-17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>
                          <a:latin typeface="Arial"/>
                          <a:cs typeface="Arial"/>
                        </a:rPr>
                        <a:t>errors</a:t>
                      </a:r>
                      <a:r>
                        <a:rPr sz="2000" spc="-15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0">
                          <a:latin typeface="Arial"/>
                          <a:cs typeface="Arial"/>
                        </a:rPr>
                        <a:t>that</a:t>
                      </a:r>
                      <a:r>
                        <a:rPr sz="2000" spc="-17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5">
                          <a:latin typeface="Arial"/>
                          <a:cs typeface="Arial"/>
                        </a:rPr>
                        <a:t>occur</a:t>
                      </a:r>
                      <a:r>
                        <a:rPr sz="200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>
                          <a:latin typeface="Arial"/>
                          <a:cs typeface="Arial"/>
                        </a:rPr>
                        <a:t>for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>
                          <a:latin typeface="Arial"/>
                          <a:cs typeface="Arial"/>
                        </a:rPr>
                        <a:t>numeric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  <a:defRPr/>
                      </a:pPr>
                      <a:r>
                        <a:rPr sz="2000" spc="-50">
                          <a:latin typeface="Arial"/>
                          <a:cs typeface="Arial"/>
                        </a:rPr>
                        <a:t>calculation.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</a:tr>
              <a:tr h="746759">
                <a:tc>
                  <a:txBody>
                    <a:bodyPr/>
                    <a:p>
                      <a:pPr marL="62865">
                        <a:lnSpc>
                          <a:spcPct val="100000"/>
                        </a:lnSpc>
                        <a:spcBef>
                          <a:spcPts val="1620"/>
                        </a:spcBef>
                        <a:defRPr/>
                      </a:pPr>
                      <a:r>
                        <a:rPr sz="2000" spc="-45">
                          <a:latin typeface="Arial"/>
                          <a:cs typeface="Arial"/>
                        </a:rPr>
                        <a:t>OverflowError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574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64135" marR="255270">
                        <a:lnSpc>
                          <a:spcPct val="100000"/>
                        </a:lnSpc>
                        <a:spcBef>
                          <a:spcPts val="420"/>
                        </a:spcBef>
                        <a:defRPr/>
                      </a:pPr>
                      <a:r>
                        <a:rPr sz="2000" spc="-120">
                          <a:latin typeface="Arial"/>
                          <a:cs typeface="Arial"/>
                        </a:rPr>
                        <a:t>Raised </a:t>
                      </a:r>
                      <a:r>
                        <a:rPr sz="2000" spc="-60">
                          <a:latin typeface="Arial"/>
                          <a:cs typeface="Arial"/>
                        </a:rPr>
                        <a:t>when </a:t>
                      </a:r>
                      <a:r>
                        <a:rPr sz="2000" spc="-135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-50">
                          <a:latin typeface="Arial"/>
                          <a:cs typeface="Arial"/>
                        </a:rPr>
                        <a:t>calculation</a:t>
                      </a:r>
                      <a:r>
                        <a:rPr sz="2000" spc="-44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14">
                          <a:latin typeface="Arial"/>
                          <a:cs typeface="Arial"/>
                        </a:rPr>
                        <a:t>exceeds </a:t>
                      </a:r>
                      <a:r>
                        <a:rPr sz="2000" spc="-45">
                          <a:latin typeface="Arial"/>
                          <a:cs typeface="Arial"/>
                        </a:rPr>
                        <a:t>maximum  </a:t>
                      </a:r>
                      <a:r>
                        <a:rPr sz="2000" spc="35">
                          <a:latin typeface="Arial"/>
                          <a:cs typeface="Arial"/>
                        </a:rPr>
                        <a:t>limit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>
                          <a:latin typeface="Arial"/>
                          <a:cs typeface="Arial"/>
                        </a:rPr>
                        <a:t>for</a:t>
                      </a:r>
                      <a:r>
                        <a:rPr sz="200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35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>
                          <a:latin typeface="Arial"/>
                          <a:cs typeface="Arial"/>
                        </a:rPr>
                        <a:t>numeric</a:t>
                      </a:r>
                      <a:r>
                        <a:rPr sz="2000" spc="-15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>
                          <a:latin typeface="Arial"/>
                          <a:cs typeface="Arial"/>
                        </a:rPr>
                        <a:t>type.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</a:tr>
              <a:tr h="426720">
                <a:tc>
                  <a:txBody>
                    <a:bodyPr/>
                    <a:p>
                      <a:pPr marL="62865">
                        <a:lnSpc>
                          <a:spcPct val="100000"/>
                        </a:lnSpc>
                        <a:spcBef>
                          <a:spcPts val="360"/>
                        </a:spcBef>
                        <a:defRPr/>
                      </a:pPr>
                      <a:r>
                        <a:rPr sz="2000" spc="-50">
                          <a:latin typeface="Arial"/>
                          <a:cs typeface="Arial"/>
                        </a:rPr>
                        <a:t>FloatingPointError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64135">
                        <a:lnSpc>
                          <a:spcPct val="100000"/>
                        </a:lnSpc>
                        <a:spcBef>
                          <a:spcPts val="360"/>
                        </a:spcBef>
                        <a:defRPr/>
                      </a:pPr>
                      <a:r>
                        <a:rPr sz="2000" spc="-120">
                          <a:latin typeface="Arial"/>
                          <a:cs typeface="Arial"/>
                        </a:rPr>
                        <a:t>Raised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>
                          <a:latin typeface="Arial"/>
                          <a:cs typeface="Arial"/>
                        </a:rPr>
                        <a:t>when</a:t>
                      </a:r>
                      <a:r>
                        <a:rPr sz="2000" spc="-17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3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>
                          <a:latin typeface="Arial"/>
                          <a:cs typeface="Arial"/>
                        </a:rPr>
                        <a:t>floating</a:t>
                      </a:r>
                      <a:r>
                        <a:rPr sz="2000" spc="-190">
                          <a:latin typeface="Arial"/>
                          <a:cs typeface="Arial"/>
                        </a:rPr>
                        <a:t> </a:t>
                      </a:r>
                      <a:r>
                        <a:rPr sz="2000">
                          <a:latin typeface="Arial"/>
                          <a:cs typeface="Arial"/>
                        </a:rPr>
                        <a:t>point</a:t>
                      </a:r>
                      <a:r>
                        <a:rPr sz="2000" spc="-17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>
                          <a:latin typeface="Arial"/>
                          <a:cs typeface="Arial"/>
                        </a:rPr>
                        <a:t>calculation</a:t>
                      </a:r>
                      <a:r>
                        <a:rPr sz="2000" spc="-19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0">
                          <a:latin typeface="Arial"/>
                          <a:cs typeface="Arial"/>
                        </a:rPr>
                        <a:t>fails.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</a:tr>
              <a:tr h="746759">
                <a:tc>
                  <a:txBody>
                    <a:bodyPr/>
                    <a:p>
                      <a:pPr marL="62865">
                        <a:lnSpc>
                          <a:spcPct val="100000"/>
                        </a:lnSpc>
                        <a:spcBef>
                          <a:spcPts val="1620"/>
                        </a:spcBef>
                        <a:defRPr/>
                      </a:pPr>
                      <a:r>
                        <a:rPr sz="2000" spc="-55">
                          <a:latin typeface="Arial"/>
                          <a:cs typeface="Arial"/>
                        </a:rPr>
                        <a:t>ZeroDivisionError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574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64135" marR="210820">
                        <a:lnSpc>
                          <a:spcPct val="100000"/>
                        </a:lnSpc>
                        <a:spcBef>
                          <a:spcPts val="420"/>
                        </a:spcBef>
                        <a:defRPr/>
                      </a:pPr>
                      <a:r>
                        <a:rPr sz="2000" spc="-120">
                          <a:latin typeface="Arial"/>
                          <a:cs typeface="Arial"/>
                        </a:rPr>
                        <a:t>Raised</a:t>
                      </a:r>
                      <a:r>
                        <a:rPr sz="2000" spc="-17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>
                          <a:latin typeface="Arial"/>
                          <a:cs typeface="Arial"/>
                        </a:rPr>
                        <a:t>when</a:t>
                      </a:r>
                      <a:r>
                        <a:rPr sz="2000" spc="-18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5">
                          <a:latin typeface="Arial"/>
                          <a:cs typeface="Arial"/>
                        </a:rPr>
                        <a:t>division</a:t>
                      </a:r>
                      <a:r>
                        <a:rPr sz="2000" spc="-17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>
                          <a:latin typeface="Arial"/>
                          <a:cs typeface="Arial"/>
                        </a:rPr>
                        <a:t>or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0">
                          <a:latin typeface="Arial"/>
                          <a:cs typeface="Arial"/>
                        </a:rPr>
                        <a:t>modulo</a:t>
                      </a:r>
                      <a:r>
                        <a:rPr sz="2000" spc="-16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5">
                          <a:latin typeface="Arial"/>
                          <a:cs typeface="Arial"/>
                        </a:rPr>
                        <a:t>by</a:t>
                      </a:r>
                      <a:r>
                        <a:rPr sz="2000" spc="-16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0">
                          <a:latin typeface="Arial"/>
                          <a:cs typeface="Arial"/>
                        </a:rPr>
                        <a:t>zero</a:t>
                      </a:r>
                      <a:r>
                        <a:rPr sz="200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5">
                          <a:latin typeface="Arial"/>
                          <a:cs typeface="Arial"/>
                        </a:rPr>
                        <a:t>takes  </a:t>
                      </a:r>
                      <a:r>
                        <a:rPr sz="2000" spc="-80">
                          <a:latin typeface="Arial"/>
                          <a:cs typeface="Arial"/>
                        </a:rPr>
                        <a:t>place</a:t>
                      </a:r>
                      <a:r>
                        <a:rPr sz="2000" spc="-18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>
                          <a:latin typeface="Arial"/>
                          <a:cs typeface="Arial"/>
                        </a:rPr>
                        <a:t>for</a:t>
                      </a:r>
                      <a:r>
                        <a:rPr sz="200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0">
                          <a:latin typeface="Arial"/>
                          <a:cs typeface="Arial"/>
                        </a:rPr>
                        <a:t>all</a:t>
                      </a:r>
                      <a:r>
                        <a:rPr sz="2000" spc="-17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>
                          <a:latin typeface="Arial"/>
                          <a:cs typeface="Arial"/>
                        </a:rPr>
                        <a:t>numeric</a:t>
                      </a:r>
                      <a:r>
                        <a:rPr sz="200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>
                          <a:latin typeface="Arial"/>
                          <a:cs typeface="Arial"/>
                        </a:rPr>
                        <a:t>types.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</a:tr>
              <a:tr h="666114">
                <a:tc>
                  <a:txBody>
                    <a:bodyPr/>
                    <a:p>
                      <a:pPr marL="62865">
                        <a:lnSpc>
                          <a:spcPts val="2025"/>
                        </a:lnSpc>
                        <a:spcBef>
                          <a:spcPts val="1305"/>
                        </a:spcBef>
                        <a:defRPr/>
                      </a:pPr>
                      <a:r>
                        <a:rPr sz="2000" spc="-55">
                          <a:latin typeface="Arial"/>
                          <a:cs typeface="Arial"/>
                        </a:rPr>
                        <a:t>AssertionError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207135">
                        <a:lnSpc>
                          <a:spcPts val="825"/>
                        </a:lnSpc>
                        <a:defRPr/>
                      </a:pP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6573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64135">
                        <a:lnSpc>
                          <a:spcPct val="100000"/>
                        </a:lnSpc>
                        <a:spcBef>
                          <a:spcPts val="105"/>
                        </a:spcBef>
                        <a:defRPr/>
                      </a:pPr>
                      <a:r>
                        <a:rPr sz="2000" spc="-120">
                          <a:latin typeface="Arial"/>
                          <a:cs typeface="Arial"/>
                        </a:rPr>
                        <a:t>Raised</a:t>
                      </a:r>
                      <a:r>
                        <a:rPr sz="2000" spc="-17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>
                          <a:latin typeface="Arial"/>
                          <a:cs typeface="Arial"/>
                        </a:rPr>
                        <a:t>in</a:t>
                      </a:r>
                      <a:r>
                        <a:rPr sz="2000" spc="-18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45">
                          <a:latin typeface="Arial"/>
                          <a:cs typeface="Arial"/>
                        </a:rPr>
                        <a:t>case</a:t>
                      </a:r>
                      <a:r>
                        <a:rPr sz="2000" spc="-16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0">
                          <a:latin typeface="Arial"/>
                          <a:cs typeface="Arial"/>
                        </a:rPr>
                        <a:t>failure</a:t>
                      </a:r>
                      <a:r>
                        <a:rPr sz="2000" spc="-18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24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0">
                          <a:latin typeface="Arial"/>
                          <a:cs typeface="Arial"/>
                        </a:rPr>
                        <a:t>Assert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  <a:defRPr/>
                        <a:tabLst>
                          <a:tab pos="3797300" algn="l"/>
                        </a:tabLst>
                      </a:pPr>
                      <a:r>
                        <a:rPr sz="2000" spc="-30">
                          <a:latin typeface="Arial"/>
                          <a:cs typeface="Arial"/>
                        </a:rPr>
                        <a:t>statement.	</a:t>
                      </a:r>
                      <a:endParaRPr sz="1500" baseline="300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1228089" y="85089"/>
          <a:ext cx="10957560" cy="5789295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{4DC8767F-CD6A-0C4A-6B7D-1D5AD30CCB0E}</a:tableStyleId>
              </a:tblPr>
              <a:tblGrid>
                <a:gridCol w="1680210"/>
                <a:gridCol w="9277350"/>
              </a:tblGrid>
              <a:tr h="596264">
                <a:tc>
                  <a:txBody>
                    <a:bodyPr/>
                    <a:p>
                      <a:pPr marL="53974">
                        <a:lnSpc>
                          <a:spcPct val="100000"/>
                        </a:lnSpc>
                        <a:spcBef>
                          <a:spcPts val="1019"/>
                        </a:spcBef>
                        <a:defRPr/>
                      </a:pPr>
                      <a:r>
                        <a:rPr sz="2000" spc="-15">
                          <a:latin typeface="Arial"/>
                          <a:cs typeface="Arial"/>
                        </a:rPr>
                        <a:t>AttributeError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54610">
                        <a:lnSpc>
                          <a:spcPct val="100000"/>
                        </a:lnSpc>
                        <a:spcBef>
                          <a:spcPts val="1019"/>
                        </a:spcBef>
                        <a:defRPr/>
                      </a:pPr>
                      <a:r>
                        <a:rPr sz="2000" spc="-120">
                          <a:latin typeface="Arial"/>
                          <a:cs typeface="Arial"/>
                        </a:rPr>
                        <a:t>Raised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>
                          <a:latin typeface="Arial"/>
                          <a:cs typeface="Arial"/>
                        </a:rPr>
                        <a:t>in</a:t>
                      </a:r>
                      <a:r>
                        <a:rPr sz="2000" spc="-17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45">
                          <a:latin typeface="Arial"/>
                          <a:cs typeface="Arial"/>
                        </a:rPr>
                        <a:t>case</a:t>
                      </a:r>
                      <a:r>
                        <a:rPr sz="2000" spc="-16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0">
                          <a:latin typeface="Arial"/>
                          <a:cs typeface="Arial"/>
                        </a:rPr>
                        <a:t>failure</a:t>
                      </a:r>
                      <a:r>
                        <a:rPr sz="2000" spc="-17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>
                          <a:latin typeface="Arial"/>
                          <a:cs typeface="Arial"/>
                        </a:rPr>
                        <a:t>attribute</a:t>
                      </a:r>
                      <a:r>
                        <a:rPr sz="20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5">
                          <a:latin typeface="Arial"/>
                          <a:cs typeface="Arial"/>
                        </a:rPr>
                        <a:t>reference</a:t>
                      </a:r>
                      <a:r>
                        <a:rPr sz="2000" spc="-14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>
                          <a:latin typeface="Arial"/>
                          <a:cs typeface="Arial"/>
                        </a:rPr>
                        <a:t>or</a:t>
                      </a:r>
                      <a:r>
                        <a:rPr sz="2000" spc="-16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5">
                          <a:latin typeface="Arial"/>
                          <a:cs typeface="Arial"/>
                        </a:rPr>
                        <a:t>assignment.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</a:tr>
              <a:tr h="85153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  <a:defRPr/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53974">
                        <a:lnSpc>
                          <a:spcPct val="100000"/>
                        </a:lnSpc>
                        <a:defRPr/>
                      </a:pPr>
                      <a:r>
                        <a:rPr sz="2000" spc="-105">
                          <a:latin typeface="Arial"/>
                          <a:cs typeface="Arial"/>
                        </a:rPr>
                        <a:t>EOFError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54610" marR="449580">
                        <a:lnSpc>
                          <a:spcPct val="100000"/>
                        </a:lnSpc>
                        <a:spcBef>
                          <a:spcPts val="825"/>
                        </a:spcBef>
                        <a:defRPr/>
                      </a:pPr>
                      <a:r>
                        <a:rPr sz="2000" spc="-120">
                          <a:latin typeface="Arial"/>
                          <a:cs typeface="Arial"/>
                        </a:rPr>
                        <a:t>Raised</a:t>
                      </a:r>
                      <a:r>
                        <a:rPr sz="2000" spc="-16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>
                          <a:latin typeface="Arial"/>
                          <a:cs typeface="Arial"/>
                        </a:rPr>
                        <a:t>when</a:t>
                      </a:r>
                      <a:r>
                        <a:rPr sz="2000" spc="-17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5">
                          <a:latin typeface="Arial"/>
                          <a:cs typeface="Arial"/>
                        </a:rPr>
                        <a:t>there</a:t>
                      </a:r>
                      <a:r>
                        <a:rPr sz="2000" spc="-15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5">
                          <a:latin typeface="Arial"/>
                          <a:cs typeface="Arial"/>
                        </a:rPr>
                        <a:t>is</a:t>
                      </a:r>
                      <a:r>
                        <a:rPr sz="2000" spc="-14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>
                          <a:latin typeface="Arial"/>
                          <a:cs typeface="Arial"/>
                        </a:rPr>
                        <a:t>no</a:t>
                      </a:r>
                      <a:r>
                        <a:rPr sz="2000" spc="-17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>
                          <a:latin typeface="Arial"/>
                          <a:cs typeface="Arial"/>
                        </a:rPr>
                        <a:t>input</a:t>
                      </a:r>
                      <a:r>
                        <a:rPr sz="200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>
                          <a:latin typeface="Arial"/>
                          <a:cs typeface="Arial"/>
                        </a:rPr>
                        <a:t>from</a:t>
                      </a:r>
                      <a:r>
                        <a:rPr sz="200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>
                          <a:latin typeface="Arial"/>
                          <a:cs typeface="Arial"/>
                        </a:rPr>
                        <a:t>either</a:t>
                      </a:r>
                      <a:r>
                        <a:rPr sz="2000" spc="-14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0">
                          <a:latin typeface="Arial"/>
                          <a:cs typeface="Arial"/>
                        </a:rPr>
                        <a:t>raw_input()</a:t>
                      </a:r>
                      <a:r>
                        <a:rPr sz="2000" spc="-18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>
                          <a:latin typeface="Arial"/>
                          <a:cs typeface="Arial"/>
                        </a:rPr>
                        <a:t>or</a:t>
                      </a:r>
                      <a:r>
                        <a:rPr sz="200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>
                          <a:latin typeface="Arial"/>
                          <a:cs typeface="Arial"/>
                        </a:rPr>
                        <a:t>input()</a:t>
                      </a:r>
                      <a:r>
                        <a:rPr sz="2000" spc="-16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>
                          <a:latin typeface="Arial"/>
                          <a:cs typeface="Arial"/>
                        </a:rPr>
                        <a:t>function</a:t>
                      </a:r>
                      <a:r>
                        <a:rPr sz="2000" spc="-17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16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>
                          <a:latin typeface="Arial"/>
                          <a:cs typeface="Arial"/>
                        </a:rPr>
                        <a:t>the  </a:t>
                      </a:r>
                      <a:r>
                        <a:rPr sz="2000" spc="-70">
                          <a:latin typeface="Arial"/>
                          <a:cs typeface="Arial"/>
                        </a:rPr>
                        <a:t>end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>
                          <a:latin typeface="Arial"/>
                          <a:cs typeface="Arial"/>
                        </a:rPr>
                        <a:t>file</a:t>
                      </a:r>
                      <a:r>
                        <a:rPr sz="200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5">
                          <a:latin typeface="Arial"/>
                          <a:cs typeface="Arial"/>
                        </a:rPr>
                        <a:t>is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5">
                          <a:latin typeface="Arial"/>
                          <a:cs typeface="Arial"/>
                        </a:rPr>
                        <a:t>reached.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</a:tr>
              <a:tr h="352425">
                <a:tc>
                  <a:txBody>
                    <a:bodyPr/>
                    <a:p>
                      <a:pPr marL="53974">
                        <a:lnSpc>
                          <a:spcPct val="100000"/>
                        </a:lnSpc>
                        <a:spcBef>
                          <a:spcPts val="65"/>
                        </a:spcBef>
                        <a:defRPr/>
                      </a:pPr>
                      <a:r>
                        <a:rPr sz="2000" spc="-30">
                          <a:latin typeface="Arial"/>
                          <a:cs typeface="Arial"/>
                        </a:rPr>
                        <a:t>ImportError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54610">
                        <a:lnSpc>
                          <a:spcPct val="100000"/>
                        </a:lnSpc>
                        <a:spcBef>
                          <a:spcPts val="65"/>
                        </a:spcBef>
                        <a:defRPr/>
                      </a:pPr>
                      <a:r>
                        <a:rPr sz="2000" spc="-120">
                          <a:latin typeface="Arial"/>
                          <a:cs typeface="Arial"/>
                        </a:rPr>
                        <a:t>Raised</a:t>
                      </a:r>
                      <a:r>
                        <a:rPr sz="2000" spc="-17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>
                          <a:latin typeface="Arial"/>
                          <a:cs typeface="Arial"/>
                        </a:rPr>
                        <a:t>when</a:t>
                      </a:r>
                      <a:r>
                        <a:rPr sz="2000" spc="-17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95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-17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>
                          <a:latin typeface="Arial"/>
                          <a:cs typeface="Arial"/>
                        </a:rPr>
                        <a:t>import</a:t>
                      </a:r>
                      <a:r>
                        <a:rPr sz="200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>
                          <a:latin typeface="Arial"/>
                          <a:cs typeface="Arial"/>
                        </a:rPr>
                        <a:t>statement</a:t>
                      </a:r>
                      <a:r>
                        <a:rPr sz="200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0">
                          <a:latin typeface="Arial"/>
                          <a:cs typeface="Arial"/>
                        </a:rPr>
                        <a:t>fails.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</a:tr>
              <a:tr h="657224">
                <a:tc>
                  <a:txBody>
                    <a:bodyPr/>
                    <a:p>
                      <a:pPr marL="53974">
                        <a:lnSpc>
                          <a:spcPct val="100000"/>
                        </a:lnSpc>
                        <a:spcBef>
                          <a:spcPts val="65"/>
                        </a:spcBef>
                        <a:defRPr/>
                      </a:pPr>
                      <a:r>
                        <a:rPr sz="2000" spc="-55">
                          <a:latin typeface="Arial"/>
                          <a:cs typeface="Arial"/>
                        </a:rPr>
                        <a:t>KeyboardInter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4">
                        <a:lnSpc>
                          <a:spcPct val="100000"/>
                        </a:lnSpc>
                        <a:defRPr/>
                      </a:pPr>
                      <a:r>
                        <a:rPr sz="2000" spc="5">
                          <a:latin typeface="Arial"/>
                          <a:cs typeface="Arial"/>
                        </a:rPr>
                        <a:t>rupt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54610">
                        <a:lnSpc>
                          <a:spcPct val="100000"/>
                        </a:lnSpc>
                        <a:spcBef>
                          <a:spcPts val="1265"/>
                        </a:spcBef>
                        <a:defRPr/>
                      </a:pPr>
                      <a:r>
                        <a:rPr sz="2000" spc="-120">
                          <a:latin typeface="Arial"/>
                          <a:cs typeface="Arial"/>
                        </a:rPr>
                        <a:t>Raised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>
                          <a:latin typeface="Arial"/>
                          <a:cs typeface="Arial"/>
                        </a:rPr>
                        <a:t>when</a:t>
                      </a:r>
                      <a:r>
                        <a:rPr sz="2000" spc="-17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14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0">
                          <a:latin typeface="Arial"/>
                          <a:cs typeface="Arial"/>
                        </a:rPr>
                        <a:t>user</a:t>
                      </a:r>
                      <a:r>
                        <a:rPr sz="200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>
                          <a:latin typeface="Arial"/>
                          <a:cs typeface="Arial"/>
                        </a:rPr>
                        <a:t>interrupts</a:t>
                      </a:r>
                      <a:r>
                        <a:rPr sz="2000" spc="-14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0">
                          <a:latin typeface="Arial"/>
                          <a:cs typeface="Arial"/>
                        </a:rPr>
                        <a:t>program</a:t>
                      </a:r>
                      <a:r>
                        <a:rPr sz="2000" spc="-16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>
                          <a:latin typeface="Arial"/>
                          <a:cs typeface="Arial"/>
                        </a:rPr>
                        <a:t>execution,</a:t>
                      </a:r>
                      <a:r>
                        <a:rPr sz="200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0">
                          <a:latin typeface="Arial"/>
                          <a:cs typeface="Arial"/>
                        </a:rPr>
                        <a:t>usually</a:t>
                      </a:r>
                      <a:r>
                        <a:rPr sz="2000" spc="-17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5">
                          <a:latin typeface="Arial"/>
                          <a:cs typeface="Arial"/>
                        </a:rPr>
                        <a:t>by</a:t>
                      </a:r>
                      <a:r>
                        <a:rPr sz="2000" spc="-15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0">
                          <a:latin typeface="Arial"/>
                          <a:cs typeface="Arial"/>
                        </a:rPr>
                        <a:t>pressing</a:t>
                      </a:r>
                      <a:r>
                        <a:rPr sz="2000" spc="-25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5">
                          <a:latin typeface="Arial"/>
                          <a:cs typeface="Arial"/>
                        </a:rPr>
                        <a:t>Ctrl+c.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6065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</a:tr>
              <a:tr h="352425">
                <a:tc>
                  <a:txBody>
                    <a:bodyPr/>
                    <a:p>
                      <a:pPr marL="53974">
                        <a:lnSpc>
                          <a:spcPct val="100000"/>
                        </a:lnSpc>
                        <a:spcBef>
                          <a:spcPts val="65"/>
                        </a:spcBef>
                        <a:defRPr/>
                      </a:pPr>
                      <a:r>
                        <a:rPr sz="2000" spc="-55">
                          <a:latin typeface="Arial"/>
                          <a:cs typeface="Arial"/>
                        </a:rPr>
                        <a:t>LookupError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54610">
                        <a:lnSpc>
                          <a:spcPct val="100000"/>
                        </a:lnSpc>
                        <a:spcBef>
                          <a:spcPts val="65"/>
                        </a:spcBef>
                        <a:defRPr/>
                      </a:pPr>
                      <a:r>
                        <a:rPr sz="2000" spc="-150">
                          <a:latin typeface="Arial"/>
                          <a:cs typeface="Arial"/>
                        </a:rPr>
                        <a:t>Base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25">
                          <a:latin typeface="Arial"/>
                          <a:cs typeface="Arial"/>
                        </a:rPr>
                        <a:t>class</a:t>
                      </a:r>
                      <a:r>
                        <a:rPr sz="2000" spc="-18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>
                          <a:latin typeface="Arial"/>
                          <a:cs typeface="Arial"/>
                        </a:rPr>
                        <a:t>for</a:t>
                      </a:r>
                      <a:r>
                        <a:rPr sz="200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0">
                          <a:latin typeface="Arial"/>
                          <a:cs typeface="Arial"/>
                        </a:rPr>
                        <a:t>all</a:t>
                      </a:r>
                      <a:r>
                        <a:rPr sz="2000" spc="-17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0">
                          <a:latin typeface="Arial"/>
                          <a:cs typeface="Arial"/>
                        </a:rPr>
                        <a:t>lookup</a:t>
                      </a:r>
                      <a:r>
                        <a:rPr sz="2000" spc="-17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>
                          <a:latin typeface="Arial"/>
                          <a:cs typeface="Arial"/>
                        </a:rPr>
                        <a:t>errors.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</a:tr>
              <a:tr h="852169">
                <a:tc>
                  <a:txBody>
                    <a:bodyPr/>
                    <a:p>
                      <a:pPr marL="53974" marR="510540">
                        <a:lnSpc>
                          <a:spcPct val="100000"/>
                        </a:lnSpc>
                        <a:spcBef>
                          <a:spcPts val="830"/>
                        </a:spcBef>
                        <a:defRPr/>
                      </a:pPr>
                      <a:r>
                        <a:rPr sz="2000">
                          <a:latin typeface="Arial"/>
                          <a:cs typeface="Arial"/>
                        </a:rPr>
                        <a:t>In</a:t>
                      </a:r>
                      <a:r>
                        <a:rPr sz="2000" spc="-10">
                          <a:latin typeface="Arial"/>
                          <a:cs typeface="Arial"/>
                        </a:rPr>
                        <a:t>d</a:t>
                      </a:r>
                      <a:r>
                        <a:rPr sz="2000">
                          <a:latin typeface="Arial"/>
                          <a:cs typeface="Arial"/>
                        </a:rPr>
                        <a:t>exError  </a:t>
                      </a:r>
                      <a:r>
                        <a:rPr sz="2000" spc="-75">
                          <a:latin typeface="Arial"/>
                          <a:cs typeface="Arial"/>
                        </a:rPr>
                        <a:t>KeyError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54610">
                        <a:lnSpc>
                          <a:spcPct val="100000"/>
                        </a:lnSpc>
                        <a:spcBef>
                          <a:spcPts val="830"/>
                        </a:spcBef>
                        <a:defRPr/>
                      </a:pPr>
                      <a:r>
                        <a:rPr sz="2000" spc="-120">
                          <a:latin typeface="Arial"/>
                          <a:cs typeface="Arial"/>
                        </a:rPr>
                        <a:t>Raised</a:t>
                      </a:r>
                      <a:r>
                        <a:rPr sz="2000" spc="-17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>
                          <a:latin typeface="Arial"/>
                          <a:cs typeface="Arial"/>
                        </a:rPr>
                        <a:t>when</a:t>
                      </a:r>
                      <a:r>
                        <a:rPr sz="2000" spc="-17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95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-17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>
                          <a:latin typeface="Arial"/>
                          <a:cs typeface="Arial"/>
                        </a:rPr>
                        <a:t>index</a:t>
                      </a:r>
                      <a:r>
                        <a:rPr sz="200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5">
                          <a:latin typeface="Arial"/>
                          <a:cs typeface="Arial"/>
                        </a:rPr>
                        <a:t>is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-16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5">
                          <a:latin typeface="Arial"/>
                          <a:cs typeface="Arial"/>
                        </a:rPr>
                        <a:t>found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>
                          <a:latin typeface="Arial"/>
                          <a:cs typeface="Arial"/>
                        </a:rPr>
                        <a:t>in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35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7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0">
                          <a:latin typeface="Arial"/>
                          <a:cs typeface="Arial"/>
                        </a:rPr>
                        <a:t>sequence.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  <a:defRPr/>
                      </a:pPr>
                      <a:r>
                        <a:rPr sz="2000" spc="-120">
                          <a:latin typeface="Arial"/>
                          <a:cs typeface="Arial"/>
                        </a:rPr>
                        <a:t>Raised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>
                          <a:latin typeface="Arial"/>
                          <a:cs typeface="Arial"/>
                        </a:rPr>
                        <a:t>when</a:t>
                      </a:r>
                      <a:r>
                        <a:rPr sz="2000" spc="-17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15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>
                          <a:latin typeface="Arial"/>
                          <a:cs typeface="Arial"/>
                        </a:rPr>
                        <a:t>specified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0">
                          <a:latin typeface="Arial"/>
                          <a:cs typeface="Arial"/>
                        </a:rPr>
                        <a:t>key</a:t>
                      </a:r>
                      <a:r>
                        <a:rPr sz="200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5">
                          <a:latin typeface="Arial"/>
                          <a:cs typeface="Arial"/>
                        </a:rPr>
                        <a:t>is</a:t>
                      </a:r>
                      <a:r>
                        <a:rPr sz="2000" spc="-17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-16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5">
                          <a:latin typeface="Arial"/>
                          <a:cs typeface="Arial"/>
                        </a:rPr>
                        <a:t>found</a:t>
                      </a:r>
                      <a:r>
                        <a:rPr sz="2000" spc="-16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>
                          <a:latin typeface="Arial"/>
                          <a:cs typeface="Arial"/>
                        </a:rPr>
                        <a:t>in</a:t>
                      </a:r>
                      <a:r>
                        <a:rPr sz="2000" spc="-17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16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5">
                          <a:latin typeface="Arial"/>
                          <a:cs typeface="Arial"/>
                        </a:rPr>
                        <a:t>dictionary.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</a:tr>
              <a:tr h="596264">
                <a:tc>
                  <a:txBody>
                    <a:bodyPr/>
                    <a:p>
                      <a:pPr marL="53974">
                        <a:lnSpc>
                          <a:spcPct val="100000"/>
                        </a:lnSpc>
                        <a:spcBef>
                          <a:spcPts val="1025"/>
                        </a:spcBef>
                        <a:defRPr/>
                      </a:pPr>
                      <a:r>
                        <a:rPr sz="2000" spc="-65">
                          <a:latin typeface="Arial"/>
                          <a:cs typeface="Arial"/>
                        </a:rPr>
                        <a:t>NameError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017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54610">
                        <a:lnSpc>
                          <a:spcPct val="100000"/>
                        </a:lnSpc>
                        <a:spcBef>
                          <a:spcPts val="1025"/>
                        </a:spcBef>
                        <a:defRPr/>
                      </a:pPr>
                      <a:r>
                        <a:rPr sz="2000" spc="-120">
                          <a:latin typeface="Arial"/>
                          <a:cs typeface="Arial"/>
                        </a:rPr>
                        <a:t>Raised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>
                          <a:latin typeface="Arial"/>
                          <a:cs typeface="Arial"/>
                        </a:rPr>
                        <a:t>when</a:t>
                      </a:r>
                      <a:r>
                        <a:rPr sz="2000" spc="-17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95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-17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>
                          <a:latin typeface="Arial"/>
                          <a:cs typeface="Arial"/>
                        </a:rPr>
                        <a:t>identifier</a:t>
                      </a:r>
                      <a:r>
                        <a:rPr sz="200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5">
                          <a:latin typeface="Arial"/>
                          <a:cs typeface="Arial"/>
                        </a:rPr>
                        <a:t>is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-16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5">
                          <a:latin typeface="Arial"/>
                          <a:cs typeface="Arial"/>
                        </a:rPr>
                        <a:t>found</a:t>
                      </a:r>
                      <a:r>
                        <a:rPr sz="200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>
                          <a:latin typeface="Arial"/>
                          <a:cs typeface="Arial"/>
                        </a:rPr>
                        <a:t>in</a:t>
                      </a:r>
                      <a:r>
                        <a:rPr sz="2000" spc="-17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16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>
                          <a:latin typeface="Arial"/>
                          <a:cs typeface="Arial"/>
                        </a:rPr>
                        <a:t>local</a:t>
                      </a:r>
                      <a:r>
                        <a:rPr sz="2000" spc="-17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>
                          <a:latin typeface="Arial"/>
                          <a:cs typeface="Arial"/>
                        </a:rPr>
                        <a:t>or</a:t>
                      </a:r>
                      <a:r>
                        <a:rPr sz="2000" spc="-16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0">
                          <a:latin typeface="Arial"/>
                          <a:cs typeface="Arial"/>
                        </a:rPr>
                        <a:t>global</a:t>
                      </a:r>
                      <a:r>
                        <a:rPr sz="2000" spc="-18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0">
                          <a:latin typeface="Arial"/>
                          <a:cs typeface="Arial"/>
                        </a:rPr>
                        <a:t>namespace.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017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</a:tr>
              <a:tr h="1363345">
                <a:tc>
                  <a:txBody>
                    <a:bodyPr/>
                    <a:p>
                      <a:pPr marL="53974" marR="76835">
                        <a:lnSpc>
                          <a:spcPct val="100000"/>
                        </a:lnSpc>
                        <a:spcBef>
                          <a:spcPts val="445"/>
                        </a:spcBef>
                        <a:defRPr/>
                      </a:pPr>
                      <a:r>
                        <a:rPr sz="2000">
                          <a:latin typeface="Arial"/>
                          <a:cs typeface="Arial"/>
                        </a:rPr>
                        <a:t>Un</a:t>
                      </a:r>
                      <a:r>
                        <a:rPr sz="2000" spc="-1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0">
                          <a:latin typeface="Arial"/>
                          <a:cs typeface="Arial"/>
                        </a:rPr>
                        <a:t>d</a:t>
                      </a:r>
                      <a:r>
                        <a:rPr sz="2000">
                          <a:latin typeface="Arial"/>
                          <a:cs typeface="Arial"/>
                        </a:rPr>
                        <a:t>Local  </a:t>
                      </a:r>
                      <a:r>
                        <a:rPr sz="2000" spc="-60">
                          <a:latin typeface="Arial"/>
                          <a:cs typeface="Arial"/>
                        </a:rPr>
                        <a:t>Error  </a:t>
                      </a:r>
                      <a:r>
                        <a:rPr sz="2000" spc="-65">
                          <a:latin typeface="Arial"/>
                          <a:cs typeface="Arial"/>
                        </a:rPr>
                        <a:t>EnvironmentE  </a:t>
                      </a:r>
                      <a:r>
                        <a:rPr sz="2000" spc="-10">
                          <a:latin typeface="Arial"/>
                          <a:cs typeface="Arial"/>
                        </a:rPr>
                        <a:t>rror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54610">
                        <a:lnSpc>
                          <a:spcPct val="100000"/>
                        </a:lnSpc>
                        <a:spcBef>
                          <a:spcPts val="1645"/>
                        </a:spcBef>
                        <a:defRPr/>
                      </a:pPr>
                      <a:r>
                        <a:rPr sz="2000" spc="-120">
                          <a:latin typeface="Arial"/>
                          <a:cs typeface="Arial"/>
                        </a:rPr>
                        <a:t>Raised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>
                          <a:latin typeface="Arial"/>
                          <a:cs typeface="Arial"/>
                        </a:rPr>
                        <a:t>when</a:t>
                      </a:r>
                      <a:r>
                        <a:rPr sz="2000" spc="-170">
                          <a:latin typeface="Arial"/>
                          <a:cs typeface="Arial"/>
                        </a:rPr>
                        <a:t> </a:t>
                      </a:r>
                      <a:r>
                        <a:rPr sz="2000">
                          <a:latin typeface="Arial"/>
                          <a:cs typeface="Arial"/>
                        </a:rPr>
                        <a:t>trying</a:t>
                      </a:r>
                      <a:r>
                        <a:rPr sz="200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45"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-16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5">
                          <a:latin typeface="Arial"/>
                          <a:cs typeface="Arial"/>
                        </a:rPr>
                        <a:t>access</a:t>
                      </a:r>
                      <a:r>
                        <a:rPr sz="2000" spc="-17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3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>
                          <a:latin typeface="Arial"/>
                          <a:cs typeface="Arial"/>
                        </a:rPr>
                        <a:t>local</a:t>
                      </a:r>
                      <a:r>
                        <a:rPr sz="2000" spc="-17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>
                          <a:latin typeface="Arial"/>
                          <a:cs typeface="Arial"/>
                        </a:rPr>
                        <a:t>variable</a:t>
                      </a:r>
                      <a:r>
                        <a:rPr sz="2000" spc="-17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>
                          <a:latin typeface="Arial"/>
                          <a:cs typeface="Arial"/>
                        </a:rPr>
                        <a:t>in</a:t>
                      </a:r>
                      <a:r>
                        <a:rPr sz="2000" spc="-17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3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5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>
                          <a:latin typeface="Arial"/>
                          <a:cs typeface="Arial"/>
                        </a:rPr>
                        <a:t>function</a:t>
                      </a:r>
                      <a:r>
                        <a:rPr sz="2000" spc="-17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>
                          <a:latin typeface="Arial"/>
                          <a:cs typeface="Arial"/>
                        </a:rPr>
                        <a:t>or</a:t>
                      </a:r>
                      <a:r>
                        <a:rPr sz="2000" spc="-16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>
                          <a:latin typeface="Arial"/>
                          <a:cs typeface="Arial"/>
                        </a:rPr>
                        <a:t>method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>
                          <a:latin typeface="Arial"/>
                          <a:cs typeface="Arial"/>
                        </a:rPr>
                        <a:t>but</a:t>
                      </a:r>
                      <a:r>
                        <a:rPr sz="20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>
                          <a:latin typeface="Arial"/>
                          <a:cs typeface="Arial"/>
                        </a:rPr>
                        <a:t>no</a:t>
                      </a:r>
                      <a:r>
                        <a:rPr sz="2000" spc="-17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0">
                          <a:latin typeface="Arial"/>
                          <a:cs typeface="Arial"/>
                        </a:rPr>
                        <a:t>value</a:t>
                      </a:r>
                      <a:r>
                        <a:rPr sz="2000" spc="-16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30">
                          <a:latin typeface="Arial"/>
                          <a:cs typeface="Arial"/>
                        </a:rPr>
                        <a:t>has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r>
                        <a:rPr sz="2000" spc="-85">
                          <a:latin typeface="Arial"/>
                          <a:cs typeface="Arial"/>
                        </a:rPr>
                        <a:t>been </a:t>
                      </a:r>
                      <a:r>
                        <a:rPr sz="2000" spc="-95">
                          <a:latin typeface="Arial"/>
                          <a:cs typeface="Arial"/>
                        </a:rPr>
                        <a:t>assigned </a:t>
                      </a:r>
                      <a:r>
                        <a:rPr sz="2000" spc="45"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-32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40">
                          <a:latin typeface="Arial"/>
                          <a:cs typeface="Arial"/>
                        </a:rPr>
                        <a:t>it.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  <a:defRPr/>
                      </a:pPr>
                      <a:r>
                        <a:rPr sz="2000" spc="-150">
                          <a:latin typeface="Arial"/>
                          <a:cs typeface="Arial"/>
                        </a:rPr>
                        <a:t>Base</a:t>
                      </a:r>
                      <a:r>
                        <a:rPr sz="2000" spc="-16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25">
                          <a:latin typeface="Arial"/>
                          <a:cs typeface="Arial"/>
                        </a:rPr>
                        <a:t>class</a:t>
                      </a:r>
                      <a:r>
                        <a:rPr sz="2000" spc="-18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>
                          <a:latin typeface="Arial"/>
                          <a:cs typeface="Arial"/>
                        </a:rPr>
                        <a:t>for</a:t>
                      </a:r>
                      <a:r>
                        <a:rPr sz="200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0">
                          <a:latin typeface="Arial"/>
                          <a:cs typeface="Arial"/>
                        </a:rPr>
                        <a:t>all</a:t>
                      </a:r>
                      <a:r>
                        <a:rPr sz="2000" spc="-17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5">
                          <a:latin typeface="Arial"/>
                          <a:cs typeface="Arial"/>
                        </a:rPr>
                        <a:t>exceptions</a:t>
                      </a:r>
                      <a:r>
                        <a:rPr sz="2000" spc="-16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0">
                          <a:latin typeface="Arial"/>
                          <a:cs typeface="Arial"/>
                        </a:rPr>
                        <a:t>that</a:t>
                      </a:r>
                      <a:r>
                        <a:rPr sz="2000" spc="-16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5">
                          <a:latin typeface="Arial"/>
                          <a:cs typeface="Arial"/>
                        </a:rPr>
                        <a:t>occur</a:t>
                      </a:r>
                      <a:r>
                        <a:rPr sz="200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>
                          <a:latin typeface="Arial"/>
                          <a:cs typeface="Arial"/>
                        </a:rPr>
                        <a:t>outside</a:t>
                      </a:r>
                      <a:r>
                        <a:rPr sz="200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16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5">
                          <a:latin typeface="Arial"/>
                          <a:cs typeface="Arial"/>
                        </a:rPr>
                        <a:t>Python</a:t>
                      </a:r>
                      <a:r>
                        <a:rPr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5">
                          <a:latin typeface="Arial"/>
                          <a:cs typeface="Arial"/>
                        </a:rPr>
                        <a:t>environment.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891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 flipH="0" flipV="0">
            <a:off x="3441388" y="231393"/>
            <a:ext cx="5644316" cy="988059"/>
          </a:xfrm>
          <a:prstGeom prst="rect">
            <a:avLst/>
          </a:prstGeom>
        </p:spPr>
        <p:txBody>
          <a:bodyPr vert="horz" wrap="square" lIns="0" tIns="12699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110">
                <a:solidFill>
                  <a:srgbClr val="000000"/>
                </a:solidFill>
              </a:rPr>
              <a:t>Interpreters </a:t>
            </a:r>
            <a:r>
              <a:rPr spc="-270">
                <a:solidFill>
                  <a:srgbClr val="000000"/>
                </a:solidFill>
              </a:rPr>
              <a:t>Versus </a:t>
            </a:r>
            <a:r>
              <a:rPr spc="-700">
                <a:solidFill>
                  <a:srgbClr val="000000"/>
                </a:solidFill>
              </a:rPr>
              <a:t> </a:t>
            </a:r>
            <a:r>
              <a:rPr spc="-204">
                <a:solidFill>
                  <a:srgbClr val="000000"/>
                </a:solidFill>
              </a:rPr>
              <a:t>Compilers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1702435" y="2253615"/>
            <a:ext cx="9247505" cy="254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71120" indent="-286385">
              <a:lnSpc>
                <a:spcPct val="100000"/>
              </a:lnSpc>
              <a:spcBef>
                <a:spcPts val="100"/>
              </a:spcBef>
              <a:buClr>
                <a:srgbClr val="CC9A1A"/>
              </a:buClr>
              <a:buSzPct val="143750"/>
              <a:buChar char="•"/>
              <a:defRPr/>
              <a:tabLst>
                <a:tab pos="299720" algn="l"/>
              </a:tabLst>
            </a:pPr>
            <a:r>
              <a:rPr sz="2400" spc="-114">
                <a:latin typeface="Arial"/>
                <a:cs typeface="Arial"/>
              </a:rPr>
              <a:t>The</a:t>
            </a:r>
            <a:r>
              <a:rPr sz="2400" spc="-190">
                <a:latin typeface="Arial"/>
                <a:cs typeface="Arial"/>
              </a:rPr>
              <a:t> </a:t>
            </a:r>
            <a:r>
              <a:rPr sz="2400" spc="10">
                <a:latin typeface="Arial"/>
                <a:cs typeface="Arial"/>
              </a:rPr>
              <a:t>first</a:t>
            </a:r>
            <a:r>
              <a:rPr sz="2400" spc="-18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thing</a:t>
            </a:r>
            <a:r>
              <a:rPr sz="2400" spc="-165">
                <a:latin typeface="Arial"/>
                <a:cs typeface="Arial"/>
              </a:rPr>
              <a:t> </a:t>
            </a:r>
            <a:r>
              <a:rPr sz="2400" spc="25">
                <a:latin typeface="Arial"/>
                <a:cs typeface="Arial"/>
              </a:rPr>
              <a:t>that</a:t>
            </a:r>
            <a:r>
              <a:rPr sz="2400" spc="-190">
                <a:latin typeface="Arial"/>
                <a:cs typeface="Arial"/>
              </a:rPr>
              <a:t> </a:t>
            </a:r>
            <a:r>
              <a:rPr sz="2400" spc="-105">
                <a:latin typeface="Arial"/>
                <a:cs typeface="Arial"/>
              </a:rPr>
              <a:t>is</a:t>
            </a:r>
            <a:r>
              <a:rPr sz="2400" spc="-17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important</a:t>
            </a:r>
            <a:r>
              <a:rPr sz="2400" spc="-185">
                <a:latin typeface="Arial"/>
                <a:cs typeface="Arial"/>
              </a:rPr>
              <a:t> </a:t>
            </a:r>
            <a:r>
              <a:rPr sz="2400" spc="50">
                <a:latin typeface="Arial"/>
                <a:cs typeface="Arial"/>
              </a:rPr>
              <a:t>to</a:t>
            </a:r>
            <a:r>
              <a:rPr sz="2400" spc="-190">
                <a:latin typeface="Arial"/>
                <a:cs typeface="Arial"/>
              </a:rPr>
              <a:t> </a:t>
            </a:r>
            <a:r>
              <a:rPr sz="2400" spc="-70">
                <a:latin typeface="Arial"/>
                <a:cs typeface="Arial"/>
              </a:rPr>
              <a:t>understand</a:t>
            </a:r>
            <a:r>
              <a:rPr sz="2400" spc="-180">
                <a:latin typeface="Arial"/>
                <a:cs typeface="Arial"/>
              </a:rPr>
              <a:t> </a:t>
            </a:r>
            <a:r>
              <a:rPr sz="2400" spc="-40">
                <a:latin typeface="Arial"/>
                <a:cs typeface="Arial"/>
              </a:rPr>
              <a:t>about</a:t>
            </a:r>
            <a:r>
              <a:rPr sz="2400" spc="-204">
                <a:latin typeface="Arial"/>
                <a:cs typeface="Arial"/>
              </a:rPr>
              <a:t> </a:t>
            </a:r>
            <a:r>
              <a:rPr sz="2400" spc="-60">
                <a:latin typeface="Arial"/>
                <a:cs typeface="Arial"/>
              </a:rPr>
              <a:t>Python</a:t>
            </a:r>
            <a:r>
              <a:rPr sz="2400" spc="-185">
                <a:latin typeface="Arial"/>
                <a:cs typeface="Arial"/>
              </a:rPr>
              <a:t> </a:t>
            </a:r>
            <a:r>
              <a:rPr sz="2400" spc="-105">
                <a:latin typeface="Arial"/>
                <a:cs typeface="Arial"/>
              </a:rPr>
              <a:t>is</a:t>
            </a:r>
            <a:r>
              <a:rPr sz="2400" spc="-180">
                <a:latin typeface="Arial"/>
                <a:cs typeface="Arial"/>
              </a:rPr>
              <a:t> </a:t>
            </a:r>
            <a:r>
              <a:rPr sz="2400" spc="25">
                <a:latin typeface="Arial"/>
                <a:cs typeface="Arial"/>
              </a:rPr>
              <a:t>that</a:t>
            </a:r>
            <a:r>
              <a:rPr sz="2400" spc="-185">
                <a:latin typeface="Arial"/>
                <a:cs typeface="Arial"/>
              </a:rPr>
              <a:t> </a:t>
            </a:r>
            <a:r>
              <a:rPr sz="2400" spc="90">
                <a:latin typeface="Arial"/>
                <a:cs typeface="Arial"/>
              </a:rPr>
              <a:t>it</a:t>
            </a:r>
            <a:r>
              <a:rPr sz="2400" spc="-170">
                <a:latin typeface="Arial"/>
                <a:cs typeface="Arial"/>
              </a:rPr>
              <a:t> </a:t>
            </a:r>
            <a:r>
              <a:rPr sz="2400" spc="-105">
                <a:latin typeface="Arial"/>
                <a:cs typeface="Arial"/>
              </a:rPr>
              <a:t>is  </a:t>
            </a:r>
            <a:r>
              <a:rPr sz="2400" spc="-114">
                <a:latin typeface="Arial"/>
                <a:cs typeface="Arial"/>
              </a:rPr>
              <a:t>an </a:t>
            </a:r>
            <a:r>
              <a:rPr sz="2400" spc="-25">
                <a:latin typeface="Arial"/>
                <a:cs typeface="Arial"/>
              </a:rPr>
              <a:t>interpreted</a:t>
            </a:r>
            <a:r>
              <a:rPr sz="2400" spc="-250">
                <a:latin typeface="Arial"/>
                <a:cs typeface="Arial"/>
              </a:rPr>
              <a:t> </a:t>
            </a:r>
            <a:r>
              <a:rPr sz="2400" spc="-85">
                <a:latin typeface="Arial"/>
                <a:cs typeface="Arial"/>
              </a:rPr>
              <a:t>language.</a:t>
            </a:r>
            <a:endParaRPr sz="240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spcBef>
                <a:spcPts val="1175"/>
              </a:spcBef>
              <a:buClr>
                <a:srgbClr val="CC9A1A"/>
              </a:buClr>
              <a:buSzPct val="143750"/>
              <a:buChar char="•"/>
              <a:defRPr/>
              <a:tabLst>
                <a:tab pos="299720" algn="l"/>
              </a:tabLst>
            </a:pPr>
            <a:r>
              <a:rPr sz="2400" spc="-100">
                <a:latin typeface="Arial"/>
                <a:cs typeface="Arial"/>
              </a:rPr>
              <a:t>There are </a:t>
            </a:r>
            <a:r>
              <a:rPr sz="2400" spc="20">
                <a:latin typeface="Arial"/>
                <a:cs typeface="Arial"/>
              </a:rPr>
              <a:t>two </a:t>
            </a:r>
            <a:r>
              <a:rPr sz="2400" spc="-75">
                <a:latin typeface="Arial"/>
                <a:cs typeface="Arial"/>
              </a:rPr>
              <a:t>sorts </a:t>
            </a:r>
            <a:r>
              <a:rPr sz="2400" spc="15">
                <a:latin typeface="Arial"/>
                <a:cs typeface="Arial"/>
              </a:rPr>
              <a:t>of </a:t>
            </a:r>
            <a:r>
              <a:rPr sz="2400" spc="-45">
                <a:latin typeface="Arial"/>
                <a:cs typeface="Arial"/>
              </a:rPr>
              <a:t>programming </a:t>
            </a:r>
            <a:r>
              <a:rPr sz="2400" spc="-100">
                <a:latin typeface="Arial"/>
                <a:cs typeface="Arial"/>
              </a:rPr>
              <a:t>languages: </a:t>
            </a:r>
            <a:r>
              <a:rPr sz="2400" spc="-30">
                <a:latin typeface="Arial"/>
                <a:cs typeface="Arial"/>
              </a:rPr>
              <a:t>interpreted </a:t>
            </a:r>
            <a:r>
              <a:rPr sz="2400" spc="-130">
                <a:latin typeface="Arial"/>
                <a:cs typeface="Arial"/>
              </a:rPr>
              <a:t>ones </a:t>
            </a:r>
            <a:r>
              <a:rPr sz="2400" spc="-95">
                <a:latin typeface="Arial"/>
                <a:cs typeface="Arial"/>
              </a:rPr>
              <a:t>and  </a:t>
            </a:r>
            <a:r>
              <a:rPr sz="2400" spc="-55">
                <a:latin typeface="Arial"/>
                <a:cs typeface="Arial"/>
              </a:rPr>
              <a:t>compiled</a:t>
            </a:r>
            <a:r>
              <a:rPr sz="2400" spc="-190">
                <a:latin typeface="Arial"/>
                <a:cs typeface="Arial"/>
              </a:rPr>
              <a:t> </a:t>
            </a:r>
            <a:r>
              <a:rPr sz="2400" spc="-110">
                <a:latin typeface="Arial"/>
                <a:cs typeface="Arial"/>
              </a:rPr>
              <a:t>ones.</a:t>
            </a:r>
            <a:r>
              <a:rPr sz="2400" spc="-285">
                <a:latin typeface="Arial"/>
                <a:cs typeface="Arial"/>
              </a:rPr>
              <a:t> </a:t>
            </a:r>
            <a:r>
              <a:rPr sz="2400" spc="-75">
                <a:latin typeface="Arial"/>
                <a:cs typeface="Arial"/>
              </a:rPr>
              <a:t>A</a:t>
            </a:r>
            <a:r>
              <a:rPr sz="2400" spc="-190">
                <a:latin typeface="Arial"/>
                <a:cs typeface="Arial"/>
              </a:rPr>
              <a:t> </a:t>
            </a:r>
            <a:r>
              <a:rPr sz="2400" spc="-60">
                <a:latin typeface="Arial"/>
                <a:cs typeface="Arial"/>
              </a:rPr>
              <a:t>compiled</a:t>
            </a:r>
            <a:r>
              <a:rPr sz="2400" spc="-180">
                <a:latin typeface="Arial"/>
                <a:cs typeface="Arial"/>
              </a:rPr>
              <a:t> </a:t>
            </a:r>
            <a:r>
              <a:rPr sz="2400" spc="-95">
                <a:latin typeface="Arial"/>
                <a:cs typeface="Arial"/>
              </a:rPr>
              <a:t>language</a:t>
            </a:r>
            <a:r>
              <a:rPr sz="2400" spc="-185">
                <a:latin typeface="Arial"/>
                <a:cs typeface="Arial"/>
              </a:rPr>
              <a:t> </a:t>
            </a:r>
            <a:r>
              <a:rPr sz="2400" spc="-105">
                <a:latin typeface="Arial"/>
                <a:cs typeface="Arial"/>
              </a:rPr>
              <a:t>is</a:t>
            </a:r>
            <a:r>
              <a:rPr sz="2400" spc="-190">
                <a:latin typeface="Arial"/>
                <a:cs typeface="Arial"/>
              </a:rPr>
              <a:t> </a:t>
            </a:r>
            <a:r>
              <a:rPr sz="2400" spc="-20">
                <a:latin typeface="Arial"/>
                <a:cs typeface="Arial"/>
              </a:rPr>
              <a:t>what</a:t>
            </a:r>
            <a:r>
              <a:rPr sz="2400" spc="-185">
                <a:latin typeface="Arial"/>
                <a:cs typeface="Arial"/>
              </a:rPr>
              <a:t> </a:t>
            </a:r>
            <a:r>
              <a:rPr sz="2400" spc="-65">
                <a:latin typeface="Arial"/>
                <a:cs typeface="Arial"/>
              </a:rPr>
              <a:t>you</a:t>
            </a:r>
            <a:r>
              <a:rPr sz="2400" spc="-210">
                <a:latin typeface="Arial"/>
                <a:cs typeface="Arial"/>
              </a:rPr>
              <a:t> </a:t>
            </a:r>
            <a:r>
              <a:rPr sz="2400" spc="-100">
                <a:latin typeface="Arial"/>
                <a:cs typeface="Arial"/>
              </a:rPr>
              <a:t>are</a:t>
            </a:r>
            <a:r>
              <a:rPr sz="2400" spc="-195">
                <a:latin typeface="Arial"/>
                <a:cs typeface="Arial"/>
              </a:rPr>
              <a:t> </a:t>
            </a:r>
            <a:r>
              <a:rPr sz="2400" spc="-50">
                <a:latin typeface="Arial"/>
                <a:cs typeface="Arial"/>
              </a:rPr>
              <a:t>probably</a:t>
            </a:r>
            <a:r>
              <a:rPr sz="2400" spc="-185">
                <a:latin typeface="Arial"/>
                <a:cs typeface="Arial"/>
              </a:rPr>
              <a:t> </a:t>
            </a:r>
            <a:r>
              <a:rPr sz="2400" spc="-130">
                <a:latin typeface="Arial"/>
                <a:cs typeface="Arial"/>
              </a:rPr>
              <a:t>used</a:t>
            </a:r>
            <a:r>
              <a:rPr sz="2400" spc="-200">
                <a:latin typeface="Arial"/>
                <a:cs typeface="Arial"/>
              </a:rPr>
              <a:t> </a:t>
            </a:r>
            <a:r>
              <a:rPr sz="2400" spc="50">
                <a:latin typeface="Arial"/>
                <a:cs typeface="Arial"/>
              </a:rPr>
              <a:t>to</a:t>
            </a:r>
            <a:r>
              <a:rPr sz="2400" spc="-185">
                <a:latin typeface="Arial"/>
                <a:cs typeface="Arial"/>
              </a:rPr>
              <a:t> </a:t>
            </a:r>
            <a:r>
              <a:rPr sz="2400" spc="55">
                <a:latin typeface="Arial"/>
                <a:cs typeface="Arial"/>
              </a:rPr>
              <a:t>if  </a:t>
            </a:r>
            <a:r>
              <a:rPr sz="2400" spc="-70">
                <a:latin typeface="Arial"/>
                <a:cs typeface="Arial"/>
              </a:rPr>
              <a:t>you</a:t>
            </a:r>
            <a:r>
              <a:rPr sz="2400" spc="-204">
                <a:latin typeface="Arial"/>
                <a:cs typeface="Arial"/>
              </a:rPr>
              <a:t> </a:t>
            </a:r>
            <a:r>
              <a:rPr sz="2400" spc="-120">
                <a:latin typeface="Arial"/>
                <a:cs typeface="Arial"/>
              </a:rPr>
              <a:t>have</a:t>
            </a:r>
            <a:r>
              <a:rPr sz="2400" spc="-185">
                <a:latin typeface="Arial"/>
                <a:cs typeface="Arial"/>
              </a:rPr>
              <a:t> </a:t>
            </a:r>
            <a:r>
              <a:rPr sz="2400" spc="-80">
                <a:latin typeface="Arial"/>
                <a:cs typeface="Arial"/>
              </a:rPr>
              <a:t>done</a:t>
            </a:r>
            <a:r>
              <a:rPr sz="2400" spc="-190">
                <a:latin typeface="Arial"/>
                <a:cs typeface="Arial"/>
              </a:rPr>
              <a:t> </a:t>
            </a:r>
            <a:r>
              <a:rPr sz="2400" spc="-95">
                <a:latin typeface="Arial"/>
                <a:cs typeface="Arial"/>
              </a:rPr>
              <a:t>any</a:t>
            </a:r>
            <a:r>
              <a:rPr sz="2400" spc="-204">
                <a:latin typeface="Arial"/>
                <a:cs typeface="Arial"/>
              </a:rPr>
              <a:t> </a:t>
            </a:r>
            <a:r>
              <a:rPr sz="2400" spc="-45">
                <a:latin typeface="Arial"/>
                <a:cs typeface="Arial"/>
              </a:rPr>
              <a:t>programming</a:t>
            </a:r>
            <a:r>
              <a:rPr sz="2400" spc="-204">
                <a:latin typeface="Arial"/>
                <a:cs typeface="Arial"/>
              </a:rPr>
              <a:t> </a:t>
            </a:r>
            <a:r>
              <a:rPr sz="2400" spc="-25">
                <a:latin typeface="Arial"/>
                <a:cs typeface="Arial"/>
              </a:rPr>
              <a:t>in</a:t>
            </a:r>
            <a:r>
              <a:rPr sz="2400" spc="-190">
                <a:latin typeface="Arial"/>
                <a:cs typeface="Arial"/>
              </a:rPr>
              <a:t> </a:t>
            </a:r>
            <a:r>
              <a:rPr sz="2400" spc="-20">
                <a:latin typeface="Arial"/>
                <a:cs typeface="Arial"/>
              </a:rPr>
              <a:t>the</a:t>
            </a:r>
            <a:r>
              <a:rPr sz="2400" spc="-175">
                <a:latin typeface="Arial"/>
                <a:cs typeface="Arial"/>
              </a:rPr>
              <a:t> </a:t>
            </a:r>
            <a:r>
              <a:rPr sz="2400" spc="-65">
                <a:latin typeface="Arial"/>
                <a:cs typeface="Arial"/>
              </a:rPr>
              <a:t>past.</a:t>
            </a:r>
            <a:r>
              <a:rPr sz="2400" spc="-345">
                <a:latin typeface="Arial"/>
                <a:cs typeface="Arial"/>
              </a:rPr>
              <a:t> </a:t>
            </a:r>
            <a:r>
              <a:rPr sz="2400" spc="-12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80"/>
              </a:spcBef>
              <a:buClr>
                <a:srgbClr val="CC9A1A"/>
              </a:buClr>
              <a:buSzPct val="143750"/>
              <a:buChar char="•"/>
              <a:defRPr/>
              <a:tabLst>
                <a:tab pos="299720" algn="l"/>
              </a:tabLst>
            </a:pPr>
            <a:r>
              <a:rPr sz="2400" spc="-125">
                <a:latin typeface="Arial"/>
                <a:cs typeface="Arial"/>
              </a:rPr>
              <a:t>process</a:t>
            </a:r>
            <a:r>
              <a:rPr sz="2400" spc="-200">
                <a:latin typeface="Arial"/>
                <a:cs typeface="Arial"/>
              </a:rPr>
              <a:t> </a:t>
            </a:r>
            <a:r>
              <a:rPr sz="2400" spc="15">
                <a:latin typeface="Arial"/>
                <a:cs typeface="Arial"/>
              </a:rPr>
              <a:t>for</a:t>
            </a:r>
            <a:r>
              <a:rPr sz="2400" spc="-215">
                <a:latin typeface="Arial"/>
                <a:cs typeface="Arial"/>
              </a:rPr>
              <a:t> </a:t>
            </a:r>
            <a:r>
              <a:rPr sz="2400" spc="-160">
                <a:latin typeface="Arial"/>
                <a:cs typeface="Arial"/>
              </a:rPr>
              <a:t>a</a:t>
            </a:r>
            <a:r>
              <a:rPr sz="2400" spc="-200">
                <a:latin typeface="Arial"/>
                <a:cs typeface="Arial"/>
              </a:rPr>
              <a:t> </a:t>
            </a:r>
            <a:r>
              <a:rPr sz="2400" spc="-55">
                <a:latin typeface="Arial"/>
                <a:cs typeface="Arial"/>
              </a:rPr>
              <a:t>compiled</a:t>
            </a:r>
            <a:r>
              <a:rPr sz="2400" spc="-175">
                <a:latin typeface="Arial"/>
                <a:cs typeface="Arial"/>
              </a:rPr>
              <a:t> </a:t>
            </a:r>
            <a:r>
              <a:rPr sz="2400" spc="-95">
                <a:latin typeface="Arial"/>
                <a:cs typeface="Arial"/>
              </a:rPr>
              <a:t>language</a:t>
            </a:r>
            <a:r>
              <a:rPr sz="2400" spc="-190">
                <a:latin typeface="Arial"/>
                <a:cs typeface="Arial"/>
              </a:rPr>
              <a:t> </a:t>
            </a:r>
            <a:r>
              <a:rPr sz="2400" spc="-105">
                <a:latin typeface="Arial"/>
                <a:cs typeface="Arial"/>
              </a:rPr>
              <a:t>is</a:t>
            </a:r>
            <a:r>
              <a:rPr sz="2400" spc="-190">
                <a:latin typeface="Arial"/>
                <a:cs typeface="Arial"/>
              </a:rPr>
              <a:t> </a:t>
            </a:r>
            <a:r>
              <a:rPr sz="2400" spc="-195">
                <a:latin typeface="Arial"/>
                <a:cs typeface="Arial"/>
              </a:rPr>
              <a:t>as</a:t>
            </a:r>
            <a:r>
              <a:rPr sz="2400" spc="-190">
                <a:latin typeface="Arial"/>
                <a:cs typeface="Arial"/>
              </a:rPr>
              <a:t> </a:t>
            </a:r>
            <a:r>
              <a:rPr sz="2400" spc="-40">
                <a:latin typeface="Arial"/>
                <a:cs typeface="Arial"/>
              </a:rPr>
              <a:t>follows: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1170939" y="222250"/>
          <a:ext cx="11014075" cy="568833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{4DC8767F-CD6A-0C4A-6B7D-1D5AD30CCB0E}</a:tableStyleId>
              </a:tblPr>
              <a:tblGrid>
                <a:gridCol w="2618740"/>
                <a:gridCol w="8395335"/>
              </a:tblGrid>
              <a:tr h="976630">
                <a:tc>
                  <a:txBody>
                    <a:bodyPr/>
                    <a:p>
                      <a:pPr marL="48260">
                        <a:lnSpc>
                          <a:spcPct val="100000"/>
                        </a:lnSpc>
                        <a:spcBef>
                          <a:spcPts val="1570"/>
                        </a:spcBef>
                        <a:defRPr/>
                      </a:pPr>
                      <a:r>
                        <a:rPr sz="1800" spc="-60">
                          <a:latin typeface="Arial"/>
                          <a:cs typeface="Arial"/>
                        </a:rPr>
                        <a:t>IOError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  <a:defRPr/>
                      </a:pPr>
                      <a:r>
                        <a:rPr sz="1800" spc="-60">
                          <a:latin typeface="Arial"/>
                          <a:cs typeface="Arial"/>
                        </a:rPr>
                        <a:t>IOError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939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48895" marR="241300">
                        <a:lnSpc>
                          <a:spcPct val="100000"/>
                        </a:lnSpc>
                        <a:spcBef>
                          <a:spcPts val="484"/>
                        </a:spcBef>
                        <a:defRPr/>
                      </a:pPr>
                      <a:r>
                        <a:rPr sz="1800" spc="-110">
                          <a:latin typeface="Arial"/>
                          <a:cs typeface="Arial"/>
                        </a:rPr>
                        <a:t>Raised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2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-12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>
                          <a:latin typeface="Arial"/>
                          <a:cs typeface="Arial"/>
                        </a:rPr>
                        <a:t>input/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>
                          <a:latin typeface="Arial"/>
                          <a:cs typeface="Arial"/>
                        </a:rPr>
                        <a:t>output</a:t>
                      </a:r>
                      <a:r>
                        <a:rPr sz="1800" spc="-13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>
                          <a:latin typeface="Arial"/>
                          <a:cs typeface="Arial"/>
                        </a:rPr>
                        <a:t>operation</a:t>
                      </a:r>
                      <a:r>
                        <a:rPr sz="18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>
                          <a:latin typeface="Arial"/>
                          <a:cs typeface="Arial"/>
                        </a:rPr>
                        <a:t>fails,</a:t>
                      </a:r>
                      <a:r>
                        <a:rPr sz="18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5">
                          <a:latin typeface="Arial"/>
                          <a:cs typeface="Arial"/>
                        </a:rPr>
                        <a:t>such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0">
                          <a:latin typeface="Arial"/>
                          <a:cs typeface="Arial"/>
                        </a:rPr>
                        <a:t>as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2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>
                          <a:latin typeface="Arial"/>
                          <a:cs typeface="Arial"/>
                        </a:rPr>
                        <a:t>print</a:t>
                      </a:r>
                      <a:r>
                        <a:rPr sz="18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>
                          <a:latin typeface="Arial"/>
                          <a:cs typeface="Arial"/>
                        </a:rPr>
                        <a:t>statement</a:t>
                      </a:r>
                      <a:r>
                        <a:rPr sz="1800" spc="-13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>
                          <a:latin typeface="Arial"/>
                          <a:cs typeface="Arial"/>
                        </a:rPr>
                        <a:t>open()  </a:t>
                      </a:r>
                      <a:r>
                        <a:rPr sz="1800" spc="-20">
                          <a:latin typeface="Arial"/>
                          <a:cs typeface="Arial"/>
                        </a:rPr>
                        <a:t>function</a:t>
                      </a:r>
                      <a:r>
                        <a:rPr sz="1800" spc="-14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>
                          <a:latin typeface="Arial"/>
                          <a:cs typeface="Arial"/>
                        </a:rPr>
                        <a:t>trying</a:t>
                      </a:r>
                      <a:r>
                        <a:rPr sz="1800" spc="-15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4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>
                          <a:latin typeface="Arial"/>
                          <a:cs typeface="Arial"/>
                        </a:rPr>
                        <a:t>open</a:t>
                      </a:r>
                      <a:r>
                        <a:rPr sz="1800" spc="-14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1800"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15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>
                          <a:latin typeface="Arial"/>
                          <a:cs typeface="Arial"/>
                        </a:rPr>
                        <a:t>that</a:t>
                      </a:r>
                      <a:r>
                        <a:rPr sz="18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>
                          <a:latin typeface="Arial"/>
                          <a:cs typeface="Arial"/>
                        </a:rPr>
                        <a:t>does</a:t>
                      </a:r>
                      <a:r>
                        <a:rPr sz="1800" spc="-12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14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>
                          <a:latin typeface="Arial"/>
                          <a:cs typeface="Arial"/>
                        </a:rPr>
                        <a:t>exist.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48895"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r>
                        <a:rPr sz="1800" spc="-110">
                          <a:latin typeface="Arial"/>
                          <a:cs typeface="Arial"/>
                        </a:rPr>
                        <a:t>Raised </a:t>
                      </a:r>
                      <a:r>
                        <a:rPr sz="1800" spc="10">
                          <a:latin typeface="Arial"/>
                          <a:cs typeface="Arial"/>
                        </a:rPr>
                        <a:t>for</a:t>
                      </a:r>
                      <a:r>
                        <a:rPr sz="1800" spc="-39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>
                          <a:latin typeface="Arial"/>
                          <a:cs typeface="Arial"/>
                        </a:rPr>
                        <a:t>operating </a:t>
                      </a:r>
                      <a:r>
                        <a:rPr sz="1800" spc="-45">
                          <a:latin typeface="Arial"/>
                          <a:cs typeface="Arial"/>
                        </a:rPr>
                        <a:t>system-related </a:t>
                      </a:r>
                      <a:r>
                        <a:rPr sz="1800" spc="-55">
                          <a:latin typeface="Arial"/>
                          <a:cs typeface="Arial"/>
                        </a:rPr>
                        <a:t>errors.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</a:tr>
              <a:tr h="590549">
                <a:tc>
                  <a:txBody>
                    <a:bodyPr/>
                    <a:p>
                      <a:pPr marL="48260">
                        <a:lnSpc>
                          <a:spcPct val="100000"/>
                        </a:lnSpc>
                        <a:spcBef>
                          <a:spcPts val="45"/>
                        </a:spcBef>
                        <a:defRPr/>
                      </a:pPr>
                      <a:r>
                        <a:rPr sz="1800" spc="-60">
                          <a:latin typeface="Arial"/>
                          <a:cs typeface="Arial"/>
                        </a:rPr>
                        <a:t>SyntaxError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r>
                        <a:rPr sz="1800" spc="-35">
                          <a:latin typeface="Arial"/>
                          <a:cs typeface="Arial"/>
                        </a:rPr>
                        <a:t>IndentationError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48895">
                        <a:lnSpc>
                          <a:spcPct val="100000"/>
                        </a:lnSpc>
                        <a:spcBef>
                          <a:spcPts val="45"/>
                        </a:spcBef>
                        <a:defRPr/>
                      </a:pPr>
                      <a:r>
                        <a:rPr sz="1800" spc="-110">
                          <a:latin typeface="Arial"/>
                          <a:cs typeface="Arial"/>
                        </a:rPr>
                        <a:t>Raised</a:t>
                      </a:r>
                      <a:r>
                        <a:rPr sz="1800" spc="-14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3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>
                          <a:latin typeface="Arial"/>
                          <a:cs typeface="Arial"/>
                        </a:rPr>
                        <a:t>there</a:t>
                      </a:r>
                      <a:r>
                        <a:rPr sz="18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5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>
                          <a:latin typeface="Arial"/>
                          <a:cs typeface="Arial"/>
                        </a:rPr>
                        <a:t>error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>
                          <a:latin typeface="Arial"/>
                          <a:cs typeface="Arial"/>
                        </a:rPr>
                        <a:t>Python</a:t>
                      </a:r>
                      <a:r>
                        <a:rPr sz="18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>
                          <a:latin typeface="Arial"/>
                          <a:cs typeface="Arial"/>
                        </a:rPr>
                        <a:t>syntax.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48895"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r>
                        <a:rPr sz="1800" spc="-110">
                          <a:latin typeface="Arial"/>
                          <a:cs typeface="Arial"/>
                        </a:rPr>
                        <a:t>Raised</a:t>
                      </a:r>
                      <a:r>
                        <a:rPr sz="1800" spc="-14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>
                          <a:latin typeface="Arial"/>
                          <a:cs typeface="Arial"/>
                        </a:rPr>
                        <a:t>indentation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5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14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>
                          <a:latin typeface="Arial"/>
                          <a:cs typeface="Arial"/>
                        </a:rPr>
                        <a:t>specified</a:t>
                      </a:r>
                      <a:r>
                        <a:rPr sz="1800" spc="-17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>
                          <a:latin typeface="Arial"/>
                          <a:cs typeface="Arial"/>
                        </a:rPr>
                        <a:t>properly.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</a:tr>
              <a:tr h="75120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  <a:defRPr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  <a:defRPr/>
                      </a:pPr>
                      <a:r>
                        <a:rPr sz="1800" spc="-65">
                          <a:latin typeface="Arial"/>
                          <a:cs typeface="Arial"/>
                        </a:rPr>
                        <a:t>SystemError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48895" marR="1218565">
                        <a:lnSpc>
                          <a:spcPct val="100000"/>
                        </a:lnSpc>
                        <a:spcBef>
                          <a:spcPts val="680"/>
                        </a:spcBef>
                        <a:defRPr/>
                      </a:pPr>
                      <a:r>
                        <a:rPr sz="1800" spc="-110">
                          <a:latin typeface="Arial"/>
                          <a:cs typeface="Arial"/>
                        </a:rPr>
                        <a:t>Raised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2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3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>
                          <a:latin typeface="Arial"/>
                          <a:cs typeface="Arial"/>
                        </a:rPr>
                        <a:t>interpreter</a:t>
                      </a:r>
                      <a:r>
                        <a:rPr sz="1800" spc="-15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>
                          <a:latin typeface="Arial"/>
                          <a:cs typeface="Arial"/>
                        </a:rPr>
                        <a:t>finds</a:t>
                      </a:r>
                      <a:r>
                        <a:rPr sz="1800" spc="-14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-11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>
                          <a:latin typeface="Arial"/>
                          <a:cs typeface="Arial"/>
                        </a:rPr>
                        <a:t>internal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>
                          <a:latin typeface="Arial"/>
                          <a:cs typeface="Arial"/>
                        </a:rPr>
                        <a:t>problem,</a:t>
                      </a:r>
                      <a:r>
                        <a:rPr sz="18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>
                          <a:latin typeface="Arial"/>
                          <a:cs typeface="Arial"/>
                        </a:rPr>
                        <a:t>but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2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-13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>
                          <a:latin typeface="Arial"/>
                          <a:cs typeface="Arial"/>
                        </a:rPr>
                        <a:t>error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>
                          <a:latin typeface="Arial"/>
                          <a:cs typeface="Arial"/>
                        </a:rPr>
                        <a:t>is  </a:t>
                      </a:r>
                      <a:r>
                        <a:rPr sz="1800" spc="-55">
                          <a:latin typeface="Arial"/>
                          <a:cs typeface="Arial"/>
                        </a:rPr>
                        <a:t>encountered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>
                          <a:latin typeface="Arial"/>
                          <a:cs typeface="Arial"/>
                        </a:rPr>
                        <a:t>Python</a:t>
                      </a:r>
                      <a:r>
                        <a:rPr sz="18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>
                          <a:latin typeface="Arial"/>
                          <a:cs typeface="Arial"/>
                        </a:rPr>
                        <a:t>interpreter</a:t>
                      </a:r>
                      <a:r>
                        <a:rPr sz="18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>
                          <a:latin typeface="Arial"/>
                          <a:cs typeface="Arial"/>
                        </a:rPr>
                        <a:t>does</a:t>
                      </a:r>
                      <a:r>
                        <a:rPr sz="18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14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>
                          <a:latin typeface="Arial"/>
                          <a:cs typeface="Arial"/>
                        </a:rPr>
                        <a:t>exit.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</a:tr>
              <a:tr h="75120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  <a:defRPr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r>
                        <a:rPr sz="1800" spc="-60">
                          <a:latin typeface="Arial"/>
                          <a:cs typeface="Arial"/>
                        </a:rPr>
                        <a:t>SystemExit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48895" marR="193040">
                        <a:lnSpc>
                          <a:spcPct val="100000"/>
                        </a:lnSpc>
                        <a:spcBef>
                          <a:spcPts val="680"/>
                        </a:spcBef>
                        <a:defRPr/>
                      </a:pPr>
                      <a:r>
                        <a:rPr sz="1800" spc="-110">
                          <a:latin typeface="Arial"/>
                          <a:cs typeface="Arial"/>
                        </a:rPr>
                        <a:t>Raised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2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>
                          <a:latin typeface="Arial"/>
                          <a:cs typeface="Arial"/>
                        </a:rPr>
                        <a:t>Python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>
                          <a:latin typeface="Arial"/>
                          <a:cs typeface="Arial"/>
                        </a:rPr>
                        <a:t>interpreter</a:t>
                      </a:r>
                      <a:r>
                        <a:rPr sz="1800" spc="-15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1800">
                          <a:latin typeface="Arial"/>
                          <a:cs typeface="Arial"/>
                        </a:rPr>
                        <a:t>quit</a:t>
                      </a:r>
                      <a:r>
                        <a:rPr sz="1800" spc="-15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>
                          <a:latin typeface="Arial"/>
                          <a:cs typeface="Arial"/>
                        </a:rPr>
                        <a:t>using</a:t>
                      </a:r>
                      <a:r>
                        <a:rPr sz="1800" spc="-15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>
                          <a:latin typeface="Arial"/>
                          <a:cs typeface="Arial"/>
                        </a:rPr>
                        <a:t>sys.exit()</a:t>
                      </a:r>
                      <a:r>
                        <a:rPr sz="18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>
                          <a:latin typeface="Arial"/>
                          <a:cs typeface="Arial"/>
                        </a:rPr>
                        <a:t>function.</a:t>
                      </a:r>
                      <a:r>
                        <a:rPr sz="1800" spc="-12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-14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13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>
                          <a:latin typeface="Arial"/>
                          <a:cs typeface="Arial"/>
                        </a:rPr>
                        <a:t>handled</a:t>
                      </a:r>
                      <a:r>
                        <a:rPr sz="1800" spc="-13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>
                          <a:latin typeface="Arial"/>
                          <a:cs typeface="Arial"/>
                        </a:rPr>
                        <a:t>in  </a:t>
                      </a:r>
                      <a:r>
                        <a:rPr sz="1800" spc="-15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4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>
                          <a:latin typeface="Arial"/>
                          <a:cs typeface="Arial"/>
                        </a:rPr>
                        <a:t>code,</a:t>
                      </a:r>
                      <a:r>
                        <a:rPr sz="18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30">
                          <a:latin typeface="Arial"/>
                          <a:cs typeface="Arial"/>
                        </a:rPr>
                        <a:t>causes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2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>
                          <a:latin typeface="Arial"/>
                          <a:cs typeface="Arial"/>
                        </a:rPr>
                        <a:t>interpreter</a:t>
                      </a:r>
                      <a:r>
                        <a:rPr sz="1800" spc="-15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4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>
                          <a:latin typeface="Arial"/>
                          <a:cs typeface="Arial"/>
                        </a:rPr>
                        <a:t>exit.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</a:tr>
              <a:tr h="590549">
                <a:tc>
                  <a:txBody>
                    <a:bodyPr/>
                    <a:p>
                      <a:pPr marL="48260">
                        <a:lnSpc>
                          <a:spcPct val="100000"/>
                        </a:lnSpc>
                        <a:spcBef>
                          <a:spcPts val="1130"/>
                        </a:spcBef>
                        <a:defRPr/>
                      </a:pPr>
                      <a:r>
                        <a:rPr sz="1800" spc="-75">
                          <a:latin typeface="Arial"/>
                          <a:cs typeface="Arial"/>
                        </a:rPr>
                        <a:t>TypeError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351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48895" marR="244475">
                        <a:lnSpc>
                          <a:spcPct val="100000"/>
                        </a:lnSpc>
                        <a:spcBef>
                          <a:spcPts val="50"/>
                        </a:spcBef>
                        <a:defRPr/>
                      </a:pPr>
                      <a:r>
                        <a:rPr sz="1800" spc="-110">
                          <a:latin typeface="Arial"/>
                          <a:cs typeface="Arial"/>
                        </a:rPr>
                        <a:t>Raised</a:t>
                      </a:r>
                      <a:r>
                        <a:rPr sz="18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2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-13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>
                          <a:latin typeface="Arial"/>
                          <a:cs typeface="Arial"/>
                        </a:rPr>
                        <a:t>operation</a:t>
                      </a:r>
                      <a:r>
                        <a:rPr sz="18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13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>
                          <a:latin typeface="Arial"/>
                          <a:cs typeface="Arial"/>
                        </a:rPr>
                        <a:t>function</a:t>
                      </a:r>
                      <a:r>
                        <a:rPr sz="18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4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>
                          <a:latin typeface="Arial"/>
                          <a:cs typeface="Arial"/>
                        </a:rPr>
                        <a:t>attempted</a:t>
                      </a:r>
                      <a:r>
                        <a:rPr sz="1800" spc="-14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>
                          <a:latin typeface="Arial"/>
                          <a:cs typeface="Arial"/>
                        </a:rPr>
                        <a:t>that</a:t>
                      </a:r>
                      <a:r>
                        <a:rPr sz="1800" spc="-12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4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>
                          <a:latin typeface="Arial"/>
                          <a:cs typeface="Arial"/>
                        </a:rPr>
                        <a:t>invalid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>
                          <a:latin typeface="Arial"/>
                          <a:cs typeface="Arial"/>
                        </a:rPr>
                        <a:t>for</a:t>
                      </a:r>
                      <a:r>
                        <a:rPr sz="1800" spc="-12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>
                          <a:latin typeface="Arial"/>
                          <a:cs typeface="Arial"/>
                        </a:rPr>
                        <a:t>specified</a:t>
                      </a:r>
                      <a:r>
                        <a:rPr sz="1800" spc="-18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>
                          <a:latin typeface="Arial"/>
                          <a:cs typeface="Arial"/>
                        </a:rPr>
                        <a:t>data  </a:t>
                      </a:r>
                      <a:r>
                        <a:rPr sz="1800" spc="-20">
                          <a:latin typeface="Arial"/>
                          <a:cs typeface="Arial"/>
                        </a:rPr>
                        <a:t>type.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</a:tr>
              <a:tr h="75120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  <a:defRPr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  <a:defRPr/>
                      </a:pPr>
                      <a:r>
                        <a:rPr sz="1800" spc="-65">
                          <a:latin typeface="Arial"/>
                          <a:cs typeface="Arial"/>
                        </a:rPr>
                        <a:t>ValueError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48895" marR="375920">
                        <a:lnSpc>
                          <a:spcPct val="100000"/>
                        </a:lnSpc>
                        <a:spcBef>
                          <a:spcPts val="685"/>
                        </a:spcBef>
                        <a:defRPr/>
                      </a:pPr>
                      <a:r>
                        <a:rPr sz="1800" spc="-110">
                          <a:latin typeface="Arial"/>
                          <a:cs typeface="Arial"/>
                        </a:rPr>
                        <a:t>Raised</a:t>
                      </a:r>
                      <a:r>
                        <a:rPr sz="18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2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1800">
                          <a:latin typeface="Arial"/>
                          <a:cs typeface="Arial"/>
                        </a:rPr>
                        <a:t>built-in</a:t>
                      </a:r>
                      <a:r>
                        <a:rPr sz="1800" spc="-15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>
                          <a:latin typeface="Arial"/>
                          <a:cs typeface="Arial"/>
                        </a:rPr>
                        <a:t>function</a:t>
                      </a:r>
                      <a:r>
                        <a:rPr sz="18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>
                          <a:latin typeface="Arial"/>
                          <a:cs typeface="Arial"/>
                        </a:rPr>
                        <a:t>for</a:t>
                      </a:r>
                      <a:r>
                        <a:rPr sz="1800" spc="-14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>
                          <a:latin typeface="Arial"/>
                          <a:cs typeface="Arial"/>
                        </a:rPr>
                        <a:t>data</a:t>
                      </a:r>
                      <a:r>
                        <a:rPr sz="1800" spc="-114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>
                          <a:latin typeface="Arial"/>
                          <a:cs typeface="Arial"/>
                        </a:rPr>
                        <a:t>type</a:t>
                      </a:r>
                      <a:r>
                        <a:rPr sz="1800" spc="-14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4">
                          <a:latin typeface="Arial"/>
                          <a:cs typeface="Arial"/>
                        </a:rPr>
                        <a:t>has</a:t>
                      </a:r>
                      <a:r>
                        <a:rPr sz="1800" spc="-13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>
                          <a:latin typeface="Arial"/>
                          <a:cs typeface="Arial"/>
                        </a:rPr>
                        <a:t>valid</a:t>
                      </a:r>
                      <a:r>
                        <a:rPr sz="1800" spc="-12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>
                          <a:latin typeface="Arial"/>
                          <a:cs typeface="Arial"/>
                        </a:rPr>
                        <a:t>type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>
                          <a:latin typeface="Arial"/>
                          <a:cs typeface="Arial"/>
                        </a:rPr>
                        <a:t>arguments,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>
                          <a:latin typeface="Arial"/>
                          <a:cs typeface="Arial"/>
                        </a:rPr>
                        <a:t>but  </a:t>
                      </a:r>
                      <a:r>
                        <a:rPr sz="1800" spc="-15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38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>
                          <a:latin typeface="Arial"/>
                          <a:cs typeface="Arial"/>
                        </a:rPr>
                        <a:t>arguments </a:t>
                      </a:r>
                      <a:r>
                        <a:rPr sz="1800" spc="-90">
                          <a:latin typeface="Arial"/>
                          <a:cs typeface="Arial"/>
                        </a:rPr>
                        <a:t>have </a:t>
                      </a:r>
                      <a:r>
                        <a:rPr sz="1800" spc="-35">
                          <a:latin typeface="Arial"/>
                          <a:cs typeface="Arial"/>
                        </a:rPr>
                        <a:t>invalid </a:t>
                      </a:r>
                      <a:r>
                        <a:rPr sz="1800" spc="-90">
                          <a:latin typeface="Arial"/>
                          <a:cs typeface="Arial"/>
                        </a:rPr>
                        <a:t>values </a:t>
                      </a:r>
                      <a:r>
                        <a:rPr sz="1800" spc="-50">
                          <a:latin typeface="Arial"/>
                          <a:cs typeface="Arial"/>
                        </a:rPr>
                        <a:t>specified.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</a:tr>
              <a:tr h="525780">
                <a:tc>
                  <a:txBody>
                    <a:bodyPr/>
                    <a:p>
                      <a:pPr marL="48260">
                        <a:lnSpc>
                          <a:spcPct val="100000"/>
                        </a:lnSpc>
                        <a:spcBef>
                          <a:spcPts val="880"/>
                        </a:spcBef>
                        <a:defRPr/>
                      </a:pPr>
                      <a:r>
                        <a:rPr sz="1800" spc="-55">
                          <a:latin typeface="Arial"/>
                          <a:cs typeface="Arial"/>
                        </a:rPr>
                        <a:t>RuntimeError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48895">
                        <a:lnSpc>
                          <a:spcPct val="100000"/>
                        </a:lnSpc>
                        <a:spcBef>
                          <a:spcPts val="880"/>
                        </a:spcBef>
                        <a:defRPr/>
                      </a:pPr>
                      <a:r>
                        <a:rPr sz="1800" spc="-110">
                          <a:latin typeface="Arial"/>
                          <a:cs typeface="Arial"/>
                        </a:rPr>
                        <a:t>Raised</a:t>
                      </a:r>
                      <a:r>
                        <a:rPr sz="18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3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>
                          <a:latin typeface="Arial"/>
                          <a:cs typeface="Arial"/>
                        </a:rPr>
                        <a:t>generated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>
                          <a:latin typeface="Arial"/>
                          <a:cs typeface="Arial"/>
                        </a:rPr>
                        <a:t>error</a:t>
                      </a:r>
                      <a:r>
                        <a:rPr sz="18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5">
                          <a:latin typeface="Arial"/>
                          <a:cs typeface="Arial"/>
                        </a:rPr>
                        <a:t>does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>
                          <a:latin typeface="Arial"/>
                          <a:cs typeface="Arial"/>
                        </a:rPr>
                        <a:t>fall</a:t>
                      </a:r>
                      <a:r>
                        <a:rPr sz="18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>
                          <a:latin typeface="Arial"/>
                          <a:cs typeface="Arial"/>
                        </a:rPr>
                        <a:t>into</a:t>
                      </a:r>
                      <a:r>
                        <a:rPr sz="18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>
                          <a:latin typeface="Arial"/>
                          <a:cs typeface="Arial"/>
                        </a:rPr>
                        <a:t>any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>
                          <a:latin typeface="Arial"/>
                          <a:cs typeface="Arial"/>
                        </a:rPr>
                        <a:t>category.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</a:tr>
              <a:tr h="75120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  <a:defRPr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r>
                        <a:rPr sz="1800" spc="-35">
                          <a:latin typeface="Arial"/>
                          <a:cs typeface="Arial"/>
                        </a:rPr>
                        <a:t>NotImplementedError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  <a:tc>
                  <a:txBody>
                    <a:bodyPr/>
                    <a:p>
                      <a:pPr marL="48895" marR="268605">
                        <a:lnSpc>
                          <a:spcPct val="100000"/>
                        </a:lnSpc>
                        <a:spcBef>
                          <a:spcPts val="685"/>
                        </a:spcBef>
                        <a:defRPr/>
                      </a:pPr>
                      <a:r>
                        <a:rPr sz="1800" spc="-110">
                          <a:latin typeface="Arial"/>
                          <a:cs typeface="Arial"/>
                        </a:rPr>
                        <a:t>Raised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>
                          <a:latin typeface="Arial"/>
                          <a:cs typeface="Arial"/>
                        </a:rPr>
                        <a:t>when</a:t>
                      </a:r>
                      <a:r>
                        <a:rPr sz="1800" spc="-12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-13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>
                          <a:latin typeface="Arial"/>
                          <a:cs typeface="Arial"/>
                        </a:rPr>
                        <a:t>abstract</a:t>
                      </a:r>
                      <a:r>
                        <a:rPr sz="1800" spc="-12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>
                          <a:latin typeface="Arial"/>
                          <a:cs typeface="Arial"/>
                        </a:rPr>
                        <a:t>method</a:t>
                      </a:r>
                      <a:r>
                        <a:rPr sz="1800" spc="-12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>
                          <a:latin typeface="Arial"/>
                          <a:cs typeface="Arial"/>
                        </a:rPr>
                        <a:t>that</a:t>
                      </a:r>
                      <a:r>
                        <a:rPr sz="1800" spc="-12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0">
                          <a:latin typeface="Arial"/>
                          <a:cs typeface="Arial"/>
                        </a:rPr>
                        <a:t>needs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-12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>
                          <a:latin typeface="Arial"/>
                          <a:cs typeface="Arial"/>
                        </a:rPr>
                        <a:t>implemented</a:t>
                      </a:r>
                      <a:r>
                        <a:rPr sz="1800" spc="-16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3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-13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>
                          <a:latin typeface="Arial"/>
                          <a:cs typeface="Arial"/>
                        </a:rPr>
                        <a:t>inherited</a:t>
                      </a:r>
                      <a:r>
                        <a:rPr sz="18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0">
                          <a:latin typeface="Arial"/>
                          <a:cs typeface="Arial"/>
                        </a:rPr>
                        <a:t>class</a:t>
                      </a:r>
                      <a:r>
                        <a:rPr sz="1800" spc="-14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>
                          <a:latin typeface="Arial"/>
                          <a:cs typeface="Arial"/>
                        </a:rPr>
                        <a:t>is  </a:t>
                      </a:r>
                      <a:r>
                        <a:rPr sz="1800" spc="5"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-40">
                          <a:latin typeface="Arial"/>
                          <a:cs typeface="Arial"/>
                        </a:rPr>
                        <a:t>actually</a:t>
                      </a:r>
                      <a:r>
                        <a:rPr sz="1800" spc="-28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>
                          <a:latin typeface="Arial"/>
                          <a:cs typeface="Arial"/>
                        </a:rPr>
                        <a:t>implemented.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 algn="ctr">
                      <a:solidFill>
                        <a:srgbClr val="E8BB49"/>
                      </a:solidFill>
                    </a:lnL>
                    <a:lnR w="12700" algn="ctr">
                      <a:solidFill>
                        <a:srgbClr val="E8BB49"/>
                      </a:solidFill>
                    </a:lnR>
                    <a:lnT w="12700" algn="ctr">
                      <a:solidFill>
                        <a:srgbClr val="E8BB49"/>
                      </a:solidFill>
                    </a:lnT>
                    <a:lnB w="12700" algn="ctr">
                      <a:solidFill>
                        <a:srgbClr val="E8BB49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/>
        </p:nvSpPr>
        <p:spPr bwMode="auto">
          <a:xfrm>
            <a:off x="7926705" y="4078351"/>
            <a:ext cx="3498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000" b="1" spc="-280">
                <a:solidFill>
                  <a:srgbClr val="CC9A1A"/>
                </a:solidFill>
                <a:latin typeface="Arial"/>
                <a:cs typeface="Arial"/>
              </a:rPr>
              <a:t>Python</a:t>
            </a:r>
            <a:r>
              <a:rPr sz="4000" b="1" spc="-250">
                <a:solidFill>
                  <a:srgbClr val="CC9A1A"/>
                </a:solidFill>
                <a:latin typeface="Arial"/>
                <a:cs typeface="Arial"/>
              </a:rPr>
              <a:t> Modules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752338" y="231394"/>
            <a:ext cx="1503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00"/>
              <a:t>Modules</a:t>
            </a:r>
            <a:endParaRPr/>
          </a:p>
        </p:txBody>
      </p:sp>
      <p:sp>
        <p:nvSpPr>
          <p:cNvPr id="11" name="object 10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1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2" hidden="0"/>
          <p:cNvSpPr>
            <a:spLocks noAdjustHandles="0" noChangeArrowheads="0"/>
          </p:cNvSpPr>
          <p:nvPr isPhoto="0" userDrawn="0"/>
        </p:nvSpPr>
        <p:spPr bwMode="auto">
          <a:xfrm>
            <a:off x="1745995" y="1231772"/>
            <a:ext cx="9489440" cy="4203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175">
                <a:latin typeface="Arial"/>
                <a:cs typeface="Arial"/>
              </a:rPr>
              <a:t>A </a:t>
            </a:r>
            <a:r>
              <a:rPr sz="2000" spc="-65">
                <a:latin typeface="Arial"/>
                <a:cs typeface="Arial"/>
              </a:rPr>
              <a:t>module </a:t>
            </a:r>
            <a:r>
              <a:rPr sz="2000" spc="-105">
                <a:latin typeface="Arial"/>
                <a:cs typeface="Arial"/>
              </a:rPr>
              <a:t>is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spc="-15">
                <a:latin typeface="Arial"/>
                <a:cs typeface="Arial"/>
              </a:rPr>
              <a:t>file </a:t>
            </a:r>
            <a:r>
              <a:rPr sz="2000" spc="-85">
                <a:latin typeface="Arial"/>
                <a:cs typeface="Arial"/>
              </a:rPr>
              <a:t>consisting </a:t>
            </a:r>
            <a:r>
              <a:rPr sz="2000" spc="-5">
                <a:latin typeface="Arial"/>
                <a:cs typeface="Arial"/>
              </a:rPr>
              <a:t>of </a:t>
            </a:r>
            <a:r>
              <a:rPr sz="2000" spc="-80">
                <a:latin typeface="Arial"/>
                <a:cs typeface="Arial"/>
              </a:rPr>
              <a:t>Python </a:t>
            </a:r>
            <a:r>
              <a:rPr sz="2000" spc="-105">
                <a:latin typeface="Arial"/>
                <a:cs typeface="Arial"/>
              </a:rPr>
              <a:t>code </a:t>
            </a:r>
            <a:r>
              <a:rPr sz="2000" spc="-5">
                <a:latin typeface="Arial"/>
                <a:cs typeface="Arial"/>
              </a:rPr>
              <a:t>that </a:t>
            </a:r>
            <a:r>
              <a:rPr sz="2000" spc="-130">
                <a:latin typeface="Arial"/>
                <a:cs typeface="Arial"/>
              </a:rPr>
              <a:t>can </a:t>
            </a:r>
            <a:r>
              <a:rPr sz="2000" spc="-55">
                <a:latin typeface="Arial"/>
                <a:cs typeface="Arial"/>
              </a:rPr>
              <a:t>define </a:t>
            </a:r>
            <a:r>
              <a:rPr sz="2000" spc="-50">
                <a:latin typeface="Arial"/>
                <a:cs typeface="Arial"/>
              </a:rPr>
              <a:t>functions, </a:t>
            </a:r>
            <a:r>
              <a:rPr sz="2000" spc="-155">
                <a:latin typeface="Arial"/>
                <a:cs typeface="Arial"/>
              </a:rPr>
              <a:t>classes </a:t>
            </a:r>
            <a:r>
              <a:rPr sz="2000" spc="-95">
                <a:latin typeface="Arial"/>
                <a:cs typeface="Arial"/>
              </a:rPr>
              <a:t>and  </a:t>
            </a:r>
            <a:r>
              <a:rPr sz="2000" spc="-85">
                <a:latin typeface="Arial"/>
                <a:cs typeface="Arial"/>
              </a:rPr>
              <a:t>variables.</a:t>
            </a:r>
            <a:endParaRPr sz="200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spcBef>
                <a:spcPts val="1075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175">
                <a:latin typeface="Arial"/>
                <a:cs typeface="Arial"/>
              </a:rPr>
              <a:t>A </a:t>
            </a:r>
            <a:r>
              <a:rPr sz="2000" spc="-65">
                <a:latin typeface="Arial"/>
                <a:cs typeface="Arial"/>
              </a:rPr>
              <a:t>module </a:t>
            </a:r>
            <a:r>
              <a:rPr sz="2000" spc="-75">
                <a:latin typeface="Arial"/>
                <a:cs typeface="Arial"/>
              </a:rPr>
              <a:t>allows </a:t>
            </a:r>
            <a:r>
              <a:rPr sz="2000" spc="-85">
                <a:latin typeface="Arial"/>
                <a:cs typeface="Arial"/>
              </a:rPr>
              <a:t>you </a:t>
            </a:r>
            <a:r>
              <a:rPr sz="2000" spc="15">
                <a:latin typeface="Arial"/>
                <a:cs typeface="Arial"/>
              </a:rPr>
              <a:t>to </a:t>
            </a:r>
            <a:r>
              <a:rPr sz="2000" spc="-110">
                <a:latin typeface="Arial"/>
                <a:cs typeface="Arial"/>
              </a:rPr>
              <a:t>organize </a:t>
            </a:r>
            <a:r>
              <a:rPr sz="2000" spc="-60">
                <a:latin typeface="Arial"/>
                <a:cs typeface="Arial"/>
              </a:rPr>
              <a:t>your </a:t>
            </a:r>
            <a:r>
              <a:rPr sz="2000" spc="-105">
                <a:latin typeface="Arial"/>
                <a:cs typeface="Arial"/>
              </a:rPr>
              <a:t>code </a:t>
            </a:r>
            <a:r>
              <a:rPr sz="2000" spc="-90">
                <a:latin typeface="Arial"/>
                <a:cs typeface="Arial"/>
              </a:rPr>
              <a:t>by </a:t>
            </a:r>
            <a:r>
              <a:rPr sz="2000" spc="-80">
                <a:latin typeface="Arial"/>
                <a:cs typeface="Arial"/>
              </a:rPr>
              <a:t>grouping </a:t>
            </a:r>
            <a:r>
              <a:rPr sz="2000" spc="-55">
                <a:latin typeface="Arial"/>
                <a:cs typeface="Arial"/>
              </a:rPr>
              <a:t>related </a:t>
            </a:r>
            <a:r>
              <a:rPr sz="2000" spc="-105">
                <a:latin typeface="Arial"/>
                <a:cs typeface="Arial"/>
              </a:rPr>
              <a:t>code </a:t>
            </a:r>
            <a:r>
              <a:rPr sz="2000" spc="-55">
                <a:latin typeface="Arial"/>
                <a:cs typeface="Arial"/>
              </a:rPr>
              <a:t>which </a:t>
            </a:r>
            <a:r>
              <a:rPr sz="2000" spc="-145">
                <a:latin typeface="Arial"/>
                <a:cs typeface="Arial"/>
              </a:rPr>
              <a:t>makes </a:t>
            </a:r>
            <a:r>
              <a:rPr sz="2000" spc="-20">
                <a:latin typeface="Arial"/>
                <a:cs typeface="Arial"/>
              </a:rPr>
              <a:t>the  </a:t>
            </a:r>
            <a:r>
              <a:rPr sz="2000" spc="-105">
                <a:latin typeface="Arial"/>
                <a:cs typeface="Arial"/>
              </a:rPr>
              <a:t>code </a:t>
            </a:r>
            <a:r>
              <a:rPr sz="2000" spc="-95">
                <a:latin typeface="Arial"/>
                <a:cs typeface="Arial"/>
              </a:rPr>
              <a:t>easier </a:t>
            </a:r>
            <a:r>
              <a:rPr sz="2000" spc="15">
                <a:latin typeface="Arial"/>
                <a:cs typeface="Arial"/>
              </a:rPr>
              <a:t>to </a:t>
            </a:r>
            <a:r>
              <a:rPr sz="2000" spc="-75">
                <a:latin typeface="Arial"/>
                <a:cs typeface="Arial"/>
              </a:rPr>
              <a:t>understand </a:t>
            </a:r>
            <a:r>
              <a:rPr sz="2000" spc="-95">
                <a:latin typeface="Arial"/>
                <a:cs typeface="Arial"/>
              </a:rPr>
              <a:t>and</a:t>
            </a:r>
            <a:r>
              <a:rPr sz="2000" spc="-265">
                <a:latin typeface="Arial"/>
                <a:cs typeface="Arial"/>
              </a:rPr>
              <a:t> </a:t>
            </a:r>
            <a:r>
              <a:rPr sz="2000" spc="-114">
                <a:latin typeface="Arial"/>
                <a:cs typeface="Arial"/>
              </a:rPr>
              <a:t>use.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5"/>
              </a:spcBef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210">
                <a:latin typeface="Arial"/>
                <a:cs typeface="Arial"/>
              </a:rPr>
              <a:t>You </a:t>
            </a:r>
            <a:r>
              <a:rPr sz="2000" spc="-125">
                <a:latin typeface="Arial"/>
                <a:cs typeface="Arial"/>
              </a:rPr>
              <a:t>can </a:t>
            </a:r>
            <a:r>
              <a:rPr sz="2000" spc="-135">
                <a:latin typeface="Arial"/>
                <a:cs typeface="Arial"/>
              </a:rPr>
              <a:t>use </a:t>
            </a:r>
            <a:r>
              <a:rPr sz="2000" spc="-114">
                <a:latin typeface="Arial"/>
                <a:cs typeface="Arial"/>
              </a:rPr>
              <a:t>any </a:t>
            </a:r>
            <a:r>
              <a:rPr sz="2000" spc="-75">
                <a:latin typeface="Arial"/>
                <a:cs typeface="Arial"/>
              </a:rPr>
              <a:t>Python </a:t>
            </a:r>
            <a:r>
              <a:rPr sz="2000" spc="-105">
                <a:latin typeface="Arial"/>
                <a:cs typeface="Arial"/>
              </a:rPr>
              <a:t>source </a:t>
            </a:r>
            <a:r>
              <a:rPr sz="2000" spc="-15">
                <a:latin typeface="Arial"/>
                <a:cs typeface="Arial"/>
              </a:rPr>
              <a:t>file </a:t>
            </a:r>
            <a:r>
              <a:rPr sz="2000" spc="-185">
                <a:latin typeface="Arial"/>
                <a:cs typeface="Arial"/>
              </a:rPr>
              <a:t>as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spc="-60">
                <a:latin typeface="Arial"/>
                <a:cs typeface="Arial"/>
              </a:rPr>
              <a:t>module </a:t>
            </a:r>
            <a:r>
              <a:rPr sz="2000" spc="-85">
                <a:latin typeface="Arial"/>
                <a:cs typeface="Arial"/>
              </a:rPr>
              <a:t>by </a:t>
            </a:r>
            <a:r>
              <a:rPr sz="2000" spc="-90">
                <a:latin typeface="Arial"/>
                <a:cs typeface="Arial"/>
              </a:rPr>
              <a:t>executing </a:t>
            </a:r>
            <a:r>
              <a:rPr sz="2000" spc="-110">
                <a:latin typeface="Arial"/>
                <a:cs typeface="Arial"/>
              </a:rPr>
              <a:t>an </a:t>
            </a:r>
            <a:r>
              <a:rPr sz="2000" b="1" i="1" spc="-140">
                <a:solidFill>
                  <a:srgbClr val="CC9A1A"/>
                </a:solidFill>
                <a:latin typeface="Trebuchet MS"/>
                <a:cs typeface="Trebuchet MS"/>
              </a:rPr>
              <a:t>import</a:t>
            </a:r>
            <a:r>
              <a:rPr sz="2000" b="1" i="1" spc="-105">
                <a:solidFill>
                  <a:srgbClr val="CC9A1A"/>
                </a:solidFill>
                <a:latin typeface="Trebuchet MS"/>
                <a:cs typeface="Trebuchet MS"/>
              </a:rPr>
              <a:t> </a:t>
            </a:r>
            <a:r>
              <a:rPr sz="2000" spc="-60"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C9A1A"/>
              </a:buClr>
              <a:buFont typeface="Wingdings"/>
              <a:buChar char=""/>
              <a:defRPr/>
            </a:pPr>
            <a:endParaRPr sz="39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CC9A1A"/>
              </a:buClr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spc="-80">
                <a:latin typeface="Arial"/>
                <a:cs typeface="Arial"/>
              </a:rPr>
              <a:t>Python's </a:t>
            </a:r>
            <a:r>
              <a:rPr sz="2000" b="1" i="1" spc="-130">
                <a:solidFill>
                  <a:srgbClr val="CC9A1A"/>
                </a:solidFill>
                <a:latin typeface="Trebuchet MS"/>
                <a:cs typeface="Trebuchet MS"/>
              </a:rPr>
              <a:t>from </a:t>
            </a:r>
            <a:r>
              <a:rPr sz="2000" spc="-55">
                <a:latin typeface="Arial"/>
                <a:cs typeface="Arial"/>
              </a:rPr>
              <a:t>statement </a:t>
            </a:r>
            <a:r>
              <a:rPr sz="2000" spc="-50">
                <a:latin typeface="Arial"/>
                <a:cs typeface="Arial"/>
              </a:rPr>
              <a:t>lets </a:t>
            </a:r>
            <a:r>
              <a:rPr sz="2000" spc="-80">
                <a:latin typeface="Arial"/>
                <a:cs typeface="Arial"/>
              </a:rPr>
              <a:t>you </a:t>
            </a:r>
            <a:r>
              <a:rPr sz="2000" spc="-10">
                <a:latin typeface="Arial"/>
                <a:cs typeface="Arial"/>
              </a:rPr>
              <a:t>import </a:t>
            </a:r>
            <a:r>
              <a:rPr sz="2000" b="1" spc="-160">
                <a:latin typeface="Arial"/>
                <a:cs typeface="Arial"/>
              </a:rPr>
              <a:t>specific </a:t>
            </a:r>
            <a:r>
              <a:rPr sz="2000" spc="-30">
                <a:latin typeface="Arial"/>
                <a:cs typeface="Arial"/>
              </a:rPr>
              <a:t>attributes </a:t>
            </a:r>
            <a:r>
              <a:rPr sz="2000" spc="-25">
                <a:latin typeface="Arial"/>
                <a:cs typeface="Arial"/>
              </a:rPr>
              <a:t>from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spc="-65">
                <a:latin typeface="Arial"/>
                <a:cs typeface="Arial"/>
              </a:rPr>
              <a:t>module </a:t>
            </a:r>
            <a:r>
              <a:rPr sz="2000" spc="-10">
                <a:latin typeface="Arial"/>
                <a:cs typeface="Arial"/>
              </a:rPr>
              <a:t>into</a:t>
            </a:r>
            <a:r>
              <a:rPr sz="2000" spc="190">
                <a:latin typeface="Arial"/>
                <a:cs typeface="Arial"/>
              </a:rPr>
              <a:t> </a:t>
            </a:r>
            <a:r>
              <a:rPr sz="2000" spc="-2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defRPr/>
            </a:pPr>
            <a:r>
              <a:rPr sz="2000" spc="-40">
                <a:latin typeface="Arial"/>
                <a:cs typeface="Arial"/>
              </a:rPr>
              <a:t>current</a:t>
            </a:r>
            <a:r>
              <a:rPr sz="2000" spc="-110">
                <a:latin typeface="Arial"/>
                <a:cs typeface="Arial"/>
              </a:rPr>
              <a:t> </a:t>
            </a:r>
            <a:r>
              <a:rPr sz="2000" spc="-120">
                <a:latin typeface="Arial"/>
                <a:cs typeface="Arial"/>
              </a:rPr>
              <a:t>namespace.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defRPr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19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SzPct val="145000"/>
              <a:buFont typeface="Wingdings"/>
              <a:buChar char=""/>
              <a:defRPr/>
              <a:tabLst>
                <a:tab pos="299720" algn="l"/>
              </a:tabLst>
            </a:pPr>
            <a:r>
              <a:rPr sz="2000" b="1" i="1" spc="-140">
                <a:solidFill>
                  <a:srgbClr val="CC9A1A"/>
                </a:solidFill>
                <a:latin typeface="Trebuchet MS"/>
                <a:cs typeface="Trebuchet MS"/>
              </a:rPr>
              <a:t>import </a:t>
            </a:r>
            <a:r>
              <a:rPr sz="2000" b="1" i="1" spc="135">
                <a:solidFill>
                  <a:srgbClr val="CC9A1A"/>
                </a:solidFill>
                <a:latin typeface="Trebuchet MS"/>
                <a:cs typeface="Trebuchet MS"/>
              </a:rPr>
              <a:t>* </a:t>
            </a:r>
            <a:r>
              <a:rPr sz="2000" spc="-55">
                <a:latin typeface="Arial"/>
                <a:cs typeface="Arial"/>
              </a:rPr>
              <a:t>statement </a:t>
            </a:r>
            <a:r>
              <a:rPr sz="2000" spc="-125">
                <a:latin typeface="Arial"/>
                <a:cs typeface="Arial"/>
              </a:rPr>
              <a:t>can </a:t>
            </a:r>
            <a:r>
              <a:rPr sz="2000" spc="-90">
                <a:latin typeface="Arial"/>
                <a:cs typeface="Arial"/>
              </a:rPr>
              <a:t>be </a:t>
            </a:r>
            <a:r>
              <a:rPr sz="2000" spc="-120">
                <a:latin typeface="Arial"/>
                <a:cs typeface="Arial"/>
              </a:rPr>
              <a:t>used </a:t>
            </a:r>
            <a:r>
              <a:rPr sz="2000" spc="15">
                <a:latin typeface="Arial"/>
                <a:cs typeface="Arial"/>
              </a:rPr>
              <a:t>to </a:t>
            </a:r>
            <a:r>
              <a:rPr sz="2000" spc="-10">
                <a:latin typeface="Arial"/>
                <a:cs typeface="Arial"/>
              </a:rPr>
              <a:t>import </a:t>
            </a:r>
            <a:r>
              <a:rPr sz="2000" b="1" spc="-90">
                <a:latin typeface="Arial"/>
                <a:cs typeface="Arial"/>
              </a:rPr>
              <a:t>all </a:t>
            </a:r>
            <a:r>
              <a:rPr sz="2000" spc="-130">
                <a:latin typeface="Arial"/>
                <a:cs typeface="Arial"/>
              </a:rPr>
              <a:t>names </a:t>
            </a:r>
            <a:r>
              <a:rPr sz="2000" spc="-20">
                <a:latin typeface="Arial"/>
                <a:cs typeface="Arial"/>
              </a:rPr>
              <a:t>from </a:t>
            </a:r>
            <a:r>
              <a:rPr sz="2000" spc="-155">
                <a:latin typeface="Arial"/>
                <a:cs typeface="Arial"/>
              </a:rPr>
              <a:t>a </a:t>
            </a:r>
            <a:r>
              <a:rPr sz="2000" spc="-65">
                <a:latin typeface="Arial"/>
                <a:cs typeface="Arial"/>
              </a:rPr>
              <a:t>module </a:t>
            </a:r>
            <a:r>
              <a:rPr sz="2000" spc="-10">
                <a:latin typeface="Arial"/>
                <a:cs typeface="Arial"/>
              </a:rPr>
              <a:t>into </a:t>
            </a:r>
            <a:r>
              <a:rPr sz="2000" spc="-20">
                <a:latin typeface="Arial"/>
                <a:cs typeface="Arial"/>
              </a:rPr>
              <a:t>the</a:t>
            </a:r>
            <a:r>
              <a:rPr sz="2000" spc="310">
                <a:latin typeface="Arial"/>
                <a:cs typeface="Arial"/>
              </a:rPr>
              <a:t> </a:t>
            </a:r>
            <a:r>
              <a:rPr sz="2000" spc="-40">
                <a:latin typeface="Arial"/>
                <a:cs typeface="Arial"/>
              </a:rPr>
              <a:t>current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defRPr/>
            </a:pPr>
            <a:r>
              <a:rPr sz="2000" spc="-125">
                <a:latin typeface="Arial"/>
                <a:cs typeface="Arial"/>
              </a:rPr>
              <a:t>namespace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3" hidden="0"/>
          <p:cNvSpPr/>
          <p:nvPr isPhoto="0" userDrawn="0"/>
        </p:nvSpPr>
        <p:spPr bwMode="auto">
          <a:xfrm>
            <a:off x="4543044" y="3136392"/>
            <a:ext cx="3656076" cy="495299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5" name="object 14" hidden="0"/>
          <p:cNvSpPr/>
          <p:nvPr isPhoto="0" userDrawn="0"/>
        </p:nvSpPr>
        <p:spPr bwMode="auto">
          <a:xfrm>
            <a:off x="4579492" y="3172967"/>
            <a:ext cx="3530599" cy="368300"/>
          </a:xfrm>
          <a:prstGeom prst="rect">
            <a:avLst/>
          </a:prstGeom>
          <a:blipFill>
            <a:blip r:embed="rId4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6" name="object 15" hidden="0"/>
          <p:cNvSpPr/>
          <p:nvPr isPhoto="0" userDrawn="0"/>
        </p:nvSpPr>
        <p:spPr bwMode="auto">
          <a:xfrm>
            <a:off x="4574666" y="3168269"/>
            <a:ext cx="3540125" cy="377825"/>
          </a:xfrm>
          <a:custGeom>
            <a:avLst/>
            <a:gdLst/>
            <a:ahLst/>
            <a:cxnLst/>
            <a:rect l="l" t="t" r="r" b="b"/>
            <a:pathLst>
              <a:path w="3540125" h="377825" fill="norm" stroke="1" extrusionOk="0">
                <a:moveTo>
                  <a:pt x="0" y="377825"/>
                </a:moveTo>
                <a:lnTo>
                  <a:pt x="3540125" y="377825"/>
                </a:lnTo>
                <a:lnTo>
                  <a:pt x="3540125" y="0"/>
                </a:lnTo>
                <a:lnTo>
                  <a:pt x="0" y="0"/>
                </a:lnTo>
                <a:lnTo>
                  <a:pt x="0" y="3778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7" name="object 16" hidden="0"/>
          <p:cNvSpPr/>
          <p:nvPr isPhoto="0" userDrawn="0"/>
        </p:nvSpPr>
        <p:spPr bwMode="auto">
          <a:xfrm>
            <a:off x="4175759" y="4328159"/>
            <a:ext cx="4443984" cy="481583"/>
          </a:xfrm>
          <a:prstGeom prst="rect">
            <a:avLst/>
          </a:prstGeom>
          <a:blipFill>
            <a:blip r:embed="rId5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object 17" hidden="0"/>
          <p:cNvSpPr/>
          <p:nvPr isPhoto="0" userDrawn="0"/>
        </p:nvSpPr>
        <p:spPr bwMode="auto">
          <a:xfrm>
            <a:off x="4211954" y="4364228"/>
            <a:ext cx="4318000" cy="355600"/>
          </a:xfrm>
          <a:prstGeom prst="rect">
            <a:avLst/>
          </a:prstGeom>
          <a:blipFill>
            <a:blip r:embed="rId6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9" name="object 18" hidden="0"/>
          <p:cNvSpPr/>
          <p:nvPr isPhoto="0" userDrawn="0"/>
        </p:nvSpPr>
        <p:spPr bwMode="auto">
          <a:xfrm>
            <a:off x="4207128" y="4359402"/>
            <a:ext cx="4327525" cy="365125"/>
          </a:xfrm>
          <a:custGeom>
            <a:avLst/>
            <a:gdLst/>
            <a:ahLst/>
            <a:cxnLst/>
            <a:rect l="l" t="t" r="r" b="b"/>
            <a:pathLst>
              <a:path w="4327525" h="365125" fill="norm" stroke="1" extrusionOk="0">
                <a:moveTo>
                  <a:pt x="0" y="365125"/>
                </a:moveTo>
                <a:lnTo>
                  <a:pt x="4327525" y="365125"/>
                </a:lnTo>
                <a:lnTo>
                  <a:pt x="4327525" y="0"/>
                </a:lnTo>
                <a:lnTo>
                  <a:pt x="0" y="0"/>
                </a:lnTo>
                <a:lnTo>
                  <a:pt x="0" y="3651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0" name="object 19" hidden="0"/>
          <p:cNvSpPr/>
          <p:nvPr isPhoto="0" userDrawn="0"/>
        </p:nvSpPr>
        <p:spPr bwMode="auto">
          <a:xfrm>
            <a:off x="5279135" y="5414771"/>
            <a:ext cx="2145791" cy="429768"/>
          </a:xfrm>
          <a:prstGeom prst="rect">
            <a:avLst/>
          </a:prstGeom>
          <a:blipFill>
            <a:blip r:embed="rId7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1" name="object 20" hidden="0"/>
          <p:cNvSpPr/>
          <p:nvPr isPhoto="0" userDrawn="0"/>
        </p:nvSpPr>
        <p:spPr bwMode="auto">
          <a:xfrm>
            <a:off x="5315711" y="5450203"/>
            <a:ext cx="2019299" cy="304800"/>
          </a:xfrm>
          <a:prstGeom prst="rect">
            <a:avLst/>
          </a:prstGeom>
          <a:blipFill>
            <a:blip r:embed="rId8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2" name="object 21" hidden="0"/>
          <p:cNvSpPr/>
          <p:nvPr isPhoto="0" userDrawn="0"/>
        </p:nvSpPr>
        <p:spPr bwMode="auto">
          <a:xfrm>
            <a:off x="5310885" y="5445442"/>
            <a:ext cx="2028825" cy="314325"/>
          </a:xfrm>
          <a:custGeom>
            <a:avLst/>
            <a:gdLst/>
            <a:ahLst/>
            <a:cxnLst/>
            <a:rect l="l" t="t" r="r" b="b"/>
            <a:pathLst>
              <a:path w="2028825" h="314325" fill="norm" stroke="1" extrusionOk="0">
                <a:moveTo>
                  <a:pt x="0" y="314325"/>
                </a:moveTo>
                <a:lnTo>
                  <a:pt x="2028825" y="314325"/>
                </a:lnTo>
                <a:lnTo>
                  <a:pt x="2028825" y="0"/>
                </a:lnTo>
                <a:lnTo>
                  <a:pt x="0" y="0"/>
                </a:lnTo>
                <a:lnTo>
                  <a:pt x="0" y="3143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/>
        </p:nvSpPr>
        <p:spPr bwMode="auto">
          <a:xfrm>
            <a:off x="6397878" y="4078351"/>
            <a:ext cx="5027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000" b="1" spc="-280">
                <a:solidFill>
                  <a:srgbClr val="CC9A1A"/>
                </a:solidFill>
                <a:latin typeface="Arial"/>
                <a:cs typeface="Arial"/>
              </a:rPr>
              <a:t>Python </a:t>
            </a:r>
            <a:r>
              <a:rPr sz="4000" b="1" spc="-254">
                <a:solidFill>
                  <a:srgbClr val="CC9A1A"/>
                </a:solidFill>
                <a:latin typeface="Arial"/>
                <a:cs typeface="Arial"/>
              </a:rPr>
              <a:t>Object</a:t>
            </a:r>
            <a:r>
              <a:rPr sz="4000" b="1" spc="-195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4000" b="1" spc="-220">
                <a:solidFill>
                  <a:srgbClr val="CC9A1A"/>
                </a:solidFill>
                <a:latin typeface="Arial"/>
                <a:cs typeface="Arial"/>
              </a:rPr>
              <a:t>Oriented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237226" y="231394"/>
            <a:ext cx="2534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25"/>
              <a:t>Python</a:t>
            </a:r>
            <a:r>
              <a:rPr spc="-240"/>
              <a:t> </a:t>
            </a:r>
            <a:r>
              <a:rPr spc="-375"/>
              <a:t>Classes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/>
          <p:nvPr isPhoto="0" userDrawn="0"/>
        </p:nvSpPr>
        <p:spPr bwMode="auto">
          <a:xfrm>
            <a:off x="3201923" y="1220724"/>
            <a:ext cx="5841491" cy="4457700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4" name="object 12" hidden="0"/>
          <p:cNvSpPr/>
          <p:nvPr isPhoto="0" userDrawn="0"/>
        </p:nvSpPr>
        <p:spPr bwMode="auto">
          <a:xfrm>
            <a:off x="3238500" y="1257300"/>
            <a:ext cx="5715000" cy="4330700"/>
          </a:xfrm>
          <a:prstGeom prst="rect">
            <a:avLst/>
          </a:prstGeom>
          <a:blipFill>
            <a:blip r:embed="rId4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5" name="object 13" hidden="0"/>
          <p:cNvSpPr/>
          <p:nvPr isPhoto="0" userDrawn="0"/>
        </p:nvSpPr>
        <p:spPr bwMode="auto">
          <a:xfrm>
            <a:off x="3233673" y="1252537"/>
            <a:ext cx="5724524" cy="4340225"/>
          </a:xfrm>
          <a:custGeom>
            <a:avLst/>
            <a:gdLst/>
            <a:ahLst/>
            <a:cxnLst/>
            <a:rect l="l" t="t" r="r" b="b"/>
            <a:pathLst>
              <a:path w="5724525" h="4340225" fill="norm" stroke="1" extrusionOk="0">
                <a:moveTo>
                  <a:pt x="0" y="4340225"/>
                </a:moveTo>
                <a:lnTo>
                  <a:pt x="5724525" y="4340225"/>
                </a:lnTo>
                <a:lnTo>
                  <a:pt x="5724525" y="0"/>
                </a:lnTo>
                <a:lnTo>
                  <a:pt x="0" y="0"/>
                </a:lnTo>
                <a:lnTo>
                  <a:pt x="0" y="43402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6" name="object 14" hidden="0"/>
          <p:cNvSpPr/>
          <p:nvPr isPhoto="0" userDrawn="0"/>
        </p:nvSpPr>
        <p:spPr bwMode="auto">
          <a:xfrm>
            <a:off x="4248911" y="5708903"/>
            <a:ext cx="2807208" cy="719328"/>
          </a:xfrm>
          <a:prstGeom prst="rect">
            <a:avLst/>
          </a:prstGeom>
          <a:blipFill>
            <a:blip r:embed="rId5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7" name="object 15" hidden="0"/>
          <p:cNvSpPr/>
          <p:nvPr isPhoto="0" userDrawn="0"/>
        </p:nvSpPr>
        <p:spPr bwMode="auto">
          <a:xfrm>
            <a:off x="4285488" y="5744578"/>
            <a:ext cx="2680081" cy="594358"/>
          </a:xfrm>
          <a:prstGeom prst="rect">
            <a:avLst/>
          </a:prstGeom>
          <a:blipFill>
            <a:blip r:embed="rId6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object 16" hidden="0"/>
          <p:cNvSpPr/>
          <p:nvPr isPhoto="0" userDrawn="0"/>
        </p:nvSpPr>
        <p:spPr bwMode="auto">
          <a:xfrm>
            <a:off x="4280789" y="5739815"/>
            <a:ext cx="2689860" cy="603885"/>
          </a:xfrm>
          <a:custGeom>
            <a:avLst/>
            <a:gdLst/>
            <a:ahLst/>
            <a:cxnLst/>
            <a:rect l="l" t="t" r="r" b="b"/>
            <a:pathLst>
              <a:path w="2689859" h="603885" fill="norm" stroke="1" extrusionOk="0">
                <a:moveTo>
                  <a:pt x="0" y="603884"/>
                </a:moveTo>
                <a:lnTo>
                  <a:pt x="2689606" y="603884"/>
                </a:lnTo>
                <a:lnTo>
                  <a:pt x="2689606" y="0"/>
                </a:lnTo>
                <a:lnTo>
                  <a:pt x="0" y="0"/>
                </a:lnTo>
                <a:lnTo>
                  <a:pt x="0" y="6038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9" name="object 17" hidden="0"/>
          <p:cNvSpPr>
            <a:spLocks noAdjustHandles="0" noChangeArrowheads="0"/>
          </p:cNvSpPr>
          <p:nvPr isPhoto="0" userDrawn="0"/>
        </p:nvSpPr>
        <p:spPr bwMode="auto">
          <a:xfrm>
            <a:off x="3339210" y="5654141"/>
            <a:ext cx="87629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-90">
                <a:latin typeface="Arial"/>
                <a:cs typeface="Arial"/>
              </a:rPr>
              <a:t>Output</a:t>
            </a:r>
            <a:r>
              <a:rPr sz="1600" b="1" spc="-110">
                <a:latin typeface="Arial"/>
                <a:cs typeface="Arial"/>
              </a:rPr>
              <a:t> </a:t>
            </a:r>
            <a:r>
              <a:rPr sz="1600" b="1" spc="-5">
                <a:latin typeface="Wingdings"/>
                <a:cs typeface="Wingdings"/>
              </a:rPr>
              <a:t>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20" name="object 18" hidden="0"/>
          <p:cNvSpPr>
            <a:spLocks noAdjustHandles="0" noChangeArrowheads="0"/>
          </p:cNvSpPr>
          <p:nvPr isPhoto="0" userDrawn="0"/>
        </p:nvSpPr>
        <p:spPr bwMode="auto">
          <a:xfrm>
            <a:off x="7747254" y="1593850"/>
            <a:ext cx="1474470" cy="628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  <a:defRPr/>
            </a:pPr>
            <a:r>
              <a:rPr sz="140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35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400" spc="-1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  <a:defRPr/>
            </a:pPr>
            <a:r>
              <a:rPr sz="140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35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400" spc="-1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40">
                <a:solidFill>
                  <a:srgbClr val="FF0000"/>
                </a:solidFill>
                <a:latin typeface="Arial"/>
                <a:cs typeface="Arial"/>
              </a:rPr>
              <a:t>constructor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237226" y="231394"/>
            <a:ext cx="2534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25"/>
              <a:t>Python</a:t>
            </a:r>
            <a:r>
              <a:rPr spc="-240"/>
              <a:t> </a:t>
            </a:r>
            <a:r>
              <a:rPr spc="-375"/>
              <a:t>Classes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1759076" y="1176771"/>
            <a:ext cx="8832215" cy="24752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235"/>
              </a:spcBef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b="1" spc="-120">
                <a:solidFill>
                  <a:srgbClr val="CC9A1A"/>
                </a:solidFill>
                <a:latin typeface="Arial"/>
                <a:cs typeface="Arial"/>
              </a:rPr>
              <a:t>Built-in </a:t>
            </a:r>
            <a:r>
              <a:rPr sz="2200" b="1" spc="-250">
                <a:solidFill>
                  <a:srgbClr val="CC9A1A"/>
                </a:solidFill>
                <a:latin typeface="Arial"/>
                <a:cs typeface="Arial"/>
              </a:rPr>
              <a:t>class</a:t>
            </a:r>
            <a:r>
              <a:rPr sz="2200" b="1" spc="-95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160">
                <a:solidFill>
                  <a:srgbClr val="CC9A1A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90"/>
              </a:spcBef>
              <a:buClr>
                <a:srgbClr val="CC9A1A"/>
              </a:buClr>
              <a:buSzPct val="145000"/>
              <a:buFont typeface="Arial"/>
              <a:buChar char="•"/>
              <a:defRPr/>
              <a:tabLst>
                <a:tab pos="756285" algn="l"/>
                <a:tab pos="756920" algn="l"/>
              </a:tabLst>
            </a:pPr>
            <a:r>
              <a:rPr sz="2000" b="1" spc="-85">
                <a:latin typeface="Arial"/>
                <a:cs typeface="Arial"/>
              </a:rPr>
              <a:t>getattr(obj,</a:t>
            </a:r>
            <a:r>
              <a:rPr sz="2000" b="1" spc="-120">
                <a:latin typeface="Arial"/>
                <a:cs typeface="Arial"/>
              </a:rPr>
              <a:t> </a:t>
            </a:r>
            <a:r>
              <a:rPr sz="2000" b="1" spc="-100">
                <a:latin typeface="Arial"/>
                <a:cs typeface="Arial"/>
              </a:rPr>
              <a:t>name[,</a:t>
            </a:r>
            <a:r>
              <a:rPr sz="2000" b="1" spc="-114">
                <a:latin typeface="Arial"/>
                <a:cs typeface="Arial"/>
              </a:rPr>
              <a:t> </a:t>
            </a:r>
            <a:r>
              <a:rPr sz="2000" b="1" spc="-80">
                <a:latin typeface="Arial"/>
                <a:cs typeface="Arial"/>
              </a:rPr>
              <a:t>default])</a:t>
            </a:r>
            <a:r>
              <a:rPr sz="2000" b="1" spc="-125">
                <a:latin typeface="Arial"/>
                <a:cs typeface="Arial"/>
              </a:rPr>
              <a:t> </a:t>
            </a:r>
            <a:r>
              <a:rPr sz="2000" spc="-20">
                <a:latin typeface="Arial"/>
                <a:cs typeface="Arial"/>
              </a:rPr>
              <a:t>:</a:t>
            </a:r>
            <a:r>
              <a:rPr sz="2000" spc="-110">
                <a:latin typeface="Arial"/>
                <a:cs typeface="Arial"/>
              </a:rPr>
              <a:t> </a:t>
            </a:r>
            <a:r>
              <a:rPr sz="2000" spc="15">
                <a:latin typeface="Arial"/>
                <a:cs typeface="Arial"/>
              </a:rPr>
              <a:t>to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170">
                <a:latin typeface="Arial"/>
                <a:cs typeface="Arial"/>
              </a:rPr>
              <a:t>access</a:t>
            </a:r>
            <a:r>
              <a:rPr sz="2000" spc="-95">
                <a:latin typeface="Arial"/>
                <a:cs typeface="Arial"/>
              </a:rPr>
              <a:t> </a:t>
            </a:r>
            <a:r>
              <a:rPr sz="2000" spc="-20">
                <a:latin typeface="Arial"/>
                <a:cs typeface="Arial"/>
              </a:rPr>
              <a:t>the</a:t>
            </a:r>
            <a:r>
              <a:rPr sz="2000" spc="-114">
                <a:latin typeface="Arial"/>
                <a:cs typeface="Arial"/>
              </a:rPr>
              <a:t> </a:t>
            </a:r>
            <a:r>
              <a:rPr sz="2000" spc="-10">
                <a:latin typeface="Arial"/>
                <a:cs typeface="Arial"/>
              </a:rPr>
              <a:t>attribute</a:t>
            </a:r>
            <a:r>
              <a:rPr sz="2000" spc="-95">
                <a:latin typeface="Arial"/>
                <a:cs typeface="Arial"/>
              </a:rPr>
              <a:t> </a:t>
            </a:r>
            <a:r>
              <a:rPr sz="2000" spc="-5">
                <a:latin typeface="Arial"/>
                <a:cs typeface="Arial"/>
              </a:rPr>
              <a:t>of</a:t>
            </a:r>
            <a:r>
              <a:rPr sz="2000" spc="-114">
                <a:latin typeface="Arial"/>
                <a:cs typeface="Arial"/>
              </a:rPr>
              <a:t> </a:t>
            </a:r>
            <a:r>
              <a:rPr sz="2000" spc="-45">
                <a:latin typeface="Arial"/>
                <a:cs typeface="Arial"/>
              </a:rPr>
              <a:t>object.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defRPr/>
              <a:tabLst>
                <a:tab pos="756285" algn="l"/>
                <a:tab pos="756920" algn="l"/>
              </a:tabLst>
            </a:pPr>
            <a:r>
              <a:rPr sz="2000" b="1" spc="-105">
                <a:latin typeface="Arial"/>
                <a:cs typeface="Arial"/>
              </a:rPr>
              <a:t>hasattr(obj,name)</a:t>
            </a:r>
            <a:r>
              <a:rPr sz="2000" b="1" spc="-140">
                <a:latin typeface="Arial"/>
                <a:cs typeface="Arial"/>
              </a:rPr>
              <a:t> </a:t>
            </a:r>
            <a:r>
              <a:rPr sz="2000" spc="-20">
                <a:latin typeface="Arial"/>
                <a:cs typeface="Arial"/>
              </a:rPr>
              <a:t>: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15">
                <a:latin typeface="Arial"/>
                <a:cs typeface="Arial"/>
              </a:rPr>
              <a:t>to</a:t>
            </a:r>
            <a:r>
              <a:rPr sz="2000" spc="-114">
                <a:latin typeface="Arial"/>
                <a:cs typeface="Arial"/>
              </a:rPr>
              <a:t> check</a:t>
            </a:r>
            <a:r>
              <a:rPr sz="2000" spc="-110">
                <a:latin typeface="Arial"/>
                <a:cs typeface="Arial"/>
              </a:rPr>
              <a:t> </a:t>
            </a:r>
            <a:r>
              <a:rPr sz="2000" spc="35">
                <a:latin typeface="Arial"/>
                <a:cs typeface="Arial"/>
              </a:rPr>
              <a:t>if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110">
                <a:latin typeface="Arial"/>
                <a:cs typeface="Arial"/>
              </a:rPr>
              <a:t>an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10">
                <a:latin typeface="Arial"/>
                <a:cs typeface="Arial"/>
              </a:rPr>
              <a:t>attribute</a:t>
            </a:r>
            <a:r>
              <a:rPr sz="2000" spc="-90">
                <a:latin typeface="Arial"/>
                <a:cs typeface="Arial"/>
              </a:rPr>
              <a:t> </a:t>
            </a:r>
            <a:r>
              <a:rPr sz="2000" spc="-110">
                <a:latin typeface="Arial"/>
                <a:cs typeface="Arial"/>
              </a:rPr>
              <a:t>exists</a:t>
            </a:r>
            <a:r>
              <a:rPr sz="2000" spc="-70">
                <a:latin typeface="Arial"/>
                <a:cs typeface="Arial"/>
              </a:rPr>
              <a:t> </a:t>
            </a:r>
            <a:r>
              <a:rPr sz="2000" spc="-15">
                <a:latin typeface="Arial"/>
                <a:cs typeface="Arial"/>
              </a:rPr>
              <a:t>or</a:t>
            </a:r>
            <a:r>
              <a:rPr sz="2000" spc="-120">
                <a:latin typeface="Arial"/>
                <a:cs typeface="Arial"/>
              </a:rPr>
              <a:t> </a:t>
            </a:r>
            <a:r>
              <a:rPr sz="2000" spc="-20">
                <a:latin typeface="Arial"/>
                <a:cs typeface="Arial"/>
              </a:rPr>
              <a:t>not.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defRPr/>
              <a:tabLst>
                <a:tab pos="756285" algn="l"/>
                <a:tab pos="756920" algn="l"/>
              </a:tabLst>
            </a:pPr>
            <a:r>
              <a:rPr sz="2000" b="1" spc="-100">
                <a:latin typeface="Arial"/>
                <a:cs typeface="Arial"/>
              </a:rPr>
              <a:t>setattr(obj,name,value)</a:t>
            </a:r>
            <a:r>
              <a:rPr sz="2000" b="1" spc="-135">
                <a:latin typeface="Arial"/>
                <a:cs typeface="Arial"/>
              </a:rPr>
              <a:t> </a:t>
            </a:r>
            <a:r>
              <a:rPr sz="2000" spc="-20">
                <a:latin typeface="Arial"/>
                <a:cs typeface="Arial"/>
              </a:rPr>
              <a:t>: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15">
                <a:latin typeface="Arial"/>
                <a:cs typeface="Arial"/>
              </a:rPr>
              <a:t>to</a:t>
            </a:r>
            <a:r>
              <a:rPr sz="2000" spc="-110">
                <a:latin typeface="Arial"/>
                <a:cs typeface="Arial"/>
              </a:rPr>
              <a:t> </a:t>
            </a:r>
            <a:r>
              <a:rPr sz="2000" spc="-85">
                <a:latin typeface="Arial"/>
                <a:cs typeface="Arial"/>
              </a:rPr>
              <a:t>set</a:t>
            </a:r>
            <a:r>
              <a:rPr sz="2000" spc="-90">
                <a:latin typeface="Arial"/>
                <a:cs typeface="Arial"/>
              </a:rPr>
              <a:t> </a:t>
            </a:r>
            <a:r>
              <a:rPr sz="2000" spc="-110">
                <a:latin typeface="Arial"/>
                <a:cs typeface="Arial"/>
              </a:rPr>
              <a:t>an</a:t>
            </a:r>
            <a:r>
              <a:rPr sz="2000" spc="-95">
                <a:latin typeface="Arial"/>
                <a:cs typeface="Arial"/>
              </a:rPr>
              <a:t> </a:t>
            </a:r>
            <a:r>
              <a:rPr sz="2000" spc="-15">
                <a:latin typeface="Arial"/>
                <a:cs typeface="Arial"/>
              </a:rPr>
              <a:t>attribute.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If</a:t>
            </a:r>
            <a:r>
              <a:rPr sz="2000" spc="-110">
                <a:latin typeface="Arial"/>
                <a:cs typeface="Arial"/>
              </a:rPr>
              <a:t> </a:t>
            </a:r>
            <a:r>
              <a:rPr sz="2000" spc="-10">
                <a:latin typeface="Arial"/>
                <a:cs typeface="Arial"/>
              </a:rPr>
              <a:t>attribute</a:t>
            </a:r>
            <a:r>
              <a:rPr sz="2000" spc="-90">
                <a:latin typeface="Arial"/>
                <a:cs typeface="Arial"/>
              </a:rPr>
              <a:t> </a:t>
            </a:r>
            <a:r>
              <a:rPr sz="2000" spc="-120">
                <a:latin typeface="Arial"/>
                <a:cs typeface="Arial"/>
              </a:rPr>
              <a:t>does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-5">
                <a:latin typeface="Arial"/>
                <a:cs typeface="Arial"/>
              </a:rPr>
              <a:t>not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80">
                <a:latin typeface="Arial"/>
                <a:cs typeface="Arial"/>
              </a:rPr>
              <a:t>exist,</a:t>
            </a:r>
            <a:r>
              <a:rPr sz="2000" spc="-85">
                <a:latin typeface="Arial"/>
                <a:cs typeface="Arial"/>
              </a:rPr>
              <a:t> </a:t>
            </a:r>
            <a:r>
              <a:rPr sz="2000" spc="-30">
                <a:latin typeface="Arial"/>
                <a:cs typeface="Arial"/>
              </a:rPr>
              <a:t>then</a:t>
            </a:r>
            <a:r>
              <a:rPr sz="2000" spc="-110">
                <a:latin typeface="Arial"/>
                <a:cs typeface="Arial"/>
              </a:rPr>
              <a:t> </a:t>
            </a:r>
            <a:r>
              <a:rPr sz="2000" spc="65">
                <a:latin typeface="Arial"/>
                <a:cs typeface="Arial"/>
              </a:rPr>
              <a:t>it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  <a:defRPr/>
            </a:pPr>
            <a:r>
              <a:rPr sz="2000" spc="-45">
                <a:latin typeface="Arial"/>
                <a:cs typeface="Arial"/>
              </a:rPr>
              <a:t>would </a:t>
            </a:r>
            <a:r>
              <a:rPr sz="2000" spc="-90">
                <a:latin typeface="Arial"/>
                <a:cs typeface="Arial"/>
              </a:rPr>
              <a:t>be</a:t>
            </a:r>
            <a:r>
              <a:rPr sz="2000" spc="-190">
                <a:latin typeface="Arial"/>
                <a:cs typeface="Arial"/>
              </a:rPr>
              <a:t> </a:t>
            </a:r>
            <a:r>
              <a:rPr sz="2000" spc="-75">
                <a:latin typeface="Arial"/>
                <a:cs typeface="Arial"/>
              </a:rPr>
              <a:t>created.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defRPr/>
              <a:tabLst>
                <a:tab pos="756285" algn="l"/>
                <a:tab pos="756920" algn="l"/>
              </a:tabLst>
            </a:pPr>
            <a:r>
              <a:rPr sz="2000" b="1" spc="-80">
                <a:latin typeface="Arial"/>
                <a:cs typeface="Arial"/>
              </a:rPr>
              <a:t>delattr(obj, </a:t>
            </a:r>
            <a:r>
              <a:rPr sz="2000" b="1" spc="-114">
                <a:latin typeface="Arial"/>
                <a:cs typeface="Arial"/>
              </a:rPr>
              <a:t>name) </a:t>
            </a:r>
            <a:r>
              <a:rPr sz="2000" spc="-20">
                <a:latin typeface="Arial"/>
                <a:cs typeface="Arial"/>
              </a:rPr>
              <a:t>: </a:t>
            </a:r>
            <a:r>
              <a:rPr sz="2000" spc="15">
                <a:latin typeface="Arial"/>
                <a:cs typeface="Arial"/>
              </a:rPr>
              <a:t>to </a:t>
            </a:r>
            <a:r>
              <a:rPr sz="2000" spc="-55">
                <a:latin typeface="Arial"/>
                <a:cs typeface="Arial"/>
              </a:rPr>
              <a:t>delete </a:t>
            </a:r>
            <a:r>
              <a:rPr sz="2000" spc="-110">
                <a:latin typeface="Arial"/>
                <a:cs typeface="Arial"/>
              </a:rPr>
              <a:t>an</a:t>
            </a:r>
            <a:r>
              <a:rPr sz="2000" spc="-400">
                <a:latin typeface="Arial"/>
                <a:cs typeface="Arial"/>
              </a:rPr>
              <a:t> </a:t>
            </a:r>
            <a:r>
              <a:rPr sz="2000" spc="-15">
                <a:latin typeface="Arial"/>
                <a:cs typeface="Arial"/>
              </a:rPr>
              <a:t>attribute.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2" hidden="0"/>
          <p:cNvSpPr>
            <a:spLocks noAdjustHandles="0" noChangeArrowheads="0"/>
          </p:cNvSpPr>
          <p:nvPr isPhoto="0" userDrawn="0"/>
        </p:nvSpPr>
        <p:spPr bwMode="auto">
          <a:xfrm>
            <a:off x="1759076" y="4708397"/>
            <a:ext cx="9488170" cy="6616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99085" marR="5080" indent="-286385">
              <a:lnSpc>
                <a:spcPts val="2410"/>
              </a:lnSpc>
              <a:spcBef>
                <a:spcPts val="365"/>
              </a:spcBef>
              <a:buSzPct val="145454"/>
              <a:buFont typeface="Wingdings"/>
              <a:buChar char=""/>
              <a:defRPr/>
              <a:tabLst>
                <a:tab pos="299720" algn="l"/>
                <a:tab pos="1821814" algn="l"/>
              </a:tabLst>
            </a:pPr>
            <a:r>
              <a:rPr sz="2200" b="1" spc="-125">
                <a:solidFill>
                  <a:srgbClr val="CC9A1A"/>
                </a:solidFill>
                <a:latin typeface="Arial"/>
                <a:cs typeface="Arial"/>
              </a:rPr>
              <a:t>Data</a:t>
            </a:r>
            <a:r>
              <a:rPr sz="2200" b="1" spc="19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170">
                <a:solidFill>
                  <a:srgbClr val="CC9A1A"/>
                </a:solidFill>
                <a:latin typeface="Arial"/>
                <a:cs typeface="Arial"/>
              </a:rPr>
              <a:t>Hiding	</a:t>
            </a:r>
            <a:r>
              <a:rPr sz="2000" spc="-210">
                <a:latin typeface="Arial"/>
                <a:cs typeface="Arial"/>
              </a:rPr>
              <a:t>You </a:t>
            </a:r>
            <a:r>
              <a:rPr sz="2000" spc="-95">
                <a:latin typeface="Arial"/>
                <a:cs typeface="Arial"/>
              </a:rPr>
              <a:t>need </a:t>
            </a:r>
            <a:r>
              <a:rPr sz="2000" spc="15">
                <a:latin typeface="Arial"/>
                <a:cs typeface="Arial"/>
              </a:rPr>
              <a:t>to </a:t>
            </a:r>
            <a:r>
              <a:rPr sz="2000" spc="-105">
                <a:latin typeface="Arial"/>
                <a:cs typeface="Arial"/>
              </a:rPr>
              <a:t>name </a:t>
            </a:r>
            <a:r>
              <a:rPr sz="2000" spc="-30">
                <a:latin typeface="Arial"/>
                <a:cs typeface="Arial"/>
              </a:rPr>
              <a:t>attributes </a:t>
            </a:r>
            <a:r>
              <a:rPr sz="2000" spc="10">
                <a:latin typeface="Arial"/>
                <a:cs typeface="Arial"/>
              </a:rPr>
              <a:t>with </a:t>
            </a:r>
            <a:r>
              <a:rPr sz="2000" i="1" spc="-25">
                <a:latin typeface="Trebuchet MS"/>
                <a:cs typeface="Trebuchet MS"/>
              </a:rPr>
              <a:t>a </a:t>
            </a:r>
            <a:r>
              <a:rPr sz="2000" i="1" spc="-110">
                <a:latin typeface="Trebuchet MS"/>
                <a:cs typeface="Trebuchet MS"/>
              </a:rPr>
              <a:t>double </a:t>
            </a:r>
            <a:r>
              <a:rPr sz="2000" i="1" spc="-100">
                <a:latin typeface="Trebuchet MS"/>
                <a:cs typeface="Trebuchet MS"/>
              </a:rPr>
              <a:t>underscore </a:t>
            </a:r>
            <a:r>
              <a:rPr sz="2000" i="1" spc="-135">
                <a:latin typeface="Trebuchet MS"/>
                <a:cs typeface="Trebuchet MS"/>
              </a:rPr>
              <a:t>prefix</a:t>
            </a:r>
            <a:r>
              <a:rPr sz="2000" spc="-135">
                <a:latin typeface="Arial"/>
                <a:cs typeface="Arial"/>
              </a:rPr>
              <a:t>, </a:t>
            </a:r>
            <a:r>
              <a:rPr sz="2000" spc="-95">
                <a:latin typeface="Arial"/>
                <a:cs typeface="Arial"/>
              </a:rPr>
              <a:t>and </a:t>
            </a:r>
            <a:r>
              <a:rPr sz="2000" spc="-75">
                <a:latin typeface="Arial"/>
                <a:cs typeface="Arial"/>
              </a:rPr>
              <a:t>those  </a:t>
            </a:r>
            <a:r>
              <a:rPr sz="2000" spc="-30">
                <a:latin typeface="Arial"/>
                <a:cs typeface="Arial"/>
              </a:rPr>
              <a:t>attributes</a:t>
            </a:r>
            <a:r>
              <a:rPr sz="2000" spc="-80">
                <a:latin typeface="Arial"/>
                <a:cs typeface="Arial"/>
              </a:rPr>
              <a:t> </a:t>
            </a:r>
            <a:r>
              <a:rPr sz="2000" spc="-30">
                <a:latin typeface="Arial"/>
                <a:cs typeface="Arial"/>
              </a:rPr>
              <a:t>then</a:t>
            </a:r>
            <a:r>
              <a:rPr sz="2000" spc="-110">
                <a:latin typeface="Arial"/>
                <a:cs typeface="Arial"/>
              </a:rPr>
              <a:t> </a:t>
            </a:r>
            <a:r>
              <a:rPr sz="2000" spc="-90">
                <a:latin typeface="Arial"/>
                <a:cs typeface="Arial"/>
              </a:rPr>
              <a:t>are</a:t>
            </a:r>
            <a:r>
              <a:rPr sz="2000" spc="-100">
                <a:latin typeface="Arial"/>
                <a:cs typeface="Arial"/>
              </a:rPr>
              <a:t> </a:t>
            </a:r>
            <a:r>
              <a:rPr sz="2000" spc="-5">
                <a:latin typeface="Arial"/>
                <a:cs typeface="Arial"/>
              </a:rPr>
              <a:t>not</a:t>
            </a:r>
            <a:r>
              <a:rPr sz="2000" spc="-110">
                <a:latin typeface="Arial"/>
                <a:cs typeface="Arial"/>
              </a:rPr>
              <a:t> </a:t>
            </a:r>
            <a:r>
              <a:rPr sz="2000" spc="-90">
                <a:latin typeface="Arial"/>
                <a:cs typeface="Arial"/>
              </a:rPr>
              <a:t>be</a:t>
            </a:r>
            <a:r>
              <a:rPr sz="2000" spc="-114">
                <a:latin typeface="Arial"/>
                <a:cs typeface="Arial"/>
              </a:rPr>
              <a:t> </a:t>
            </a:r>
            <a:r>
              <a:rPr sz="2000" spc="-40">
                <a:latin typeface="Arial"/>
                <a:cs typeface="Arial"/>
              </a:rPr>
              <a:t>directly</a:t>
            </a:r>
            <a:r>
              <a:rPr sz="2000" spc="-95">
                <a:latin typeface="Arial"/>
                <a:cs typeface="Arial"/>
              </a:rPr>
              <a:t> </a:t>
            </a:r>
            <a:r>
              <a:rPr sz="2000" spc="-70">
                <a:latin typeface="Arial"/>
                <a:cs typeface="Arial"/>
              </a:rPr>
              <a:t>visible</a:t>
            </a:r>
            <a:r>
              <a:rPr sz="2000" spc="-90">
                <a:latin typeface="Arial"/>
                <a:cs typeface="Arial"/>
              </a:rPr>
              <a:t> </a:t>
            </a:r>
            <a:r>
              <a:rPr sz="2000" spc="15">
                <a:latin typeface="Arial"/>
                <a:cs typeface="Arial"/>
              </a:rPr>
              <a:t>to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70">
                <a:latin typeface="Arial"/>
                <a:cs typeface="Arial"/>
              </a:rPr>
              <a:t>outsiders.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3" hidden="0"/>
          <p:cNvSpPr/>
          <p:nvPr isPhoto="0" userDrawn="0"/>
        </p:nvSpPr>
        <p:spPr bwMode="auto">
          <a:xfrm>
            <a:off x="6210300" y="5273040"/>
            <a:ext cx="2260092" cy="595884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6" name="object 14" hidden="0"/>
          <p:cNvSpPr/>
          <p:nvPr isPhoto="0" userDrawn="0"/>
        </p:nvSpPr>
        <p:spPr bwMode="auto">
          <a:xfrm>
            <a:off x="6246748" y="5308930"/>
            <a:ext cx="2133600" cy="469900"/>
          </a:xfrm>
          <a:prstGeom prst="rect">
            <a:avLst/>
          </a:prstGeom>
          <a:blipFill>
            <a:blip r:embed="rId4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7" name="object 15" hidden="0"/>
          <p:cNvSpPr/>
          <p:nvPr isPhoto="0" userDrawn="0"/>
        </p:nvSpPr>
        <p:spPr bwMode="auto">
          <a:xfrm>
            <a:off x="6242050" y="5304167"/>
            <a:ext cx="2143125" cy="479425"/>
          </a:xfrm>
          <a:custGeom>
            <a:avLst/>
            <a:gdLst/>
            <a:ahLst/>
            <a:cxnLst/>
            <a:rect l="l" t="t" r="r" b="b"/>
            <a:pathLst>
              <a:path w="2143125" h="479425" fill="norm" stroke="1" extrusionOk="0">
                <a:moveTo>
                  <a:pt x="0" y="479424"/>
                </a:moveTo>
                <a:lnTo>
                  <a:pt x="2143125" y="479424"/>
                </a:lnTo>
                <a:lnTo>
                  <a:pt x="2143125" y="0"/>
                </a:lnTo>
                <a:lnTo>
                  <a:pt x="0" y="0"/>
                </a:lnTo>
                <a:lnTo>
                  <a:pt x="0" y="479424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object 16" hidden="0"/>
          <p:cNvSpPr/>
          <p:nvPr isPhoto="0" userDrawn="0"/>
        </p:nvSpPr>
        <p:spPr bwMode="auto">
          <a:xfrm>
            <a:off x="3249167" y="3537202"/>
            <a:ext cx="6348983" cy="989076"/>
          </a:xfrm>
          <a:prstGeom prst="rect">
            <a:avLst/>
          </a:prstGeom>
          <a:blipFill>
            <a:blip r:embed="rId5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9" name="object 17" hidden="0"/>
          <p:cNvSpPr/>
          <p:nvPr isPhoto="0" userDrawn="0"/>
        </p:nvSpPr>
        <p:spPr bwMode="auto">
          <a:xfrm>
            <a:off x="3285616" y="3573398"/>
            <a:ext cx="6223000" cy="863599"/>
          </a:xfrm>
          <a:prstGeom prst="rect">
            <a:avLst/>
          </a:prstGeom>
          <a:blipFill>
            <a:blip r:embed="rId6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0" name="object 18" hidden="0"/>
          <p:cNvSpPr/>
          <p:nvPr isPhoto="0" userDrawn="0"/>
        </p:nvSpPr>
        <p:spPr bwMode="auto">
          <a:xfrm>
            <a:off x="3280790" y="3568572"/>
            <a:ext cx="6232525" cy="873125"/>
          </a:xfrm>
          <a:custGeom>
            <a:avLst/>
            <a:gdLst/>
            <a:ahLst/>
            <a:cxnLst/>
            <a:rect l="l" t="t" r="r" b="b"/>
            <a:pathLst>
              <a:path w="6232525" h="873125" fill="norm" stroke="1" extrusionOk="0">
                <a:moveTo>
                  <a:pt x="0" y="873125"/>
                </a:moveTo>
                <a:lnTo>
                  <a:pt x="6232524" y="873125"/>
                </a:lnTo>
                <a:lnTo>
                  <a:pt x="6232524" y="0"/>
                </a:lnTo>
                <a:lnTo>
                  <a:pt x="0" y="0"/>
                </a:lnTo>
                <a:lnTo>
                  <a:pt x="0" y="8731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063490" y="231394"/>
            <a:ext cx="28803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390"/>
              <a:t>Class</a:t>
            </a:r>
            <a:r>
              <a:rPr spc="-229"/>
              <a:t> </a:t>
            </a:r>
            <a:r>
              <a:rPr spc="-180"/>
              <a:t>Inheritance</a:t>
            </a: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2046732" y="1104900"/>
            <a:ext cx="8139683" cy="5396484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2082800" y="1140942"/>
            <a:ext cx="8013700" cy="5270500"/>
          </a:xfrm>
          <a:prstGeom prst="rect">
            <a:avLst/>
          </a:prstGeom>
          <a:blipFill>
            <a:blip r:embed="rId4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2077973" y="1136180"/>
            <a:ext cx="8023225" cy="5280025"/>
          </a:xfrm>
          <a:custGeom>
            <a:avLst/>
            <a:gdLst/>
            <a:ahLst/>
            <a:cxnLst/>
            <a:rect l="l" t="t" r="r" b="b"/>
            <a:pathLst>
              <a:path w="8023225" h="5280025" fill="norm" stroke="1" extrusionOk="0">
                <a:moveTo>
                  <a:pt x="0" y="5280025"/>
                </a:moveTo>
                <a:lnTo>
                  <a:pt x="8023225" y="5280025"/>
                </a:lnTo>
                <a:lnTo>
                  <a:pt x="8023225" y="0"/>
                </a:lnTo>
                <a:lnTo>
                  <a:pt x="0" y="0"/>
                </a:lnTo>
                <a:lnTo>
                  <a:pt x="0" y="52800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/>
          <p:nvPr isPhoto="0" userDrawn="0"/>
        </p:nvSpPr>
        <p:spPr bwMode="auto">
          <a:xfrm>
            <a:off x="7246619" y="5849111"/>
            <a:ext cx="3770375" cy="536447"/>
          </a:xfrm>
          <a:prstGeom prst="rect">
            <a:avLst/>
          </a:prstGeom>
          <a:blipFill>
            <a:blip r:embed="rId5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7282688" y="5884671"/>
            <a:ext cx="3644519" cy="411480"/>
          </a:xfrm>
          <a:prstGeom prst="rect">
            <a:avLst/>
          </a:prstGeom>
          <a:blipFill>
            <a:blip r:embed="rId6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7277989" y="5879909"/>
            <a:ext cx="3654425" cy="421005"/>
          </a:xfrm>
          <a:custGeom>
            <a:avLst/>
            <a:gdLst/>
            <a:ahLst/>
            <a:cxnLst/>
            <a:rect l="l" t="t" r="r" b="b"/>
            <a:pathLst>
              <a:path w="3654425" h="421004" fill="norm" stroke="1" extrusionOk="0">
                <a:moveTo>
                  <a:pt x="0" y="421004"/>
                </a:moveTo>
                <a:lnTo>
                  <a:pt x="3654044" y="421004"/>
                </a:lnTo>
                <a:lnTo>
                  <a:pt x="3654044" y="0"/>
                </a:lnTo>
                <a:lnTo>
                  <a:pt x="0" y="0"/>
                </a:lnTo>
                <a:lnTo>
                  <a:pt x="0" y="42100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7949945" y="3980434"/>
            <a:ext cx="3236595" cy="1129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000" spc="-280"/>
              <a:t>Python </a:t>
            </a:r>
            <a:r>
              <a:rPr sz="4000" spc="-340"/>
              <a:t>vs.</a:t>
            </a:r>
            <a:r>
              <a:rPr sz="4000" spc="-240"/>
              <a:t> </a:t>
            </a:r>
            <a:r>
              <a:rPr sz="4000" spc="-470"/>
              <a:t>Java</a:t>
            </a:r>
            <a:endParaRPr sz="4000"/>
          </a:p>
          <a:p>
            <a:pPr marL="676910">
              <a:lnSpc>
                <a:spcPct val="100000"/>
              </a:lnSpc>
              <a:spcBef>
                <a:spcPts val="55"/>
              </a:spcBef>
              <a:defRPr/>
            </a:pPr>
            <a:r>
              <a:rPr spc="-320"/>
              <a:t>Code</a:t>
            </a:r>
            <a:r>
              <a:rPr spc="-225"/>
              <a:t> </a:t>
            </a:r>
            <a:r>
              <a:rPr spc="-300"/>
              <a:t>Examples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8675">
              <a:lnSpc>
                <a:spcPct val="100000"/>
              </a:lnSpc>
              <a:spcBef>
                <a:spcPts val="100"/>
              </a:spcBef>
              <a:defRPr/>
            </a:pPr>
            <a:r>
              <a:rPr spc="-225"/>
              <a:t>Python </a:t>
            </a:r>
            <a:r>
              <a:rPr spc="-275"/>
              <a:t>vs.</a:t>
            </a:r>
            <a:r>
              <a:rPr spc="-190"/>
              <a:t> </a:t>
            </a:r>
            <a:r>
              <a:rPr spc="-375"/>
              <a:t>Java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/>
          <p:nvPr isPhoto="0" userDrawn="0"/>
        </p:nvSpPr>
        <p:spPr bwMode="auto">
          <a:xfrm>
            <a:off x="2465832" y="1920239"/>
            <a:ext cx="4037076" cy="1229867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4" name="object 12" hidden="0"/>
          <p:cNvSpPr/>
          <p:nvPr isPhoto="0" userDrawn="0"/>
        </p:nvSpPr>
        <p:spPr bwMode="auto">
          <a:xfrm>
            <a:off x="2501900" y="1955800"/>
            <a:ext cx="3911600" cy="1104900"/>
          </a:xfrm>
          <a:prstGeom prst="rect">
            <a:avLst/>
          </a:prstGeom>
          <a:blipFill>
            <a:blip r:embed="rId4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5" name="object 13" hidden="0"/>
          <p:cNvSpPr/>
          <p:nvPr isPhoto="0" userDrawn="0"/>
        </p:nvSpPr>
        <p:spPr bwMode="auto">
          <a:xfrm>
            <a:off x="2497073" y="1950973"/>
            <a:ext cx="3921125" cy="1114425"/>
          </a:xfrm>
          <a:custGeom>
            <a:avLst/>
            <a:gdLst/>
            <a:ahLst/>
            <a:cxnLst/>
            <a:rect l="l" t="t" r="r" b="b"/>
            <a:pathLst>
              <a:path w="3921125" h="1114425" fill="norm" stroke="1" extrusionOk="0">
                <a:moveTo>
                  <a:pt x="0" y="1114425"/>
                </a:moveTo>
                <a:lnTo>
                  <a:pt x="3921125" y="1114425"/>
                </a:lnTo>
                <a:lnTo>
                  <a:pt x="3921125" y="0"/>
                </a:lnTo>
                <a:lnTo>
                  <a:pt x="0" y="0"/>
                </a:lnTo>
                <a:lnTo>
                  <a:pt x="0" y="11144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6" name="object 14" hidden="0"/>
          <p:cNvSpPr/>
          <p:nvPr isPhoto="0" userDrawn="0"/>
        </p:nvSpPr>
        <p:spPr bwMode="auto">
          <a:xfrm>
            <a:off x="2427732" y="4421123"/>
            <a:ext cx="4165092" cy="1181099"/>
          </a:xfrm>
          <a:prstGeom prst="rect">
            <a:avLst/>
          </a:prstGeom>
          <a:blipFill>
            <a:blip r:embed="rId5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7" name="object 15" hidden="0"/>
          <p:cNvSpPr/>
          <p:nvPr isPhoto="0" userDrawn="0"/>
        </p:nvSpPr>
        <p:spPr bwMode="auto">
          <a:xfrm>
            <a:off x="2463800" y="4457700"/>
            <a:ext cx="4038600" cy="1054100"/>
          </a:xfrm>
          <a:prstGeom prst="rect">
            <a:avLst/>
          </a:prstGeom>
          <a:blipFill>
            <a:blip r:embed="rId6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object 16" hidden="0"/>
          <p:cNvSpPr/>
          <p:nvPr isPhoto="0" userDrawn="0"/>
        </p:nvSpPr>
        <p:spPr bwMode="auto">
          <a:xfrm>
            <a:off x="2458973" y="4452873"/>
            <a:ext cx="4048125" cy="1063625"/>
          </a:xfrm>
          <a:custGeom>
            <a:avLst/>
            <a:gdLst/>
            <a:ahLst/>
            <a:cxnLst/>
            <a:rect l="l" t="t" r="r" b="b"/>
            <a:pathLst>
              <a:path w="4048125" h="1063625" fill="norm" stroke="1" extrusionOk="0">
                <a:moveTo>
                  <a:pt x="0" y="1063625"/>
                </a:moveTo>
                <a:lnTo>
                  <a:pt x="4048125" y="1063625"/>
                </a:lnTo>
                <a:lnTo>
                  <a:pt x="4048125" y="0"/>
                </a:lnTo>
                <a:lnTo>
                  <a:pt x="0" y="0"/>
                </a:lnTo>
                <a:lnTo>
                  <a:pt x="0" y="10636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9" name="object 17" hidden="0"/>
          <p:cNvSpPr/>
          <p:nvPr isPhoto="0" userDrawn="0"/>
        </p:nvSpPr>
        <p:spPr bwMode="auto">
          <a:xfrm>
            <a:off x="7673340" y="2313432"/>
            <a:ext cx="2144268" cy="481584"/>
          </a:xfrm>
          <a:prstGeom prst="rect">
            <a:avLst/>
          </a:prstGeom>
          <a:blipFill>
            <a:blip r:embed="rId7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0" name="object 18" hidden="0"/>
          <p:cNvSpPr/>
          <p:nvPr isPhoto="0" userDrawn="0"/>
        </p:nvSpPr>
        <p:spPr bwMode="auto">
          <a:xfrm>
            <a:off x="7708900" y="2349500"/>
            <a:ext cx="2019300" cy="355600"/>
          </a:xfrm>
          <a:prstGeom prst="rect">
            <a:avLst/>
          </a:prstGeom>
          <a:blipFill>
            <a:blip r:embed="rId8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1" name="object 19" hidden="0"/>
          <p:cNvSpPr/>
          <p:nvPr isPhoto="0" userDrawn="0"/>
        </p:nvSpPr>
        <p:spPr bwMode="auto">
          <a:xfrm>
            <a:off x="7704201" y="2344673"/>
            <a:ext cx="2028825" cy="365125"/>
          </a:xfrm>
          <a:custGeom>
            <a:avLst/>
            <a:gdLst/>
            <a:ahLst/>
            <a:cxnLst/>
            <a:rect l="l" t="t" r="r" b="b"/>
            <a:pathLst>
              <a:path w="2028825" h="365125" fill="norm" stroke="1" extrusionOk="0">
                <a:moveTo>
                  <a:pt x="0" y="365125"/>
                </a:moveTo>
                <a:lnTo>
                  <a:pt x="2028825" y="365125"/>
                </a:lnTo>
                <a:lnTo>
                  <a:pt x="2028825" y="0"/>
                </a:lnTo>
                <a:lnTo>
                  <a:pt x="0" y="0"/>
                </a:lnTo>
                <a:lnTo>
                  <a:pt x="0" y="3651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2" name="object 20" hidden="0"/>
          <p:cNvSpPr/>
          <p:nvPr isPhoto="0" userDrawn="0"/>
        </p:nvSpPr>
        <p:spPr bwMode="auto">
          <a:xfrm>
            <a:off x="7597140" y="4713732"/>
            <a:ext cx="2805683" cy="608075"/>
          </a:xfrm>
          <a:prstGeom prst="rect">
            <a:avLst/>
          </a:prstGeom>
          <a:blipFill>
            <a:blip r:embed="rId9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3" name="object 21" hidden="0"/>
          <p:cNvSpPr/>
          <p:nvPr isPhoto="0" userDrawn="0"/>
        </p:nvSpPr>
        <p:spPr bwMode="auto">
          <a:xfrm>
            <a:off x="7632700" y="4749800"/>
            <a:ext cx="2679700" cy="482600"/>
          </a:xfrm>
          <a:prstGeom prst="rect">
            <a:avLst/>
          </a:prstGeom>
          <a:blipFill>
            <a:blip r:embed="rId10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4" name="object 22" hidden="0"/>
          <p:cNvSpPr/>
          <p:nvPr isPhoto="0" userDrawn="0"/>
        </p:nvSpPr>
        <p:spPr bwMode="auto">
          <a:xfrm>
            <a:off x="7628001" y="4745101"/>
            <a:ext cx="2689225" cy="492125"/>
          </a:xfrm>
          <a:custGeom>
            <a:avLst/>
            <a:gdLst/>
            <a:ahLst/>
            <a:cxnLst/>
            <a:rect l="l" t="t" r="r" b="b"/>
            <a:pathLst>
              <a:path w="2689225" h="492125" fill="norm" stroke="1" extrusionOk="0">
                <a:moveTo>
                  <a:pt x="0" y="492125"/>
                </a:moveTo>
                <a:lnTo>
                  <a:pt x="2689225" y="492125"/>
                </a:lnTo>
                <a:lnTo>
                  <a:pt x="2689225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5" name="object 23" hidden="0"/>
          <p:cNvSpPr>
            <a:spLocks noAdjustHandles="0" noChangeArrowheads="0"/>
          </p:cNvSpPr>
          <p:nvPr isPhoto="0" userDrawn="0"/>
        </p:nvSpPr>
        <p:spPr bwMode="auto">
          <a:xfrm>
            <a:off x="1759076" y="1043648"/>
            <a:ext cx="1691005" cy="86233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80"/>
              </a:spcBef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b="1" spc="-130">
                <a:solidFill>
                  <a:srgbClr val="CC9A1A"/>
                </a:solidFill>
                <a:latin typeface="Arial"/>
                <a:cs typeface="Arial"/>
              </a:rPr>
              <a:t>Hello</a:t>
            </a:r>
            <a:r>
              <a:rPr sz="2200" b="1" spc="-165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130">
                <a:solidFill>
                  <a:srgbClr val="CC9A1A"/>
                </a:solidFill>
                <a:latin typeface="Arial"/>
                <a:cs typeface="Arial"/>
              </a:rPr>
              <a:t>World</a:t>
            </a:r>
            <a:endParaRPr sz="2200">
              <a:latin typeface="Arial"/>
              <a:cs typeface="Arial"/>
            </a:endParaRPr>
          </a:p>
          <a:p>
            <a:pPr marL="770890">
              <a:lnSpc>
                <a:spcPct val="100000"/>
              </a:lnSpc>
              <a:spcBef>
                <a:spcPts val="805"/>
              </a:spcBef>
              <a:defRPr/>
            </a:pPr>
            <a:r>
              <a:rPr sz="1800" b="1" spc="-210">
                <a:latin typeface="Arial"/>
                <a:cs typeface="Arial"/>
              </a:rPr>
              <a:t>Java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4" hidden="0"/>
          <p:cNvSpPr>
            <a:spLocks noAdjustHandles="0" noChangeArrowheads="0"/>
          </p:cNvSpPr>
          <p:nvPr isPhoto="0" userDrawn="0"/>
        </p:nvSpPr>
        <p:spPr bwMode="auto">
          <a:xfrm>
            <a:off x="7738109" y="2015108"/>
            <a:ext cx="629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-210">
                <a:latin typeface="Arial"/>
                <a:cs typeface="Arial"/>
              </a:rPr>
              <a:t>P</a:t>
            </a:r>
            <a:r>
              <a:rPr sz="1600" b="1" spc="-125">
                <a:latin typeface="Arial"/>
                <a:cs typeface="Arial"/>
              </a:rPr>
              <a:t>y</a:t>
            </a:r>
            <a:r>
              <a:rPr sz="1600" b="1" spc="-40">
                <a:latin typeface="Arial"/>
                <a:cs typeface="Arial"/>
              </a:rPr>
              <a:t>t</a:t>
            </a:r>
            <a:r>
              <a:rPr sz="1600" b="1" spc="-75">
                <a:latin typeface="Arial"/>
                <a:cs typeface="Arial"/>
              </a:rPr>
              <a:t>h</a:t>
            </a:r>
            <a:r>
              <a:rPr sz="1600" b="1" spc="-120">
                <a:latin typeface="Arial"/>
                <a:cs typeface="Arial"/>
              </a:rPr>
              <a:t>o</a:t>
            </a:r>
            <a:r>
              <a:rPr sz="1600" b="1" spc="-125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5" hidden="0"/>
          <p:cNvSpPr>
            <a:spLocks noAdjustHandles="0" noChangeArrowheads="0"/>
          </p:cNvSpPr>
          <p:nvPr isPhoto="0" userDrawn="0"/>
        </p:nvSpPr>
        <p:spPr bwMode="auto">
          <a:xfrm>
            <a:off x="1759076" y="3561969"/>
            <a:ext cx="2333625" cy="846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b="1" spc="-170">
                <a:solidFill>
                  <a:srgbClr val="CC9A1A"/>
                </a:solidFill>
                <a:latin typeface="Arial"/>
                <a:cs typeface="Arial"/>
              </a:rPr>
              <a:t>String</a:t>
            </a:r>
            <a:r>
              <a:rPr sz="2200" b="1" spc="-165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160">
                <a:solidFill>
                  <a:srgbClr val="CC9A1A"/>
                </a:solidFill>
                <a:latin typeface="Arial"/>
                <a:cs typeface="Arial"/>
              </a:rPr>
              <a:t>Operations</a:t>
            </a:r>
            <a:endParaRPr sz="2200">
              <a:latin typeface="Arial"/>
              <a:cs typeface="Arial"/>
            </a:endParaRPr>
          </a:p>
          <a:p>
            <a:pPr marR="328295" algn="ctr">
              <a:lnSpc>
                <a:spcPct val="100000"/>
              </a:lnSpc>
              <a:spcBef>
                <a:spcPts val="1664"/>
              </a:spcBef>
              <a:defRPr/>
            </a:pPr>
            <a:r>
              <a:rPr sz="1800" b="1" spc="-210">
                <a:latin typeface="Arial"/>
                <a:cs typeface="Arial"/>
              </a:rPr>
              <a:t>Java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6" hidden="0"/>
          <p:cNvSpPr>
            <a:spLocks noAdjustHandles="0" noChangeArrowheads="0"/>
          </p:cNvSpPr>
          <p:nvPr isPhoto="0" userDrawn="0"/>
        </p:nvSpPr>
        <p:spPr bwMode="auto">
          <a:xfrm>
            <a:off x="7699629" y="4428871"/>
            <a:ext cx="629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-210">
                <a:latin typeface="Arial"/>
                <a:cs typeface="Arial"/>
              </a:rPr>
              <a:t>P</a:t>
            </a:r>
            <a:r>
              <a:rPr sz="1600" b="1" spc="-125">
                <a:latin typeface="Arial"/>
                <a:cs typeface="Arial"/>
              </a:rPr>
              <a:t>y</a:t>
            </a:r>
            <a:r>
              <a:rPr sz="1600" b="1" spc="-40">
                <a:latin typeface="Arial"/>
                <a:cs typeface="Arial"/>
              </a:rPr>
              <a:t>t</a:t>
            </a:r>
            <a:r>
              <a:rPr sz="1600" b="1" spc="-75">
                <a:latin typeface="Arial"/>
                <a:cs typeface="Arial"/>
              </a:rPr>
              <a:t>h</a:t>
            </a:r>
            <a:r>
              <a:rPr sz="1600" b="1" spc="-120">
                <a:latin typeface="Arial"/>
                <a:cs typeface="Arial"/>
              </a:rPr>
              <a:t>o</a:t>
            </a:r>
            <a:r>
              <a:rPr sz="1600" b="1" spc="-125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8675">
              <a:lnSpc>
                <a:spcPct val="100000"/>
              </a:lnSpc>
              <a:spcBef>
                <a:spcPts val="100"/>
              </a:spcBef>
              <a:defRPr/>
            </a:pPr>
            <a:r>
              <a:rPr spc="-225"/>
              <a:t>Python </a:t>
            </a:r>
            <a:r>
              <a:rPr spc="-275"/>
              <a:t>vs.</a:t>
            </a:r>
            <a:r>
              <a:rPr spc="-190"/>
              <a:t> </a:t>
            </a:r>
            <a:r>
              <a:rPr spc="-375"/>
              <a:t>Java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/>
          <p:nvPr isPhoto="0" userDrawn="0"/>
        </p:nvSpPr>
        <p:spPr bwMode="auto">
          <a:xfrm>
            <a:off x="2377439" y="2427732"/>
            <a:ext cx="5180075" cy="2412492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4" name="object 12" hidden="0"/>
          <p:cNvSpPr/>
          <p:nvPr isPhoto="0" userDrawn="0"/>
        </p:nvSpPr>
        <p:spPr bwMode="auto">
          <a:xfrm>
            <a:off x="2413000" y="2463800"/>
            <a:ext cx="5054600" cy="2286000"/>
          </a:xfrm>
          <a:prstGeom prst="rect">
            <a:avLst/>
          </a:prstGeom>
          <a:blipFill>
            <a:blip r:embed="rId4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5" name="object 13" hidden="0"/>
          <p:cNvSpPr/>
          <p:nvPr isPhoto="0" userDrawn="0"/>
        </p:nvSpPr>
        <p:spPr bwMode="auto">
          <a:xfrm>
            <a:off x="2408301" y="2458973"/>
            <a:ext cx="5064125" cy="2295525"/>
          </a:xfrm>
          <a:custGeom>
            <a:avLst/>
            <a:gdLst/>
            <a:ahLst/>
            <a:cxnLst/>
            <a:rect l="l" t="t" r="r" b="b"/>
            <a:pathLst>
              <a:path w="5064125" h="2295525" fill="norm" stroke="1" extrusionOk="0">
                <a:moveTo>
                  <a:pt x="0" y="2295525"/>
                </a:moveTo>
                <a:lnTo>
                  <a:pt x="5064125" y="2295525"/>
                </a:lnTo>
                <a:lnTo>
                  <a:pt x="5064125" y="0"/>
                </a:lnTo>
                <a:lnTo>
                  <a:pt x="0" y="0"/>
                </a:lnTo>
                <a:lnTo>
                  <a:pt x="0" y="22955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6" name="object 14" hidden="0"/>
          <p:cNvSpPr/>
          <p:nvPr isPhoto="0" userDrawn="0"/>
        </p:nvSpPr>
        <p:spPr bwMode="auto">
          <a:xfrm>
            <a:off x="8663940" y="2987039"/>
            <a:ext cx="1815083" cy="1217675"/>
          </a:xfrm>
          <a:prstGeom prst="rect">
            <a:avLst/>
          </a:prstGeom>
          <a:blipFill>
            <a:blip r:embed="rId5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7" name="object 15" hidden="0"/>
          <p:cNvSpPr/>
          <p:nvPr isPhoto="0" userDrawn="0"/>
        </p:nvSpPr>
        <p:spPr bwMode="auto">
          <a:xfrm>
            <a:off x="8699500" y="3022600"/>
            <a:ext cx="1689100" cy="1092200"/>
          </a:xfrm>
          <a:prstGeom prst="rect">
            <a:avLst/>
          </a:prstGeom>
          <a:blipFill>
            <a:blip r:embed="rId6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object 16" hidden="0"/>
          <p:cNvSpPr/>
          <p:nvPr isPhoto="0" userDrawn="0"/>
        </p:nvSpPr>
        <p:spPr bwMode="auto">
          <a:xfrm>
            <a:off x="8694801" y="3017773"/>
            <a:ext cx="1698625" cy="1101725"/>
          </a:xfrm>
          <a:custGeom>
            <a:avLst/>
            <a:gdLst/>
            <a:ahLst/>
            <a:cxnLst/>
            <a:rect l="l" t="t" r="r" b="b"/>
            <a:pathLst>
              <a:path w="1698625" h="1101725" fill="norm" stroke="1" extrusionOk="0">
                <a:moveTo>
                  <a:pt x="0" y="1101725"/>
                </a:moveTo>
                <a:lnTo>
                  <a:pt x="1698625" y="1101725"/>
                </a:lnTo>
                <a:lnTo>
                  <a:pt x="1698625" y="0"/>
                </a:lnTo>
                <a:lnTo>
                  <a:pt x="0" y="0"/>
                </a:lnTo>
                <a:lnTo>
                  <a:pt x="0" y="11017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9" name="object 17" hidden="0"/>
          <p:cNvSpPr>
            <a:spLocks noAdjustHandles="0" noChangeArrowheads="0"/>
          </p:cNvSpPr>
          <p:nvPr isPhoto="0" userDrawn="0"/>
        </p:nvSpPr>
        <p:spPr bwMode="auto">
          <a:xfrm>
            <a:off x="1759076" y="1333880"/>
            <a:ext cx="1577975" cy="1067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b="1" spc="-155">
                <a:solidFill>
                  <a:srgbClr val="CC9A1A"/>
                </a:solidFill>
                <a:latin typeface="Arial"/>
                <a:cs typeface="Arial"/>
              </a:rPr>
              <a:t>Collecti</a:t>
            </a:r>
            <a:r>
              <a:rPr sz="2200" b="1" spc="-210">
                <a:solidFill>
                  <a:srgbClr val="CC9A1A"/>
                </a:solidFill>
                <a:latin typeface="Arial"/>
                <a:cs typeface="Arial"/>
              </a:rPr>
              <a:t>o</a:t>
            </a:r>
            <a:r>
              <a:rPr sz="2200" b="1" spc="-260">
                <a:solidFill>
                  <a:srgbClr val="CC9A1A"/>
                </a:solidFill>
                <a:latin typeface="Arial"/>
                <a:cs typeface="Arial"/>
              </a:rPr>
              <a:t>ns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defRPr/>
            </a:pPr>
            <a:endParaRPr sz="2950">
              <a:latin typeface="Times New Roman"/>
              <a:cs typeface="Times New Roman"/>
            </a:endParaRPr>
          </a:p>
          <a:p>
            <a:pPr marL="732790">
              <a:lnSpc>
                <a:spcPct val="100000"/>
              </a:lnSpc>
              <a:defRPr/>
            </a:pPr>
            <a:r>
              <a:rPr sz="1800" b="1" spc="-210">
                <a:latin typeface="Arial"/>
                <a:cs typeface="Arial"/>
              </a:rPr>
              <a:t>Java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18" hidden="0"/>
          <p:cNvSpPr>
            <a:spLocks noAdjustHandles="0" noChangeArrowheads="0"/>
          </p:cNvSpPr>
          <p:nvPr isPhoto="0" userDrawn="0"/>
        </p:nvSpPr>
        <p:spPr bwMode="auto">
          <a:xfrm>
            <a:off x="8728709" y="2701289"/>
            <a:ext cx="629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-210">
                <a:latin typeface="Arial"/>
                <a:cs typeface="Arial"/>
              </a:rPr>
              <a:t>P</a:t>
            </a:r>
            <a:r>
              <a:rPr sz="1600" b="1" spc="-125">
                <a:latin typeface="Arial"/>
                <a:cs typeface="Arial"/>
              </a:rPr>
              <a:t>y</a:t>
            </a:r>
            <a:r>
              <a:rPr sz="1600" b="1" spc="-40">
                <a:latin typeface="Arial"/>
                <a:cs typeface="Arial"/>
              </a:rPr>
              <a:t>t</a:t>
            </a:r>
            <a:r>
              <a:rPr sz="1600" b="1" spc="-75">
                <a:latin typeface="Arial"/>
                <a:cs typeface="Arial"/>
              </a:rPr>
              <a:t>h</a:t>
            </a:r>
            <a:r>
              <a:rPr sz="1600" b="1" spc="-120">
                <a:latin typeface="Arial"/>
                <a:cs typeface="Arial"/>
              </a:rPr>
              <a:t>o</a:t>
            </a:r>
            <a:r>
              <a:rPr sz="1600" b="1" spc="-125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/>
        </p:nvSpPr>
        <p:spPr bwMode="auto">
          <a:xfrm>
            <a:off x="1677670" y="2175509"/>
            <a:ext cx="8628380" cy="1961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CC9A1A"/>
              </a:buClr>
              <a:buSzPct val="143750"/>
              <a:buChar char="•"/>
              <a:defRPr/>
              <a:tabLst>
                <a:tab pos="299720" algn="l"/>
              </a:tabLst>
            </a:pPr>
            <a:r>
              <a:rPr sz="2400" spc="-105">
                <a:latin typeface="Arial"/>
                <a:cs typeface="Arial"/>
              </a:rPr>
              <a:t>Create</a:t>
            </a:r>
            <a:r>
              <a:rPr sz="2400" spc="-190">
                <a:latin typeface="Arial"/>
                <a:cs typeface="Arial"/>
              </a:rPr>
              <a:t> </a:t>
            </a:r>
            <a:r>
              <a:rPr sz="2400" spc="-114">
                <a:latin typeface="Arial"/>
                <a:cs typeface="Arial"/>
              </a:rPr>
              <a:t>source</a:t>
            </a:r>
            <a:r>
              <a:rPr sz="2400" spc="-220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file</a:t>
            </a:r>
            <a:r>
              <a:rPr sz="2400" spc="-180">
                <a:latin typeface="Arial"/>
                <a:cs typeface="Arial"/>
              </a:rPr>
              <a:t> </a:t>
            </a:r>
            <a:r>
              <a:rPr sz="2400" spc="-90">
                <a:latin typeface="Arial"/>
                <a:cs typeface="Arial"/>
              </a:rPr>
              <a:t>using</a:t>
            </a:r>
            <a:r>
              <a:rPr sz="2400" spc="-185">
                <a:latin typeface="Arial"/>
                <a:cs typeface="Arial"/>
              </a:rPr>
              <a:t> </a:t>
            </a:r>
            <a:r>
              <a:rPr sz="2400" spc="15">
                <a:latin typeface="Arial"/>
                <a:cs typeface="Arial"/>
              </a:rPr>
              <a:t>text</a:t>
            </a:r>
            <a:r>
              <a:rPr sz="2400" spc="-180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edit</a:t>
            </a:r>
            <a:r>
              <a:rPr sz="2400">
                <a:latin typeface="Wingdings"/>
                <a:cs typeface="Wingdings"/>
              </a:rPr>
              <a:t></a:t>
            </a:r>
            <a:endParaRPr/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CC9A1A"/>
              </a:buClr>
              <a:buSzPct val="143750"/>
              <a:buChar char="•"/>
              <a:defRPr/>
              <a:tabLst>
                <a:tab pos="299720" algn="l"/>
              </a:tabLst>
            </a:pPr>
            <a:r>
              <a:rPr sz="2400" spc="-165">
                <a:latin typeface="Arial"/>
                <a:cs typeface="Arial"/>
              </a:rPr>
              <a:t>Use</a:t>
            </a:r>
            <a:r>
              <a:rPr sz="2400" spc="-190">
                <a:latin typeface="Arial"/>
                <a:cs typeface="Arial"/>
              </a:rPr>
              <a:t> </a:t>
            </a:r>
            <a:r>
              <a:rPr sz="2400" spc="-50">
                <a:latin typeface="Arial"/>
                <a:cs typeface="Arial"/>
              </a:rPr>
              <a:t>compiler</a:t>
            </a:r>
            <a:r>
              <a:rPr sz="2400" spc="-185">
                <a:latin typeface="Arial"/>
                <a:cs typeface="Arial"/>
              </a:rPr>
              <a:t> </a:t>
            </a:r>
            <a:r>
              <a:rPr sz="2400" spc="50">
                <a:latin typeface="Arial"/>
                <a:cs typeface="Arial"/>
              </a:rPr>
              <a:t>to</a:t>
            </a:r>
            <a:r>
              <a:rPr sz="2400" spc="-200">
                <a:latin typeface="Arial"/>
                <a:cs typeface="Arial"/>
              </a:rPr>
              <a:t> </a:t>
            </a:r>
            <a:r>
              <a:rPr sz="2400" spc="-80">
                <a:latin typeface="Arial"/>
                <a:cs typeface="Arial"/>
              </a:rPr>
              <a:t>syntax</a:t>
            </a:r>
            <a:r>
              <a:rPr sz="2400" spc="-175">
                <a:latin typeface="Arial"/>
                <a:cs typeface="Arial"/>
              </a:rPr>
              <a:t> </a:t>
            </a:r>
            <a:r>
              <a:rPr sz="2400" spc="-110">
                <a:latin typeface="Arial"/>
                <a:cs typeface="Arial"/>
              </a:rPr>
              <a:t>check</a:t>
            </a:r>
            <a:r>
              <a:rPr sz="2400" spc="-215">
                <a:latin typeface="Arial"/>
                <a:cs typeface="Arial"/>
              </a:rPr>
              <a:t> </a:t>
            </a:r>
            <a:r>
              <a:rPr sz="2400" spc="-95">
                <a:latin typeface="Arial"/>
                <a:cs typeface="Arial"/>
              </a:rPr>
              <a:t>and</a:t>
            </a:r>
            <a:r>
              <a:rPr sz="2400" spc="-180">
                <a:latin typeface="Arial"/>
                <a:cs typeface="Arial"/>
              </a:rPr>
              <a:t> </a:t>
            </a:r>
            <a:r>
              <a:rPr sz="2400" spc="-55">
                <a:latin typeface="Arial"/>
                <a:cs typeface="Arial"/>
              </a:rPr>
              <a:t>convert</a:t>
            </a:r>
            <a:r>
              <a:rPr sz="2400" spc="-180">
                <a:latin typeface="Arial"/>
                <a:cs typeface="Arial"/>
              </a:rPr>
              <a:t> </a:t>
            </a:r>
            <a:r>
              <a:rPr sz="2400" spc="-114">
                <a:latin typeface="Arial"/>
                <a:cs typeface="Arial"/>
              </a:rPr>
              <a:t>source</a:t>
            </a:r>
            <a:r>
              <a:rPr sz="2400" spc="-220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file</a:t>
            </a:r>
            <a:r>
              <a:rPr sz="2400" spc="-175">
                <a:latin typeface="Arial"/>
                <a:cs typeface="Arial"/>
              </a:rPr>
              <a:t> </a:t>
            </a:r>
            <a:r>
              <a:rPr sz="2400" spc="10">
                <a:latin typeface="Arial"/>
                <a:cs typeface="Arial"/>
              </a:rPr>
              <a:t>into</a:t>
            </a:r>
            <a:r>
              <a:rPr sz="2400" spc="-180">
                <a:latin typeface="Arial"/>
                <a:cs typeface="Arial"/>
              </a:rPr>
              <a:t> </a:t>
            </a:r>
            <a:r>
              <a:rPr sz="2400" spc="-55">
                <a:latin typeface="Arial"/>
                <a:cs typeface="Arial"/>
              </a:rPr>
              <a:t>binary</a:t>
            </a:r>
            <a:r>
              <a:rPr sz="2400" spc="-155">
                <a:latin typeface="Arial"/>
                <a:cs typeface="Arial"/>
              </a:rPr>
              <a:t> </a:t>
            </a:r>
            <a:r>
              <a:rPr sz="2400">
                <a:latin typeface="Wingdings"/>
                <a:cs typeface="Wingdings"/>
              </a:rPr>
              <a:t></a:t>
            </a:r>
            <a:endParaRPr/>
          </a:p>
          <a:p>
            <a:pPr marL="299085" indent="-286385">
              <a:lnSpc>
                <a:spcPct val="100000"/>
              </a:lnSpc>
              <a:spcBef>
                <a:spcPts val="1180"/>
              </a:spcBef>
              <a:buClr>
                <a:srgbClr val="CC9A1A"/>
              </a:buClr>
              <a:buSzPct val="143750"/>
              <a:buChar char="•"/>
              <a:defRPr/>
              <a:tabLst>
                <a:tab pos="299720" algn="l"/>
              </a:tabLst>
            </a:pPr>
            <a:r>
              <a:rPr sz="2400" spc="-165">
                <a:latin typeface="Arial"/>
                <a:cs typeface="Arial"/>
              </a:rPr>
              <a:t>Use</a:t>
            </a:r>
            <a:r>
              <a:rPr sz="2400" spc="-190">
                <a:latin typeface="Arial"/>
                <a:cs typeface="Arial"/>
              </a:rPr>
              <a:t> </a:t>
            </a:r>
            <a:r>
              <a:rPr sz="2400" spc="-45">
                <a:latin typeface="Arial"/>
                <a:cs typeface="Arial"/>
              </a:rPr>
              <a:t>linker</a:t>
            </a:r>
            <a:r>
              <a:rPr sz="2400" spc="-175">
                <a:latin typeface="Arial"/>
                <a:cs typeface="Arial"/>
              </a:rPr>
              <a:t> </a:t>
            </a:r>
            <a:r>
              <a:rPr sz="2400" spc="50">
                <a:latin typeface="Arial"/>
                <a:cs typeface="Arial"/>
              </a:rPr>
              <a:t>to</a:t>
            </a:r>
            <a:r>
              <a:rPr sz="2400" spc="-18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turn</a:t>
            </a:r>
            <a:r>
              <a:rPr sz="2400" spc="-204">
                <a:latin typeface="Arial"/>
                <a:cs typeface="Arial"/>
              </a:rPr>
              <a:t> </a:t>
            </a:r>
            <a:r>
              <a:rPr sz="2400" spc="-55">
                <a:latin typeface="Arial"/>
                <a:cs typeface="Arial"/>
              </a:rPr>
              <a:t>binary</a:t>
            </a:r>
            <a:r>
              <a:rPr sz="2400" spc="-180">
                <a:latin typeface="Arial"/>
                <a:cs typeface="Arial"/>
              </a:rPr>
              <a:t> </a:t>
            </a:r>
            <a:r>
              <a:rPr sz="2400" spc="-50">
                <a:latin typeface="Arial"/>
                <a:cs typeface="Arial"/>
              </a:rPr>
              <a:t>files</a:t>
            </a:r>
            <a:r>
              <a:rPr sz="2400" spc="-170">
                <a:latin typeface="Arial"/>
                <a:cs typeface="Arial"/>
              </a:rPr>
              <a:t> </a:t>
            </a:r>
            <a:r>
              <a:rPr sz="2400" spc="10">
                <a:latin typeface="Arial"/>
                <a:cs typeface="Arial"/>
              </a:rPr>
              <a:t>into</a:t>
            </a:r>
            <a:r>
              <a:rPr sz="2400" spc="-180">
                <a:latin typeface="Arial"/>
                <a:cs typeface="Arial"/>
              </a:rPr>
              <a:t> </a:t>
            </a:r>
            <a:r>
              <a:rPr sz="2400" spc="-85">
                <a:latin typeface="Arial"/>
                <a:cs typeface="Arial"/>
              </a:rPr>
              <a:t>executable</a:t>
            </a:r>
            <a:r>
              <a:rPr sz="2400" spc="-200">
                <a:latin typeface="Arial"/>
                <a:cs typeface="Arial"/>
              </a:rPr>
              <a:t> </a:t>
            </a:r>
            <a:r>
              <a:rPr sz="2400" spc="5">
                <a:latin typeface="Arial"/>
                <a:cs typeface="Arial"/>
              </a:rPr>
              <a:t>format</a:t>
            </a:r>
            <a:r>
              <a:rPr sz="2400" spc="5">
                <a:latin typeface="Wingdings"/>
                <a:cs typeface="Wingdings"/>
              </a:rPr>
              <a:t></a:t>
            </a:r>
            <a:endParaRPr sz="2400">
              <a:latin typeface="Wingdings"/>
              <a:cs typeface="Wingdings"/>
            </a:endParaRPr>
          </a:p>
          <a:p>
            <a:pPr marL="299085" indent="-286385">
              <a:lnSpc>
                <a:spcPct val="100000"/>
              </a:lnSpc>
              <a:spcBef>
                <a:spcPts val="1150"/>
              </a:spcBef>
              <a:buClr>
                <a:srgbClr val="CC9A1A"/>
              </a:buClr>
              <a:buSzPct val="143750"/>
              <a:buChar char="•"/>
              <a:defRPr/>
              <a:tabLst>
                <a:tab pos="299720" algn="l"/>
              </a:tabLst>
            </a:pPr>
            <a:r>
              <a:rPr sz="2400" spc="-175">
                <a:latin typeface="Arial"/>
                <a:cs typeface="Arial"/>
              </a:rPr>
              <a:t>Run</a:t>
            </a:r>
            <a:r>
              <a:rPr sz="2400" spc="-185">
                <a:latin typeface="Arial"/>
                <a:cs typeface="Arial"/>
              </a:rPr>
              <a:t> </a:t>
            </a:r>
            <a:r>
              <a:rPr sz="2400" spc="-20">
                <a:latin typeface="Arial"/>
                <a:cs typeface="Arial"/>
              </a:rPr>
              <a:t>the</a:t>
            </a:r>
            <a:r>
              <a:rPr sz="2400" spc="-180">
                <a:latin typeface="Arial"/>
                <a:cs typeface="Arial"/>
              </a:rPr>
              <a:t> </a:t>
            </a:r>
            <a:r>
              <a:rPr sz="2400" spc="-45">
                <a:latin typeface="Arial"/>
                <a:cs typeface="Arial"/>
              </a:rPr>
              <a:t>resulting</a:t>
            </a:r>
            <a:r>
              <a:rPr sz="2400" spc="-170">
                <a:latin typeface="Arial"/>
                <a:cs typeface="Arial"/>
              </a:rPr>
              <a:t> </a:t>
            </a:r>
            <a:r>
              <a:rPr sz="2400" spc="-85">
                <a:latin typeface="Arial"/>
                <a:cs typeface="Arial"/>
              </a:rPr>
              <a:t>executable</a:t>
            </a:r>
            <a:r>
              <a:rPr sz="2400" spc="-185">
                <a:latin typeface="Arial"/>
                <a:cs typeface="Arial"/>
              </a:rPr>
              <a:t> </a:t>
            </a:r>
            <a:r>
              <a:rPr sz="2400" spc="5">
                <a:latin typeface="Arial"/>
                <a:cs typeface="Arial"/>
              </a:rPr>
              <a:t>format</a:t>
            </a:r>
            <a:r>
              <a:rPr sz="2400" spc="-215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file</a:t>
            </a:r>
            <a:r>
              <a:rPr sz="2400" spc="-175">
                <a:latin typeface="Arial"/>
                <a:cs typeface="Arial"/>
              </a:rPr>
              <a:t> </a:t>
            </a:r>
            <a:r>
              <a:rPr sz="2400" spc="-25">
                <a:latin typeface="Arial"/>
                <a:cs typeface="Arial"/>
              </a:rPr>
              <a:t>in</a:t>
            </a:r>
            <a:r>
              <a:rPr sz="2400" spc="-185">
                <a:latin typeface="Arial"/>
                <a:cs typeface="Arial"/>
              </a:rPr>
              <a:t> </a:t>
            </a:r>
            <a:r>
              <a:rPr sz="2400" spc="-20">
                <a:latin typeface="Arial"/>
                <a:cs typeface="Arial"/>
              </a:rPr>
              <a:t>the</a:t>
            </a:r>
            <a:r>
              <a:rPr sz="2400" spc="-180">
                <a:latin typeface="Arial"/>
                <a:cs typeface="Arial"/>
              </a:rPr>
              <a:t> </a:t>
            </a:r>
            <a:r>
              <a:rPr sz="2400" spc="-45">
                <a:latin typeface="Arial"/>
                <a:cs typeface="Arial"/>
              </a:rPr>
              <a:t>operating</a:t>
            </a:r>
            <a:r>
              <a:rPr sz="2400" spc="-185">
                <a:latin typeface="Arial"/>
                <a:cs typeface="Arial"/>
              </a:rPr>
              <a:t> </a:t>
            </a:r>
            <a:r>
              <a:rPr sz="2400" spc="-80"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8675">
              <a:lnSpc>
                <a:spcPct val="100000"/>
              </a:lnSpc>
              <a:spcBef>
                <a:spcPts val="100"/>
              </a:spcBef>
              <a:defRPr/>
            </a:pPr>
            <a:r>
              <a:rPr spc="-225"/>
              <a:t>Python </a:t>
            </a:r>
            <a:r>
              <a:rPr spc="-275"/>
              <a:t>vs.</a:t>
            </a:r>
            <a:r>
              <a:rPr spc="-190"/>
              <a:t> </a:t>
            </a:r>
            <a:r>
              <a:rPr spc="-375"/>
              <a:t>Java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885444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8733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/>
          <p:nvPr isPhoto="0" userDrawn="0"/>
        </p:nvSpPr>
        <p:spPr bwMode="auto">
          <a:xfrm>
            <a:off x="2478023" y="1487424"/>
            <a:ext cx="4381500" cy="5155692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4" name="object 12" hidden="0"/>
          <p:cNvSpPr/>
          <p:nvPr isPhoto="0" userDrawn="0"/>
        </p:nvSpPr>
        <p:spPr bwMode="auto">
          <a:xfrm>
            <a:off x="2514600" y="1524000"/>
            <a:ext cx="4254500" cy="5029200"/>
          </a:xfrm>
          <a:prstGeom prst="rect">
            <a:avLst/>
          </a:prstGeom>
          <a:blipFill>
            <a:blip r:embed="rId4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5" name="object 13" hidden="0"/>
          <p:cNvSpPr/>
          <p:nvPr isPhoto="0" userDrawn="0"/>
        </p:nvSpPr>
        <p:spPr bwMode="auto">
          <a:xfrm>
            <a:off x="2509773" y="1519236"/>
            <a:ext cx="4264025" cy="5038725"/>
          </a:xfrm>
          <a:custGeom>
            <a:avLst/>
            <a:gdLst/>
            <a:ahLst/>
            <a:cxnLst/>
            <a:rect l="l" t="t" r="r" b="b"/>
            <a:pathLst>
              <a:path w="4264025" h="5038725" fill="norm" stroke="1" extrusionOk="0">
                <a:moveTo>
                  <a:pt x="0" y="5038725"/>
                </a:moveTo>
                <a:lnTo>
                  <a:pt x="4264025" y="5038725"/>
                </a:lnTo>
                <a:lnTo>
                  <a:pt x="4264025" y="0"/>
                </a:lnTo>
                <a:lnTo>
                  <a:pt x="0" y="0"/>
                </a:lnTo>
                <a:lnTo>
                  <a:pt x="0" y="50387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6" name="object 14" hidden="0"/>
          <p:cNvSpPr>
            <a:spLocks noAdjustHandles="0" noChangeArrowheads="0"/>
          </p:cNvSpPr>
          <p:nvPr isPhoto="0" userDrawn="0"/>
        </p:nvSpPr>
        <p:spPr bwMode="auto">
          <a:xfrm>
            <a:off x="1759076" y="863854"/>
            <a:ext cx="2769870" cy="648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b="1" spc="-275">
                <a:solidFill>
                  <a:srgbClr val="CC9A1A"/>
                </a:solidFill>
                <a:latin typeface="Arial"/>
                <a:cs typeface="Arial"/>
              </a:rPr>
              <a:t>Class </a:t>
            </a:r>
            <a:r>
              <a:rPr sz="2200" b="1" spc="-165">
                <a:solidFill>
                  <a:srgbClr val="CC9A1A"/>
                </a:solidFill>
                <a:latin typeface="Arial"/>
                <a:cs typeface="Arial"/>
              </a:rPr>
              <a:t>and</a:t>
            </a:r>
            <a:r>
              <a:rPr sz="2200" b="1" spc="-29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130">
                <a:solidFill>
                  <a:srgbClr val="CC9A1A"/>
                </a:solidFill>
                <a:latin typeface="Arial"/>
                <a:cs typeface="Arial"/>
              </a:rPr>
              <a:t>Inheritance</a:t>
            </a:r>
            <a:endParaRPr sz="2200">
              <a:latin typeface="Arial"/>
              <a:cs typeface="Arial"/>
            </a:endParaRPr>
          </a:p>
          <a:p>
            <a:pPr marL="834390">
              <a:lnSpc>
                <a:spcPct val="100000"/>
              </a:lnSpc>
              <a:spcBef>
                <a:spcPts val="105"/>
              </a:spcBef>
              <a:defRPr/>
            </a:pPr>
            <a:r>
              <a:rPr sz="1800" b="1" spc="-210">
                <a:latin typeface="Arial"/>
                <a:cs typeface="Arial"/>
              </a:rPr>
              <a:t>Java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5" hidden="0"/>
          <p:cNvSpPr>
            <a:spLocks noAdjustHandles="0" noChangeArrowheads="0"/>
          </p:cNvSpPr>
          <p:nvPr isPhoto="0" userDrawn="0"/>
        </p:nvSpPr>
        <p:spPr bwMode="auto">
          <a:xfrm>
            <a:off x="7534782" y="2231262"/>
            <a:ext cx="629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-210">
                <a:latin typeface="Arial"/>
                <a:cs typeface="Arial"/>
              </a:rPr>
              <a:t>P</a:t>
            </a:r>
            <a:r>
              <a:rPr sz="1600" b="1" spc="-125">
                <a:latin typeface="Arial"/>
                <a:cs typeface="Arial"/>
              </a:rPr>
              <a:t>y</a:t>
            </a:r>
            <a:r>
              <a:rPr sz="1600" b="1" spc="-40">
                <a:latin typeface="Arial"/>
                <a:cs typeface="Arial"/>
              </a:rPr>
              <a:t>t</a:t>
            </a:r>
            <a:r>
              <a:rPr sz="1600" b="1" spc="-75">
                <a:latin typeface="Arial"/>
                <a:cs typeface="Arial"/>
              </a:rPr>
              <a:t>h</a:t>
            </a:r>
            <a:r>
              <a:rPr sz="1600" b="1" spc="-120">
                <a:latin typeface="Arial"/>
                <a:cs typeface="Arial"/>
              </a:rPr>
              <a:t>o</a:t>
            </a:r>
            <a:r>
              <a:rPr sz="1600" b="1" spc="-125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6" hidden="0"/>
          <p:cNvSpPr/>
          <p:nvPr isPhoto="0" userDrawn="0"/>
        </p:nvSpPr>
        <p:spPr bwMode="auto">
          <a:xfrm>
            <a:off x="7504176" y="2535935"/>
            <a:ext cx="3770375" cy="3070860"/>
          </a:xfrm>
          <a:prstGeom prst="rect">
            <a:avLst/>
          </a:prstGeom>
          <a:blipFill>
            <a:blip r:embed="rId5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9" name="object 17" hidden="0"/>
          <p:cNvSpPr/>
          <p:nvPr isPhoto="0" userDrawn="0"/>
        </p:nvSpPr>
        <p:spPr bwMode="auto">
          <a:xfrm>
            <a:off x="7540243" y="2571242"/>
            <a:ext cx="3644900" cy="2946400"/>
          </a:xfrm>
          <a:prstGeom prst="rect">
            <a:avLst/>
          </a:prstGeom>
          <a:blipFill>
            <a:blip r:embed="rId6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0" name="object 18" hidden="0"/>
          <p:cNvSpPr/>
          <p:nvPr isPhoto="0" userDrawn="0"/>
        </p:nvSpPr>
        <p:spPr bwMode="auto">
          <a:xfrm>
            <a:off x="7535418" y="2566416"/>
            <a:ext cx="3654425" cy="2955925"/>
          </a:xfrm>
          <a:custGeom>
            <a:avLst/>
            <a:gdLst/>
            <a:ahLst/>
            <a:cxnLst/>
            <a:rect l="l" t="t" r="r" b="b"/>
            <a:pathLst>
              <a:path w="3654425" h="2955925" fill="norm" stroke="1" extrusionOk="0">
                <a:moveTo>
                  <a:pt x="0" y="2955925"/>
                </a:moveTo>
                <a:lnTo>
                  <a:pt x="3654425" y="2955925"/>
                </a:lnTo>
                <a:lnTo>
                  <a:pt x="3654425" y="0"/>
                </a:lnTo>
                <a:lnTo>
                  <a:pt x="0" y="0"/>
                </a:lnTo>
                <a:lnTo>
                  <a:pt x="0" y="2955925"/>
                </a:lnTo>
                <a:close/>
              </a:path>
            </a:pathLst>
          </a:custGeom>
          <a:ln w="952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1" name="object 19" hidden="0"/>
          <p:cNvSpPr/>
          <p:nvPr isPhoto="0" userDrawn="0"/>
        </p:nvSpPr>
        <p:spPr bwMode="auto">
          <a:xfrm>
            <a:off x="7821168" y="5663184"/>
            <a:ext cx="3148583" cy="391667"/>
          </a:xfrm>
          <a:prstGeom prst="rect">
            <a:avLst/>
          </a:prstGeom>
          <a:blipFill>
            <a:blip r:embed="rId7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2" name="object 20" hidden="0"/>
          <p:cNvSpPr/>
          <p:nvPr isPhoto="0" userDrawn="0"/>
        </p:nvSpPr>
        <p:spPr bwMode="auto">
          <a:xfrm>
            <a:off x="7857743" y="5698604"/>
            <a:ext cx="3022600" cy="266700"/>
          </a:xfrm>
          <a:prstGeom prst="rect">
            <a:avLst/>
          </a:prstGeom>
          <a:blipFill>
            <a:blip r:embed="rId8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3" name="object 21" hidden="0"/>
          <p:cNvSpPr/>
          <p:nvPr isPhoto="0" userDrawn="0"/>
        </p:nvSpPr>
        <p:spPr bwMode="auto">
          <a:xfrm>
            <a:off x="7852918" y="5693841"/>
            <a:ext cx="3032125" cy="276225"/>
          </a:xfrm>
          <a:custGeom>
            <a:avLst/>
            <a:gdLst/>
            <a:ahLst/>
            <a:cxnLst/>
            <a:rect l="l" t="t" r="r" b="b"/>
            <a:pathLst>
              <a:path w="3032125" h="276225" fill="norm" stroke="1" extrusionOk="0">
                <a:moveTo>
                  <a:pt x="0" y="276225"/>
                </a:moveTo>
                <a:lnTo>
                  <a:pt x="3032125" y="276225"/>
                </a:lnTo>
                <a:lnTo>
                  <a:pt x="3032125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4" name="object 22" hidden="0"/>
          <p:cNvSpPr>
            <a:spLocks noAdjustHandles="0" noChangeArrowheads="0"/>
          </p:cNvSpPr>
          <p:nvPr isPhoto="0" userDrawn="0"/>
        </p:nvSpPr>
        <p:spPr bwMode="auto">
          <a:xfrm>
            <a:off x="7555483" y="5678830"/>
            <a:ext cx="2495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/>
        </p:nvSpPr>
        <p:spPr bwMode="auto">
          <a:xfrm>
            <a:off x="7231506" y="4078351"/>
            <a:ext cx="4195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000" b="1" spc="-280">
                <a:solidFill>
                  <a:srgbClr val="CC9A1A"/>
                </a:solidFill>
                <a:latin typeface="Arial"/>
                <a:cs typeface="Arial"/>
              </a:rPr>
              <a:t>Python </a:t>
            </a:r>
            <a:r>
              <a:rPr sz="4000" b="1" spc="-275">
                <a:solidFill>
                  <a:srgbClr val="CC9A1A"/>
                </a:solidFill>
                <a:latin typeface="Arial"/>
                <a:cs typeface="Arial"/>
              </a:rPr>
              <a:t>Useful</a:t>
            </a:r>
            <a:r>
              <a:rPr sz="4000" b="1" spc="-18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4000" b="1" spc="-433">
                <a:solidFill>
                  <a:srgbClr val="CC9A1A"/>
                </a:solidFill>
                <a:latin typeface="Arial"/>
                <a:cs typeface="Arial"/>
              </a:rPr>
              <a:t>Tools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73446" y="231394"/>
            <a:ext cx="205993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20"/>
              <a:t>Useful</a:t>
            </a:r>
            <a:r>
              <a:rPr spc="-250"/>
              <a:t> </a:t>
            </a:r>
            <a:r>
              <a:rPr spc="-345"/>
              <a:t>Tools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2216276" y="1758822"/>
            <a:ext cx="3415665" cy="3510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SzPct val="143750"/>
              <a:buFont typeface="Wingdings"/>
              <a:buChar char=""/>
              <a:defRPr/>
              <a:tabLst>
                <a:tab pos="299720" algn="l"/>
              </a:tabLst>
            </a:pPr>
            <a:r>
              <a:rPr sz="2400" b="1" spc="-175">
                <a:solidFill>
                  <a:srgbClr val="CC9A1A"/>
                </a:solidFill>
                <a:latin typeface="Arial"/>
                <a:cs typeface="Arial"/>
              </a:rPr>
              <a:t>Python</a:t>
            </a:r>
            <a:r>
              <a:rPr sz="2400" b="1" spc="-114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400" b="1" spc="-265">
                <a:solidFill>
                  <a:srgbClr val="CC9A1A"/>
                </a:solidFill>
                <a:latin typeface="Arial"/>
                <a:cs typeface="Arial"/>
              </a:rPr>
              <a:t>IDEs</a:t>
            </a:r>
            <a:endParaRPr sz="2400">
              <a:latin typeface="Arial"/>
              <a:cs typeface="Arial"/>
            </a:endParaRPr>
          </a:p>
          <a:p>
            <a:pPr marL="1099185" lvl="1" indent="-172085">
              <a:lnSpc>
                <a:spcPts val="4100"/>
              </a:lnSpc>
              <a:spcBef>
                <a:spcPts val="125"/>
              </a:spcBef>
              <a:buClr>
                <a:srgbClr val="CC9A1A"/>
              </a:buClr>
              <a:buSzPct val="143750"/>
              <a:buChar char="•"/>
              <a:defRPr/>
              <a:tabLst>
                <a:tab pos="1099820" algn="l"/>
              </a:tabLst>
            </a:pPr>
            <a:r>
              <a:rPr sz="2400" spc="-110">
                <a:latin typeface="Arial"/>
                <a:cs typeface="Arial"/>
              </a:rPr>
              <a:t>Vim</a:t>
            </a:r>
            <a:endParaRPr sz="2400">
              <a:latin typeface="Arial"/>
              <a:cs typeface="Arial"/>
            </a:endParaRPr>
          </a:p>
          <a:p>
            <a:pPr marL="1099185" lvl="1" indent="-172085">
              <a:lnSpc>
                <a:spcPts val="4054"/>
              </a:lnSpc>
              <a:buClr>
                <a:srgbClr val="CC9A1A"/>
              </a:buClr>
              <a:buSzPct val="143750"/>
              <a:buChar char="•"/>
              <a:defRPr/>
              <a:tabLst>
                <a:tab pos="1099820" algn="l"/>
              </a:tabLst>
            </a:pPr>
            <a:r>
              <a:rPr sz="2400" spc="-160">
                <a:latin typeface="Arial"/>
                <a:cs typeface="Arial"/>
              </a:rPr>
              <a:t>Eclipse </a:t>
            </a:r>
            <a:r>
              <a:rPr sz="2400" spc="15">
                <a:latin typeface="Arial"/>
                <a:cs typeface="Arial"/>
              </a:rPr>
              <a:t>with</a:t>
            </a:r>
            <a:r>
              <a:rPr sz="2400" spc="-175">
                <a:latin typeface="Arial"/>
                <a:cs typeface="Arial"/>
              </a:rPr>
              <a:t> </a:t>
            </a:r>
            <a:r>
              <a:rPr sz="2400" spc="-200">
                <a:latin typeface="Arial"/>
                <a:cs typeface="Arial"/>
              </a:rPr>
              <a:t>PyDev</a:t>
            </a:r>
            <a:endParaRPr sz="2400">
              <a:latin typeface="Arial"/>
              <a:cs typeface="Arial"/>
            </a:endParaRPr>
          </a:p>
          <a:p>
            <a:pPr marL="1099185" lvl="1" indent="-172085">
              <a:lnSpc>
                <a:spcPts val="4054"/>
              </a:lnSpc>
              <a:buClr>
                <a:srgbClr val="CC9A1A"/>
              </a:buClr>
              <a:buSzPct val="143750"/>
              <a:buChar char="•"/>
              <a:defRPr/>
              <a:tabLst>
                <a:tab pos="1099820" algn="l"/>
              </a:tabLst>
            </a:pPr>
            <a:r>
              <a:rPr sz="2400" spc="-125">
                <a:latin typeface="Arial"/>
                <a:cs typeface="Arial"/>
              </a:rPr>
              <a:t>Sublime</a:t>
            </a:r>
            <a:r>
              <a:rPr sz="2400" spc="-135">
                <a:latin typeface="Arial"/>
                <a:cs typeface="Arial"/>
              </a:rPr>
              <a:t> </a:t>
            </a:r>
            <a:r>
              <a:rPr sz="2400" spc="-180">
                <a:latin typeface="Arial"/>
                <a:cs typeface="Arial"/>
              </a:rPr>
              <a:t>Text</a:t>
            </a:r>
            <a:endParaRPr sz="2400">
              <a:latin typeface="Arial"/>
              <a:cs typeface="Arial"/>
            </a:endParaRPr>
          </a:p>
          <a:p>
            <a:pPr marL="1099185" lvl="1" indent="-172085">
              <a:lnSpc>
                <a:spcPts val="4054"/>
              </a:lnSpc>
              <a:buClr>
                <a:srgbClr val="CC9A1A"/>
              </a:buClr>
              <a:buSzPct val="143750"/>
              <a:buChar char="•"/>
              <a:defRPr/>
              <a:tabLst>
                <a:tab pos="1099820" algn="l"/>
              </a:tabLst>
            </a:pPr>
            <a:r>
              <a:rPr sz="2400" spc="-229">
                <a:latin typeface="Arial"/>
                <a:cs typeface="Arial"/>
              </a:rPr>
              <a:t>Emacs</a:t>
            </a:r>
            <a:endParaRPr sz="2400">
              <a:latin typeface="Arial"/>
              <a:cs typeface="Arial"/>
            </a:endParaRPr>
          </a:p>
          <a:p>
            <a:pPr marL="1099185" lvl="1" indent="-172085">
              <a:lnSpc>
                <a:spcPts val="4054"/>
              </a:lnSpc>
              <a:buClr>
                <a:srgbClr val="CC9A1A"/>
              </a:buClr>
              <a:buSzPct val="143750"/>
              <a:buChar char="•"/>
              <a:defRPr/>
              <a:tabLst>
                <a:tab pos="1099820" algn="l"/>
              </a:tabLst>
            </a:pPr>
            <a:r>
              <a:rPr sz="2400" spc="-135">
                <a:latin typeface="Arial"/>
                <a:cs typeface="Arial"/>
              </a:rPr>
              <a:t>Komodo </a:t>
            </a:r>
            <a:r>
              <a:rPr sz="2400" spc="-100">
                <a:latin typeface="Arial"/>
                <a:cs typeface="Arial"/>
              </a:rPr>
              <a:t>Edit</a:t>
            </a:r>
            <a:endParaRPr sz="2400">
              <a:latin typeface="Arial"/>
              <a:cs typeface="Arial"/>
            </a:endParaRPr>
          </a:p>
          <a:p>
            <a:pPr marL="1099185" lvl="1" indent="-172085">
              <a:lnSpc>
                <a:spcPts val="4100"/>
              </a:lnSpc>
              <a:buClr>
                <a:srgbClr val="CC9A1A"/>
              </a:buClr>
              <a:buSzPct val="143750"/>
              <a:buChar char="•"/>
              <a:defRPr/>
              <a:tabLst>
                <a:tab pos="1099820" algn="l"/>
              </a:tabLst>
            </a:pPr>
            <a:r>
              <a:rPr sz="2400" spc="-180">
                <a:latin typeface="Arial"/>
                <a:cs typeface="Arial"/>
              </a:rPr>
              <a:t>PyCharm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73446" y="231394"/>
            <a:ext cx="205993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20"/>
              <a:t>Useful</a:t>
            </a:r>
            <a:r>
              <a:rPr spc="-250"/>
              <a:t> </a:t>
            </a:r>
            <a:r>
              <a:rPr spc="-345"/>
              <a:t>Tools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2216276" y="1758822"/>
            <a:ext cx="3495675" cy="3510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SzPct val="143750"/>
              <a:buFont typeface="Wingdings"/>
              <a:buChar char=""/>
              <a:defRPr/>
              <a:tabLst>
                <a:tab pos="299720" algn="l"/>
              </a:tabLst>
            </a:pPr>
            <a:r>
              <a:rPr sz="2400" b="1" spc="-175">
                <a:solidFill>
                  <a:srgbClr val="CC9A1A"/>
                </a:solidFill>
                <a:latin typeface="Arial"/>
                <a:cs typeface="Arial"/>
              </a:rPr>
              <a:t>Python </a:t>
            </a:r>
            <a:r>
              <a:rPr sz="2400" b="1" spc="-165">
                <a:solidFill>
                  <a:srgbClr val="CC9A1A"/>
                </a:solidFill>
                <a:latin typeface="Arial"/>
                <a:cs typeface="Arial"/>
              </a:rPr>
              <a:t>Web</a:t>
            </a:r>
            <a:r>
              <a:rPr sz="2400" b="1" spc="-12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400" b="1" spc="-190">
                <a:solidFill>
                  <a:srgbClr val="CC9A1A"/>
                </a:solidFill>
                <a:latin typeface="Arial"/>
                <a:cs typeface="Arial"/>
              </a:rPr>
              <a:t>Frameworks</a:t>
            </a:r>
            <a:endParaRPr sz="2400">
              <a:latin typeface="Arial"/>
              <a:cs typeface="Arial"/>
            </a:endParaRPr>
          </a:p>
          <a:p>
            <a:pPr marL="1099185" lvl="1" indent="-172085">
              <a:lnSpc>
                <a:spcPts val="4100"/>
              </a:lnSpc>
              <a:spcBef>
                <a:spcPts val="125"/>
              </a:spcBef>
              <a:buClr>
                <a:srgbClr val="CC9A1A"/>
              </a:buClr>
              <a:buSzPct val="143750"/>
              <a:buChar char="•"/>
              <a:defRPr/>
              <a:tabLst>
                <a:tab pos="1099820" algn="l"/>
              </a:tabLst>
            </a:pPr>
            <a:r>
              <a:rPr sz="2400" spc="-135">
                <a:latin typeface="Arial"/>
                <a:cs typeface="Arial"/>
              </a:rPr>
              <a:t>Django</a:t>
            </a:r>
            <a:endParaRPr sz="2400">
              <a:latin typeface="Arial"/>
              <a:cs typeface="Arial"/>
            </a:endParaRPr>
          </a:p>
          <a:p>
            <a:pPr marL="1099185" lvl="1" indent="-172085">
              <a:lnSpc>
                <a:spcPts val="4054"/>
              </a:lnSpc>
              <a:buClr>
                <a:srgbClr val="CC9A1A"/>
              </a:buClr>
              <a:buSzPct val="143750"/>
              <a:buChar char="•"/>
              <a:defRPr/>
              <a:tabLst>
                <a:tab pos="1099820" algn="l"/>
              </a:tabLst>
            </a:pPr>
            <a:r>
              <a:rPr sz="2400" spc="-185">
                <a:latin typeface="Arial"/>
                <a:cs typeface="Arial"/>
              </a:rPr>
              <a:t>Flask</a:t>
            </a:r>
            <a:endParaRPr sz="2400">
              <a:latin typeface="Arial"/>
              <a:cs typeface="Arial"/>
            </a:endParaRPr>
          </a:p>
          <a:p>
            <a:pPr marL="1099185" lvl="1" indent="-172085">
              <a:lnSpc>
                <a:spcPts val="4054"/>
              </a:lnSpc>
              <a:buClr>
                <a:srgbClr val="CC9A1A"/>
              </a:buClr>
              <a:buSzPct val="143750"/>
              <a:buChar char="•"/>
              <a:defRPr/>
              <a:tabLst>
                <a:tab pos="1099820" algn="l"/>
              </a:tabLst>
            </a:pPr>
            <a:r>
              <a:rPr sz="2400" spc="-145">
                <a:latin typeface="Arial"/>
                <a:cs typeface="Arial"/>
              </a:rPr>
              <a:t>Pylons</a:t>
            </a:r>
            <a:endParaRPr sz="2400">
              <a:latin typeface="Arial"/>
              <a:cs typeface="Arial"/>
            </a:endParaRPr>
          </a:p>
          <a:p>
            <a:pPr marL="1099185" lvl="1" indent="-172085">
              <a:lnSpc>
                <a:spcPts val="4054"/>
              </a:lnSpc>
              <a:buClr>
                <a:srgbClr val="CC9A1A"/>
              </a:buClr>
              <a:buSzPct val="143750"/>
              <a:buChar char="•"/>
              <a:defRPr/>
              <a:tabLst>
                <a:tab pos="1099820" algn="l"/>
              </a:tabLst>
            </a:pPr>
            <a:r>
              <a:rPr sz="2400" spc="-114">
                <a:latin typeface="Arial"/>
                <a:cs typeface="Arial"/>
              </a:rPr>
              <a:t>Pyramid</a:t>
            </a:r>
            <a:endParaRPr sz="2400">
              <a:latin typeface="Arial"/>
              <a:cs typeface="Arial"/>
            </a:endParaRPr>
          </a:p>
          <a:p>
            <a:pPr marL="1099185" lvl="1" indent="-172085">
              <a:lnSpc>
                <a:spcPts val="4054"/>
              </a:lnSpc>
              <a:buClr>
                <a:srgbClr val="CC9A1A"/>
              </a:buClr>
              <a:buSzPct val="143750"/>
              <a:buChar char="•"/>
              <a:defRPr/>
              <a:tabLst>
                <a:tab pos="1099820" algn="l"/>
              </a:tabLst>
            </a:pPr>
            <a:r>
              <a:rPr sz="2400" spc="-160">
                <a:latin typeface="Arial"/>
                <a:cs typeface="Arial"/>
              </a:rPr>
              <a:t>TurboGears</a:t>
            </a:r>
            <a:endParaRPr sz="2400">
              <a:latin typeface="Arial"/>
              <a:cs typeface="Arial"/>
            </a:endParaRPr>
          </a:p>
          <a:p>
            <a:pPr marL="1099185" lvl="1" indent="-172085">
              <a:lnSpc>
                <a:spcPts val="4100"/>
              </a:lnSpc>
              <a:buClr>
                <a:srgbClr val="CC9A1A"/>
              </a:buClr>
              <a:buSzPct val="143750"/>
              <a:buChar char="•"/>
              <a:defRPr/>
              <a:tabLst>
                <a:tab pos="1099820" algn="l"/>
              </a:tabLst>
            </a:pPr>
            <a:r>
              <a:rPr sz="2400" spc="-130">
                <a:latin typeface="Arial"/>
                <a:cs typeface="Arial"/>
              </a:rPr>
              <a:t>Web2py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/>
        </p:nvSpPr>
        <p:spPr bwMode="auto">
          <a:xfrm>
            <a:off x="7425308" y="4078351"/>
            <a:ext cx="40011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000" b="1" spc="-254">
                <a:solidFill>
                  <a:srgbClr val="CC9A1A"/>
                </a:solidFill>
                <a:latin typeface="Arial"/>
                <a:cs typeface="Arial"/>
              </a:rPr>
              <a:t>Who </a:t>
            </a:r>
            <a:r>
              <a:rPr sz="4000" b="1" spc="-440">
                <a:solidFill>
                  <a:srgbClr val="CC9A1A"/>
                </a:solidFill>
                <a:latin typeface="Arial"/>
                <a:cs typeface="Arial"/>
              </a:rPr>
              <a:t>Uses</a:t>
            </a:r>
            <a:r>
              <a:rPr sz="4000" b="1" spc="-215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4000" b="1" spc="-325">
                <a:solidFill>
                  <a:srgbClr val="CC9A1A"/>
                </a:solidFill>
                <a:latin typeface="Arial"/>
                <a:cs typeface="Arial"/>
              </a:rPr>
              <a:t>Python?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324350" y="231394"/>
            <a:ext cx="4361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45"/>
              <a:t>Organizations </a:t>
            </a:r>
            <a:r>
              <a:rPr spc="-300"/>
              <a:t>Use</a:t>
            </a:r>
            <a:r>
              <a:rPr spc="-140"/>
              <a:t> </a:t>
            </a:r>
            <a:r>
              <a:rPr spc="-225"/>
              <a:t>Python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1759076" y="1647266"/>
            <a:ext cx="6753225" cy="3257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Arial"/>
              <a:buChar char="•"/>
              <a:defRPr/>
              <a:tabLst>
                <a:tab pos="299720" algn="l"/>
              </a:tabLst>
            </a:pPr>
            <a:r>
              <a:rPr sz="2200" b="1" spc="-155">
                <a:solidFill>
                  <a:srgbClr val="CC9A1A"/>
                </a:solidFill>
                <a:latin typeface="Arial"/>
                <a:cs typeface="Arial"/>
              </a:rPr>
              <a:t>Web </a:t>
            </a:r>
            <a:r>
              <a:rPr sz="2200" b="1" spc="-145">
                <a:solidFill>
                  <a:srgbClr val="CC9A1A"/>
                </a:solidFill>
                <a:latin typeface="Arial"/>
                <a:cs typeface="Arial"/>
              </a:rPr>
              <a:t>Development </a:t>
            </a:r>
            <a:r>
              <a:rPr sz="2200" spc="-110">
                <a:latin typeface="Arial"/>
                <a:cs typeface="Arial"/>
              </a:rPr>
              <a:t>:Google,</a:t>
            </a:r>
            <a:r>
              <a:rPr sz="2200" spc="20">
                <a:latin typeface="Arial"/>
                <a:cs typeface="Arial"/>
              </a:rPr>
              <a:t> </a:t>
            </a:r>
            <a:r>
              <a:rPr sz="2200" spc="-185">
                <a:latin typeface="Arial"/>
                <a:cs typeface="Arial"/>
              </a:rPr>
              <a:t>Yahoo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SzPct val="145454"/>
              <a:buFont typeface="Arial"/>
              <a:buChar char="•"/>
              <a:defRPr/>
              <a:tabLst>
                <a:tab pos="299720" algn="l"/>
              </a:tabLst>
            </a:pPr>
            <a:r>
              <a:rPr sz="2200" b="1" spc="-225">
                <a:solidFill>
                  <a:srgbClr val="CC9A1A"/>
                </a:solidFill>
                <a:latin typeface="Arial"/>
                <a:cs typeface="Arial"/>
              </a:rPr>
              <a:t>Games  </a:t>
            </a:r>
            <a:r>
              <a:rPr sz="2200" spc="-50">
                <a:latin typeface="Arial"/>
                <a:cs typeface="Arial"/>
              </a:rPr>
              <a:t>:Battlefield </a:t>
            </a:r>
            <a:r>
              <a:rPr sz="2200" spc="-90">
                <a:latin typeface="Arial"/>
                <a:cs typeface="Arial"/>
              </a:rPr>
              <a:t>2, </a:t>
            </a:r>
            <a:r>
              <a:rPr sz="2200" spc="-120">
                <a:latin typeface="Arial"/>
                <a:cs typeface="Arial"/>
              </a:rPr>
              <a:t>Crystal</a:t>
            </a:r>
            <a:r>
              <a:rPr sz="2200" spc="-440">
                <a:latin typeface="Arial"/>
                <a:cs typeface="Arial"/>
              </a:rPr>
              <a:t> </a:t>
            </a:r>
            <a:r>
              <a:rPr sz="2200" spc="-210">
                <a:latin typeface="Arial"/>
                <a:cs typeface="Arial"/>
              </a:rPr>
              <a:t>Space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SzPct val="145454"/>
              <a:buFont typeface="Arial"/>
              <a:buChar char="•"/>
              <a:defRPr/>
              <a:tabLst>
                <a:tab pos="299720" algn="l"/>
              </a:tabLst>
            </a:pPr>
            <a:r>
              <a:rPr sz="2200" b="1" spc="-210">
                <a:solidFill>
                  <a:srgbClr val="CC9A1A"/>
                </a:solidFill>
                <a:latin typeface="Arial"/>
                <a:cs typeface="Arial"/>
              </a:rPr>
              <a:t>Graphics </a:t>
            </a:r>
            <a:r>
              <a:rPr sz="2200" spc="-50">
                <a:latin typeface="Arial"/>
                <a:cs typeface="Arial"/>
              </a:rPr>
              <a:t>:Walt </a:t>
            </a:r>
            <a:r>
              <a:rPr sz="2200" spc="-135">
                <a:latin typeface="Arial"/>
                <a:cs typeface="Arial"/>
              </a:rPr>
              <a:t>Disney </a:t>
            </a:r>
            <a:r>
              <a:rPr sz="2200" spc="-114">
                <a:latin typeface="Arial"/>
                <a:cs typeface="Arial"/>
              </a:rPr>
              <a:t>Feature </a:t>
            </a:r>
            <a:r>
              <a:rPr sz="2200" spc="-60">
                <a:latin typeface="Arial"/>
                <a:cs typeface="Arial"/>
              </a:rPr>
              <a:t>Animation, </a:t>
            </a:r>
            <a:r>
              <a:rPr sz="2200" spc="-90">
                <a:latin typeface="Arial"/>
                <a:cs typeface="Arial"/>
              </a:rPr>
              <a:t>Blender</a:t>
            </a:r>
            <a:r>
              <a:rPr sz="2200" spc="-75">
                <a:latin typeface="Arial"/>
                <a:cs typeface="Arial"/>
              </a:rPr>
              <a:t> </a:t>
            </a:r>
            <a:r>
              <a:rPr sz="2200" spc="-175">
                <a:latin typeface="Arial"/>
                <a:cs typeface="Arial"/>
              </a:rPr>
              <a:t>3D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SzPct val="145454"/>
              <a:buFont typeface="Arial"/>
              <a:buChar char="•"/>
              <a:defRPr/>
              <a:tabLst>
                <a:tab pos="299720" algn="l"/>
              </a:tabLst>
            </a:pPr>
            <a:r>
              <a:rPr sz="2200" b="1" spc="-220">
                <a:solidFill>
                  <a:srgbClr val="CC9A1A"/>
                </a:solidFill>
                <a:latin typeface="Arial"/>
                <a:cs typeface="Arial"/>
              </a:rPr>
              <a:t>Science </a:t>
            </a:r>
            <a:r>
              <a:rPr sz="2200" spc="-65">
                <a:latin typeface="Arial"/>
                <a:cs typeface="Arial"/>
              </a:rPr>
              <a:t>:National </a:t>
            </a:r>
            <a:r>
              <a:rPr sz="2200" spc="-85">
                <a:latin typeface="Arial"/>
                <a:cs typeface="Arial"/>
              </a:rPr>
              <a:t>Weather </a:t>
            </a:r>
            <a:r>
              <a:rPr sz="2200" spc="-130">
                <a:latin typeface="Arial"/>
                <a:cs typeface="Arial"/>
              </a:rPr>
              <a:t>Service, </a:t>
            </a:r>
            <a:r>
              <a:rPr sz="2200" spc="-220">
                <a:latin typeface="Arial"/>
                <a:cs typeface="Arial"/>
              </a:rPr>
              <a:t>NASA, </a:t>
            </a:r>
            <a:r>
              <a:rPr sz="2200" spc="-75">
                <a:latin typeface="Arial"/>
                <a:cs typeface="Arial"/>
              </a:rPr>
              <a:t>Applied</a:t>
            </a:r>
            <a:r>
              <a:rPr sz="2200" spc="135">
                <a:latin typeface="Arial"/>
                <a:cs typeface="Arial"/>
              </a:rPr>
              <a:t> </a:t>
            </a:r>
            <a:r>
              <a:rPr sz="2200" spc="-70">
                <a:latin typeface="Arial"/>
                <a:cs typeface="Arial"/>
              </a:rPr>
              <a:t>Maths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SzPct val="145454"/>
              <a:buFont typeface="Arial"/>
              <a:buChar char="•"/>
              <a:defRPr/>
              <a:tabLst>
                <a:tab pos="299720" algn="l"/>
              </a:tabLst>
            </a:pPr>
            <a:r>
              <a:rPr sz="2200" b="1" spc="-135">
                <a:solidFill>
                  <a:srgbClr val="CC9A1A"/>
                </a:solidFill>
                <a:latin typeface="Arial"/>
                <a:cs typeface="Arial"/>
              </a:rPr>
              <a:t>Software </a:t>
            </a:r>
            <a:r>
              <a:rPr sz="2200" b="1" spc="-145">
                <a:solidFill>
                  <a:srgbClr val="CC9A1A"/>
                </a:solidFill>
                <a:latin typeface="Arial"/>
                <a:cs typeface="Arial"/>
              </a:rPr>
              <a:t>Development </a:t>
            </a:r>
            <a:r>
              <a:rPr sz="2200" spc="-85">
                <a:latin typeface="Arial"/>
                <a:cs typeface="Arial"/>
              </a:rPr>
              <a:t>:Nokia, </a:t>
            </a:r>
            <a:r>
              <a:rPr sz="2200" spc="-215">
                <a:latin typeface="Arial"/>
                <a:cs typeface="Arial"/>
              </a:rPr>
              <a:t>Red </a:t>
            </a:r>
            <a:r>
              <a:rPr sz="2200" spc="-90">
                <a:latin typeface="Arial"/>
                <a:cs typeface="Arial"/>
              </a:rPr>
              <a:t>Hat,</a:t>
            </a:r>
            <a:r>
              <a:rPr sz="2200" spc="125">
                <a:latin typeface="Arial"/>
                <a:cs typeface="Arial"/>
              </a:rPr>
              <a:t> </a:t>
            </a:r>
            <a:r>
              <a:rPr sz="2200" spc="-100">
                <a:latin typeface="Arial"/>
                <a:cs typeface="Arial"/>
              </a:rPr>
              <a:t>IBM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SzPct val="145454"/>
              <a:buFont typeface="Arial"/>
              <a:buChar char="•"/>
              <a:defRPr/>
              <a:tabLst>
                <a:tab pos="299720" algn="l"/>
              </a:tabLst>
            </a:pPr>
            <a:r>
              <a:rPr sz="2200" b="1" spc="-185">
                <a:solidFill>
                  <a:srgbClr val="CC9A1A"/>
                </a:solidFill>
                <a:latin typeface="Arial"/>
                <a:cs typeface="Arial"/>
              </a:rPr>
              <a:t>Education </a:t>
            </a:r>
            <a:r>
              <a:rPr sz="2200" spc="-70">
                <a:latin typeface="Arial"/>
                <a:cs typeface="Arial"/>
              </a:rPr>
              <a:t>:University </a:t>
            </a:r>
            <a:r>
              <a:rPr sz="2200" spc="-10">
                <a:latin typeface="Arial"/>
                <a:cs typeface="Arial"/>
              </a:rPr>
              <a:t>of </a:t>
            </a:r>
            <a:r>
              <a:rPr sz="2200" spc="-70">
                <a:latin typeface="Arial"/>
                <a:cs typeface="Arial"/>
              </a:rPr>
              <a:t>California-Irvine,</a:t>
            </a:r>
            <a:r>
              <a:rPr sz="2200" spc="-190">
                <a:latin typeface="Arial"/>
                <a:cs typeface="Arial"/>
              </a:rPr>
              <a:t> </a:t>
            </a:r>
            <a:r>
              <a:rPr sz="2200" spc="-145">
                <a:latin typeface="Arial"/>
                <a:cs typeface="Arial"/>
              </a:rPr>
              <a:t>SchoolTool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SzPct val="145454"/>
              <a:buFont typeface="Arial"/>
              <a:buChar char="•"/>
              <a:defRPr/>
              <a:tabLst>
                <a:tab pos="299720" algn="l"/>
              </a:tabLst>
            </a:pPr>
            <a:r>
              <a:rPr sz="2200" b="1" spc="-155">
                <a:solidFill>
                  <a:srgbClr val="CC9A1A"/>
                </a:solidFill>
                <a:latin typeface="Arial"/>
                <a:cs typeface="Arial"/>
              </a:rPr>
              <a:t>Government </a:t>
            </a:r>
            <a:r>
              <a:rPr sz="2200" spc="-125">
                <a:latin typeface="Arial"/>
                <a:cs typeface="Arial"/>
              </a:rPr>
              <a:t>:The </a:t>
            </a:r>
            <a:r>
              <a:rPr sz="2200" spc="-285">
                <a:latin typeface="Arial"/>
                <a:cs typeface="Arial"/>
              </a:rPr>
              <a:t>USA </a:t>
            </a:r>
            <a:r>
              <a:rPr sz="2200" spc="-105">
                <a:latin typeface="Arial"/>
                <a:cs typeface="Arial"/>
              </a:rPr>
              <a:t>Central </a:t>
            </a:r>
            <a:r>
              <a:rPr sz="2200" spc="-75">
                <a:latin typeface="Arial"/>
                <a:cs typeface="Arial"/>
              </a:rPr>
              <a:t>Intelligence </a:t>
            </a:r>
            <a:r>
              <a:rPr sz="2200" spc="-155">
                <a:latin typeface="Arial"/>
                <a:cs typeface="Arial"/>
              </a:rPr>
              <a:t>Agency</a:t>
            </a:r>
            <a:r>
              <a:rPr sz="2200" spc="-140">
                <a:latin typeface="Arial"/>
                <a:cs typeface="Arial"/>
              </a:rPr>
              <a:t> </a:t>
            </a:r>
            <a:r>
              <a:rPr sz="2200" spc="-170">
                <a:latin typeface="Arial"/>
                <a:cs typeface="Arial"/>
              </a:rPr>
              <a:t>(CIA)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/>
        </p:nvSpPr>
        <p:spPr bwMode="auto">
          <a:xfrm>
            <a:off x="1563369" y="3133420"/>
            <a:ext cx="9738360" cy="163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CC9A1A"/>
              </a:buClr>
              <a:buSzPct val="143750"/>
              <a:buChar char="•"/>
              <a:defRPr/>
              <a:tabLst>
                <a:tab pos="299720" algn="l"/>
              </a:tabLst>
            </a:pPr>
            <a:r>
              <a:rPr sz="2400" spc="-114">
                <a:latin typeface="Arial"/>
                <a:cs typeface="Arial"/>
              </a:rPr>
              <a:t>The</a:t>
            </a:r>
            <a:r>
              <a:rPr sz="2400" spc="-180">
                <a:latin typeface="Arial"/>
                <a:cs typeface="Arial"/>
              </a:rPr>
              <a:t> </a:t>
            </a:r>
            <a:r>
              <a:rPr sz="2400" spc="-55">
                <a:latin typeface="Arial"/>
                <a:cs typeface="Arial"/>
              </a:rPr>
              <a:t>biggest</a:t>
            </a:r>
            <a:r>
              <a:rPr sz="2400" spc="-150">
                <a:latin typeface="Arial"/>
                <a:cs typeface="Arial"/>
              </a:rPr>
              <a:t> </a:t>
            </a:r>
            <a:r>
              <a:rPr sz="2400" spc="-50">
                <a:latin typeface="Arial"/>
                <a:cs typeface="Arial"/>
              </a:rPr>
              <a:t>difference</a:t>
            </a:r>
            <a:r>
              <a:rPr sz="2400" spc="-190">
                <a:latin typeface="Arial"/>
                <a:cs typeface="Arial"/>
              </a:rPr>
              <a:t> </a:t>
            </a:r>
            <a:r>
              <a:rPr sz="2400" spc="-60">
                <a:latin typeface="Arial"/>
                <a:cs typeface="Arial"/>
              </a:rPr>
              <a:t>between</a:t>
            </a:r>
            <a:r>
              <a:rPr sz="2400" spc="-180">
                <a:latin typeface="Arial"/>
                <a:cs typeface="Arial"/>
              </a:rPr>
              <a:t> </a:t>
            </a:r>
            <a:r>
              <a:rPr sz="2400" spc="-25">
                <a:latin typeface="Arial"/>
                <a:cs typeface="Arial"/>
              </a:rPr>
              <a:t>interpreted</a:t>
            </a:r>
            <a:r>
              <a:rPr sz="2400" spc="-150">
                <a:latin typeface="Arial"/>
                <a:cs typeface="Arial"/>
              </a:rPr>
              <a:t> </a:t>
            </a:r>
            <a:r>
              <a:rPr sz="2400" spc="-100">
                <a:latin typeface="Arial"/>
                <a:cs typeface="Arial"/>
              </a:rPr>
              <a:t>code</a:t>
            </a:r>
            <a:r>
              <a:rPr sz="2400" spc="-204">
                <a:latin typeface="Arial"/>
                <a:cs typeface="Arial"/>
              </a:rPr>
              <a:t> </a:t>
            </a:r>
            <a:r>
              <a:rPr sz="2400" spc="-95">
                <a:latin typeface="Arial"/>
                <a:cs typeface="Arial"/>
              </a:rPr>
              <a:t>and</a:t>
            </a:r>
            <a:r>
              <a:rPr sz="2400" spc="-175">
                <a:latin typeface="Arial"/>
                <a:cs typeface="Arial"/>
              </a:rPr>
              <a:t> </a:t>
            </a:r>
            <a:r>
              <a:rPr sz="2400" spc="-60">
                <a:latin typeface="Arial"/>
                <a:cs typeface="Arial"/>
              </a:rPr>
              <a:t>compiled</a:t>
            </a:r>
            <a:r>
              <a:rPr sz="2400" spc="-180">
                <a:latin typeface="Arial"/>
                <a:cs typeface="Arial"/>
              </a:rPr>
              <a:t> </a:t>
            </a:r>
            <a:r>
              <a:rPr sz="2400" spc="-105">
                <a:latin typeface="Arial"/>
                <a:cs typeface="Arial"/>
              </a:rPr>
              <a:t>code</a:t>
            </a:r>
            <a:r>
              <a:rPr sz="2400" spc="-180">
                <a:latin typeface="Arial"/>
                <a:cs typeface="Arial"/>
              </a:rPr>
              <a:t> </a:t>
            </a:r>
            <a:r>
              <a:rPr sz="2400" spc="-110">
                <a:latin typeface="Arial"/>
                <a:cs typeface="Arial"/>
              </a:rPr>
              <a:t>is</a:t>
            </a:r>
            <a:r>
              <a:rPr sz="2400" spc="-170">
                <a:latin typeface="Arial"/>
                <a:cs typeface="Arial"/>
              </a:rPr>
              <a:t> </a:t>
            </a:r>
            <a:r>
              <a:rPr sz="2400" spc="25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defRPr/>
            </a:pPr>
            <a:r>
              <a:rPr sz="2400" spc="-114">
                <a:latin typeface="Arial"/>
                <a:cs typeface="Arial"/>
              </a:rPr>
              <a:t>an</a:t>
            </a:r>
            <a:r>
              <a:rPr sz="2400" spc="-195">
                <a:latin typeface="Arial"/>
                <a:cs typeface="Arial"/>
              </a:rPr>
              <a:t> </a:t>
            </a:r>
            <a:r>
              <a:rPr sz="2400" spc="-25">
                <a:latin typeface="Arial"/>
                <a:cs typeface="Arial"/>
              </a:rPr>
              <a:t>interpreted</a:t>
            </a:r>
            <a:r>
              <a:rPr sz="2400" spc="-170">
                <a:latin typeface="Arial"/>
                <a:cs typeface="Arial"/>
              </a:rPr>
              <a:t> </a:t>
            </a:r>
            <a:r>
              <a:rPr sz="2400" spc="-50">
                <a:latin typeface="Arial"/>
                <a:cs typeface="Arial"/>
              </a:rPr>
              <a:t>application</a:t>
            </a:r>
            <a:r>
              <a:rPr sz="2400" spc="-170">
                <a:latin typeface="Arial"/>
                <a:cs typeface="Arial"/>
              </a:rPr>
              <a:t> </a:t>
            </a:r>
            <a:r>
              <a:rPr sz="2400" spc="-105">
                <a:latin typeface="Arial"/>
                <a:cs typeface="Arial"/>
              </a:rPr>
              <a:t>need</a:t>
            </a:r>
            <a:r>
              <a:rPr sz="2400" spc="-190">
                <a:latin typeface="Arial"/>
                <a:cs typeface="Arial"/>
              </a:rPr>
              <a:t> </a:t>
            </a:r>
            <a:r>
              <a:rPr sz="2400" spc="10">
                <a:latin typeface="Arial"/>
                <a:cs typeface="Arial"/>
              </a:rPr>
              <a:t>not</a:t>
            </a:r>
            <a:r>
              <a:rPr sz="2400" spc="-190">
                <a:latin typeface="Arial"/>
                <a:cs typeface="Arial"/>
              </a:rPr>
              <a:t> </a:t>
            </a:r>
            <a:r>
              <a:rPr sz="2400" spc="-95">
                <a:latin typeface="Arial"/>
                <a:cs typeface="Arial"/>
              </a:rPr>
              <a:t>be</a:t>
            </a:r>
            <a:r>
              <a:rPr sz="2400" spc="-190">
                <a:latin typeface="Arial"/>
                <a:cs typeface="Arial"/>
              </a:rPr>
              <a:t> </a:t>
            </a:r>
            <a:r>
              <a:rPr sz="2400" spc="-10">
                <a:latin typeface="Arial"/>
                <a:cs typeface="Arial"/>
              </a:rPr>
              <a:t>“complete.”</a:t>
            </a:r>
            <a:endParaRPr sz="2400">
              <a:latin typeface="Arial"/>
              <a:cs typeface="Arial"/>
            </a:endParaRPr>
          </a:p>
          <a:p>
            <a:pPr marL="299085" marR="195580" indent="-286385">
              <a:lnSpc>
                <a:spcPct val="100000"/>
              </a:lnSpc>
              <a:spcBef>
                <a:spcPts val="1175"/>
              </a:spcBef>
              <a:buClr>
                <a:srgbClr val="CC9A1A"/>
              </a:buClr>
              <a:buSzPct val="143750"/>
              <a:buChar char="•"/>
              <a:defRPr/>
              <a:tabLst>
                <a:tab pos="299720" algn="l"/>
              </a:tabLst>
            </a:pPr>
            <a:r>
              <a:rPr sz="2400" spc="-175">
                <a:latin typeface="Arial"/>
                <a:cs typeface="Arial"/>
              </a:rPr>
              <a:t>You</a:t>
            </a:r>
            <a:r>
              <a:rPr sz="2400" spc="-200">
                <a:latin typeface="Arial"/>
                <a:cs typeface="Arial"/>
              </a:rPr>
              <a:t> </a:t>
            </a:r>
            <a:r>
              <a:rPr sz="2400" spc="-130">
                <a:latin typeface="Arial"/>
                <a:cs typeface="Arial"/>
              </a:rPr>
              <a:t>can</a:t>
            </a:r>
            <a:r>
              <a:rPr sz="2400" spc="-200">
                <a:latin typeface="Arial"/>
                <a:cs typeface="Arial"/>
              </a:rPr>
              <a:t> </a:t>
            </a:r>
            <a:r>
              <a:rPr sz="2400" spc="-15">
                <a:latin typeface="Arial"/>
                <a:cs typeface="Arial"/>
              </a:rPr>
              <a:t>test</a:t>
            </a:r>
            <a:r>
              <a:rPr sz="2400" spc="-165">
                <a:latin typeface="Arial"/>
                <a:cs typeface="Arial"/>
              </a:rPr>
              <a:t> </a:t>
            </a:r>
            <a:r>
              <a:rPr sz="2400" spc="90">
                <a:latin typeface="Arial"/>
                <a:cs typeface="Arial"/>
              </a:rPr>
              <a:t>it</a:t>
            </a:r>
            <a:r>
              <a:rPr sz="2400" spc="-185">
                <a:latin typeface="Arial"/>
                <a:cs typeface="Arial"/>
              </a:rPr>
              <a:t> </a:t>
            </a:r>
            <a:r>
              <a:rPr sz="2400" spc="-25">
                <a:latin typeface="Arial"/>
                <a:cs typeface="Arial"/>
              </a:rPr>
              <a:t>in</a:t>
            </a:r>
            <a:r>
              <a:rPr sz="2400" spc="-185">
                <a:latin typeface="Arial"/>
                <a:cs typeface="Arial"/>
              </a:rPr>
              <a:t> </a:t>
            </a:r>
            <a:r>
              <a:rPr sz="2400" spc="-30">
                <a:latin typeface="Arial"/>
                <a:cs typeface="Arial"/>
              </a:rPr>
              <a:t>bits</a:t>
            </a:r>
            <a:r>
              <a:rPr sz="2400" spc="-175">
                <a:latin typeface="Arial"/>
                <a:cs typeface="Arial"/>
              </a:rPr>
              <a:t> </a:t>
            </a:r>
            <a:r>
              <a:rPr sz="2400" spc="-95">
                <a:latin typeface="Arial"/>
                <a:cs typeface="Arial"/>
              </a:rPr>
              <a:t>and</a:t>
            </a:r>
            <a:r>
              <a:rPr sz="2400" spc="-190">
                <a:latin typeface="Arial"/>
                <a:cs typeface="Arial"/>
              </a:rPr>
              <a:t> </a:t>
            </a:r>
            <a:r>
              <a:rPr sz="2400" spc="-120">
                <a:latin typeface="Arial"/>
                <a:cs typeface="Arial"/>
              </a:rPr>
              <a:t>pieces</a:t>
            </a:r>
            <a:r>
              <a:rPr sz="2400" spc="-175">
                <a:latin typeface="Arial"/>
                <a:cs typeface="Arial"/>
              </a:rPr>
              <a:t> </a:t>
            </a:r>
            <a:r>
              <a:rPr sz="2400" spc="5">
                <a:latin typeface="Arial"/>
                <a:cs typeface="Arial"/>
              </a:rPr>
              <a:t>until</a:t>
            </a:r>
            <a:r>
              <a:rPr sz="2400" spc="-175">
                <a:latin typeface="Arial"/>
                <a:cs typeface="Arial"/>
              </a:rPr>
              <a:t> </a:t>
            </a:r>
            <a:r>
              <a:rPr sz="2400" spc="-70">
                <a:latin typeface="Arial"/>
                <a:cs typeface="Arial"/>
              </a:rPr>
              <a:t>you</a:t>
            </a:r>
            <a:r>
              <a:rPr sz="2400" spc="-200">
                <a:latin typeface="Arial"/>
                <a:cs typeface="Arial"/>
              </a:rPr>
              <a:t> </a:t>
            </a:r>
            <a:r>
              <a:rPr sz="2400" spc="-100">
                <a:latin typeface="Arial"/>
                <a:cs typeface="Arial"/>
              </a:rPr>
              <a:t>are</a:t>
            </a:r>
            <a:r>
              <a:rPr sz="2400" spc="-190">
                <a:latin typeface="Arial"/>
                <a:cs typeface="Arial"/>
              </a:rPr>
              <a:t> </a:t>
            </a:r>
            <a:r>
              <a:rPr sz="2400" spc="-60">
                <a:latin typeface="Arial"/>
                <a:cs typeface="Arial"/>
              </a:rPr>
              <a:t>satisfied</a:t>
            </a:r>
            <a:r>
              <a:rPr sz="2400" spc="-155">
                <a:latin typeface="Arial"/>
                <a:cs typeface="Arial"/>
              </a:rPr>
              <a:t> </a:t>
            </a:r>
            <a:r>
              <a:rPr sz="2400" spc="20">
                <a:latin typeface="Arial"/>
                <a:cs typeface="Arial"/>
              </a:rPr>
              <a:t>with</a:t>
            </a:r>
            <a:r>
              <a:rPr sz="2400" spc="-175">
                <a:latin typeface="Arial"/>
                <a:cs typeface="Arial"/>
              </a:rPr>
              <a:t> </a:t>
            </a:r>
            <a:r>
              <a:rPr sz="2400" spc="-20">
                <a:latin typeface="Arial"/>
                <a:cs typeface="Arial"/>
              </a:rPr>
              <a:t>the</a:t>
            </a:r>
            <a:r>
              <a:rPr sz="2400" spc="-170">
                <a:latin typeface="Arial"/>
                <a:cs typeface="Arial"/>
              </a:rPr>
              <a:t> </a:t>
            </a:r>
            <a:r>
              <a:rPr sz="2400" spc="-75">
                <a:latin typeface="Arial"/>
                <a:cs typeface="Arial"/>
              </a:rPr>
              <a:t>results</a:t>
            </a:r>
            <a:r>
              <a:rPr sz="2400" spc="-180">
                <a:latin typeface="Arial"/>
                <a:cs typeface="Arial"/>
              </a:rPr>
              <a:t> </a:t>
            </a:r>
            <a:r>
              <a:rPr sz="2400" spc="-95">
                <a:latin typeface="Arial"/>
                <a:cs typeface="Arial"/>
              </a:rPr>
              <a:t>and  </a:t>
            </a:r>
            <a:r>
              <a:rPr sz="2400">
                <a:latin typeface="Arial"/>
                <a:cs typeface="Arial"/>
              </a:rPr>
              <a:t>put</a:t>
            </a:r>
            <a:r>
              <a:rPr sz="2400" spc="-190">
                <a:latin typeface="Arial"/>
                <a:cs typeface="Arial"/>
              </a:rPr>
              <a:t> </a:t>
            </a:r>
            <a:r>
              <a:rPr sz="2400" spc="-20">
                <a:latin typeface="Arial"/>
                <a:cs typeface="Arial"/>
              </a:rPr>
              <a:t>them</a:t>
            </a:r>
            <a:r>
              <a:rPr sz="2400" spc="-190">
                <a:latin typeface="Arial"/>
                <a:cs typeface="Arial"/>
              </a:rPr>
              <a:t> </a:t>
            </a:r>
            <a:r>
              <a:rPr sz="2400" spc="-40">
                <a:latin typeface="Arial"/>
                <a:cs typeface="Arial"/>
              </a:rPr>
              <a:t>all</a:t>
            </a:r>
            <a:r>
              <a:rPr sz="2400" spc="-185">
                <a:latin typeface="Arial"/>
                <a:cs typeface="Arial"/>
              </a:rPr>
              <a:t> </a:t>
            </a:r>
            <a:r>
              <a:rPr sz="2400" spc="-20">
                <a:latin typeface="Arial"/>
                <a:cs typeface="Arial"/>
              </a:rPr>
              <a:t>together</a:t>
            </a:r>
            <a:r>
              <a:rPr sz="2400" spc="-175">
                <a:latin typeface="Arial"/>
                <a:cs typeface="Arial"/>
              </a:rPr>
              <a:t> </a:t>
            </a:r>
            <a:r>
              <a:rPr sz="2400" spc="-25">
                <a:latin typeface="Arial"/>
                <a:cs typeface="Arial"/>
              </a:rPr>
              <a:t>later</a:t>
            </a:r>
            <a:r>
              <a:rPr sz="2400" spc="-175">
                <a:latin typeface="Arial"/>
                <a:cs typeface="Arial"/>
              </a:rPr>
              <a:t> </a:t>
            </a:r>
            <a:r>
              <a:rPr sz="2400" spc="15">
                <a:latin typeface="Arial"/>
                <a:cs typeface="Arial"/>
              </a:rPr>
              <a:t>for</a:t>
            </a:r>
            <a:r>
              <a:rPr sz="2400" spc="-215">
                <a:latin typeface="Arial"/>
                <a:cs typeface="Arial"/>
              </a:rPr>
              <a:t> </a:t>
            </a:r>
            <a:r>
              <a:rPr sz="2400" spc="-20">
                <a:latin typeface="Arial"/>
                <a:cs typeface="Arial"/>
              </a:rPr>
              <a:t>the</a:t>
            </a:r>
            <a:r>
              <a:rPr sz="2400" spc="-185">
                <a:latin typeface="Arial"/>
                <a:cs typeface="Arial"/>
              </a:rPr>
              <a:t> </a:t>
            </a:r>
            <a:r>
              <a:rPr sz="2400" spc="-90">
                <a:latin typeface="Arial"/>
                <a:cs typeface="Arial"/>
              </a:rPr>
              <a:t>end</a:t>
            </a:r>
            <a:r>
              <a:rPr sz="2400" spc="-190">
                <a:latin typeface="Arial"/>
                <a:cs typeface="Arial"/>
              </a:rPr>
              <a:t> </a:t>
            </a:r>
            <a:r>
              <a:rPr sz="2400" spc="-114">
                <a:latin typeface="Arial"/>
                <a:cs typeface="Arial"/>
              </a:rPr>
              <a:t>user</a:t>
            </a:r>
            <a:r>
              <a:rPr sz="2400" spc="-185">
                <a:latin typeface="Arial"/>
                <a:cs typeface="Arial"/>
              </a:rPr>
              <a:t> </a:t>
            </a:r>
            <a:r>
              <a:rPr sz="2400" spc="45">
                <a:latin typeface="Arial"/>
                <a:cs typeface="Arial"/>
              </a:rPr>
              <a:t>to</a:t>
            </a:r>
            <a:r>
              <a:rPr sz="2400" spc="-190">
                <a:latin typeface="Arial"/>
                <a:cs typeface="Arial"/>
              </a:rPr>
              <a:t> </a:t>
            </a:r>
            <a:r>
              <a:rPr sz="2400" spc="-130">
                <a:latin typeface="Arial"/>
                <a:cs typeface="Arial"/>
              </a:rPr>
              <a:t>use.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116829" y="231394"/>
            <a:ext cx="27762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25"/>
              <a:t>Python</a:t>
            </a:r>
            <a:r>
              <a:rPr spc="-235"/>
              <a:t> </a:t>
            </a:r>
            <a:r>
              <a:rPr spc="-245"/>
              <a:t>Features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1811782" y="1592961"/>
            <a:ext cx="9090025" cy="3902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b="1" spc="-290">
                <a:latin typeface="Arial"/>
                <a:cs typeface="Arial"/>
              </a:rPr>
              <a:t>Easy </a:t>
            </a:r>
            <a:r>
              <a:rPr sz="2200" b="1" spc="-85">
                <a:latin typeface="Arial"/>
                <a:cs typeface="Arial"/>
              </a:rPr>
              <a:t>to </a:t>
            </a:r>
            <a:r>
              <a:rPr sz="2200" b="1" spc="-105">
                <a:latin typeface="Arial"/>
                <a:cs typeface="Arial"/>
              </a:rPr>
              <a:t>learn, </a:t>
            </a:r>
            <a:r>
              <a:rPr sz="2200" b="1" spc="-215">
                <a:latin typeface="Arial"/>
                <a:cs typeface="Arial"/>
              </a:rPr>
              <a:t>easy </a:t>
            </a:r>
            <a:r>
              <a:rPr sz="2200" b="1" spc="-85">
                <a:latin typeface="Arial"/>
                <a:cs typeface="Arial"/>
              </a:rPr>
              <a:t>to </a:t>
            </a:r>
            <a:r>
              <a:rPr sz="2200" b="1" spc="-135">
                <a:latin typeface="Arial"/>
                <a:cs typeface="Arial"/>
              </a:rPr>
              <a:t>read </a:t>
            </a:r>
            <a:r>
              <a:rPr sz="2200" b="1" spc="-160">
                <a:latin typeface="Arial"/>
                <a:cs typeface="Arial"/>
              </a:rPr>
              <a:t>and </a:t>
            </a:r>
            <a:r>
              <a:rPr sz="2200" b="1" spc="-215">
                <a:latin typeface="Arial"/>
                <a:cs typeface="Arial"/>
              </a:rPr>
              <a:t>easy </a:t>
            </a:r>
            <a:r>
              <a:rPr sz="2200" b="1" spc="-85">
                <a:latin typeface="Arial"/>
                <a:cs typeface="Arial"/>
              </a:rPr>
              <a:t>to</a:t>
            </a:r>
            <a:r>
              <a:rPr sz="2200" b="1" spc="-345">
                <a:latin typeface="Arial"/>
                <a:cs typeface="Arial"/>
              </a:rPr>
              <a:t> </a:t>
            </a:r>
            <a:r>
              <a:rPr sz="2200" b="1" spc="-114">
                <a:latin typeface="Arial"/>
                <a:cs typeface="Arial"/>
              </a:rPr>
              <a:t>maintain.</a:t>
            </a:r>
            <a:endParaRPr sz="220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defRPr/>
              <a:tabLst>
                <a:tab pos="299720" algn="l"/>
                <a:tab pos="1512570" algn="l"/>
                <a:tab pos="1829435" algn="l"/>
                <a:tab pos="2376170" algn="l"/>
                <a:tab pos="2919095" algn="l"/>
                <a:tab pos="3365500" algn="l"/>
                <a:tab pos="4338320" algn="l"/>
                <a:tab pos="5572760" algn="l"/>
                <a:tab pos="6816725" algn="l"/>
                <a:tab pos="7395845" algn="l"/>
                <a:tab pos="7938134" algn="l"/>
                <a:tab pos="8470265" algn="l"/>
              </a:tabLst>
            </a:pPr>
            <a:r>
              <a:rPr sz="2200" b="1" spc="-330">
                <a:latin typeface="Arial"/>
                <a:cs typeface="Arial"/>
              </a:rPr>
              <a:t>P</a:t>
            </a:r>
            <a:r>
              <a:rPr sz="2200" b="1" spc="-160">
                <a:latin typeface="Arial"/>
                <a:cs typeface="Arial"/>
              </a:rPr>
              <a:t>o</a:t>
            </a:r>
            <a:r>
              <a:rPr sz="2200" b="1" spc="-35">
                <a:latin typeface="Arial"/>
                <a:cs typeface="Arial"/>
              </a:rPr>
              <a:t>r</a:t>
            </a:r>
            <a:r>
              <a:rPr sz="2200" b="1" spc="-45">
                <a:latin typeface="Arial"/>
                <a:cs typeface="Arial"/>
              </a:rPr>
              <a:t>t</a:t>
            </a:r>
            <a:r>
              <a:rPr sz="2200" b="1" spc="-120">
                <a:latin typeface="Arial"/>
                <a:cs typeface="Arial"/>
              </a:rPr>
              <a:t>abl</a:t>
            </a:r>
            <a:r>
              <a:rPr sz="2200" b="1" spc="-150">
                <a:latin typeface="Arial"/>
                <a:cs typeface="Arial"/>
              </a:rPr>
              <a:t>e</a:t>
            </a:r>
            <a:r>
              <a:rPr sz="2200" spc="-25">
                <a:latin typeface="Arial"/>
                <a:cs typeface="Arial"/>
              </a:rPr>
              <a:t>: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25">
                <a:latin typeface="Arial"/>
                <a:cs typeface="Arial"/>
              </a:rPr>
              <a:t>I</a:t>
            </a:r>
            <a:r>
              <a:rPr sz="2200" spc="30">
                <a:latin typeface="Arial"/>
                <a:cs typeface="Arial"/>
              </a:rPr>
              <a:t>t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204">
                <a:latin typeface="Arial"/>
                <a:cs typeface="Arial"/>
              </a:rPr>
              <a:t>c</a:t>
            </a:r>
            <a:r>
              <a:rPr sz="2200" spc="-125">
                <a:latin typeface="Arial"/>
                <a:cs typeface="Arial"/>
              </a:rPr>
              <a:t>an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40">
                <a:latin typeface="Arial"/>
                <a:cs typeface="Arial"/>
              </a:rPr>
              <a:t>run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65">
                <a:latin typeface="Arial"/>
                <a:cs typeface="Arial"/>
              </a:rPr>
              <a:t>o</a:t>
            </a:r>
            <a:r>
              <a:rPr sz="2200" spc="-70">
                <a:latin typeface="Arial"/>
                <a:cs typeface="Arial"/>
              </a:rPr>
              <a:t>n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45">
                <a:latin typeface="Arial"/>
                <a:cs typeface="Arial"/>
              </a:rPr>
              <a:t>v</a:t>
            </a:r>
            <a:r>
              <a:rPr sz="2200" spc="-50">
                <a:latin typeface="Arial"/>
                <a:cs typeface="Arial"/>
              </a:rPr>
              <a:t>ar</a:t>
            </a:r>
            <a:r>
              <a:rPr sz="2200" spc="-35">
                <a:latin typeface="Arial"/>
                <a:cs typeface="Arial"/>
              </a:rPr>
              <a:t>i</a:t>
            </a:r>
            <a:r>
              <a:rPr sz="2200" spc="-65">
                <a:latin typeface="Arial"/>
                <a:cs typeface="Arial"/>
              </a:rPr>
              <a:t>o</a:t>
            </a:r>
            <a:r>
              <a:rPr sz="2200" spc="-170">
                <a:latin typeface="Arial"/>
                <a:cs typeface="Arial"/>
              </a:rPr>
              <a:t>u</a:t>
            </a:r>
            <a:r>
              <a:rPr sz="2200" spc="-150">
                <a:latin typeface="Arial"/>
                <a:cs typeface="Arial"/>
              </a:rPr>
              <a:t>s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90">
                <a:latin typeface="Arial"/>
                <a:cs typeface="Arial"/>
              </a:rPr>
              <a:t>ha</a:t>
            </a:r>
            <a:r>
              <a:rPr sz="2200" spc="-80">
                <a:latin typeface="Arial"/>
                <a:cs typeface="Arial"/>
              </a:rPr>
              <a:t>r</a:t>
            </a:r>
            <a:r>
              <a:rPr sz="2200" spc="-85">
                <a:latin typeface="Arial"/>
                <a:cs typeface="Arial"/>
              </a:rPr>
              <a:t>d</a:t>
            </a:r>
            <a:r>
              <a:rPr sz="2200" spc="-40">
                <a:latin typeface="Arial"/>
                <a:cs typeface="Arial"/>
              </a:rPr>
              <a:t>w</a:t>
            </a:r>
            <a:r>
              <a:rPr sz="2200" spc="-90">
                <a:latin typeface="Arial"/>
                <a:cs typeface="Arial"/>
              </a:rPr>
              <a:t>a</a:t>
            </a:r>
            <a:r>
              <a:rPr sz="2200" spc="-75">
                <a:latin typeface="Arial"/>
                <a:cs typeface="Arial"/>
              </a:rPr>
              <a:t>r</a:t>
            </a:r>
            <a:r>
              <a:rPr sz="2200" spc="-135">
                <a:latin typeface="Arial"/>
                <a:cs typeface="Arial"/>
              </a:rPr>
              <a:t>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75">
                <a:latin typeface="Arial"/>
                <a:cs typeface="Arial"/>
              </a:rPr>
              <a:t>pl</a:t>
            </a:r>
            <a:r>
              <a:rPr sz="2200" spc="-120">
                <a:latin typeface="Arial"/>
                <a:cs typeface="Arial"/>
              </a:rPr>
              <a:t>a</a:t>
            </a:r>
            <a:r>
              <a:rPr sz="2200" spc="90">
                <a:latin typeface="Arial"/>
                <a:cs typeface="Arial"/>
              </a:rPr>
              <a:t>t</a:t>
            </a:r>
            <a:r>
              <a:rPr sz="2200" spc="35">
                <a:latin typeface="Arial"/>
                <a:cs typeface="Arial"/>
              </a:rPr>
              <a:t>f</a:t>
            </a:r>
            <a:r>
              <a:rPr sz="2200" spc="-65">
                <a:latin typeface="Arial"/>
                <a:cs typeface="Arial"/>
              </a:rPr>
              <a:t>o</a:t>
            </a:r>
            <a:r>
              <a:rPr sz="2200" spc="-100">
                <a:latin typeface="Arial"/>
                <a:cs typeface="Arial"/>
              </a:rPr>
              <a:t>rms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05">
                <a:latin typeface="Arial"/>
                <a:cs typeface="Arial"/>
              </a:rPr>
              <a:t>and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75">
                <a:latin typeface="Arial"/>
                <a:cs typeface="Arial"/>
              </a:rPr>
              <a:t>ha</a:t>
            </a:r>
            <a:r>
              <a:rPr sz="2200" spc="-150">
                <a:latin typeface="Arial"/>
                <a:cs typeface="Arial"/>
              </a:rPr>
              <a:t>s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30">
                <a:latin typeface="Arial"/>
                <a:cs typeface="Arial"/>
              </a:rPr>
              <a:t>the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204">
                <a:latin typeface="Arial"/>
                <a:cs typeface="Arial"/>
              </a:rPr>
              <a:t>s</a:t>
            </a:r>
            <a:r>
              <a:rPr sz="2200" spc="-215">
                <a:latin typeface="Arial"/>
                <a:cs typeface="Arial"/>
              </a:rPr>
              <a:t>a</a:t>
            </a:r>
            <a:r>
              <a:rPr sz="2200" spc="-75">
                <a:latin typeface="Arial"/>
                <a:cs typeface="Arial"/>
              </a:rPr>
              <a:t>m</a:t>
            </a:r>
            <a:r>
              <a:rPr sz="2200" spc="-90">
                <a:latin typeface="Arial"/>
                <a:cs typeface="Arial"/>
              </a:rPr>
              <a:t>e  </a:t>
            </a:r>
            <a:r>
              <a:rPr sz="2200" spc="-65">
                <a:latin typeface="Arial"/>
                <a:cs typeface="Arial"/>
              </a:rPr>
              <a:t>interface </a:t>
            </a:r>
            <a:r>
              <a:rPr sz="2200" spc="-70">
                <a:latin typeface="Arial"/>
                <a:cs typeface="Arial"/>
              </a:rPr>
              <a:t>on </a:t>
            </a:r>
            <a:r>
              <a:rPr sz="2200" spc="-50">
                <a:latin typeface="Arial"/>
                <a:cs typeface="Arial"/>
              </a:rPr>
              <a:t>all</a:t>
            </a:r>
            <a:r>
              <a:rPr sz="2200" spc="-215">
                <a:latin typeface="Arial"/>
                <a:cs typeface="Arial"/>
              </a:rPr>
              <a:t> </a:t>
            </a:r>
            <a:r>
              <a:rPr sz="2200" spc="-55">
                <a:latin typeface="Arial"/>
                <a:cs typeface="Arial"/>
              </a:rPr>
              <a:t>platforms.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35"/>
              </a:spcBef>
              <a:buClr>
                <a:srgbClr val="CC9A1A"/>
              </a:buClr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b="1" spc="-160">
                <a:latin typeface="Arial"/>
                <a:cs typeface="Arial"/>
              </a:rPr>
              <a:t>Extendable: </a:t>
            </a:r>
            <a:r>
              <a:rPr sz="2200" spc="-235">
                <a:latin typeface="Arial"/>
                <a:cs typeface="Arial"/>
              </a:rPr>
              <a:t>You </a:t>
            </a:r>
            <a:r>
              <a:rPr sz="2200" spc="-150">
                <a:latin typeface="Arial"/>
                <a:cs typeface="Arial"/>
              </a:rPr>
              <a:t>can </a:t>
            </a:r>
            <a:r>
              <a:rPr sz="2200" spc="-105">
                <a:latin typeface="Arial"/>
                <a:cs typeface="Arial"/>
              </a:rPr>
              <a:t>add </a:t>
            </a:r>
            <a:r>
              <a:rPr sz="2200" spc="-60">
                <a:latin typeface="Arial"/>
                <a:cs typeface="Arial"/>
              </a:rPr>
              <a:t>low-level </a:t>
            </a:r>
            <a:r>
              <a:rPr sz="2200" spc="-95">
                <a:latin typeface="Arial"/>
                <a:cs typeface="Arial"/>
              </a:rPr>
              <a:t>modules </a:t>
            </a:r>
            <a:r>
              <a:rPr sz="2200" spc="10">
                <a:latin typeface="Arial"/>
                <a:cs typeface="Arial"/>
              </a:rPr>
              <a:t>to </a:t>
            </a:r>
            <a:r>
              <a:rPr sz="2200" spc="-30">
                <a:latin typeface="Arial"/>
                <a:cs typeface="Arial"/>
              </a:rPr>
              <a:t>the </a:t>
            </a:r>
            <a:r>
              <a:rPr sz="2200" spc="-85">
                <a:latin typeface="Arial"/>
                <a:cs typeface="Arial"/>
              </a:rPr>
              <a:t>Python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50">
                <a:latin typeface="Arial"/>
                <a:cs typeface="Arial"/>
              </a:rPr>
              <a:t>interpreter.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b="1" spc="-180">
                <a:latin typeface="Arial"/>
                <a:cs typeface="Arial"/>
              </a:rPr>
              <a:t>Scalable: </a:t>
            </a:r>
            <a:r>
              <a:rPr sz="2200" spc="-85">
                <a:latin typeface="Arial"/>
                <a:cs typeface="Arial"/>
              </a:rPr>
              <a:t>Python </a:t>
            </a:r>
            <a:r>
              <a:rPr sz="2200" spc="-90">
                <a:latin typeface="Arial"/>
                <a:cs typeface="Arial"/>
              </a:rPr>
              <a:t>provides </a:t>
            </a:r>
            <a:r>
              <a:rPr sz="2200" spc="-175">
                <a:latin typeface="Arial"/>
                <a:cs typeface="Arial"/>
              </a:rPr>
              <a:t>a </a:t>
            </a:r>
            <a:r>
              <a:rPr sz="2200" spc="-100">
                <a:latin typeface="Arial"/>
                <a:cs typeface="Arial"/>
              </a:rPr>
              <a:t>good </a:t>
            </a:r>
            <a:r>
              <a:rPr sz="2200" spc="-50">
                <a:latin typeface="Arial"/>
                <a:cs typeface="Arial"/>
              </a:rPr>
              <a:t>structure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55">
                <a:latin typeface="Arial"/>
                <a:cs typeface="Arial"/>
              </a:rPr>
              <a:t>support </a:t>
            </a:r>
            <a:r>
              <a:rPr sz="2200" spc="-10">
                <a:latin typeface="Arial"/>
                <a:cs typeface="Arial"/>
              </a:rPr>
              <a:t>for </a:t>
            </a:r>
            <a:r>
              <a:rPr sz="2200" spc="-100">
                <a:latin typeface="Arial"/>
                <a:cs typeface="Arial"/>
              </a:rPr>
              <a:t>large</a:t>
            </a:r>
            <a:r>
              <a:rPr sz="2200" spc="-280">
                <a:latin typeface="Arial"/>
                <a:cs typeface="Arial"/>
              </a:rPr>
              <a:t> </a:t>
            </a:r>
            <a:r>
              <a:rPr sz="2200" spc="-100">
                <a:latin typeface="Arial"/>
                <a:cs typeface="Arial"/>
              </a:rPr>
              <a:t>programs.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spc="-85">
                <a:latin typeface="Arial"/>
                <a:cs typeface="Arial"/>
              </a:rPr>
              <a:t>Python </a:t>
            </a:r>
            <a:r>
              <a:rPr sz="2200" spc="-165">
                <a:latin typeface="Arial"/>
                <a:cs typeface="Arial"/>
              </a:rPr>
              <a:t>has </a:t>
            </a:r>
            <a:r>
              <a:rPr sz="2200" spc="-55">
                <a:latin typeface="Arial"/>
                <a:cs typeface="Arial"/>
              </a:rPr>
              <a:t>support </a:t>
            </a:r>
            <a:r>
              <a:rPr sz="2200" spc="-10">
                <a:latin typeface="Arial"/>
                <a:cs typeface="Arial"/>
              </a:rPr>
              <a:t>for </a:t>
            </a:r>
            <a:r>
              <a:rPr sz="2200" spc="-125">
                <a:latin typeface="Arial"/>
                <a:cs typeface="Arial"/>
              </a:rPr>
              <a:t>an </a:t>
            </a:r>
            <a:r>
              <a:rPr sz="2200" b="1" spc="-125">
                <a:latin typeface="Arial"/>
                <a:cs typeface="Arial"/>
              </a:rPr>
              <a:t>interactive </a:t>
            </a:r>
            <a:r>
              <a:rPr sz="2200" b="1" spc="-160">
                <a:latin typeface="Arial"/>
                <a:cs typeface="Arial"/>
              </a:rPr>
              <a:t>mode </a:t>
            </a:r>
            <a:r>
              <a:rPr sz="2200" spc="-5">
                <a:latin typeface="Arial"/>
                <a:cs typeface="Arial"/>
              </a:rPr>
              <a:t>of </a:t>
            </a:r>
            <a:r>
              <a:rPr sz="2200" spc="-60">
                <a:latin typeface="Arial"/>
                <a:cs typeface="Arial"/>
              </a:rPr>
              <a:t>testing </a:t>
            </a:r>
            <a:r>
              <a:rPr sz="2200" spc="-105">
                <a:latin typeface="Arial"/>
                <a:cs typeface="Arial"/>
              </a:rPr>
              <a:t>and</a:t>
            </a:r>
            <a:r>
              <a:rPr sz="2200" spc="-310">
                <a:latin typeface="Arial"/>
                <a:cs typeface="Arial"/>
              </a:rPr>
              <a:t> </a:t>
            </a:r>
            <a:r>
              <a:rPr sz="2200" spc="-105">
                <a:latin typeface="Arial"/>
                <a:cs typeface="Arial"/>
              </a:rPr>
              <a:t>debugging.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spc="-85">
                <a:latin typeface="Arial"/>
                <a:cs typeface="Arial"/>
              </a:rPr>
              <a:t>Python </a:t>
            </a:r>
            <a:r>
              <a:rPr sz="2200" spc="-165">
                <a:latin typeface="Arial"/>
                <a:cs typeface="Arial"/>
              </a:rPr>
              <a:t>has </a:t>
            </a:r>
            <a:r>
              <a:rPr sz="2200" spc="-175">
                <a:latin typeface="Arial"/>
                <a:cs typeface="Arial"/>
              </a:rPr>
              <a:t>a </a:t>
            </a:r>
            <a:r>
              <a:rPr sz="2200" spc="-80">
                <a:latin typeface="Arial"/>
                <a:cs typeface="Arial"/>
              </a:rPr>
              <a:t>broad </a:t>
            </a:r>
            <a:r>
              <a:rPr sz="2200" spc="-90">
                <a:latin typeface="Arial"/>
                <a:cs typeface="Arial"/>
              </a:rPr>
              <a:t>standard </a:t>
            </a:r>
            <a:r>
              <a:rPr sz="2200" b="1" spc="-120">
                <a:latin typeface="Arial"/>
                <a:cs typeface="Arial"/>
              </a:rPr>
              <a:t>library</a:t>
            </a:r>
            <a:r>
              <a:rPr sz="2200" b="1" spc="-130">
                <a:latin typeface="Arial"/>
                <a:cs typeface="Arial"/>
              </a:rPr>
              <a:t> </a:t>
            </a:r>
            <a:r>
              <a:rPr sz="2200" spc="-75">
                <a:latin typeface="Arial"/>
                <a:cs typeface="Arial"/>
              </a:rPr>
              <a:t>cross-platform.</a:t>
            </a:r>
            <a:endParaRPr sz="2200">
              <a:latin typeface="Arial"/>
              <a:cs typeface="Arial"/>
            </a:endParaRPr>
          </a:p>
          <a:p>
            <a:pPr marL="299085" marR="6350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defRPr/>
              <a:tabLst>
                <a:tab pos="299720" algn="l"/>
                <a:tab pos="1629410" algn="l"/>
                <a:tab pos="1971039" algn="l"/>
                <a:tab pos="2910205" algn="l"/>
                <a:tab pos="3216275" algn="l"/>
                <a:tab pos="3627754" algn="l"/>
                <a:tab pos="4560570" algn="l"/>
                <a:tab pos="5770880" algn="l"/>
                <a:tab pos="7030083" algn="l"/>
                <a:tab pos="7708264" algn="l"/>
                <a:tab pos="8458200" algn="l"/>
              </a:tabLst>
            </a:pPr>
            <a:r>
              <a:rPr sz="2200" spc="-455">
                <a:latin typeface="Arial"/>
                <a:cs typeface="Arial"/>
              </a:rPr>
              <a:t>E</a:t>
            </a:r>
            <a:r>
              <a:rPr sz="2200" spc="-130">
                <a:latin typeface="Arial"/>
                <a:cs typeface="Arial"/>
              </a:rPr>
              <a:t>v</a:t>
            </a:r>
            <a:r>
              <a:rPr sz="2200" spc="-65">
                <a:latin typeface="Arial"/>
                <a:cs typeface="Arial"/>
              </a:rPr>
              <a:t>e</a:t>
            </a:r>
            <a:r>
              <a:rPr sz="2200" spc="-35">
                <a:latin typeface="Arial"/>
                <a:cs typeface="Arial"/>
              </a:rPr>
              <a:t>r</a:t>
            </a:r>
            <a:r>
              <a:rPr sz="2200" spc="-100">
                <a:latin typeface="Arial"/>
                <a:cs typeface="Arial"/>
              </a:rPr>
              <a:t>y</a:t>
            </a:r>
            <a:r>
              <a:rPr sz="2200" spc="-40">
                <a:latin typeface="Arial"/>
                <a:cs typeface="Arial"/>
              </a:rPr>
              <a:t>thing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30">
                <a:latin typeface="Arial"/>
                <a:cs typeface="Arial"/>
              </a:rPr>
              <a:t>in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320">
                <a:latin typeface="Arial"/>
                <a:cs typeface="Arial"/>
              </a:rPr>
              <a:t>P</a:t>
            </a:r>
            <a:r>
              <a:rPr sz="2200" spc="-100">
                <a:latin typeface="Arial"/>
                <a:cs typeface="Arial"/>
              </a:rPr>
              <a:t>y</a:t>
            </a:r>
            <a:r>
              <a:rPr sz="2200" spc="-5">
                <a:latin typeface="Arial"/>
                <a:cs typeface="Arial"/>
              </a:rPr>
              <a:t>tho</a:t>
            </a:r>
            <a:r>
              <a:rPr sz="2200" spc="-70">
                <a:latin typeface="Arial"/>
                <a:cs typeface="Arial"/>
              </a:rPr>
              <a:t>n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14">
                <a:latin typeface="Arial"/>
                <a:cs typeface="Arial"/>
              </a:rPr>
              <a:t>is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25">
                <a:latin typeface="Arial"/>
                <a:cs typeface="Arial"/>
              </a:rPr>
              <a:t>an</a:t>
            </a:r>
            <a:r>
              <a:rPr sz="2200">
                <a:latin typeface="Arial"/>
                <a:cs typeface="Arial"/>
              </a:rPr>
              <a:t>	</a:t>
            </a:r>
            <a:r>
              <a:rPr sz="2200" b="1" spc="-155">
                <a:latin typeface="Arial"/>
                <a:cs typeface="Arial"/>
              </a:rPr>
              <a:t>ob</a:t>
            </a:r>
            <a:r>
              <a:rPr sz="2200" b="1" spc="-65">
                <a:latin typeface="Arial"/>
                <a:cs typeface="Arial"/>
              </a:rPr>
              <a:t>j</a:t>
            </a:r>
            <a:r>
              <a:rPr sz="2200" b="1" spc="-220">
                <a:latin typeface="Arial"/>
                <a:cs typeface="Arial"/>
              </a:rPr>
              <a:t>e</a:t>
            </a:r>
            <a:r>
              <a:rPr sz="2200" b="1" spc="-200">
                <a:latin typeface="Arial"/>
                <a:cs typeface="Arial"/>
              </a:rPr>
              <a:t>c</a:t>
            </a:r>
            <a:r>
              <a:rPr sz="2200" b="1" spc="10">
                <a:latin typeface="Arial"/>
                <a:cs typeface="Arial"/>
              </a:rPr>
              <a:t>t</a:t>
            </a:r>
            <a:r>
              <a:rPr sz="2200" spc="-25">
                <a:latin typeface="Arial"/>
                <a:cs typeface="Arial"/>
              </a:rPr>
              <a:t>: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45">
                <a:latin typeface="Arial"/>
                <a:cs typeface="Arial"/>
              </a:rPr>
              <a:t>v</a:t>
            </a:r>
            <a:r>
              <a:rPr sz="2200" spc="-70">
                <a:latin typeface="Arial"/>
                <a:cs typeface="Arial"/>
              </a:rPr>
              <a:t>ari</a:t>
            </a:r>
            <a:r>
              <a:rPr sz="2200" spc="-95">
                <a:latin typeface="Arial"/>
                <a:cs typeface="Arial"/>
              </a:rPr>
              <a:t>a</a:t>
            </a:r>
            <a:r>
              <a:rPr sz="2200" spc="-85">
                <a:latin typeface="Arial"/>
                <a:cs typeface="Arial"/>
              </a:rPr>
              <a:t>b</a:t>
            </a:r>
            <a:r>
              <a:rPr sz="2200" spc="-105">
                <a:latin typeface="Arial"/>
                <a:cs typeface="Arial"/>
              </a:rPr>
              <a:t>les,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35">
                <a:latin typeface="Arial"/>
                <a:cs typeface="Arial"/>
              </a:rPr>
              <a:t>func</a:t>
            </a:r>
            <a:r>
              <a:rPr sz="2200" spc="-15">
                <a:latin typeface="Arial"/>
                <a:cs typeface="Arial"/>
              </a:rPr>
              <a:t>ti</a:t>
            </a:r>
            <a:r>
              <a:rPr sz="2200" spc="-35">
                <a:latin typeface="Arial"/>
                <a:cs typeface="Arial"/>
              </a:rPr>
              <a:t>o</a:t>
            </a:r>
            <a:r>
              <a:rPr sz="2200" spc="-170">
                <a:latin typeface="Arial"/>
                <a:cs typeface="Arial"/>
              </a:rPr>
              <a:t>n</a:t>
            </a:r>
            <a:r>
              <a:rPr sz="2200" spc="-150">
                <a:latin typeface="Arial"/>
                <a:cs typeface="Arial"/>
              </a:rPr>
              <a:t>s</a:t>
            </a:r>
            <a:r>
              <a:rPr sz="2200" spc="-65">
                <a:latin typeface="Arial"/>
                <a:cs typeface="Arial"/>
              </a:rPr>
              <a:t>,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50">
                <a:latin typeface="Arial"/>
                <a:cs typeface="Arial"/>
              </a:rPr>
              <a:t>e</a:t>
            </a:r>
            <a:r>
              <a:rPr sz="2200" spc="-130">
                <a:latin typeface="Arial"/>
                <a:cs typeface="Arial"/>
              </a:rPr>
              <a:t>v</a:t>
            </a:r>
            <a:r>
              <a:rPr sz="2200" spc="-105">
                <a:latin typeface="Arial"/>
                <a:cs typeface="Arial"/>
              </a:rPr>
              <a:t>en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195">
                <a:latin typeface="Arial"/>
                <a:cs typeface="Arial"/>
              </a:rPr>
              <a:t>c</a:t>
            </a:r>
            <a:r>
              <a:rPr sz="2200" spc="-65">
                <a:latin typeface="Arial"/>
                <a:cs typeface="Arial"/>
              </a:rPr>
              <a:t>o</a:t>
            </a:r>
            <a:r>
              <a:rPr sz="2200" spc="-110">
                <a:latin typeface="Arial"/>
                <a:cs typeface="Arial"/>
              </a:rPr>
              <a:t>de</a:t>
            </a:r>
            <a:r>
              <a:rPr sz="2200" spc="-60">
                <a:latin typeface="Arial"/>
                <a:cs typeface="Arial"/>
              </a:rPr>
              <a:t>.</a:t>
            </a:r>
            <a:r>
              <a:rPr sz="2200">
                <a:latin typeface="Arial"/>
                <a:cs typeface="Arial"/>
              </a:rPr>
              <a:t>	</a:t>
            </a:r>
            <a:r>
              <a:rPr sz="2200" spc="-455">
                <a:latin typeface="Arial"/>
                <a:cs typeface="Arial"/>
              </a:rPr>
              <a:t>E</a:t>
            </a:r>
            <a:r>
              <a:rPr sz="2200" spc="-130">
                <a:latin typeface="Arial"/>
                <a:cs typeface="Arial"/>
              </a:rPr>
              <a:t>v</a:t>
            </a:r>
            <a:r>
              <a:rPr sz="2200" spc="-65">
                <a:latin typeface="Arial"/>
                <a:cs typeface="Arial"/>
              </a:rPr>
              <a:t>e</a:t>
            </a:r>
            <a:r>
              <a:rPr sz="2200" spc="-35">
                <a:latin typeface="Arial"/>
                <a:cs typeface="Arial"/>
              </a:rPr>
              <a:t>r</a:t>
            </a:r>
            <a:r>
              <a:rPr sz="2200" spc="-75">
                <a:latin typeface="Arial"/>
                <a:cs typeface="Arial"/>
              </a:rPr>
              <a:t>y  </a:t>
            </a:r>
            <a:r>
              <a:rPr sz="2200" spc="-50">
                <a:latin typeface="Arial"/>
                <a:cs typeface="Arial"/>
              </a:rPr>
              <a:t>object </a:t>
            </a:r>
            <a:r>
              <a:rPr sz="2200" spc="-165">
                <a:latin typeface="Arial"/>
                <a:cs typeface="Arial"/>
              </a:rPr>
              <a:t>has </a:t>
            </a:r>
            <a:r>
              <a:rPr sz="2200" spc="-125">
                <a:latin typeface="Arial"/>
                <a:cs typeface="Arial"/>
              </a:rPr>
              <a:t>an </a:t>
            </a:r>
            <a:r>
              <a:rPr sz="2200" spc="-140">
                <a:latin typeface="Arial"/>
                <a:cs typeface="Arial"/>
              </a:rPr>
              <a:t>ID, </a:t>
            </a:r>
            <a:r>
              <a:rPr sz="2200" spc="-175">
                <a:latin typeface="Arial"/>
                <a:cs typeface="Arial"/>
              </a:rPr>
              <a:t>a </a:t>
            </a:r>
            <a:r>
              <a:rPr sz="2200" spc="-50">
                <a:latin typeface="Arial"/>
                <a:cs typeface="Arial"/>
              </a:rPr>
              <a:t>type,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175">
                <a:latin typeface="Arial"/>
                <a:cs typeface="Arial"/>
              </a:rPr>
              <a:t>a</a:t>
            </a:r>
            <a:r>
              <a:rPr sz="2200" spc="-125">
                <a:latin typeface="Arial"/>
                <a:cs typeface="Arial"/>
              </a:rPr>
              <a:t> </a:t>
            </a:r>
            <a:r>
              <a:rPr sz="2200" spc="-95">
                <a:latin typeface="Arial"/>
                <a:cs typeface="Arial"/>
              </a:rPr>
              <a:t>value.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2" hidden="0"/>
          <p:cNvSpPr/>
          <p:nvPr isPhoto="0" userDrawn="0"/>
        </p:nvSpPr>
        <p:spPr bwMode="auto">
          <a:xfrm>
            <a:off x="6384035" y="5233415"/>
            <a:ext cx="1363980" cy="1046988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5" name="object 13" hidden="0"/>
          <p:cNvSpPr/>
          <p:nvPr isPhoto="0" userDrawn="0"/>
        </p:nvSpPr>
        <p:spPr bwMode="auto">
          <a:xfrm>
            <a:off x="6416802" y="5266639"/>
            <a:ext cx="1244600" cy="927100"/>
          </a:xfrm>
          <a:prstGeom prst="rect">
            <a:avLst/>
          </a:prstGeom>
          <a:blipFill>
            <a:blip r:embed="rId4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6" name="object 14" hidden="0"/>
          <p:cNvSpPr/>
          <p:nvPr isPhoto="0" userDrawn="0"/>
        </p:nvSpPr>
        <p:spPr bwMode="auto">
          <a:xfrm>
            <a:off x="6413627" y="5263464"/>
            <a:ext cx="1250950" cy="933450"/>
          </a:xfrm>
          <a:custGeom>
            <a:avLst/>
            <a:gdLst/>
            <a:ahLst/>
            <a:cxnLst/>
            <a:rect l="l" t="t" r="r" b="b"/>
            <a:pathLst>
              <a:path w="1250950" h="933450" fill="norm" stroke="1" extrusionOk="0">
                <a:moveTo>
                  <a:pt x="0" y="933449"/>
                </a:moveTo>
                <a:lnTo>
                  <a:pt x="1250950" y="933449"/>
                </a:lnTo>
                <a:lnTo>
                  <a:pt x="1250950" y="0"/>
                </a:lnTo>
                <a:lnTo>
                  <a:pt x="0" y="0"/>
                </a:lnTo>
                <a:lnTo>
                  <a:pt x="0" y="93344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/>
          <p:nvPr isPhoto="0" userDrawn="0"/>
        </p:nvSpPr>
        <p:spPr bwMode="auto"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 fill="norm" stroke="1" extrusionOk="0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 fill="norm" stroke="1" extrusionOk="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4" hidden="0"/>
          <p:cNvSpPr/>
          <p:nvPr isPhoto="0" userDrawn="0"/>
        </p:nvSpPr>
        <p:spPr bwMode="auto"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 fill="norm" stroke="1" extrusionOk="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5" hidden="0"/>
          <p:cNvSpPr/>
          <p:nvPr isPhoto="0" userDrawn="0"/>
        </p:nvSpPr>
        <p:spPr bwMode="auto"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 fill="norm" stroke="1" extrusionOk="0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6" hidden="0"/>
          <p:cNvSpPr/>
          <p:nvPr isPhoto="0" userDrawn="0"/>
        </p:nvSpPr>
        <p:spPr bwMode="auto"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 fill="norm" stroke="1" extrusionOk="0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7" hidden="0"/>
          <p:cNvSpPr/>
          <p:nvPr isPhoto="0" userDrawn="0"/>
        </p:nvSpPr>
        <p:spPr bwMode="auto"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 fill="norm" stroke="1" extrusionOk="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107685" y="231394"/>
            <a:ext cx="27933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105"/>
              <a:t>More </a:t>
            </a:r>
            <a:r>
              <a:rPr spc="-245"/>
              <a:t>Features</a:t>
            </a:r>
            <a:r>
              <a:rPr spc="-320"/>
              <a:t> </a:t>
            </a:r>
            <a:r>
              <a:rPr spc="-40"/>
              <a:t>..</a:t>
            </a:r>
            <a:endParaRPr/>
          </a:p>
        </p:txBody>
      </p:sp>
      <p:sp>
        <p:nvSpPr>
          <p:cNvPr id="11" name="object 9" hidden="0"/>
          <p:cNvSpPr/>
          <p:nvPr isPhoto="0" userDrawn="0"/>
        </p:nvSpPr>
        <p:spPr bwMode="auto">
          <a:xfrm>
            <a:off x="1597152" y="1024127"/>
            <a:ext cx="9762744" cy="59436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0" hidden="0"/>
          <p:cNvSpPr/>
          <p:nvPr isPhoto="0" userDrawn="0"/>
        </p:nvSpPr>
        <p:spPr bwMode="auto">
          <a:xfrm>
            <a:off x="1626742" y="1013078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fill="norm" stroke="1" extrusionOk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1825244" y="1655446"/>
            <a:ext cx="9091295" cy="3449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spc="-85">
                <a:latin typeface="Arial"/>
                <a:cs typeface="Arial"/>
              </a:rPr>
              <a:t>Python </a:t>
            </a:r>
            <a:r>
              <a:rPr sz="2200" spc="-90">
                <a:latin typeface="Arial"/>
                <a:cs typeface="Arial"/>
              </a:rPr>
              <a:t>provides </a:t>
            </a:r>
            <a:r>
              <a:rPr sz="2200" spc="-80">
                <a:latin typeface="Arial"/>
                <a:cs typeface="Arial"/>
              </a:rPr>
              <a:t>interfaces </a:t>
            </a:r>
            <a:r>
              <a:rPr sz="2200" spc="15">
                <a:latin typeface="Arial"/>
                <a:cs typeface="Arial"/>
              </a:rPr>
              <a:t>to </a:t>
            </a:r>
            <a:r>
              <a:rPr sz="2200" spc="-50">
                <a:latin typeface="Arial"/>
                <a:cs typeface="Arial"/>
              </a:rPr>
              <a:t>all major </a:t>
            </a:r>
            <a:r>
              <a:rPr sz="2200" spc="-95">
                <a:latin typeface="Arial"/>
                <a:cs typeface="Arial"/>
              </a:rPr>
              <a:t>commercial</a:t>
            </a:r>
            <a:r>
              <a:rPr sz="2200" spc="-408">
                <a:latin typeface="Arial"/>
                <a:cs typeface="Arial"/>
              </a:rPr>
              <a:t> </a:t>
            </a:r>
            <a:r>
              <a:rPr sz="2200" b="1" spc="-170">
                <a:latin typeface="Arial"/>
                <a:cs typeface="Arial"/>
              </a:rPr>
              <a:t>databases</a:t>
            </a:r>
            <a:r>
              <a:rPr sz="2200" spc="-17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spc="-85">
                <a:latin typeface="Arial"/>
                <a:cs typeface="Arial"/>
              </a:rPr>
              <a:t>Python </a:t>
            </a:r>
            <a:r>
              <a:rPr sz="2200" spc="-80">
                <a:latin typeface="Arial"/>
                <a:cs typeface="Arial"/>
              </a:rPr>
              <a:t>supports </a:t>
            </a:r>
            <a:r>
              <a:rPr sz="2200" spc="-45">
                <a:latin typeface="Arial"/>
                <a:cs typeface="Arial"/>
              </a:rPr>
              <a:t>functional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50">
                <a:latin typeface="Arial"/>
                <a:cs typeface="Arial"/>
              </a:rPr>
              <a:t>structured </a:t>
            </a:r>
            <a:r>
              <a:rPr sz="2200" spc="-85">
                <a:latin typeface="Arial"/>
                <a:cs typeface="Arial"/>
              </a:rPr>
              <a:t>programming </a:t>
            </a:r>
            <a:r>
              <a:rPr sz="2200" spc="-80">
                <a:latin typeface="Arial"/>
                <a:cs typeface="Arial"/>
              </a:rPr>
              <a:t>methods </a:t>
            </a:r>
            <a:r>
              <a:rPr sz="2200" spc="-210">
                <a:latin typeface="Arial"/>
                <a:cs typeface="Arial"/>
              </a:rPr>
              <a:t>as </a:t>
            </a:r>
            <a:r>
              <a:rPr sz="2200" spc="-40">
                <a:latin typeface="Arial"/>
                <a:cs typeface="Arial"/>
              </a:rPr>
              <a:t>well</a:t>
            </a:r>
            <a:r>
              <a:rPr sz="2200" spc="75">
                <a:latin typeface="Arial"/>
                <a:cs typeface="Arial"/>
              </a:rPr>
              <a:t> </a:t>
            </a:r>
            <a:r>
              <a:rPr sz="2200" spc="-210">
                <a:latin typeface="Arial"/>
                <a:cs typeface="Arial"/>
              </a:rPr>
              <a:t>as</a:t>
            </a:r>
            <a:endParaRPr sz="22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defRPr/>
            </a:pPr>
            <a:r>
              <a:rPr sz="2200" b="1" spc="-204">
                <a:latin typeface="Arial"/>
                <a:cs typeface="Arial"/>
              </a:rPr>
              <a:t>OOP</a:t>
            </a:r>
            <a:r>
              <a:rPr sz="2200" spc="-204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spc="-85">
                <a:latin typeface="Arial"/>
                <a:cs typeface="Arial"/>
              </a:rPr>
              <a:t>Python </a:t>
            </a:r>
            <a:r>
              <a:rPr sz="2200" spc="-90">
                <a:latin typeface="Arial"/>
                <a:cs typeface="Arial"/>
              </a:rPr>
              <a:t>provides </a:t>
            </a:r>
            <a:r>
              <a:rPr sz="2200" spc="-85">
                <a:latin typeface="Arial"/>
                <a:cs typeface="Arial"/>
              </a:rPr>
              <a:t>very </a:t>
            </a:r>
            <a:r>
              <a:rPr sz="2200" spc="-80">
                <a:latin typeface="Arial"/>
                <a:cs typeface="Arial"/>
              </a:rPr>
              <a:t>high-level </a:t>
            </a:r>
            <a:r>
              <a:rPr sz="2200" b="1" spc="-175">
                <a:latin typeface="Arial"/>
                <a:cs typeface="Arial"/>
              </a:rPr>
              <a:t>dynamic </a:t>
            </a:r>
            <a:r>
              <a:rPr sz="2200" spc="-90">
                <a:latin typeface="Arial"/>
                <a:cs typeface="Arial"/>
              </a:rPr>
              <a:t>data types </a:t>
            </a:r>
            <a:r>
              <a:rPr sz="2200" spc="-105">
                <a:latin typeface="Arial"/>
                <a:cs typeface="Arial"/>
              </a:rPr>
              <a:t>and </a:t>
            </a:r>
            <a:r>
              <a:rPr sz="2200" spc="-80">
                <a:latin typeface="Arial"/>
                <a:cs typeface="Arial"/>
              </a:rPr>
              <a:t>supports</a:t>
            </a:r>
            <a:r>
              <a:rPr sz="2200" spc="204">
                <a:latin typeface="Arial"/>
                <a:cs typeface="Arial"/>
              </a:rPr>
              <a:t> </a:t>
            </a:r>
            <a:r>
              <a:rPr sz="2200" spc="-100">
                <a:latin typeface="Arial"/>
                <a:cs typeface="Arial"/>
              </a:rPr>
              <a:t>dynamic</a:t>
            </a:r>
            <a:endParaRPr sz="22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defRPr/>
            </a:pPr>
            <a:r>
              <a:rPr sz="2200" spc="-50">
                <a:latin typeface="Arial"/>
                <a:cs typeface="Arial"/>
              </a:rPr>
              <a:t>type</a:t>
            </a:r>
            <a:r>
              <a:rPr sz="2200" spc="-105">
                <a:latin typeface="Arial"/>
                <a:cs typeface="Arial"/>
              </a:rPr>
              <a:t> </a:t>
            </a:r>
            <a:r>
              <a:rPr sz="2200" spc="-110">
                <a:latin typeface="Arial"/>
                <a:cs typeface="Arial"/>
              </a:rPr>
              <a:t>checking.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spc="-85">
                <a:latin typeface="Arial"/>
                <a:cs typeface="Arial"/>
              </a:rPr>
              <a:t>Python </a:t>
            </a:r>
            <a:r>
              <a:rPr sz="2200" spc="-80">
                <a:latin typeface="Arial"/>
                <a:cs typeface="Arial"/>
              </a:rPr>
              <a:t>supports </a:t>
            </a:r>
            <a:r>
              <a:rPr sz="2200" b="1" spc="-170">
                <a:latin typeface="Arial"/>
                <a:cs typeface="Arial"/>
              </a:rPr>
              <a:t>GUI </a:t>
            </a:r>
            <a:r>
              <a:rPr sz="2200" spc="-80">
                <a:latin typeface="Arial"/>
                <a:cs typeface="Arial"/>
              </a:rPr>
              <a:t>applications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spc="-85">
                <a:latin typeface="Arial"/>
                <a:cs typeface="Arial"/>
              </a:rPr>
              <a:t>Python </a:t>
            </a:r>
            <a:r>
              <a:rPr sz="2200" spc="-80">
                <a:latin typeface="Arial"/>
                <a:cs typeface="Arial"/>
              </a:rPr>
              <a:t>supports </a:t>
            </a:r>
            <a:r>
              <a:rPr sz="2200" spc="-60">
                <a:latin typeface="Arial"/>
                <a:cs typeface="Arial"/>
              </a:rPr>
              <a:t>automatic </a:t>
            </a:r>
            <a:r>
              <a:rPr sz="2200" b="1" spc="-190">
                <a:latin typeface="Arial"/>
                <a:cs typeface="Arial"/>
              </a:rPr>
              <a:t>garbage</a:t>
            </a:r>
            <a:r>
              <a:rPr sz="2200" b="1" spc="-220">
                <a:latin typeface="Arial"/>
                <a:cs typeface="Arial"/>
              </a:rPr>
              <a:t> </a:t>
            </a:r>
            <a:r>
              <a:rPr sz="2200" b="1" spc="-140">
                <a:latin typeface="Arial"/>
                <a:cs typeface="Arial"/>
              </a:rPr>
              <a:t>collection</a:t>
            </a:r>
            <a:r>
              <a:rPr sz="2200" spc="-14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defRPr/>
              <a:tabLst>
                <a:tab pos="299720" algn="l"/>
              </a:tabLst>
            </a:pPr>
            <a:r>
              <a:rPr sz="2200" spc="-85">
                <a:latin typeface="Arial"/>
                <a:cs typeface="Arial"/>
              </a:rPr>
              <a:t>Python </a:t>
            </a:r>
            <a:r>
              <a:rPr sz="2200" spc="-150">
                <a:latin typeface="Arial"/>
                <a:cs typeface="Arial"/>
              </a:rPr>
              <a:t>can </a:t>
            </a:r>
            <a:r>
              <a:rPr sz="2200" spc="-105">
                <a:latin typeface="Arial"/>
                <a:cs typeface="Arial"/>
              </a:rPr>
              <a:t>be easily </a:t>
            </a:r>
            <a:r>
              <a:rPr sz="2200" b="1" spc="-130">
                <a:latin typeface="Arial"/>
                <a:cs typeface="Arial"/>
              </a:rPr>
              <a:t>integrated </a:t>
            </a:r>
            <a:r>
              <a:rPr sz="2200" spc="10">
                <a:latin typeface="Arial"/>
                <a:cs typeface="Arial"/>
              </a:rPr>
              <a:t>with </a:t>
            </a:r>
            <a:r>
              <a:rPr sz="2200" spc="-250">
                <a:latin typeface="Arial"/>
                <a:cs typeface="Arial"/>
              </a:rPr>
              <a:t>C, </a:t>
            </a:r>
            <a:r>
              <a:rPr sz="2200" spc="-215">
                <a:latin typeface="Arial"/>
                <a:cs typeface="Arial"/>
              </a:rPr>
              <a:t>C++, </a:t>
            </a:r>
            <a:r>
              <a:rPr sz="2200" spc="-105">
                <a:latin typeface="Arial"/>
                <a:cs typeface="Arial"/>
              </a:rPr>
              <a:t>and</a:t>
            </a:r>
            <a:r>
              <a:rPr sz="2200" spc="-295">
                <a:latin typeface="Arial"/>
                <a:cs typeface="Arial"/>
              </a:rPr>
              <a:t> </a:t>
            </a:r>
            <a:r>
              <a:rPr sz="2200" spc="-200">
                <a:latin typeface="Arial"/>
                <a:cs typeface="Arial"/>
              </a:rPr>
              <a:t>Java.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ONLYOFFICE/5.2.8.9</Application>
  <PresentationFormat>On-screen Show (4:3)</PresentationFormat>
  <Paragraphs>0</Paragraphs>
  <Slides>65</Slides>
  <Notes>65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