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033" autoAdjust="0"/>
  </p:normalViewPr>
  <p:slideViewPr>
    <p:cSldViewPr>
      <p:cViewPr varScale="1">
        <p:scale>
          <a:sx n="43" d="100"/>
          <a:sy n="43" d="100"/>
        </p:scale>
        <p:origin x="110" y="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JEETA%20SAH\Downloads\Study\Projects\Accenture_project\DataSet\categoryWise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JEETA%20SAH\Downloads\Study\Projects\Accenture_project\DataSet\categoryWise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188627584903249E-2"/>
          <c:y val="8.816598306221006E-2"/>
          <c:w val="0.89506411827364041"/>
          <c:h val="0.818966834112323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categoryWiseData!$B$1</c:f>
              <c:strCache>
                <c:ptCount val="1"/>
                <c:pt idx="0">
                  <c:v>Aggregate Score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categoryWiseData!$A$2:$A$17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categoryWiseData!$B$2:$B$17</c:f>
              <c:numCache>
                <c:formatCode>General</c:formatCode>
                <c:ptCount val="16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  <c:pt idx="5">
                  <c:v>66579</c:v>
                </c:pt>
                <c:pt idx="6">
                  <c:v>64880</c:v>
                </c:pt>
                <c:pt idx="7">
                  <c:v>64756</c:v>
                </c:pt>
                <c:pt idx="8">
                  <c:v>57783</c:v>
                </c:pt>
                <c:pt idx="9">
                  <c:v>57436</c:v>
                </c:pt>
                <c:pt idx="10">
                  <c:v>55323</c:v>
                </c:pt>
                <c:pt idx="11">
                  <c:v>54269</c:v>
                </c:pt>
                <c:pt idx="12">
                  <c:v>52511</c:v>
                </c:pt>
                <c:pt idx="13">
                  <c:v>50339</c:v>
                </c:pt>
                <c:pt idx="14">
                  <c:v>49619</c:v>
                </c:pt>
                <c:pt idx="15">
                  <c:v>49264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43-495A-AC0B-FC86DC8FE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0806111"/>
        <c:axId val="810805631"/>
      </c:barChart>
      <c:catAx>
        <c:axId val="8108061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805631"/>
        <c:crosses val="autoZero"/>
        <c:auto val="1"/>
        <c:lblAlgn val="ctr"/>
        <c:lblOffset val="100"/>
        <c:noMultiLvlLbl val="0"/>
      </c:catAx>
      <c:valAx>
        <c:axId val="810805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Aggregate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80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Popularity Percentage</a:t>
            </a:r>
            <a:r>
              <a:rPr lang="en-US" sz="3200" b="1" baseline="0" dirty="0"/>
              <a:t> share from top 5 categories</a:t>
            </a:r>
            <a:endParaRPr lang="en-US" sz="3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categoryWiseData!$B$1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B3-4FCC-A275-EAD21C81090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B3-4FCC-A275-EAD21C81090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B3-4FCC-A275-EAD21C81090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B3-4FCC-A275-EAD21C81090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B3-4FCC-A275-EAD21C81090A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categoryWiseData!$A$2:$A$6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categoryWiseData!$B$2:$B$6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EB3-4FCC-A275-EAD21C810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79448772229327"/>
          <c:y val="0.73940636987451314"/>
          <c:w val="0.83698356071927882"/>
          <c:h val="0.18799241078485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3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Top 5 aggregate "Popularity"Score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3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categoryWiseData!$B$1</c:f>
              <c:strCache>
                <c:ptCount val="1"/>
                <c:pt idx="0">
                  <c:v>Aggregate Score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categoryWiseData!$A$2:$A$6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categoryWiseData!$B$2:$B$6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9-4BEF-856F-F5B63EC82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6286975"/>
        <c:axId val="696287455"/>
      </c:barChart>
      <c:catAx>
        <c:axId val="696286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b="1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87455"/>
        <c:crosses val="autoZero"/>
        <c:auto val="1"/>
        <c:lblAlgn val="ctr"/>
        <c:lblOffset val="100"/>
        <c:noMultiLvlLbl val="0"/>
      </c:catAx>
      <c:valAx>
        <c:axId val="69628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1"/>
                  <a:t>Aggregate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8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83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05440" y="2699267"/>
            <a:ext cx="8673443" cy="5340641"/>
            <a:chOff x="0" y="0"/>
            <a:chExt cx="11564591" cy="712085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6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96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822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987004" y="1991868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427E07-C8F5-9578-450B-D429FADFB27C}"/>
              </a:ext>
            </a:extLst>
          </p:cNvPr>
          <p:cNvSpPr txBox="1"/>
          <p:nvPr/>
        </p:nvSpPr>
        <p:spPr>
          <a:xfrm>
            <a:off x="8556690" y="2781300"/>
            <a:ext cx="8664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Söhne"/>
              </a:rPr>
              <a:t>Social Buzz is a pioneering social media platform founded by former engineers from a major conglomerate.</a:t>
            </a:r>
          </a:p>
          <a:p>
            <a:r>
              <a:rPr lang="en-US" sz="2800" b="1" i="0" dirty="0">
                <a:effectLst/>
                <a:latin typeface="Söhne"/>
              </a:rPr>
              <a:t>With over 500 million monthly active users, it revolutionizes social interaction by spotlighting trending content over individual identities.</a:t>
            </a:r>
            <a:endParaRPr lang="en-IN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25AC92-1CFA-5CB9-2052-91FD00655BC2}"/>
              </a:ext>
            </a:extLst>
          </p:cNvPr>
          <p:cNvSpPr txBox="1"/>
          <p:nvPr/>
        </p:nvSpPr>
        <p:spPr>
          <a:xfrm>
            <a:off x="8686800" y="5478840"/>
            <a:ext cx="70182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öhne"/>
              </a:rPr>
              <a:t>P</a:t>
            </a:r>
            <a:r>
              <a:rPr lang="en-US" sz="3200" b="0" i="0" dirty="0">
                <a:effectLst/>
                <a:latin typeface="Söhne"/>
              </a:rPr>
              <a:t>roject to audit big data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Söhne"/>
              </a:rPr>
              <a:t>P</a:t>
            </a:r>
            <a:r>
              <a:rPr lang="en-IN" sz="3200" b="0" i="0" dirty="0">
                <a:effectLst/>
                <a:latin typeface="Söhne"/>
              </a:rPr>
              <a:t>rovide IPO guidance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effectLst/>
                <a:latin typeface="Söhne"/>
              </a:rPr>
              <a:t>Analysis to find top content categories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325B83-89A8-E69F-75C5-3206DC6FD10D}"/>
              </a:ext>
            </a:extLst>
          </p:cNvPr>
          <p:cNvSpPr txBox="1"/>
          <p:nvPr/>
        </p:nvSpPr>
        <p:spPr>
          <a:xfrm>
            <a:off x="2410753" y="5676900"/>
            <a:ext cx="7846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öhne"/>
              </a:rPr>
              <a:t>Managing and analyzing vast amounts of unstructured data generated by over 100,000 pieces of content daily.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öhne"/>
              </a:rPr>
              <a:t>Identify top-performing content categories for growth.</a:t>
            </a:r>
            <a:endParaRPr lang="en-IN" sz="3200" dirty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FE4F2D-4FFE-CC2B-E949-4D4FBE67A3EE}"/>
              </a:ext>
            </a:extLst>
          </p:cNvPr>
          <p:cNvSpPr txBox="1"/>
          <p:nvPr/>
        </p:nvSpPr>
        <p:spPr>
          <a:xfrm>
            <a:off x="3728857" y="1406514"/>
            <a:ext cx="401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9BBAA8-5CDF-5BF7-876A-AD90CC0B85C0}"/>
              </a:ext>
            </a:extLst>
          </p:cNvPr>
          <p:cNvSpPr txBox="1"/>
          <p:nvPr/>
        </p:nvSpPr>
        <p:spPr>
          <a:xfrm>
            <a:off x="5736218" y="2973169"/>
            <a:ext cx="28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607D56-606F-DCEB-86C9-2BFF427B44D4}"/>
              </a:ext>
            </a:extLst>
          </p:cNvPr>
          <p:cNvSpPr txBox="1"/>
          <p:nvPr/>
        </p:nvSpPr>
        <p:spPr>
          <a:xfrm>
            <a:off x="7565018" y="4573369"/>
            <a:ext cx="3130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B0CD9-0048-6853-E054-D22CF13F77F6}"/>
              </a:ext>
            </a:extLst>
          </p:cNvPr>
          <p:cNvSpPr txBox="1"/>
          <p:nvPr/>
        </p:nvSpPr>
        <p:spPr>
          <a:xfrm>
            <a:off x="9393818" y="6210300"/>
            <a:ext cx="275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865724-0CE6-E6AB-4F8B-C32B1E4396C4}"/>
              </a:ext>
            </a:extLst>
          </p:cNvPr>
          <p:cNvSpPr txBox="1"/>
          <p:nvPr/>
        </p:nvSpPr>
        <p:spPr>
          <a:xfrm>
            <a:off x="11277600" y="7886700"/>
            <a:ext cx="363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8E87D2-33EF-C589-4EE0-5D9AF46C8BE0}"/>
              </a:ext>
            </a:extLst>
          </p:cNvPr>
          <p:cNvSpPr txBox="1"/>
          <p:nvPr/>
        </p:nvSpPr>
        <p:spPr>
          <a:xfrm>
            <a:off x="2806936" y="3378158"/>
            <a:ext cx="1612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A100FF"/>
                </a:solidFill>
              </a:rPr>
              <a:t>16</a:t>
            </a:r>
            <a:endParaRPr lang="en-IN" sz="8800" dirty="0">
              <a:solidFill>
                <a:srgbClr val="A1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E18CC-1540-09F1-89DA-14973110C473}"/>
              </a:ext>
            </a:extLst>
          </p:cNvPr>
          <p:cNvSpPr txBox="1"/>
          <p:nvPr/>
        </p:nvSpPr>
        <p:spPr>
          <a:xfrm>
            <a:off x="2127158" y="4985239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Unique Categories</a:t>
            </a:r>
            <a:endParaRPr lang="en-I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6B98B-9B34-B4CC-3B04-64FFFD7011E5}"/>
              </a:ext>
            </a:extLst>
          </p:cNvPr>
          <p:cNvSpPr txBox="1"/>
          <p:nvPr/>
        </p:nvSpPr>
        <p:spPr>
          <a:xfrm>
            <a:off x="7034114" y="3378158"/>
            <a:ext cx="3210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A100FF"/>
                </a:solidFill>
              </a:rPr>
              <a:t>1897</a:t>
            </a:r>
            <a:endParaRPr lang="en-IN" sz="8800" dirty="0">
              <a:solidFill>
                <a:srgbClr val="A1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95221-3054-6B4F-4B97-DDBC33B37A1A}"/>
              </a:ext>
            </a:extLst>
          </p:cNvPr>
          <p:cNvSpPr txBox="1"/>
          <p:nvPr/>
        </p:nvSpPr>
        <p:spPr>
          <a:xfrm>
            <a:off x="7272182" y="4985239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Reactions to “Animal” post</a:t>
            </a:r>
            <a:endParaRPr lang="en-IN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D0274-8043-6218-3F06-36EC4D1A294C}"/>
              </a:ext>
            </a:extLst>
          </p:cNvPr>
          <p:cNvSpPr txBox="1"/>
          <p:nvPr/>
        </p:nvSpPr>
        <p:spPr>
          <a:xfrm>
            <a:off x="11842516" y="3378158"/>
            <a:ext cx="4616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A100FF"/>
                </a:solidFill>
              </a:rPr>
              <a:t>JANUARY</a:t>
            </a:r>
            <a:endParaRPr lang="en-IN" sz="8800" dirty="0">
              <a:solidFill>
                <a:srgbClr val="A1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43FF08-DCF6-1658-6132-6218E878DFA6}"/>
              </a:ext>
            </a:extLst>
          </p:cNvPr>
          <p:cNvSpPr txBox="1"/>
          <p:nvPr/>
        </p:nvSpPr>
        <p:spPr>
          <a:xfrm>
            <a:off x="12664749" y="4985239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Month with most post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86E7795-94A5-FC4A-6A27-D518F242E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820766"/>
              </p:ext>
            </p:extLst>
          </p:nvPr>
        </p:nvGraphicFramePr>
        <p:xfrm>
          <a:off x="2791522" y="1942010"/>
          <a:ext cx="14061358" cy="766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9FC9F13-63B9-7565-B053-A918D41AFEB0}"/>
              </a:ext>
            </a:extLst>
          </p:cNvPr>
          <p:cNvSpPr txBox="1"/>
          <p:nvPr/>
        </p:nvSpPr>
        <p:spPr>
          <a:xfrm>
            <a:off x="6569994" y="1649622"/>
            <a:ext cx="5148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Aggregate “Popularity” Score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AE1DF086-4D01-16CB-304D-303602B75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689261"/>
              </p:ext>
            </p:extLst>
          </p:nvPr>
        </p:nvGraphicFramePr>
        <p:xfrm>
          <a:off x="2091380" y="923618"/>
          <a:ext cx="7052620" cy="807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7DA0A946-1149-619F-7489-00867F8BC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50210"/>
              </p:ext>
            </p:extLst>
          </p:nvPr>
        </p:nvGraphicFramePr>
        <p:xfrm>
          <a:off x="9182101" y="1120184"/>
          <a:ext cx="8662300" cy="740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3015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6287720" y="4870596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6287720" y="2094227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6287720" y="7646965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11582400" y="102870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16383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713058-4597-6A33-D3B3-DD0074D718E0}"/>
              </a:ext>
            </a:extLst>
          </p:cNvPr>
          <p:cNvSpPr txBox="1"/>
          <p:nvPr/>
        </p:nvSpPr>
        <p:spPr>
          <a:xfrm>
            <a:off x="833104" y="3856325"/>
            <a:ext cx="97899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Successfully audited Social Buzz's big data practices, providing insights into content engagement trends and data management challenges.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Identification of top content categories driving user engagement.</a:t>
            </a:r>
            <a:endParaRPr lang="en-US" sz="2800" dirty="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Insights into Social Buzz's technology architecture and potential areas for enhancement.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213</Words>
  <Application>Microsoft Office PowerPoint</Application>
  <PresentationFormat>Custom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Söhne</vt:lpstr>
      <vt:lpstr>Graphik Regular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Suraj Sah</cp:lastModifiedBy>
  <cp:revision>10</cp:revision>
  <dcterms:created xsi:type="dcterms:W3CDTF">2006-08-16T00:00:00Z</dcterms:created>
  <dcterms:modified xsi:type="dcterms:W3CDTF">2024-03-27T00:10:01Z</dcterms:modified>
  <dc:identifier>DAEhDyfaYKE</dc:identifier>
</cp:coreProperties>
</file>