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654" r:id="rId5"/>
    <p:sldId id="655" r:id="rId6"/>
    <p:sldId id="656" r:id="rId7"/>
    <p:sldId id="657" r:id="rId8"/>
    <p:sldId id="659" r:id="rId9"/>
    <p:sldId id="689" r:id="rId10"/>
    <p:sldId id="661" r:id="rId11"/>
    <p:sldId id="662" r:id="rId12"/>
    <p:sldId id="663" r:id="rId13"/>
    <p:sldId id="664" r:id="rId14"/>
    <p:sldId id="665" r:id="rId15"/>
    <p:sldId id="683" r:id="rId16"/>
    <p:sldId id="687" r:id="rId17"/>
    <p:sldId id="686" r:id="rId18"/>
    <p:sldId id="688" r:id="rId19"/>
    <p:sldId id="679" r:id="rId2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5D5D"/>
    <a:srgbClr val="FF7C80"/>
    <a:srgbClr val="FFFFFF"/>
    <a:srgbClr val="2F75B6"/>
    <a:srgbClr val="000066"/>
    <a:srgbClr val="CC99FF"/>
    <a:srgbClr val="FF9933"/>
    <a:srgbClr val="66CC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660"/>
  </p:normalViewPr>
  <p:slideViewPr>
    <p:cSldViewPr snapToGrid="0">
      <p:cViewPr varScale="1">
        <p:scale>
          <a:sx n="73" d="100"/>
          <a:sy n="73" d="100"/>
        </p:scale>
        <p:origin x="57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89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1101\Desktop\Cube%20file\May-%20CUBE%20data\delinquency%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2">
                    <a:lumMod val="50000"/>
                  </a:schemeClr>
                </a:solidFill>
                <a:latin typeface="+mn-lt"/>
                <a:ea typeface="+mn-ea"/>
                <a:cs typeface="+mn-cs"/>
              </a:defRPr>
            </a:pPr>
            <a:r>
              <a:rPr lang="en-US" sz="2000" b="1">
                <a:solidFill>
                  <a:schemeClr val="tx2">
                    <a:lumMod val="50000"/>
                  </a:schemeClr>
                </a:solidFill>
              </a:rPr>
              <a:t>Delinquency Trend - HFS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2">
                  <a:lumMod val="50000"/>
                </a:schemeClr>
              </a:solidFill>
              <a:latin typeface="+mn-lt"/>
              <a:ea typeface="+mn-ea"/>
              <a:cs typeface="+mn-cs"/>
            </a:defRPr>
          </a:pPr>
          <a:endParaRPr lang="en-US"/>
        </a:p>
      </c:txPr>
    </c:title>
    <c:autoTitleDeleted val="0"/>
    <c:plotArea>
      <c:layout/>
      <c:barChart>
        <c:barDir val="col"/>
        <c:grouping val="clustered"/>
        <c:varyColors val="0"/>
        <c:ser>
          <c:idx val="4"/>
          <c:order val="4"/>
          <c:tx>
            <c:strRef>
              <c:f>BL!$F$1</c:f>
              <c:strCache>
                <c:ptCount val="1"/>
                <c:pt idx="0">
                  <c:v>Stress</c:v>
                </c:pt>
              </c:strCache>
            </c:strRef>
          </c:tx>
          <c:spPr>
            <a:solidFill>
              <a:schemeClr val="accent5"/>
            </a:solidFill>
            <a:ln>
              <a:noFill/>
            </a:ln>
            <a:effectLst/>
          </c:spPr>
          <c:invertIfNegative val="0"/>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BL!$F$2:$F$13</c:f>
              <c:numCache>
                <c:formatCode>0.00%</c:formatCode>
                <c:ptCount val="12"/>
                <c:pt idx="0">
                  <c:v>0.22009999999999999</c:v>
                </c:pt>
                <c:pt idx="1">
                  <c:v>0.17699999999999999</c:v>
                </c:pt>
                <c:pt idx="2">
                  <c:v>0.153</c:v>
                </c:pt>
                <c:pt idx="3">
                  <c:v>0.21110000000000001</c:v>
                </c:pt>
                <c:pt idx="4">
                  <c:v>0.19889999999999999</c:v>
                </c:pt>
                <c:pt idx="5">
                  <c:v>0.21920000000000001</c:v>
                </c:pt>
                <c:pt idx="6">
                  <c:v>0.22209999999999999</c:v>
                </c:pt>
                <c:pt idx="7">
                  <c:v>0.23300000000000001</c:v>
                </c:pt>
                <c:pt idx="8">
                  <c:v>0.22090000000000001</c:v>
                </c:pt>
                <c:pt idx="9">
                  <c:v>0.2356</c:v>
                </c:pt>
                <c:pt idx="10">
                  <c:v>0.2949</c:v>
                </c:pt>
                <c:pt idx="11">
                  <c:v>0.33</c:v>
                </c:pt>
              </c:numCache>
            </c:numRef>
          </c:val>
          <c:extLst>
            <c:ext xmlns:c16="http://schemas.microsoft.com/office/drawing/2014/chart" uri="{C3380CC4-5D6E-409C-BE32-E72D297353CC}">
              <c16:uniqueId val="{00000000-6E48-4947-A8F3-8555A2F542FE}"/>
            </c:ext>
          </c:extLst>
        </c:ser>
        <c:ser>
          <c:idx val="0"/>
          <c:order val="0"/>
          <c:tx>
            <c:strRef>
              <c:f>BL!$B$1</c:f>
              <c:strCache>
                <c:ptCount val="1"/>
                <c:pt idx="0">
                  <c:v>30+(Crs)</c:v>
                </c:pt>
              </c:strCache>
            </c:strRef>
          </c:tx>
          <c:spPr>
            <a:solidFill>
              <a:schemeClr val="accent1"/>
            </a:solidFill>
            <a:ln>
              <a:noFill/>
            </a:ln>
            <a:effectLst/>
          </c:spPr>
          <c:invertIfNegative val="0"/>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BL!$B$2:$B$13</c:f>
              <c:numCache>
                <c:formatCode>0.0</c:formatCode>
                <c:ptCount val="12"/>
                <c:pt idx="0">
                  <c:v>34.6</c:v>
                </c:pt>
                <c:pt idx="1">
                  <c:v>11.5</c:v>
                </c:pt>
                <c:pt idx="2">
                  <c:v>33.799999999999997</c:v>
                </c:pt>
                <c:pt idx="3">
                  <c:v>40.299999999999997</c:v>
                </c:pt>
                <c:pt idx="4">
                  <c:v>44.7</c:v>
                </c:pt>
                <c:pt idx="5">
                  <c:v>59.3</c:v>
                </c:pt>
                <c:pt idx="6">
                  <c:v>52.4</c:v>
                </c:pt>
                <c:pt idx="7">
                  <c:v>57.4</c:v>
                </c:pt>
                <c:pt idx="8">
                  <c:v>53.5</c:v>
                </c:pt>
                <c:pt idx="9">
                  <c:v>48.2</c:v>
                </c:pt>
                <c:pt idx="10">
                  <c:v>73.8</c:v>
                </c:pt>
                <c:pt idx="11">
                  <c:v>78.5</c:v>
                </c:pt>
              </c:numCache>
            </c:numRef>
          </c:val>
          <c:extLst xmlns:c15="http://schemas.microsoft.com/office/drawing/2012/chart">
            <c:ext xmlns:c16="http://schemas.microsoft.com/office/drawing/2014/chart" uri="{C3380CC4-5D6E-409C-BE32-E72D297353CC}">
              <c16:uniqueId val="{00000001-6E48-4947-A8F3-8555A2F542FE}"/>
            </c:ext>
          </c:extLst>
        </c:ser>
        <c:ser>
          <c:idx val="1"/>
          <c:order val="1"/>
          <c:tx>
            <c:strRef>
              <c:f>BL!$C$1</c:f>
              <c:strCache>
                <c:ptCount val="1"/>
                <c:pt idx="0">
                  <c:v>90+(Crs)</c:v>
                </c:pt>
              </c:strCache>
            </c:strRef>
          </c:tx>
          <c:spPr>
            <a:solidFill>
              <a:schemeClr val="accent2"/>
            </a:solidFill>
            <a:ln>
              <a:noFill/>
            </a:ln>
            <a:effectLst/>
          </c:spPr>
          <c:invertIfNegative val="0"/>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BL!$C$2:$C$13</c:f>
              <c:numCache>
                <c:formatCode>0.0</c:formatCode>
                <c:ptCount val="12"/>
                <c:pt idx="0">
                  <c:v>11.5</c:v>
                </c:pt>
                <c:pt idx="1">
                  <c:v>5</c:v>
                </c:pt>
                <c:pt idx="2">
                  <c:v>4.0999999999999996</c:v>
                </c:pt>
                <c:pt idx="3" formatCode="General">
                  <c:v>4.0999999999999996</c:v>
                </c:pt>
                <c:pt idx="4">
                  <c:v>5.7</c:v>
                </c:pt>
                <c:pt idx="5">
                  <c:v>23.8</c:v>
                </c:pt>
                <c:pt idx="6">
                  <c:v>20.5</c:v>
                </c:pt>
                <c:pt idx="7">
                  <c:v>22.5</c:v>
                </c:pt>
                <c:pt idx="8">
                  <c:v>19.399999999999999</c:v>
                </c:pt>
                <c:pt idx="9">
                  <c:v>21.2</c:v>
                </c:pt>
                <c:pt idx="10" formatCode="General">
                  <c:v>26.6</c:v>
                </c:pt>
                <c:pt idx="11" formatCode="General">
                  <c:v>37.9</c:v>
                </c:pt>
              </c:numCache>
            </c:numRef>
          </c:val>
          <c:extLst>
            <c:ext xmlns:c16="http://schemas.microsoft.com/office/drawing/2014/chart" uri="{C3380CC4-5D6E-409C-BE32-E72D297353CC}">
              <c16:uniqueId val="{00000002-6E48-4947-A8F3-8555A2F542FE}"/>
            </c:ext>
          </c:extLst>
        </c:ser>
        <c:ser>
          <c:idx val="2"/>
          <c:order val="2"/>
          <c:tx>
            <c:strRef>
              <c:f>BL!$D$1</c:f>
              <c:strCache>
                <c:ptCount val="1"/>
                <c:pt idx="0">
                  <c:v>Stress+(Crs)</c:v>
                </c:pt>
              </c:strCache>
            </c:strRef>
          </c:tx>
          <c:spPr>
            <a:solidFill>
              <a:schemeClr val="accent3"/>
            </a:solidFill>
            <a:ln>
              <a:solidFill>
                <a:srgbClr val="FF0000"/>
              </a:solidFill>
            </a:ln>
            <a:effectLst/>
          </c:spPr>
          <c:invertIfNegative val="0"/>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BL!$D$2:$D$13</c:f>
              <c:numCache>
                <c:formatCode>0.0</c:formatCode>
                <c:ptCount val="12"/>
                <c:pt idx="0">
                  <c:v>84.5</c:v>
                </c:pt>
                <c:pt idx="1">
                  <c:v>67.599999999999994</c:v>
                </c:pt>
                <c:pt idx="2">
                  <c:v>58.6</c:v>
                </c:pt>
                <c:pt idx="3">
                  <c:v>85.3</c:v>
                </c:pt>
                <c:pt idx="4">
                  <c:v>76.400000000000006</c:v>
                </c:pt>
                <c:pt idx="5">
                  <c:v>85.4</c:v>
                </c:pt>
                <c:pt idx="6">
                  <c:v>83.2</c:v>
                </c:pt>
                <c:pt idx="7">
                  <c:v>84.6</c:v>
                </c:pt>
                <c:pt idx="8">
                  <c:v>80.8</c:v>
                </c:pt>
                <c:pt idx="9">
                  <c:v>81.5</c:v>
                </c:pt>
                <c:pt idx="10" formatCode="General">
                  <c:v>100.38</c:v>
                </c:pt>
                <c:pt idx="11" formatCode="General">
                  <c:v>111.3</c:v>
                </c:pt>
              </c:numCache>
            </c:numRef>
          </c:val>
          <c:extLst>
            <c:ext xmlns:c16="http://schemas.microsoft.com/office/drawing/2014/chart" uri="{C3380CC4-5D6E-409C-BE32-E72D297353CC}">
              <c16:uniqueId val="{00000003-6E48-4947-A8F3-8555A2F542FE}"/>
            </c:ext>
          </c:extLst>
        </c:ser>
        <c:ser>
          <c:idx val="3"/>
          <c:order val="3"/>
          <c:tx>
            <c:strRef>
              <c:f>BL!$E$1</c:f>
              <c:strCache>
                <c:ptCount val="1"/>
                <c:pt idx="0">
                  <c:v>W/off Stock</c:v>
                </c:pt>
              </c:strCache>
            </c:strRef>
          </c:tx>
          <c:spPr>
            <a:solidFill>
              <a:schemeClr val="accent4"/>
            </a:solidFill>
            <a:ln>
              <a:solidFill>
                <a:schemeClr val="tx2">
                  <a:lumMod val="60000"/>
                  <a:lumOff val="40000"/>
                </a:schemeClr>
              </a:solidFill>
            </a:ln>
            <a:effectLst/>
          </c:spPr>
          <c:invertIfNegative val="0"/>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BL!$E$2:$E$13</c:f>
              <c:numCache>
                <c:formatCode>0.00</c:formatCode>
                <c:ptCount val="12"/>
                <c:pt idx="0">
                  <c:v>0.35</c:v>
                </c:pt>
                <c:pt idx="1">
                  <c:v>0.35</c:v>
                </c:pt>
                <c:pt idx="2">
                  <c:v>0.35</c:v>
                </c:pt>
                <c:pt idx="3">
                  <c:v>0.35</c:v>
                </c:pt>
                <c:pt idx="4">
                  <c:v>0.35</c:v>
                </c:pt>
                <c:pt idx="5">
                  <c:v>0.35</c:v>
                </c:pt>
                <c:pt idx="6">
                  <c:v>0.63</c:v>
                </c:pt>
                <c:pt idx="7">
                  <c:v>0.63</c:v>
                </c:pt>
                <c:pt idx="8">
                  <c:v>0.63</c:v>
                </c:pt>
                <c:pt idx="9">
                  <c:v>2.21</c:v>
                </c:pt>
                <c:pt idx="10">
                  <c:v>2.21</c:v>
                </c:pt>
                <c:pt idx="11">
                  <c:v>2.21</c:v>
                </c:pt>
              </c:numCache>
            </c:numRef>
          </c:val>
          <c:extLst>
            <c:ext xmlns:c16="http://schemas.microsoft.com/office/drawing/2014/chart" uri="{C3380CC4-5D6E-409C-BE32-E72D297353CC}">
              <c16:uniqueId val="{00000004-6E48-4947-A8F3-8555A2F542FE}"/>
            </c:ext>
          </c:extLst>
        </c:ser>
        <c:dLbls>
          <c:showLegendKey val="0"/>
          <c:showVal val="0"/>
          <c:showCatName val="0"/>
          <c:showSerName val="0"/>
          <c:showPercent val="0"/>
          <c:showBubbleSize val="0"/>
        </c:dLbls>
        <c:gapWidth val="150"/>
        <c:axId val="1484325088"/>
        <c:axId val="1484323424"/>
      </c:barChart>
      <c:lineChart>
        <c:grouping val="standard"/>
        <c:varyColors val="0"/>
        <c:ser>
          <c:idx val="5"/>
          <c:order val="5"/>
          <c:tx>
            <c:strRef>
              <c:f>BL!$G$1</c:f>
              <c:strCache>
                <c:ptCount val="1"/>
                <c:pt idx="0">
                  <c:v>Current bucket balance</c:v>
                </c:pt>
              </c:strCache>
            </c:strRef>
          </c:tx>
          <c:spPr>
            <a:ln w="28575" cap="rnd">
              <a:solidFill>
                <a:sysClr val="windowText" lastClr="000000"/>
              </a:solidFill>
              <a:round/>
            </a:ln>
            <a:effectLst/>
          </c:spPr>
          <c:marker>
            <c:symbol val="none"/>
          </c:marker>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BL!$G$2:$G$13</c:f>
              <c:numCache>
                <c:formatCode>0.00%</c:formatCode>
                <c:ptCount val="12"/>
                <c:pt idx="0">
                  <c:v>9.5000000000000001E-2</c:v>
                </c:pt>
                <c:pt idx="1">
                  <c:v>0.14299999999999999</c:v>
                </c:pt>
                <c:pt idx="2">
                  <c:v>0.108</c:v>
                </c:pt>
                <c:pt idx="3">
                  <c:v>9.4E-2</c:v>
                </c:pt>
                <c:pt idx="4">
                  <c:v>7.1999999999999995E-2</c:v>
                </c:pt>
                <c:pt idx="5">
                  <c:v>0.10299999999999999</c:v>
                </c:pt>
                <c:pt idx="6">
                  <c:v>0.13100000000000001</c:v>
                </c:pt>
                <c:pt idx="7">
                  <c:v>0.127</c:v>
                </c:pt>
                <c:pt idx="8">
                  <c:v>0.14180000000000001</c:v>
                </c:pt>
                <c:pt idx="9">
                  <c:v>0.1211</c:v>
                </c:pt>
                <c:pt idx="10">
                  <c:v>0.14219999999999999</c:v>
                </c:pt>
                <c:pt idx="11">
                  <c:v>0.17899999999999999</c:v>
                </c:pt>
              </c:numCache>
            </c:numRef>
          </c:val>
          <c:smooth val="0"/>
          <c:extLst>
            <c:ext xmlns:c16="http://schemas.microsoft.com/office/drawing/2014/chart" uri="{C3380CC4-5D6E-409C-BE32-E72D297353CC}">
              <c16:uniqueId val="{00000005-6E48-4947-A8F3-8555A2F542FE}"/>
            </c:ext>
          </c:extLst>
        </c:ser>
        <c:ser>
          <c:idx val="6"/>
          <c:order val="6"/>
          <c:tx>
            <c:strRef>
              <c:f>BL!$H$1</c:f>
              <c:strCache>
                <c:ptCount val="1"/>
                <c:pt idx="0">
                  <c:v>Total Bounce</c:v>
                </c:pt>
              </c:strCache>
            </c:strRef>
          </c:tx>
          <c:spPr>
            <a:ln w="28575" cap="rnd">
              <a:solidFill>
                <a:schemeClr val="accent1">
                  <a:lumMod val="60000"/>
                </a:schemeClr>
              </a:solidFill>
              <a:round/>
            </a:ln>
            <a:effectLst>
              <a:innerShdw blurRad="63500" dist="50800" dir="13500000">
                <a:prstClr val="black">
                  <a:alpha val="50000"/>
                </a:prstClr>
              </a:innerShdw>
            </a:effectLst>
          </c:spPr>
          <c:marker>
            <c:symbol val="none"/>
          </c:marker>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BL!$H$2:$H$13</c:f>
              <c:numCache>
                <c:formatCode>0.00%</c:formatCode>
                <c:ptCount val="12"/>
                <c:pt idx="0">
                  <c:v>0.15</c:v>
                </c:pt>
                <c:pt idx="1">
                  <c:v>0.2087</c:v>
                </c:pt>
                <c:pt idx="2" formatCode="0.0%">
                  <c:v>0</c:v>
                </c:pt>
                <c:pt idx="3" formatCode="0.0%">
                  <c:v>0</c:v>
                </c:pt>
                <c:pt idx="4" formatCode="0.0">
                  <c:v>0</c:v>
                </c:pt>
                <c:pt idx="5">
                  <c:v>0.1976</c:v>
                </c:pt>
                <c:pt idx="6" formatCode="0.00">
                  <c:v>0</c:v>
                </c:pt>
                <c:pt idx="7">
                  <c:v>0.23139999999999999</c:v>
                </c:pt>
                <c:pt idx="8">
                  <c:v>0.22409999999999999</c:v>
                </c:pt>
                <c:pt idx="9">
                  <c:v>0.22</c:v>
                </c:pt>
                <c:pt idx="10">
                  <c:v>0.23150000000000001</c:v>
                </c:pt>
                <c:pt idx="11">
                  <c:v>0.19700000000000001</c:v>
                </c:pt>
              </c:numCache>
            </c:numRef>
          </c:val>
          <c:smooth val="0"/>
          <c:extLst>
            <c:ext xmlns:c16="http://schemas.microsoft.com/office/drawing/2014/chart" uri="{C3380CC4-5D6E-409C-BE32-E72D297353CC}">
              <c16:uniqueId val="{00000006-6E48-4947-A8F3-8555A2F542FE}"/>
            </c:ext>
          </c:extLst>
        </c:ser>
        <c:ser>
          <c:idx val="7"/>
          <c:order val="7"/>
          <c:tx>
            <c:strRef>
              <c:f>BL!$I$1</c:f>
              <c:strCache>
                <c:ptCount val="1"/>
                <c:pt idx="0">
                  <c:v>30+</c:v>
                </c:pt>
              </c:strCache>
            </c:strRef>
          </c:tx>
          <c:spPr>
            <a:ln w="28575" cap="rnd">
              <a:solidFill>
                <a:schemeClr val="accent4">
                  <a:lumMod val="60000"/>
                  <a:lumOff val="40000"/>
                </a:schemeClr>
              </a:solidFill>
              <a:round/>
            </a:ln>
            <a:effectLst/>
          </c:spPr>
          <c:marker>
            <c:symbol val="none"/>
          </c:marker>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BL!$I$2:$I$13</c:f>
              <c:numCache>
                <c:formatCode>0.0%</c:formatCode>
                <c:ptCount val="12"/>
                <c:pt idx="0" formatCode="0.00%">
                  <c:v>0.03</c:v>
                </c:pt>
                <c:pt idx="1">
                  <c:v>0</c:v>
                </c:pt>
                <c:pt idx="2" formatCode="0.00%">
                  <c:v>9.98E-2</c:v>
                </c:pt>
                <c:pt idx="3" formatCode="0.00%">
                  <c:v>0.1163</c:v>
                </c:pt>
                <c:pt idx="4" formatCode="0.00%">
                  <c:v>0.15229999999999999</c:v>
                </c:pt>
                <c:pt idx="5" formatCode="0.00%">
                  <c:v>0.1399</c:v>
                </c:pt>
                <c:pt idx="6" formatCode="0.00%">
                  <c:v>0.15809999999999999</c:v>
                </c:pt>
                <c:pt idx="7" formatCode="0.00%">
                  <c:v>0.1399</c:v>
                </c:pt>
                <c:pt idx="8" formatCode="0.00%">
                  <c:v>0.13919999999999999</c:v>
                </c:pt>
                <c:pt idx="9" formatCode="0.00%">
                  <c:v>0.1394</c:v>
                </c:pt>
                <c:pt idx="10" formatCode="0.00%">
                  <c:v>0.21690000000000001</c:v>
                </c:pt>
                <c:pt idx="11" formatCode="0.00%">
                  <c:v>0.33</c:v>
                </c:pt>
              </c:numCache>
            </c:numRef>
          </c:val>
          <c:smooth val="0"/>
          <c:extLst>
            <c:ext xmlns:c16="http://schemas.microsoft.com/office/drawing/2014/chart" uri="{C3380CC4-5D6E-409C-BE32-E72D297353CC}">
              <c16:uniqueId val="{00000007-6E48-4947-A8F3-8555A2F542FE}"/>
            </c:ext>
          </c:extLst>
        </c:ser>
        <c:ser>
          <c:idx val="8"/>
          <c:order val="8"/>
          <c:tx>
            <c:strRef>
              <c:f>BL!$J$1</c:f>
              <c:strCache>
                <c:ptCount val="1"/>
                <c:pt idx="0">
                  <c:v>90+</c:v>
                </c:pt>
              </c:strCache>
            </c:strRef>
          </c:tx>
          <c:spPr>
            <a:ln w="28575" cap="rnd">
              <a:solidFill>
                <a:schemeClr val="accent2">
                  <a:lumMod val="60000"/>
                  <a:lumOff val="40000"/>
                </a:schemeClr>
              </a:solidFill>
              <a:round/>
            </a:ln>
            <a:effectLst/>
          </c:spPr>
          <c:marker>
            <c:symbol val="none"/>
          </c:marker>
          <c:cat>
            <c:numRef>
              <c:f>BL!$A$2:$A$13</c:f>
              <c:numCache>
                <c:formatCode>[$-409]mmm\-yy;@</c:formatCode>
                <c:ptCount val="12"/>
                <c:pt idx="0">
                  <c:v>43862</c:v>
                </c:pt>
                <c:pt idx="1">
                  <c:v>44075</c:v>
                </c:pt>
                <c:pt idx="2">
                  <c:v>44166</c:v>
                </c:pt>
                <c:pt idx="3">
                  <c:v>44256</c:v>
                </c:pt>
                <c:pt idx="4">
                  <c:v>44348</c:v>
                </c:pt>
                <c:pt idx="5">
                  <c:v>44440</c:v>
                </c:pt>
                <c:pt idx="6">
                  <c:v>44470</c:v>
                </c:pt>
                <c:pt idx="7">
                  <c:v>44501</c:v>
                </c:pt>
                <c:pt idx="8">
                  <c:v>44531</c:v>
                </c:pt>
                <c:pt idx="9">
                  <c:v>44621</c:v>
                </c:pt>
                <c:pt idx="10" formatCode="mmm\-yy">
                  <c:v>44652</c:v>
                </c:pt>
                <c:pt idx="11" formatCode="mmm\-yy">
                  <c:v>44682</c:v>
                </c:pt>
              </c:numCache>
            </c:numRef>
          </c:cat>
          <c:val>
            <c:numRef>
              <c:f>BL!$J$2:$J$13</c:f>
              <c:numCache>
                <c:formatCode>0.0%</c:formatCode>
                <c:ptCount val="12"/>
                <c:pt idx="0" formatCode="0.00%">
                  <c:v>0.03</c:v>
                </c:pt>
                <c:pt idx="1">
                  <c:v>0</c:v>
                </c:pt>
                <c:pt idx="2" formatCode="0.00%">
                  <c:v>1.0699999999999999E-2</c:v>
                </c:pt>
                <c:pt idx="3" formatCode="0.00%">
                  <c:v>1.0200000000000001E-2</c:v>
                </c:pt>
                <c:pt idx="4" formatCode="0.00%">
                  <c:v>1.49E-2</c:v>
                </c:pt>
                <c:pt idx="5" formatCode="0.00%">
                  <c:v>6.1100000000000002E-2</c:v>
                </c:pt>
                <c:pt idx="6" formatCode="0.00%">
                  <c:v>5.4800000000000001E-2</c:v>
                </c:pt>
                <c:pt idx="7" formatCode="0.00%">
                  <c:v>6.1100000000000002E-2</c:v>
                </c:pt>
                <c:pt idx="8" formatCode="0.00%">
                  <c:v>5.2999999999999999E-2</c:v>
                </c:pt>
                <c:pt idx="9" formatCode="0.00%">
                  <c:v>6.1400000000000003E-2</c:v>
                </c:pt>
                <c:pt idx="10" formatCode="0.00%">
                  <c:v>7.8100000000000003E-2</c:v>
                </c:pt>
                <c:pt idx="11" formatCode="0.00%">
                  <c:v>0.1123</c:v>
                </c:pt>
              </c:numCache>
            </c:numRef>
          </c:val>
          <c:smooth val="0"/>
          <c:extLst>
            <c:ext xmlns:c16="http://schemas.microsoft.com/office/drawing/2014/chart" uri="{C3380CC4-5D6E-409C-BE32-E72D297353CC}">
              <c16:uniqueId val="{00000008-6E48-4947-A8F3-8555A2F542FE}"/>
            </c:ext>
          </c:extLst>
        </c:ser>
        <c:dLbls>
          <c:showLegendKey val="0"/>
          <c:showVal val="0"/>
          <c:showCatName val="0"/>
          <c:showSerName val="0"/>
          <c:showPercent val="0"/>
          <c:showBubbleSize val="0"/>
        </c:dLbls>
        <c:marker val="1"/>
        <c:smooth val="0"/>
        <c:axId val="1381375487"/>
        <c:axId val="1381372575"/>
      </c:lineChart>
      <c:catAx>
        <c:axId val="1484325088"/>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484323424"/>
        <c:crosses val="autoZero"/>
        <c:auto val="0"/>
        <c:lblAlgn val="ctr"/>
        <c:lblOffset val="100"/>
        <c:noMultiLvlLbl val="0"/>
      </c:catAx>
      <c:valAx>
        <c:axId val="1484323424"/>
        <c:scaling>
          <c:orientation val="minMax"/>
          <c:max val="120"/>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solidFill>
                      <a:sysClr val="windowText" lastClr="000000"/>
                    </a:solidFill>
                  </a:rPr>
                  <a:t>Deliquency</a:t>
                </a:r>
                <a:r>
                  <a:rPr lang="en-US" baseline="0">
                    <a:solidFill>
                      <a:sysClr val="windowText" lastClr="000000"/>
                    </a:solidFill>
                  </a:rPr>
                  <a:t> Amt (Cr)</a:t>
                </a:r>
                <a:endParaRPr lang="en-US">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325088"/>
        <c:crosses val="autoZero"/>
        <c:crossBetween val="between"/>
      </c:valAx>
      <c:valAx>
        <c:axId val="1381372575"/>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1375487"/>
        <c:crosses val="max"/>
        <c:crossBetween val="between"/>
      </c:valAx>
      <c:dateAx>
        <c:axId val="1381375487"/>
        <c:scaling>
          <c:orientation val="minMax"/>
        </c:scaling>
        <c:delete val="1"/>
        <c:axPos val="b"/>
        <c:numFmt formatCode="[$-409]mmm\-yy;@" sourceLinked="1"/>
        <c:majorTickMark val="out"/>
        <c:minorTickMark val="none"/>
        <c:tickLblPos val="nextTo"/>
        <c:crossAx val="1381372575"/>
        <c:crosses val="autoZero"/>
        <c:auto val="1"/>
        <c:lblOffset val="100"/>
        <c:baseTimeUnit val="months"/>
      </c:date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pattFill prst="pct10">
      <a:fgClr>
        <a:schemeClr val="accent6">
          <a:lumMod val="20000"/>
          <a:lumOff val="80000"/>
        </a:schemeClr>
      </a:fgClr>
      <a:bgClr>
        <a:schemeClr val="bg1"/>
      </a:bgClr>
    </a:pattFill>
    <a:ln w="9525" cap="flat" cmpd="sng" algn="ctr">
      <a:solidFill>
        <a:schemeClr val="tx1">
          <a:lumMod val="15000"/>
          <a:lumOff val="85000"/>
        </a:schemeClr>
      </a:solidFill>
      <a:round/>
    </a:ln>
    <a:effectLst>
      <a:innerShdw blurRad="63500" dist="50800" dir="16200000">
        <a:prstClr val="black">
          <a:alpha val="50000"/>
        </a:prstClr>
      </a:inn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Bounce Data</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Bounce!$A$2</c:f>
              <c:strCache>
                <c:ptCount val="1"/>
                <c:pt idx="0">
                  <c:v>Bounce</c:v>
                </c:pt>
              </c:strCache>
            </c:strRef>
          </c:tx>
          <c:spPr>
            <a:solidFill>
              <a:schemeClr val="accent1"/>
            </a:solidFill>
            <a:ln>
              <a:noFill/>
            </a:ln>
            <a:effectLst/>
          </c:spPr>
          <c:invertIfNegative val="0"/>
          <c:cat>
            <c:strRef>
              <c:f>Bounce!$B$1:$S$1</c:f>
              <c:strCache>
                <c:ptCount val="18"/>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June'21</c:v>
                </c:pt>
                <c:pt idx="17">
                  <c:v>Avg FY'21</c:v>
                </c:pt>
              </c:strCache>
            </c:strRef>
          </c:cat>
          <c:val>
            <c:numRef>
              <c:f>Bounce!$B$2:$S$2</c:f>
              <c:numCache>
                <c:formatCode>General</c:formatCode>
                <c:ptCount val="18"/>
                <c:pt idx="0">
                  <c:v>95</c:v>
                </c:pt>
                <c:pt idx="1">
                  <c:v>123</c:v>
                </c:pt>
                <c:pt idx="2">
                  <c:v>161</c:v>
                </c:pt>
                <c:pt idx="3">
                  <c:v>78</c:v>
                </c:pt>
                <c:pt idx="4">
                  <c:v>39</c:v>
                </c:pt>
                <c:pt idx="5">
                  <c:v>45</c:v>
                </c:pt>
                <c:pt idx="6">
                  <c:v>43</c:v>
                </c:pt>
                <c:pt idx="7">
                  <c:v>173</c:v>
                </c:pt>
                <c:pt idx="8">
                  <c:v>172</c:v>
                </c:pt>
                <c:pt idx="9">
                  <c:v>207</c:v>
                </c:pt>
                <c:pt idx="10">
                  <c:v>207</c:v>
                </c:pt>
                <c:pt idx="11">
                  <c:v>162</c:v>
                </c:pt>
                <c:pt idx="12">
                  <c:v>167</c:v>
                </c:pt>
                <c:pt idx="13">
                  <c:v>149</c:v>
                </c:pt>
                <c:pt idx="14">
                  <c:v>168</c:v>
                </c:pt>
                <c:pt idx="15">
                  <c:v>273</c:v>
                </c:pt>
                <c:pt idx="16">
                  <c:v>241</c:v>
                </c:pt>
                <c:pt idx="17" formatCode="0">
                  <c:v>133.58333333333334</c:v>
                </c:pt>
              </c:numCache>
            </c:numRef>
          </c:val>
          <c:extLst>
            <c:ext xmlns:c16="http://schemas.microsoft.com/office/drawing/2014/chart" uri="{C3380CC4-5D6E-409C-BE32-E72D297353CC}">
              <c16:uniqueId val="{00000000-5D60-474E-A9E1-CDEFCDA257A1}"/>
            </c:ext>
          </c:extLst>
        </c:ser>
        <c:dLbls>
          <c:showLegendKey val="0"/>
          <c:showVal val="0"/>
          <c:showCatName val="0"/>
          <c:showSerName val="0"/>
          <c:showPercent val="0"/>
          <c:showBubbleSize val="0"/>
        </c:dLbls>
        <c:gapWidth val="219"/>
        <c:overlap val="-27"/>
        <c:axId val="708134879"/>
        <c:axId val="708142783"/>
      </c:barChart>
      <c:lineChart>
        <c:grouping val="standard"/>
        <c:varyColors val="0"/>
        <c:ser>
          <c:idx val="2"/>
          <c:order val="1"/>
          <c:tx>
            <c:strRef>
              <c:f>Bounce!$A$4</c:f>
              <c:strCache>
                <c:ptCount val="1"/>
                <c:pt idx="0">
                  <c:v>% Bounce</c:v>
                </c:pt>
              </c:strCache>
            </c:strRef>
          </c:tx>
          <c:spPr>
            <a:ln w="28575" cap="rnd">
              <a:solidFill>
                <a:schemeClr val="accent3"/>
              </a:solidFill>
              <a:round/>
            </a:ln>
            <a:effectLst/>
          </c:spPr>
          <c:marker>
            <c:symbol val="none"/>
          </c:marker>
          <c:cat>
            <c:strRef>
              <c:f>Bounce!$B$1:$S$1</c:f>
              <c:strCache>
                <c:ptCount val="18"/>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June'21</c:v>
                </c:pt>
                <c:pt idx="17">
                  <c:v>Avg FY'21</c:v>
                </c:pt>
              </c:strCache>
            </c:strRef>
          </c:cat>
          <c:val>
            <c:numRef>
              <c:f>Bounce!$B$4:$S$4</c:f>
              <c:numCache>
                <c:formatCode>0%</c:formatCode>
                <c:ptCount val="18"/>
                <c:pt idx="0">
                  <c:v>9.834368530020704E-2</c:v>
                </c:pt>
                <c:pt idx="1">
                  <c:v>0.12263210368893319</c:v>
                </c:pt>
                <c:pt idx="2">
                  <c:v>0.23098995695839311</c:v>
                </c:pt>
                <c:pt idx="3">
                  <c:v>0.15234375</c:v>
                </c:pt>
                <c:pt idx="4">
                  <c:v>7.7534791252485094E-2</c:v>
                </c:pt>
                <c:pt idx="5">
                  <c:v>8.3798882681564241E-2</c:v>
                </c:pt>
                <c:pt idx="6">
                  <c:v>7.904411764705882E-2</c:v>
                </c:pt>
                <c:pt idx="7">
                  <c:v>0.17474747474747473</c:v>
                </c:pt>
                <c:pt idx="8">
                  <c:v>0.16747809152872445</c:v>
                </c:pt>
                <c:pt idx="9">
                  <c:v>0.19418386491557224</c:v>
                </c:pt>
                <c:pt idx="10">
                  <c:v>0.18835304822565968</c:v>
                </c:pt>
                <c:pt idx="11">
                  <c:v>0.14944649446494465</c:v>
                </c:pt>
                <c:pt idx="12">
                  <c:v>0.15085817524841916</c:v>
                </c:pt>
                <c:pt idx="13">
                  <c:v>0.13139329805996472</c:v>
                </c:pt>
                <c:pt idx="14">
                  <c:v>0.14801762114537445</c:v>
                </c:pt>
                <c:pt idx="15">
                  <c:v>0.23373287671232876</c:v>
                </c:pt>
                <c:pt idx="16">
                  <c:v>0.2081174438687392</c:v>
                </c:pt>
                <c:pt idx="17">
                  <c:v>0.14832227437504888</c:v>
                </c:pt>
              </c:numCache>
            </c:numRef>
          </c:val>
          <c:smooth val="0"/>
          <c:extLst>
            <c:ext xmlns:c16="http://schemas.microsoft.com/office/drawing/2014/chart" uri="{C3380CC4-5D6E-409C-BE32-E72D297353CC}">
              <c16:uniqueId val="{00000001-5D60-474E-A9E1-CDEFCDA257A1}"/>
            </c:ext>
          </c:extLst>
        </c:ser>
        <c:ser>
          <c:idx val="3"/>
          <c:order val="2"/>
          <c:tx>
            <c:strRef>
              <c:f>Bounce!$A$5</c:f>
              <c:strCache>
                <c:ptCount val="1"/>
                <c:pt idx="0">
                  <c:v>% Bounce Current Bucket</c:v>
                </c:pt>
              </c:strCache>
            </c:strRef>
          </c:tx>
          <c:spPr>
            <a:ln w="28575" cap="rnd">
              <a:solidFill>
                <a:schemeClr val="accent4"/>
              </a:solidFill>
              <a:round/>
            </a:ln>
            <a:effectLst/>
          </c:spPr>
          <c:marker>
            <c:symbol val="none"/>
          </c:marker>
          <c:cat>
            <c:strRef>
              <c:f>Bounce!$B$1:$S$1</c:f>
              <c:strCache>
                <c:ptCount val="18"/>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June'21</c:v>
                </c:pt>
                <c:pt idx="17">
                  <c:v>Avg FY'21</c:v>
                </c:pt>
              </c:strCache>
            </c:strRef>
          </c:cat>
          <c:val>
            <c:numRef>
              <c:f>Bounce!$B$5:$S$5</c:f>
              <c:numCache>
                <c:formatCode>0%</c:formatCode>
                <c:ptCount val="18"/>
                <c:pt idx="0">
                  <c:v>0.1</c:v>
                </c:pt>
                <c:pt idx="1">
                  <c:v>0.11</c:v>
                </c:pt>
                <c:pt idx="2">
                  <c:v>0.22</c:v>
                </c:pt>
                <c:pt idx="3">
                  <c:v>0.15</c:v>
                </c:pt>
                <c:pt idx="4">
                  <c:v>7.0000000000000007E-2</c:v>
                </c:pt>
                <c:pt idx="5">
                  <c:v>7.0000000000000007E-2</c:v>
                </c:pt>
                <c:pt idx="6">
                  <c:v>7.0000000000000007E-2</c:v>
                </c:pt>
                <c:pt idx="7">
                  <c:v>0.17</c:v>
                </c:pt>
                <c:pt idx="8">
                  <c:v>0.12</c:v>
                </c:pt>
                <c:pt idx="9">
                  <c:v>0.13</c:v>
                </c:pt>
                <c:pt idx="10">
                  <c:v>0.11823204419889503</c:v>
                </c:pt>
                <c:pt idx="11">
                  <c:v>9.7744360902255634E-2</c:v>
                </c:pt>
                <c:pt idx="12">
                  <c:v>0.1</c:v>
                </c:pt>
                <c:pt idx="13">
                  <c:v>0.09</c:v>
                </c:pt>
                <c:pt idx="14">
                  <c:v>0.09</c:v>
                </c:pt>
                <c:pt idx="15">
                  <c:v>0.16</c:v>
                </c:pt>
                <c:pt idx="16">
                  <c:v>0.1</c:v>
                </c:pt>
                <c:pt idx="17">
                  <c:v>0.11507510808470392</c:v>
                </c:pt>
              </c:numCache>
            </c:numRef>
          </c:val>
          <c:smooth val="0"/>
          <c:extLst>
            <c:ext xmlns:c16="http://schemas.microsoft.com/office/drawing/2014/chart" uri="{C3380CC4-5D6E-409C-BE32-E72D297353CC}">
              <c16:uniqueId val="{00000002-5D60-474E-A9E1-CDEFCDA257A1}"/>
            </c:ext>
          </c:extLst>
        </c:ser>
        <c:ser>
          <c:idx val="4"/>
          <c:order val="3"/>
          <c:tx>
            <c:strRef>
              <c:f>Bounce!$A$6</c:f>
              <c:strCache>
                <c:ptCount val="1"/>
                <c:pt idx="0">
                  <c:v>Threshold Bounce</c:v>
                </c:pt>
              </c:strCache>
            </c:strRef>
          </c:tx>
          <c:spPr>
            <a:ln w="28575" cap="rnd">
              <a:solidFill>
                <a:srgbClr val="FF0000"/>
              </a:solidFill>
              <a:round/>
            </a:ln>
            <a:effectLst/>
          </c:spPr>
          <c:marker>
            <c:symbol val="none"/>
          </c:marker>
          <c:cat>
            <c:strRef>
              <c:f>Bounce!$B$1:$S$1</c:f>
              <c:strCache>
                <c:ptCount val="18"/>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June'21</c:v>
                </c:pt>
                <c:pt idx="17">
                  <c:v>Avg FY'21</c:v>
                </c:pt>
              </c:strCache>
            </c:strRef>
          </c:cat>
          <c:val>
            <c:numRef>
              <c:f>Bounce!$B$6:$S$6</c:f>
              <c:numCache>
                <c:formatCode>0%</c:formatCode>
                <c:ptCount val="18"/>
                <c:pt idx="0">
                  <c:v>0.1</c:v>
                </c:pt>
                <c:pt idx="1">
                  <c:v>0.1</c:v>
                </c:pt>
                <c:pt idx="2">
                  <c:v>0.1</c:v>
                </c:pt>
                <c:pt idx="3">
                  <c:v>0.1</c:v>
                </c:pt>
                <c:pt idx="4">
                  <c:v>0.1</c:v>
                </c:pt>
                <c:pt idx="5">
                  <c:v>0.1</c:v>
                </c:pt>
                <c:pt idx="6">
                  <c:v>0.1</c:v>
                </c:pt>
                <c:pt idx="7">
                  <c:v>0.1</c:v>
                </c:pt>
                <c:pt idx="8">
                  <c:v>0.1</c:v>
                </c:pt>
                <c:pt idx="9">
                  <c:v>0.1</c:v>
                </c:pt>
                <c:pt idx="10">
                  <c:v>0.1</c:v>
                </c:pt>
                <c:pt idx="11">
                  <c:v>0.1</c:v>
                </c:pt>
                <c:pt idx="12">
                  <c:v>0.1</c:v>
                </c:pt>
                <c:pt idx="13">
                  <c:v>0.1</c:v>
                </c:pt>
                <c:pt idx="14">
                  <c:v>0.1</c:v>
                </c:pt>
                <c:pt idx="15">
                  <c:v>0.1</c:v>
                </c:pt>
                <c:pt idx="16">
                  <c:v>0.1</c:v>
                </c:pt>
                <c:pt idx="17">
                  <c:v>9.9999999999999992E-2</c:v>
                </c:pt>
              </c:numCache>
            </c:numRef>
          </c:val>
          <c:smooth val="0"/>
          <c:extLst>
            <c:ext xmlns:c16="http://schemas.microsoft.com/office/drawing/2014/chart" uri="{C3380CC4-5D6E-409C-BE32-E72D297353CC}">
              <c16:uniqueId val="{00000003-5D60-474E-A9E1-CDEFCDA257A1}"/>
            </c:ext>
          </c:extLst>
        </c:ser>
        <c:dLbls>
          <c:showLegendKey val="0"/>
          <c:showVal val="0"/>
          <c:showCatName val="0"/>
          <c:showSerName val="0"/>
          <c:showPercent val="0"/>
          <c:showBubbleSize val="0"/>
        </c:dLbls>
        <c:marker val="1"/>
        <c:smooth val="0"/>
        <c:axId val="708119487"/>
        <c:axId val="708117823"/>
      </c:lineChart>
      <c:catAx>
        <c:axId val="708134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08142783"/>
        <c:crosses val="autoZero"/>
        <c:auto val="1"/>
        <c:lblAlgn val="ctr"/>
        <c:lblOffset val="100"/>
        <c:noMultiLvlLbl val="0"/>
      </c:catAx>
      <c:valAx>
        <c:axId val="708142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08134879"/>
        <c:crosses val="autoZero"/>
        <c:crossBetween val="between"/>
      </c:valAx>
      <c:valAx>
        <c:axId val="708117823"/>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08119487"/>
        <c:crosses val="max"/>
        <c:crossBetween val="between"/>
      </c:valAx>
      <c:catAx>
        <c:axId val="708119487"/>
        <c:scaling>
          <c:orientation val="minMax"/>
        </c:scaling>
        <c:delete val="1"/>
        <c:axPos val="b"/>
        <c:numFmt formatCode="General" sourceLinked="1"/>
        <c:majorTickMark val="none"/>
        <c:minorTickMark val="none"/>
        <c:tickLblPos val="nextTo"/>
        <c:crossAx val="708117823"/>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1"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5B5AB43-98C2-4C10-9D9C-BEC6337BF0E5}" type="datetimeFigureOut">
              <a:rPr lang="en-US" smtClean="0"/>
              <a:t>6/30/2022</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BD2CD5B-77B2-45EF-A5D5-0D5C4E585878}" type="slidenum">
              <a:rPr lang="en-US" smtClean="0"/>
              <a:t>‹#›</a:t>
            </a:fld>
            <a:endParaRPr lang="en-US"/>
          </a:p>
        </p:txBody>
      </p:sp>
    </p:spTree>
    <p:extLst>
      <p:ext uri="{BB962C8B-B14F-4D97-AF65-F5344CB8AC3E}">
        <p14:creationId xmlns:p14="http://schemas.microsoft.com/office/powerpoint/2010/main" val="152396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DC7386-12EC-4A56-87E6-4DDA1723E5F7}" type="slidenum">
              <a:rPr lang="en-US" smtClean="0"/>
              <a:t>2</a:t>
            </a:fld>
            <a:endParaRPr lang="en-US"/>
          </a:p>
        </p:txBody>
      </p:sp>
    </p:spTree>
    <p:extLst>
      <p:ext uri="{BB962C8B-B14F-4D97-AF65-F5344CB8AC3E}">
        <p14:creationId xmlns:p14="http://schemas.microsoft.com/office/powerpoint/2010/main" val="763229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0219C9-C913-40DC-B3A9-EFA9C067BE4A}" type="slidenum">
              <a:rPr lang="en-US" smtClean="0"/>
              <a:t>12</a:t>
            </a:fld>
            <a:endParaRPr lang="en-US"/>
          </a:p>
        </p:txBody>
      </p:sp>
    </p:spTree>
    <p:extLst>
      <p:ext uri="{BB962C8B-B14F-4D97-AF65-F5344CB8AC3E}">
        <p14:creationId xmlns:p14="http://schemas.microsoft.com/office/powerpoint/2010/main" val="4199510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DC7386-12EC-4A56-87E6-4DDA1723E5F7}" type="slidenum">
              <a:rPr lang="en-US" smtClean="0"/>
              <a:t>14</a:t>
            </a:fld>
            <a:endParaRPr lang="en-US"/>
          </a:p>
        </p:txBody>
      </p:sp>
    </p:spTree>
    <p:extLst>
      <p:ext uri="{BB962C8B-B14F-4D97-AF65-F5344CB8AC3E}">
        <p14:creationId xmlns:p14="http://schemas.microsoft.com/office/powerpoint/2010/main" val="379325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DC7386-12EC-4A56-87E6-4DDA1723E5F7}" type="slidenum">
              <a:rPr lang="en-US" smtClean="0"/>
              <a:t>15</a:t>
            </a:fld>
            <a:endParaRPr lang="en-US"/>
          </a:p>
        </p:txBody>
      </p:sp>
    </p:spTree>
    <p:extLst>
      <p:ext uri="{BB962C8B-B14F-4D97-AF65-F5344CB8AC3E}">
        <p14:creationId xmlns:p14="http://schemas.microsoft.com/office/powerpoint/2010/main" val="315373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DC7386-12EC-4A56-87E6-4DDA1723E5F7}" type="slidenum">
              <a:rPr lang="en-US" smtClean="0"/>
              <a:t>3</a:t>
            </a:fld>
            <a:endParaRPr lang="en-US"/>
          </a:p>
        </p:txBody>
      </p:sp>
    </p:spTree>
    <p:extLst>
      <p:ext uri="{BB962C8B-B14F-4D97-AF65-F5344CB8AC3E}">
        <p14:creationId xmlns:p14="http://schemas.microsoft.com/office/powerpoint/2010/main" val="3478922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6E941B-FB9B-44C3-AA7E-1431BAD477CE}" type="slidenum">
              <a:rPr lang="en-US" smtClean="0"/>
              <a:t>5</a:t>
            </a:fld>
            <a:endParaRPr lang="en-US"/>
          </a:p>
        </p:txBody>
      </p:sp>
    </p:spTree>
    <p:extLst>
      <p:ext uri="{BB962C8B-B14F-4D97-AF65-F5344CB8AC3E}">
        <p14:creationId xmlns:p14="http://schemas.microsoft.com/office/powerpoint/2010/main" val="3888306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6E941B-FB9B-44C3-AA7E-1431BAD477CE}" type="slidenum">
              <a:rPr lang="en-US" smtClean="0"/>
              <a:t>6</a:t>
            </a:fld>
            <a:endParaRPr lang="en-US"/>
          </a:p>
        </p:txBody>
      </p:sp>
    </p:spTree>
    <p:extLst>
      <p:ext uri="{BB962C8B-B14F-4D97-AF65-F5344CB8AC3E}">
        <p14:creationId xmlns:p14="http://schemas.microsoft.com/office/powerpoint/2010/main" val="1137022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DC7386-12EC-4A56-87E6-4DDA1723E5F7}" type="slidenum">
              <a:rPr lang="en-US" smtClean="0"/>
              <a:t>7</a:t>
            </a:fld>
            <a:endParaRPr lang="en-US"/>
          </a:p>
        </p:txBody>
      </p:sp>
    </p:spTree>
    <p:extLst>
      <p:ext uri="{BB962C8B-B14F-4D97-AF65-F5344CB8AC3E}">
        <p14:creationId xmlns:p14="http://schemas.microsoft.com/office/powerpoint/2010/main" val="264595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0219C9-C913-40DC-B3A9-EFA9C067BE4A}" type="slidenum">
              <a:rPr lang="en-US" smtClean="0"/>
              <a:t>8</a:t>
            </a:fld>
            <a:endParaRPr lang="en-US"/>
          </a:p>
        </p:txBody>
      </p:sp>
    </p:spTree>
    <p:extLst>
      <p:ext uri="{BB962C8B-B14F-4D97-AF65-F5344CB8AC3E}">
        <p14:creationId xmlns:p14="http://schemas.microsoft.com/office/powerpoint/2010/main" val="398934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0219C9-C913-40DC-B3A9-EFA9C067BE4A}" type="slidenum">
              <a:rPr lang="en-US" smtClean="0"/>
              <a:t>9</a:t>
            </a:fld>
            <a:endParaRPr lang="en-US"/>
          </a:p>
        </p:txBody>
      </p:sp>
    </p:spTree>
    <p:extLst>
      <p:ext uri="{BB962C8B-B14F-4D97-AF65-F5344CB8AC3E}">
        <p14:creationId xmlns:p14="http://schemas.microsoft.com/office/powerpoint/2010/main" val="407407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0219C9-C913-40DC-B3A9-EFA9C067BE4A}" type="slidenum">
              <a:rPr lang="en-US" smtClean="0"/>
              <a:t>10</a:t>
            </a:fld>
            <a:endParaRPr lang="en-US"/>
          </a:p>
        </p:txBody>
      </p:sp>
    </p:spTree>
    <p:extLst>
      <p:ext uri="{BB962C8B-B14F-4D97-AF65-F5344CB8AC3E}">
        <p14:creationId xmlns:p14="http://schemas.microsoft.com/office/powerpoint/2010/main" val="2227670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0219C9-C913-40DC-B3A9-EFA9C067BE4A}" type="slidenum">
              <a:rPr lang="en-US" smtClean="0"/>
              <a:t>11</a:t>
            </a:fld>
            <a:endParaRPr lang="en-US"/>
          </a:p>
        </p:txBody>
      </p:sp>
    </p:spTree>
    <p:extLst>
      <p:ext uri="{BB962C8B-B14F-4D97-AF65-F5344CB8AC3E}">
        <p14:creationId xmlns:p14="http://schemas.microsoft.com/office/powerpoint/2010/main" val="405538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defTabSz="914377">
              <a:defRPr/>
            </a:pPr>
            <a:fld id="{B00DD39D-3EF1-47DC-B896-0B9AD0FFC801}" type="datetime3">
              <a:rPr lang="en-US" smtClean="0">
                <a:solidFill>
                  <a:prstClr val="black">
                    <a:tint val="75000"/>
                  </a:prstClr>
                </a:solidFill>
              </a:rPr>
              <a:t>30 June 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383766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377">
              <a:defRPr/>
            </a:pPr>
            <a:fld id="{28B7F002-D1FF-44FF-8428-07B08ABB25A9}" type="datetime3">
              <a:rPr lang="en-US" smtClean="0">
                <a:solidFill>
                  <a:prstClr val="black">
                    <a:tint val="75000"/>
                  </a:prstClr>
                </a:solidFill>
              </a:rPr>
              <a:t>30 June 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41472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377">
              <a:defRPr/>
            </a:pPr>
            <a:fld id="{0F6EE41E-1672-4DEB-961C-AFDE4ADF3B7E}" type="datetime3">
              <a:rPr lang="en-US" smtClean="0">
                <a:solidFill>
                  <a:prstClr val="black">
                    <a:tint val="75000"/>
                  </a:prstClr>
                </a:solidFill>
              </a:rPr>
              <a:t>30 June 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39844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3" name="Freeform 22"/>
          <p:cNvSpPr>
            <a:spLocks/>
          </p:cNvSpPr>
          <p:nvPr userDrawn="1"/>
        </p:nvSpPr>
        <p:spPr bwMode="auto">
          <a:xfrm>
            <a:off x="-2" y="-5451"/>
            <a:ext cx="12192001" cy="6861466"/>
          </a:xfrm>
          <a:custGeom>
            <a:avLst/>
            <a:gdLst>
              <a:gd name="T0" fmla="*/ 917 w 2859"/>
              <a:gd name="T1" fmla="*/ 0 h 1609"/>
              <a:gd name="T2" fmla="*/ 0 w 2859"/>
              <a:gd name="T3" fmla="*/ 1289 h 1609"/>
              <a:gd name="T4" fmla="*/ 0 w 2859"/>
              <a:gd name="T5" fmla="*/ 1609 h 1609"/>
              <a:gd name="T6" fmla="*/ 2859 w 2859"/>
              <a:gd name="T7" fmla="*/ 1609 h 1609"/>
              <a:gd name="T8" fmla="*/ 2859 w 2859"/>
              <a:gd name="T9" fmla="*/ 0 h 1609"/>
              <a:gd name="T10" fmla="*/ 917 w 2859"/>
              <a:gd name="T11" fmla="*/ 0 h 1609"/>
            </a:gdLst>
            <a:ahLst/>
            <a:cxnLst>
              <a:cxn ang="0">
                <a:pos x="T0" y="T1"/>
              </a:cxn>
              <a:cxn ang="0">
                <a:pos x="T2" y="T3"/>
              </a:cxn>
              <a:cxn ang="0">
                <a:pos x="T4" y="T5"/>
              </a:cxn>
              <a:cxn ang="0">
                <a:pos x="T6" y="T7"/>
              </a:cxn>
              <a:cxn ang="0">
                <a:pos x="T8" y="T9"/>
              </a:cxn>
              <a:cxn ang="0">
                <a:pos x="T10" y="T11"/>
              </a:cxn>
            </a:cxnLst>
            <a:rect l="0" t="0" r="r" b="b"/>
            <a:pathLst>
              <a:path w="2859" h="1609">
                <a:moveTo>
                  <a:pt x="917" y="0"/>
                </a:moveTo>
                <a:lnTo>
                  <a:pt x="0" y="1289"/>
                </a:lnTo>
                <a:lnTo>
                  <a:pt x="0" y="1609"/>
                </a:lnTo>
                <a:lnTo>
                  <a:pt x="2859" y="1609"/>
                </a:lnTo>
                <a:lnTo>
                  <a:pt x="2859" y="0"/>
                </a:lnTo>
                <a:lnTo>
                  <a:pt x="917" y="0"/>
                </a:lnTo>
                <a:close/>
              </a:path>
            </a:pathLst>
          </a:custGeom>
          <a:solidFill>
            <a:srgbClr val="4B71B6"/>
          </a:solidFill>
          <a:ln>
            <a:noFill/>
          </a:ln>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4" name="Freeform 5"/>
          <p:cNvSpPr>
            <a:spLocks/>
          </p:cNvSpPr>
          <p:nvPr userDrawn="1"/>
        </p:nvSpPr>
        <p:spPr bwMode="auto">
          <a:xfrm>
            <a:off x="-2" y="-5451"/>
            <a:ext cx="3927540" cy="5518170"/>
          </a:xfrm>
          <a:custGeom>
            <a:avLst/>
            <a:gdLst>
              <a:gd name="T0" fmla="*/ 0 w 921"/>
              <a:gd name="T1" fmla="*/ 0 h 1294"/>
              <a:gd name="T2" fmla="*/ 0 w 921"/>
              <a:gd name="T3" fmla="*/ 1294 h 1294"/>
              <a:gd name="T4" fmla="*/ 921 w 921"/>
              <a:gd name="T5" fmla="*/ 0 h 1294"/>
              <a:gd name="T6" fmla="*/ 0 w 921"/>
              <a:gd name="T7" fmla="*/ 0 h 1294"/>
            </a:gdLst>
            <a:ahLst/>
            <a:cxnLst>
              <a:cxn ang="0">
                <a:pos x="T0" y="T1"/>
              </a:cxn>
              <a:cxn ang="0">
                <a:pos x="T2" y="T3"/>
              </a:cxn>
              <a:cxn ang="0">
                <a:pos x="T4" y="T5"/>
              </a:cxn>
              <a:cxn ang="0">
                <a:pos x="T6" y="T7"/>
              </a:cxn>
            </a:cxnLst>
            <a:rect l="0" t="0" r="r" b="b"/>
            <a:pathLst>
              <a:path w="921" h="1294">
                <a:moveTo>
                  <a:pt x="0" y="0"/>
                </a:moveTo>
                <a:lnTo>
                  <a:pt x="0" y="1294"/>
                </a:lnTo>
                <a:lnTo>
                  <a:pt x="921" y="0"/>
                </a:lnTo>
                <a:lnTo>
                  <a:pt x="0" y="0"/>
                </a:lnTo>
                <a:close/>
              </a:path>
            </a:pathLst>
          </a:custGeom>
          <a:solidFill>
            <a:srgbClr val="159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5" name="Freeform 7"/>
          <p:cNvSpPr>
            <a:spLocks/>
          </p:cNvSpPr>
          <p:nvPr userDrawn="1"/>
        </p:nvSpPr>
        <p:spPr bwMode="auto">
          <a:xfrm>
            <a:off x="8626937" y="1836782"/>
            <a:ext cx="3565062" cy="5019233"/>
          </a:xfrm>
          <a:custGeom>
            <a:avLst/>
            <a:gdLst>
              <a:gd name="T0" fmla="*/ 0 w 836"/>
              <a:gd name="T1" fmla="*/ 1177 h 1177"/>
              <a:gd name="T2" fmla="*/ 836 w 836"/>
              <a:gd name="T3" fmla="*/ 1177 h 1177"/>
              <a:gd name="T4" fmla="*/ 836 w 836"/>
              <a:gd name="T5" fmla="*/ 0 h 1177"/>
              <a:gd name="T6" fmla="*/ 0 w 836"/>
              <a:gd name="T7" fmla="*/ 1177 h 1177"/>
            </a:gdLst>
            <a:ahLst/>
            <a:cxnLst>
              <a:cxn ang="0">
                <a:pos x="T0" y="T1"/>
              </a:cxn>
              <a:cxn ang="0">
                <a:pos x="T2" y="T3"/>
              </a:cxn>
              <a:cxn ang="0">
                <a:pos x="T4" y="T5"/>
              </a:cxn>
              <a:cxn ang="0">
                <a:pos x="T6" y="T7"/>
              </a:cxn>
            </a:cxnLst>
            <a:rect l="0" t="0" r="r" b="b"/>
            <a:pathLst>
              <a:path w="836" h="1177">
                <a:moveTo>
                  <a:pt x="0" y="1177"/>
                </a:moveTo>
                <a:lnTo>
                  <a:pt x="836" y="1177"/>
                </a:lnTo>
                <a:lnTo>
                  <a:pt x="836" y="0"/>
                </a:lnTo>
                <a:lnTo>
                  <a:pt x="0" y="1177"/>
                </a:lnTo>
                <a:close/>
              </a:path>
            </a:pathLst>
          </a:custGeom>
          <a:solidFill>
            <a:srgbClr val="9A2E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6" name="Freeform 8"/>
          <p:cNvSpPr>
            <a:spLocks/>
          </p:cNvSpPr>
          <p:nvPr userDrawn="1"/>
        </p:nvSpPr>
        <p:spPr bwMode="auto">
          <a:xfrm>
            <a:off x="9838035" y="3538290"/>
            <a:ext cx="2353964" cy="3317725"/>
          </a:xfrm>
          <a:custGeom>
            <a:avLst/>
            <a:gdLst>
              <a:gd name="T0" fmla="*/ 0 w 552"/>
              <a:gd name="T1" fmla="*/ 778 h 778"/>
              <a:gd name="T2" fmla="*/ 552 w 552"/>
              <a:gd name="T3" fmla="*/ 778 h 778"/>
              <a:gd name="T4" fmla="*/ 552 w 552"/>
              <a:gd name="T5" fmla="*/ 0 h 778"/>
              <a:gd name="T6" fmla="*/ 0 w 552"/>
              <a:gd name="T7" fmla="*/ 778 h 778"/>
            </a:gdLst>
            <a:ahLst/>
            <a:cxnLst>
              <a:cxn ang="0">
                <a:pos x="T0" y="T1"/>
              </a:cxn>
              <a:cxn ang="0">
                <a:pos x="T2" y="T3"/>
              </a:cxn>
              <a:cxn ang="0">
                <a:pos x="T4" y="T5"/>
              </a:cxn>
              <a:cxn ang="0">
                <a:pos x="T6" y="T7"/>
              </a:cxn>
            </a:cxnLst>
            <a:rect l="0" t="0" r="r" b="b"/>
            <a:pathLst>
              <a:path w="552" h="778">
                <a:moveTo>
                  <a:pt x="0" y="778"/>
                </a:moveTo>
                <a:lnTo>
                  <a:pt x="552" y="778"/>
                </a:lnTo>
                <a:lnTo>
                  <a:pt x="552" y="0"/>
                </a:lnTo>
                <a:lnTo>
                  <a:pt x="0" y="778"/>
                </a:lnTo>
                <a:close/>
              </a:path>
            </a:pathLst>
          </a:custGeom>
          <a:solidFill>
            <a:srgbClr val="E207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nvGrpSpPr>
          <p:cNvPr id="27" name="Group 26"/>
          <p:cNvGrpSpPr/>
          <p:nvPr userDrawn="1"/>
        </p:nvGrpSpPr>
        <p:grpSpPr>
          <a:xfrm>
            <a:off x="304800" y="338994"/>
            <a:ext cx="1511300" cy="352587"/>
            <a:chOff x="0" y="-4846638"/>
            <a:chExt cx="6511926" cy="1519238"/>
          </a:xfrm>
          <a:solidFill>
            <a:schemeClr val="bg1"/>
          </a:solidFill>
        </p:grpSpPr>
        <p:sp>
          <p:nvSpPr>
            <p:cNvPr id="28" name="Freeform 16"/>
            <p:cNvSpPr>
              <a:spLocks/>
            </p:cNvSpPr>
            <p:nvPr/>
          </p:nvSpPr>
          <p:spPr bwMode="auto">
            <a:xfrm>
              <a:off x="2003425" y="-4835525"/>
              <a:ext cx="1158875" cy="1497013"/>
            </a:xfrm>
            <a:custGeom>
              <a:avLst/>
              <a:gdLst>
                <a:gd name="T0" fmla="*/ 1793 w 1879"/>
                <a:gd name="T1" fmla="*/ 1849 h 2424"/>
                <a:gd name="T2" fmla="*/ 743 w 1879"/>
                <a:gd name="T3" fmla="*/ 1849 h 2424"/>
                <a:gd name="T4" fmla="*/ 678 w 1879"/>
                <a:gd name="T5" fmla="*/ 1784 h 2424"/>
                <a:gd name="T6" fmla="*/ 583 w 1879"/>
                <a:gd name="T7" fmla="*/ 65 h 2424"/>
                <a:gd name="T8" fmla="*/ 518 w 1879"/>
                <a:gd name="T9" fmla="*/ 0 h 2424"/>
                <a:gd name="T10" fmla="*/ 65 w 1879"/>
                <a:gd name="T11" fmla="*/ 0 h 2424"/>
                <a:gd name="T12" fmla="*/ 0 w 1879"/>
                <a:gd name="T13" fmla="*/ 65 h 2424"/>
                <a:gd name="T14" fmla="*/ 0 w 1879"/>
                <a:gd name="T15" fmla="*/ 2359 h 2424"/>
                <a:gd name="T16" fmla="*/ 65 w 1879"/>
                <a:gd name="T17" fmla="*/ 2424 h 2424"/>
                <a:gd name="T18" fmla="*/ 1479 w 1879"/>
                <a:gd name="T19" fmla="*/ 2424 h 2424"/>
                <a:gd name="T20" fmla="*/ 1527 w 1879"/>
                <a:gd name="T21" fmla="*/ 2403 h 2424"/>
                <a:gd name="T22" fmla="*/ 1841 w 1879"/>
                <a:gd name="T23" fmla="*/ 1958 h 2424"/>
                <a:gd name="T24" fmla="*/ 1793 w 1879"/>
                <a:gd name="T25" fmla="*/ 184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9" h="2424">
                  <a:moveTo>
                    <a:pt x="1793" y="1849"/>
                  </a:moveTo>
                  <a:cubicBezTo>
                    <a:pt x="743" y="1849"/>
                    <a:pt x="743" y="1849"/>
                    <a:pt x="743" y="1849"/>
                  </a:cubicBezTo>
                  <a:cubicBezTo>
                    <a:pt x="707" y="1849"/>
                    <a:pt x="678" y="1819"/>
                    <a:pt x="678" y="1784"/>
                  </a:cubicBezTo>
                  <a:cubicBezTo>
                    <a:pt x="583" y="65"/>
                    <a:pt x="583" y="65"/>
                    <a:pt x="583" y="65"/>
                  </a:cubicBezTo>
                  <a:cubicBezTo>
                    <a:pt x="583" y="29"/>
                    <a:pt x="554" y="0"/>
                    <a:pt x="518" y="0"/>
                  </a:cubicBezTo>
                  <a:cubicBezTo>
                    <a:pt x="65" y="0"/>
                    <a:pt x="65" y="0"/>
                    <a:pt x="65" y="0"/>
                  </a:cubicBezTo>
                  <a:cubicBezTo>
                    <a:pt x="29" y="0"/>
                    <a:pt x="0" y="29"/>
                    <a:pt x="0" y="65"/>
                  </a:cubicBezTo>
                  <a:cubicBezTo>
                    <a:pt x="0" y="2359"/>
                    <a:pt x="0" y="2359"/>
                    <a:pt x="0" y="2359"/>
                  </a:cubicBezTo>
                  <a:cubicBezTo>
                    <a:pt x="0" y="2395"/>
                    <a:pt x="29" y="2424"/>
                    <a:pt x="65" y="2424"/>
                  </a:cubicBezTo>
                  <a:cubicBezTo>
                    <a:pt x="1479" y="2424"/>
                    <a:pt x="1479" y="2424"/>
                    <a:pt x="1479" y="2424"/>
                  </a:cubicBezTo>
                  <a:cubicBezTo>
                    <a:pt x="1498" y="2424"/>
                    <a:pt x="1515" y="2417"/>
                    <a:pt x="1527" y="2403"/>
                  </a:cubicBezTo>
                  <a:cubicBezTo>
                    <a:pt x="1841" y="1958"/>
                    <a:pt x="1841" y="1958"/>
                    <a:pt x="1841" y="1958"/>
                  </a:cubicBezTo>
                  <a:cubicBezTo>
                    <a:pt x="1879" y="1916"/>
                    <a:pt x="1850" y="1849"/>
                    <a:pt x="1793" y="18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29" name="Freeform 17"/>
            <p:cNvSpPr>
              <a:spLocks/>
            </p:cNvSpPr>
            <p:nvPr/>
          </p:nvSpPr>
          <p:spPr bwMode="auto">
            <a:xfrm>
              <a:off x="3465513" y="-4846638"/>
              <a:ext cx="1035050" cy="1519238"/>
            </a:xfrm>
            <a:custGeom>
              <a:avLst/>
              <a:gdLst>
                <a:gd name="T0" fmla="*/ 742 w 1678"/>
                <a:gd name="T1" fmla="*/ 0 h 2460"/>
                <a:gd name="T2" fmla="*/ 42 w 1678"/>
                <a:gd name="T3" fmla="*/ 0 h 2460"/>
                <a:gd name="T4" fmla="*/ 17 w 1678"/>
                <a:gd name="T5" fmla="*/ 53 h 2460"/>
                <a:gd name="T6" fmla="*/ 876 w 1678"/>
                <a:gd name="T7" fmla="*/ 1172 h 2460"/>
                <a:gd name="T8" fmla="*/ 876 w 1678"/>
                <a:gd name="T9" fmla="*/ 1288 h 2460"/>
                <a:gd name="T10" fmla="*/ 91 w 1678"/>
                <a:gd name="T11" fmla="*/ 2409 h 2460"/>
                <a:gd name="T12" fmla="*/ 118 w 1678"/>
                <a:gd name="T13" fmla="*/ 2460 h 2460"/>
                <a:gd name="T14" fmla="*/ 761 w 1678"/>
                <a:gd name="T15" fmla="*/ 2460 h 2460"/>
                <a:gd name="T16" fmla="*/ 785 w 1678"/>
                <a:gd name="T17" fmla="*/ 2449 h 2460"/>
                <a:gd name="T18" fmla="*/ 1675 w 1678"/>
                <a:gd name="T19" fmla="*/ 1230 h 2460"/>
                <a:gd name="T20" fmla="*/ 766 w 1678"/>
                <a:gd name="T21" fmla="*/ 10 h 2460"/>
                <a:gd name="T22" fmla="*/ 742 w 1678"/>
                <a:gd name="T23"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8" h="2460">
                  <a:moveTo>
                    <a:pt x="742" y="0"/>
                  </a:moveTo>
                  <a:cubicBezTo>
                    <a:pt x="42" y="0"/>
                    <a:pt x="42" y="0"/>
                    <a:pt x="42" y="0"/>
                  </a:cubicBezTo>
                  <a:cubicBezTo>
                    <a:pt x="15" y="0"/>
                    <a:pt x="0" y="32"/>
                    <a:pt x="17" y="53"/>
                  </a:cubicBezTo>
                  <a:cubicBezTo>
                    <a:pt x="209" y="289"/>
                    <a:pt x="876" y="1172"/>
                    <a:pt x="876" y="1172"/>
                  </a:cubicBezTo>
                  <a:cubicBezTo>
                    <a:pt x="905" y="1218"/>
                    <a:pt x="897" y="1249"/>
                    <a:pt x="876" y="1288"/>
                  </a:cubicBezTo>
                  <a:cubicBezTo>
                    <a:pt x="91" y="2409"/>
                    <a:pt x="91" y="2409"/>
                    <a:pt x="91" y="2409"/>
                  </a:cubicBezTo>
                  <a:cubicBezTo>
                    <a:pt x="76" y="2431"/>
                    <a:pt x="92" y="2460"/>
                    <a:pt x="118" y="2460"/>
                  </a:cubicBezTo>
                  <a:cubicBezTo>
                    <a:pt x="761" y="2460"/>
                    <a:pt x="761" y="2460"/>
                    <a:pt x="761" y="2460"/>
                  </a:cubicBezTo>
                  <a:cubicBezTo>
                    <a:pt x="770" y="2460"/>
                    <a:pt x="779" y="2456"/>
                    <a:pt x="785" y="2449"/>
                  </a:cubicBezTo>
                  <a:cubicBezTo>
                    <a:pt x="882" y="2341"/>
                    <a:pt x="1672" y="1445"/>
                    <a:pt x="1675" y="1230"/>
                  </a:cubicBezTo>
                  <a:cubicBezTo>
                    <a:pt x="1678" y="999"/>
                    <a:pt x="864" y="116"/>
                    <a:pt x="766" y="10"/>
                  </a:cubicBezTo>
                  <a:cubicBezTo>
                    <a:pt x="760" y="4"/>
                    <a:pt x="751" y="0"/>
                    <a:pt x="7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30" name="Freeform 18"/>
            <p:cNvSpPr>
              <a:spLocks/>
            </p:cNvSpPr>
            <p:nvPr/>
          </p:nvSpPr>
          <p:spPr bwMode="auto">
            <a:xfrm>
              <a:off x="4748213" y="-4835525"/>
              <a:ext cx="1763713" cy="1497013"/>
            </a:xfrm>
            <a:custGeom>
              <a:avLst/>
              <a:gdLst>
                <a:gd name="T0" fmla="*/ 2037 w 2859"/>
                <a:gd name="T1" fmla="*/ 1269 h 2424"/>
                <a:gd name="T2" fmla="*/ 2037 w 2859"/>
                <a:gd name="T3" fmla="*/ 1155 h 2424"/>
                <a:gd name="T4" fmla="*/ 2809 w 2859"/>
                <a:gd name="T5" fmla="*/ 142 h 2424"/>
                <a:gd name="T6" fmla="*/ 2747 w 2859"/>
                <a:gd name="T7" fmla="*/ 0 h 2424"/>
                <a:gd name="T8" fmla="*/ 2194 w 2859"/>
                <a:gd name="T9" fmla="*/ 0 h 2424"/>
                <a:gd name="T10" fmla="*/ 2131 w 2859"/>
                <a:gd name="T11" fmla="*/ 27 h 2424"/>
                <a:gd name="T12" fmla="*/ 1478 w 2859"/>
                <a:gd name="T13" fmla="*/ 735 h 2424"/>
                <a:gd name="T14" fmla="*/ 1382 w 2859"/>
                <a:gd name="T15" fmla="*/ 735 h 2424"/>
                <a:gd name="T16" fmla="*/ 723 w 2859"/>
                <a:gd name="T17" fmla="*/ 21 h 2424"/>
                <a:gd name="T18" fmla="*/ 675 w 2859"/>
                <a:gd name="T19" fmla="*/ 0 h 2424"/>
                <a:gd name="T20" fmla="*/ 112 w 2859"/>
                <a:gd name="T21" fmla="*/ 0 h 2424"/>
                <a:gd name="T22" fmla="*/ 50 w 2859"/>
                <a:gd name="T23" fmla="*/ 142 h 2424"/>
                <a:gd name="T24" fmla="*/ 823 w 2859"/>
                <a:gd name="T25" fmla="*/ 1155 h 2424"/>
                <a:gd name="T26" fmla="*/ 823 w 2859"/>
                <a:gd name="T27" fmla="*/ 1269 h 2424"/>
                <a:gd name="T28" fmla="*/ 50 w 2859"/>
                <a:gd name="T29" fmla="*/ 2283 h 2424"/>
                <a:gd name="T30" fmla="*/ 112 w 2859"/>
                <a:gd name="T31" fmla="*/ 2424 h 2424"/>
                <a:gd name="T32" fmla="*/ 675 w 2859"/>
                <a:gd name="T33" fmla="*/ 2424 h 2424"/>
                <a:gd name="T34" fmla="*/ 723 w 2859"/>
                <a:gd name="T35" fmla="*/ 2403 h 2424"/>
                <a:gd name="T36" fmla="*/ 1368 w 2859"/>
                <a:gd name="T37" fmla="*/ 1704 h 2424"/>
                <a:gd name="T38" fmla="*/ 1492 w 2859"/>
                <a:gd name="T39" fmla="*/ 1704 h 2424"/>
                <a:gd name="T40" fmla="*/ 2137 w 2859"/>
                <a:gd name="T41" fmla="*/ 2403 h 2424"/>
                <a:gd name="T42" fmla="*/ 2185 w 2859"/>
                <a:gd name="T43" fmla="*/ 2424 h 2424"/>
                <a:gd name="T44" fmla="*/ 2747 w 2859"/>
                <a:gd name="T45" fmla="*/ 2424 h 2424"/>
                <a:gd name="T46" fmla="*/ 2809 w 2859"/>
                <a:gd name="T47" fmla="*/ 2283 h 2424"/>
                <a:gd name="T48" fmla="*/ 2037 w 2859"/>
                <a:gd name="T49" fmla="*/ 1269 h 2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59" h="2424">
                  <a:moveTo>
                    <a:pt x="2037" y="1269"/>
                  </a:moveTo>
                  <a:cubicBezTo>
                    <a:pt x="2007" y="1237"/>
                    <a:pt x="2007" y="1187"/>
                    <a:pt x="2037" y="1155"/>
                  </a:cubicBezTo>
                  <a:cubicBezTo>
                    <a:pt x="2809" y="142"/>
                    <a:pt x="2809" y="142"/>
                    <a:pt x="2809" y="142"/>
                  </a:cubicBezTo>
                  <a:cubicBezTo>
                    <a:pt x="2859" y="88"/>
                    <a:pt x="2821" y="0"/>
                    <a:pt x="2747" y="0"/>
                  </a:cubicBezTo>
                  <a:cubicBezTo>
                    <a:pt x="2194" y="0"/>
                    <a:pt x="2194" y="0"/>
                    <a:pt x="2194" y="0"/>
                  </a:cubicBezTo>
                  <a:cubicBezTo>
                    <a:pt x="2170" y="0"/>
                    <a:pt x="2147" y="10"/>
                    <a:pt x="2131" y="27"/>
                  </a:cubicBezTo>
                  <a:cubicBezTo>
                    <a:pt x="1478" y="735"/>
                    <a:pt x="1478" y="735"/>
                    <a:pt x="1478" y="735"/>
                  </a:cubicBezTo>
                  <a:cubicBezTo>
                    <a:pt x="1452" y="763"/>
                    <a:pt x="1408" y="763"/>
                    <a:pt x="1382" y="735"/>
                  </a:cubicBezTo>
                  <a:cubicBezTo>
                    <a:pt x="723" y="21"/>
                    <a:pt x="723" y="21"/>
                    <a:pt x="723" y="21"/>
                  </a:cubicBezTo>
                  <a:cubicBezTo>
                    <a:pt x="711" y="7"/>
                    <a:pt x="693" y="0"/>
                    <a:pt x="675" y="0"/>
                  </a:cubicBezTo>
                  <a:cubicBezTo>
                    <a:pt x="112" y="0"/>
                    <a:pt x="112" y="0"/>
                    <a:pt x="112" y="0"/>
                  </a:cubicBezTo>
                  <a:cubicBezTo>
                    <a:pt x="39" y="0"/>
                    <a:pt x="0" y="88"/>
                    <a:pt x="50" y="142"/>
                  </a:cubicBezTo>
                  <a:cubicBezTo>
                    <a:pt x="823" y="1155"/>
                    <a:pt x="823" y="1155"/>
                    <a:pt x="823" y="1155"/>
                  </a:cubicBezTo>
                  <a:cubicBezTo>
                    <a:pt x="852" y="1187"/>
                    <a:pt x="852" y="1237"/>
                    <a:pt x="823" y="1269"/>
                  </a:cubicBezTo>
                  <a:cubicBezTo>
                    <a:pt x="50" y="2283"/>
                    <a:pt x="50" y="2283"/>
                    <a:pt x="50" y="2283"/>
                  </a:cubicBezTo>
                  <a:cubicBezTo>
                    <a:pt x="0" y="2337"/>
                    <a:pt x="39" y="2424"/>
                    <a:pt x="112" y="2424"/>
                  </a:cubicBezTo>
                  <a:cubicBezTo>
                    <a:pt x="675" y="2424"/>
                    <a:pt x="675" y="2424"/>
                    <a:pt x="675" y="2424"/>
                  </a:cubicBezTo>
                  <a:cubicBezTo>
                    <a:pt x="693" y="2424"/>
                    <a:pt x="711" y="2417"/>
                    <a:pt x="723" y="2403"/>
                  </a:cubicBezTo>
                  <a:cubicBezTo>
                    <a:pt x="1368" y="1704"/>
                    <a:pt x="1368" y="1704"/>
                    <a:pt x="1368" y="1704"/>
                  </a:cubicBezTo>
                  <a:cubicBezTo>
                    <a:pt x="1401" y="1668"/>
                    <a:pt x="1459" y="1668"/>
                    <a:pt x="1492" y="1704"/>
                  </a:cubicBezTo>
                  <a:cubicBezTo>
                    <a:pt x="2137" y="2403"/>
                    <a:pt x="2137" y="2403"/>
                    <a:pt x="2137" y="2403"/>
                  </a:cubicBezTo>
                  <a:cubicBezTo>
                    <a:pt x="2150" y="2417"/>
                    <a:pt x="2167" y="2424"/>
                    <a:pt x="2185" y="2424"/>
                  </a:cubicBezTo>
                  <a:cubicBezTo>
                    <a:pt x="2747" y="2424"/>
                    <a:pt x="2747" y="2424"/>
                    <a:pt x="2747" y="2424"/>
                  </a:cubicBezTo>
                  <a:cubicBezTo>
                    <a:pt x="2821" y="2424"/>
                    <a:pt x="2859" y="2337"/>
                    <a:pt x="2809" y="2283"/>
                  </a:cubicBezTo>
                  <a:lnTo>
                    <a:pt x="2037" y="12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sp>
          <p:nvSpPr>
            <p:cNvPr id="31" name="Freeform 19"/>
            <p:cNvSpPr>
              <a:spLocks/>
            </p:cNvSpPr>
            <p:nvPr/>
          </p:nvSpPr>
          <p:spPr bwMode="auto">
            <a:xfrm>
              <a:off x="0" y="-4845050"/>
              <a:ext cx="1581150" cy="1514475"/>
            </a:xfrm>
            <a:custGeom>
              <a:avLst/>
              <a:gdLst>
                <a:gd name="T0" fmla="*/ 1531 w 2562"/>
                <a:gd name="T1" fmla="*/ 581 h 2454"/>
                <a:gd name="T2" fmla="*/ 2477 w 2562"/>
                <a:gd name="T3" fmla="*/ 581 h 2454"/>
                <a:gd name="T4" fmla="*/ 2529 w 2562"/>
                <a:gd name="T5" fmla="*/ 476 h 2454"/>
                <a:gd name="T6" fmla="*/ 2187 w 2562"/>
                <a:gd name="T7" fmla="*/ 33 h 2454"/>
                <a:gd name="T8" fmla="*/ 2121 w 2562"/>
                <a:gd name="T9" fmla="*/ 0 h 2454"/>
                <a:gd name="T10" fmla="*/ 1518 w 2562"/>
                <a:gd name="T11" fmla="*/ 0 h 2454"/>
                <a:gd name="T12" fmla="*/ 1518 w 2562"/>
                <a:gd name="T13" fmla="*/ 0 h 2454"/>
                <a:gd name="T14" fmla="*/ 0 w 2562"/>
                <a:gd name="T15" fmla="*/ 1215 h 2454"/>
                <a:gd name="T16" fmla="*/ 1515 w 2562"/>
                <a:gd name="T17" fmla="*/ 2454 h 2454"/>
                <a:gd name="T18" fmla="*/ 2117 w 2562"/>
                <a:gd name="T19" fmla="*/ 2454 h 2454"/>
                <a:gd name="T20" fmla="*/ 2184 w 2562"/>
                <a:gd name="T21" fmla="*/ 2422 h 2454"/>
                <a:gd name="T22" fmla="*/ 2526 w 2562"/>
                <a:gd name="T23" fmla="*/ 1978 h 2454"/>
                <a:gd name="T24" fmla="*/ 2474 w 2562"/>
                <a:gd name="T25" fmla="*/ 1873 h 2454"/>
                <a:gd name="T26" fmla="*/ 1512 w 2562"/>
                <a:gd name="T27" fmla="*/ 1873 h 2454"/>
                <a:gd name="T28" fmla="*/ 748 w 2562"/>
                <a:gd name="T29" fmla="*/ 1215 h 2454"/>
                <a:gd name="T30" fmla="*/ 1531 w 2562"/>
                <a:gd name="T31" fmla="*/ 581 h 2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62" h="2454">
                  <a:moveTo>
                    <a:pt x="1531" y="581"/>
                  </a:moveTo>
                  <a:cubicBezTo>
                    <a:pt x="2477" y="581"/>
                    <a:pt x="2477" y="581"/>
                    <a:pt x="2477" y="581"/>
                  </a:cubicBezTo>
                  <a:cubicBezTo>
                    <a:pt x="2531" y="581"/>
                    <a:pt x="2562" y="519"/>
                    <a:pt x="2529" y="476"/>
                  </a:cubicBezTo>
                  <a:cubicBezTo>
                    <a:pt x="2187" y="33"/>
                    <a:pt x="2187" y="33"/>
                    <a:pt x="2187" y="33"/>
                  </a:cubicBezTo>
                  <a:cubicBezTo>
                    <a:pt x="2171" y="12"/>
                    <a:pt x="2147" y="0"/>
                    <a:pt x="2121" y="0"/>
                  </a:cubicBezTo>
                  <a:cubicBezTo>
                    <a:pt x="1518" y="0"/>
                    <a:pt x="1518" y="0"/>
                    <a:pt x="1518" y="0"/>
                  </a:cubicBezTo>
                  <a:cubicBezTo>
                    <a:pt x="1518" y="0"/>
                    <a:pt x="1518" y="0"/>
                    <a:pt x="1518" y="0"/>
                  </a:cubicBezTo>
                  <a:cubicBezTo>
                    <a:pt x="656" y="9"/>
                    <a:pt x="0" y="450"/>
                    <a:pt x="0" y="1215"/>
                  </a:cubicBezTo>
                  <a:cubicBezTo>
                    <a:pt x="0" y="2002"/>
                    <a:pt x="655" y="2454"/>
                    <a:pt x="1515" y="2454"/>
                  </a:cubicBezTo>
                  <a:cubicBezTo>
                    <a:pt x="2117" y="2454"/>
                    <a:pt x="2117" y="2454"/>
                    <a:pt x="2117" y="2454"/>
                  </a:cubicBezTo>
                  <a:cubicBezTo>
                    <a:pt x="2143" y="2454"/>
                    <a:pt x="2168" y="2442"/>
                    <a:pt x="2184" y="2422"/>
                  </a:cubicBezTo>
                  <a:cubicBezTo>
                    <a:pt x="2526" y="1978"/>
                    <a:pt x="2526" y="1978"/>
                    <a:pt x="2526" y="1978"/>
                  </a:cubicBezTo>
                  <a:cubicBezTo>
                    <a:pt x="2559" y="1935"/>
                    <a:pt x="2528" y="1873"/>
                    <a:pt x="2474" y="1873"/>
                  </a:cubicBezTo>
                  <a:cubicBezTo>
                    <a:pt x="2066" y="1873"/>
                    <a:pt x="1623" y="1873"/>
                    <a:pt x="1512" y="1873"/>
                  </a:cubicBezTo>
                  <a:cubicBezTo>
                    <a:pt x="1134" y="1873"/>
                    <a:pt x="748" y="1795"/>
                    <a:pt x="748" y="1215"/>
                  </a:cubicBezTo>
                  <a:cubicBezTo>
                    <a:pt x="748" y="920"/>
                    <a:pt x="838" y="583"/>
                    <a:pt x="1531" y="5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panose="00000500000000000000" pitchFamily="2" charset="0"/>
              </a:endParaRPr>
            </a:p>
          </p:txBody>
        </p:sp>
      </p:grpSp>
      <p:sp>
        <p:nvSpPr>
          <p:cNvPr id="33" name="TextBox 32"/>
          <p:cNvSpPr txBox="1"/>
          <p:nvPr userDrawn="1"/>
        </p:nvSpPr>
        <p:spPr>
          <a:xfrm>
            <a:off x="76200" y="6427258"/>
            <a:ext cx="3886200" cy="215444"/>
          </a:xfrm>
          <a:prstGeom prst="rect">
            <a:avLst/>
          </a:prstGeom>
          <a:noFill/>
        </p:spPr>
        <p:txBody>
          <a:bodyPr wrap="square" rtlCol="0">
            <a:spAutoFit/>
          </a:bodyPr>
          <a:lstStyle/>
          <a:p>
            <a:r>
              <a:rPr lang="en-US" sz="800" kern="1200" dirty="0">
                <a:solidFill>
                  <a:schemeClr val="bg1"/>
                </a:solidFill>
                <a:latin typeface="Encode Sans" panose="00000500000000000000" pitchFamily="2" charset="0"/>
              </a:rPr>
              <a:t>© </a:t>
            </a:r>
            <a:r>
              <a:rPr lang="en-US" sz="800" kern="1200" dirty="0" err="1">
                <a:solidFill>
                  <a:schemeClr val="bg1"/>
                </a:solidFill>
                <a:latin typeface="Encode Sans" panose="00000500000000000000" pitchFamily="2" charset="0"/>
              </a:rPr>
              <a:t>Clix</a:t>
            </a:r>
            <a:r>
              <a:rPr lang="en-US" sz="800" kern="1200" dirty="0">
                <a:solidFill>
                  <a:schemeClr val="bg1"/>
                </a:solidFill>
                <a:latin typeface="Encode Sans" panose="00000500000000000000" pitchFamily="2" charset="0"/>
              </a:rPr>
              <a:t> Capital Services Pvt. Ltd. All rights reserved.</a:t>
            </a:r>
          </a:p>
        </p:txBody>
      </p:sp>
      <p:sp>
        <p:nvSpPr>
          <p:cNvPr id="34" name="Date Placeholder 3"/>
          <p:cNvSpPr>
            <a:spLocks noGrp="1"/>
          </p:cNvSpPr>
          <p:nvPr>
            <p:ph type="dt" sz="half" idx="10"/>
          </p:nvPr>
        </p:nvSpPr>
        <p:spPr>
          <a:xfrm>
            <a:off x="3429000" y="4740275"/>
            <a:ext cx="2641600" cy="365125"/>
          </a:xfrm>
        </p:spPr>
        <p:txBody>
          <a:bodyPr/>
          <a:lstStyle>
            <a:lvl1pPr>
              <a:defRPr>
                <a:solidFill>
                  <a:schemeClr val="bg1"/>
                </a:solidFill>
              </a:defRPr>
            </a:lvl1pPr>
          </a:lstStyle>
          <a:p>
            <a:fld id="{EB555AB2-7AD8-4D95-814B-D7117520B58C}" type="datetime3">
              <a:rPr lang="en-US" smtClean="0"/>
              <a:t>30 June 2022</a:t>
            </a:fld>
            <a:endParaRPr lang="en-US" dirty="0"/>
          </a:p>
        </p:txBody>
      </p:sp>
    </p:spTree>
    <p:extLst>
      <p:ext uri="{BB962C8B-B14F-4D97-AF65-F5344CB8AC3E}">
        <p14:creationId xmlns:p14="http://schemas.microsoft.com/office/powerpoint/2010/main" val="312688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582401" y="6400800"/>
            <a:ext cx="609599" cy="559858"/>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200" b="0" i="0" u="none" strike="noStrike" kern="1200" cap="none" spc="0" normalizeH="0" baseline="0" noProof="0" smtClean="0">
                <a:ln>
                  <a:noFill/>
                </a:ln>
                <a:solidFill>
                  <a:schemeClr val="tx1">
                    <a:lumMod val="65000"/>
                    <a:lumOff val="35000"/>
                  </a:schemeClr>
                </a:solidFill>
                <a:effectLst/>
                <a:uLnTx/>
                <a:uFillTx/>
                <a:latin typeface="Encode Sans Normal" panose="02000000000000000000" pitchFamily="2"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lumMod val="65000"/>
                  <a:lumOff val="35000"/>
                </a:schemeClr>
              </a:solidFill>
              <a:effectLst/>
              <a:uLnTx/>
              <a:uFillTx/>
              <a:latin typeface="Encode Sans Normal" panose="02000000000000000000" pitchFamily="2" charset="0"/>
              <a:ea typeface="+mn-ea"/>
              <a:cs typeface="+mn-cs"/>
            </a:endParaRPr>
          </a:p>
        </p:txBody>
      </p:sp>
      <p:sp>
        <p:nvSpPr>
          <p:cNvPr id="8" name="Freeform 7"/>
          <p:cNvSpPr>
            <a:spLocks/>
          </p:cNvSpPr>
          <p:nvPr userDrawn="1"/>
        </p:nvSpPr>
        <p:spPr bwMode="auto">
          <a:xfrm>
            <a:off x="6198988" y="6692771"/>
            <a:ext cx="3156810" cy="165229"/>
          </a:xfrm>
          <a:custGeom>
            <a:avLst/>
            <a:gdLst>
              <a:gd name="connsiteX0" fmla="*/ 114183 w 3156810"/>
              <a:gd name="connsiteY0" fmla="*/ 0 h 165229"/>
              <a:gd name="connsiteX1" fmla="*/ 3156810 w 3156810"/>
              <a:gd name="connsiteY1" fmla="*/ 0 h 165229"/>
              <a:gd name="connsiteX2" fmla="*/ 3042627 w 3156810"/>
              <a:gd name="connsiteY2" fmla="*/ 165229 h 165229"/>
              <a:gd name="connsiteX3" fmla="*/ 0 w 3156810"/>
              <a:gd name="connsiteY3" fmla="*/ 165229 h 165229"/>
              <a:gd name="connsiteX4" fmla="*/ 114183 w 3156810"/>
              <a:gd name="connsiteY4" fmla="*/ 0 h 16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10" h="165229">
                <a:moveTo>
                  <a:pt x="114183" y="0"/>
                </a:moveTo>
                <a:lnTo>
                  <a:pt x="3156810" y="0"/>
                </a:lnTo>
                <a:lnTo>
                  <a:pt x="3042627" y="165229"/>
                </a:lnTo>
                <a:lnTo>
                  <a:pt x="0" y="165229"/>
                </a:lnTo>
                <a:lnTo>
                  <a:pt x="114183" y="0"/>
                </a:lnTo>
                <a:close/>
              </a:path>
            </a:pathLst>
          </a:custGeom>
          <a:solidFill>
            <a:srgbClr val="A31B81"/>
          </a:solidFill>
          <a:ln>
            <a:noFill/>
          </a:ln>
        </p:spPr>
        <p:txBody>
          <a:bodyPr vert="horz" wrap="square" lIns="91440" tIns="45720" rIns="91440" bIns="45720" numCol="1" anchor="t" anchorCtr="0" compatLnSpc="1">
            <a:prstTxWarp prst="textNoShape">
              <a:avLst/>
            </a:prstTxWarp>
            <a:noAutofit/>
          </a:bodyPr>
          <a:lstStyle/>
          <a:p>
            <a:endParaRPr lang="en-US" dirty="0">
              <a:latin typeface="Encode Sans Normal" panose="02000000000000000000" pitchFamily="2" charset="0"/>
            </a:endParaRPr>
          </a:p>
        </p:txBody>
      </p:sp>
      <p:sp>
        <p:nvSpPr>
          <p:cNvPr id="9" name="Freeform 8"/>
          <p:cNvSpPr>
            <a:spLocks/>
          </p:cNvSpPr>
          <p:nvPr userDrawn="1"/>
        </p:nvSpPr>
        <p:spPr bwMode="auto">
          <a:xfrm>
            <a:off x="3156585" y="6692771"/>
            <a:ext cx="3156810" cy="165229"/>
          </a:xfrm>
          <a:custGeom>
            <a:avLst/>
            <a:gdLst>
              <a:gd name="connsiteX0" fmla="*/ 114183 w 3156810"/>
              <a:gd name="connsiteY0" fmla="*/ 0 h 165229"/>
              <a:gd name="connsiteX1" fmla="*/ 3156810 w 3156810"/>
              <a:gd name="connsiteY1" fmla="*/ 0 h 165229"/>
              <a:gd name="connsiteX2" fmla="*/ 3042627 w 3156810"/>
              <a:gd name="connsiteY2" fmla="*/ 165229 h 165229"/>
              <a:gd name="connsiteX3" fmla="*/ 0 w 3156810"/>
              <a:gd name="connsiteY3" fmla="*/ 165229 h 165229"/>
              <a:gd name="connsiteX4" fmla="*/ 114183 w 3156810"/>
              <a:gd name="connsiteY4" fmla="*/ 0 h 16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810" h="165229">
                <a:moveTo>
                  <a:pt x="114183" y="0"/>
                </a:moveTo>
                <a:lnTo>
                  <a:pt x="3156810" y="0"/>
                </a:lnTo>
                <a:lnTo>
                  <a:pt x="3042627" y="165229"/>
                </a:lnTo>
                <a:lnTo>
                  <a:pt x="0" y="165229"/>
                </a:lnTo>
                <a:lnTo>
                  <a:pt x="114183"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latin typeface="Encode Sans Normal" panose="02000000000000000000" pitchFamily="2" charset="0"/>
            </a:endParaRPr>
          </a:p>
        </p:txBody>
      </p:sp>
      <p:sp>
        <p:nvSpPr>
          <p:cNvPr id="10" name="Freeform 9"/>
          <p:cNvSpPr/>
          <p:nvPr userDrawn="1"/>
        </p:nvSpPr>
        <p:spPr>
          <a:xfrm>
            <a:off x="0" y="6692771"/>
            <a:ext cx="3270992" cy="165229"/>
          </a:xfrm>
          <a:custGeom>
            <a:avLst/>
            <a:gdLst>
              <a:gd name="connsiteX0" fmla="*/ 0 w 3270992"/>
              <a:gd name="connsiteY0" fmla="*/ 0 h 165229"/>
              <a:gd name="connsiteX1" fmla="*/ 3270992 w 3270992"/>
              <a:gd name="connsiteY1" fmla="*/ 0 h 165229"/>
              <a:gd name="connsiteX2" fmla="*/ 3156809 w 3270992"/>
              <a:gd name="connsiteY2" fmla="*/ 165229 h 165229"/>
              <a:gd name="connsiteX3" fmla="*/ 0 w 3270992"/>
              <a:gd name="connsiteY3" fmla="*/ 165229 h 165229"/>
              <a:gd name="connsiteX4" fmla="*/ 0 w 3270992"/>
              <a:gd name="connsiteY4" fmla="*/ 0 h 16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0992" h="165229">
                <a:moveTo>
                  <a:pt x="0" y="0"/>
                </a:moveTo>
                <a:lnTo>
                  <a:pt x="3270992" y="0"/>
                </a:lnTo>
                <a:lnTo>
                  <a:pt x="3156809" y="165229"/>
                </a:lnTo>
                <a:lnTo>
                  <a:pt x="0" y="165229"/>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ncode Sans Normal" panose="02000000000000000000" pitchFamily="2" charset="0"/>
            </a:endParaRPr>
          </a:p>
        </p:txBody>
      </p:sp>
      <p:sp>
        <p:nvSpPr>
          <p:cNvPr id="11" name="Freeform 10"/>
          <p:cNvSpPr>
            <a:spLocks/>
          </p:cNvSpPr>
          <p:nvPr userDrawn="1"/>
        </p:nvSpPr>
        <p:spPr bwMode="auto">
          <a:xfrm>
            <a:off x="9241391" y="6692772"/>
            <a:ext cx="2950609" cy="165228"/>
          </a:xfrm>
          <a:custGeom>
            <a:avLst/>
            <a:gdLst>
              <a:gd name="connsiteX0" fmla="*/ 114854 w 2950609"/>
              <a:gd name="connsiteY0" fmla="*/ 0 h 165228"/>
              <a:gd name="connsiteX1" fmla="*/ 2950609 w 2950609"/>
              <a:gd name="connsiteY1" fmla="*/ 0 h 165228"/>
              <a:gd name="connsiteX2" fmla="*/ 2950609 w 2950609"/>
              <a:gd name="connsiteY2" fmla="*/ 165228 h 165228"/>
              <a:gd name="connsiteX3" fmla="*/ 0 w 2950609"/>
              <a:gd name="connsiteY3" fmla="*/ 165228 h 165228"/>
              <a:gd name="connsiteX4" fmla="*/ 114854 w 2950609"/>
              <a:gd name="connsiteY4" fmla="*/ 0 h 165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0609" h="165228">
                <a:moveTo>
                  <a:pt x="114854" y="0"/>
                </a:moveTo>
                <a:lnTo>
                  <a:pt x="2950609" y="0"/>
                </a:lnTo>
                <a:lnTo>
                  <a:pt x="2950609" y="165228"/>
                </a:lnTo>
                <a:lnTo>
                  <a:pt x="0" y="165228"/>
                </a:lnTo>
                <a:lnTo>
                  <a:pt x="114854"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latin typeface="Encode Sans Normal" panose="02000000000000000000" pitchFamily="2" charset="0"/>
            </a:endParaRPr>
          </a:p>
        </p:txBody>
      </p:sp>
      <p:grpSp>
        <p:nvGrpSpPr>
          <p:cNvPr id="12" name="Group 11"/>
          <p:cNvGrpSpPr/>
          <p:nvPr userDrawn="1"/>
        </p:nvGrpSpPr>
        <p:grpSpPr>
          <a:xfrm>
            <a:off x="11532735" y="304796"/>
            <a:ext cx="441554" cy="243715"/>
            <a:chOff x="5360988" y="3021013"/>
            <a:chExt cx="1466851" cy="809625"/>
          </a:xfrm>
        </p:grpSpPr>
        <p:sp>
          <p:nvSpPr>
            <p:cNvPr id="13" name="Freeform 5"/>
            <p:cNvSpPr>
              <a:spLocks/>
            </p:cNvSpPr>
            <p:nvPr/>
          </p:nvSpPr>
          <p:spPr bwMode="auto">
            <a:xfrm>
              <a:off x="6280151" y="3021013"/>
              <a:ext cx="547688" cy="809625"/>
            </a:xfrm>
            <a:custGeom>
              <a:avLst/>
              <a:gdLst>
                <a:gd name="T0" fmla="*/ 66 w 145"/>
                <a:gd name="T1" fmla="*/ 0 h 213"/>
                <a:gd name="T2" fmla="*/ 64 w 145"/>
                <a:gd name="T3" fmla="*/ 0 h 213"/>
                <a:gd name="T4" fmla="*/ 3 w 145"/>
                <a:gd name="T5" fmla="*/ 0 h 213"/>
                <a:gd name="T6" fmla="*/ 1 w 145"/>
                <a:gd name="T7" fmla="*/ 4 h 213"/>
                <a:gd name="T8" fmla="*/ 76 w 145"/>
                <a:gd name="T9" fmla="*/ 101 h 213"/>
                <a:gd name="T10" fmla="*/ 76 w 145"/>
                <a:gd name="T11" fmla="*/ 111 h 213"/>
                <a:gd name="T12" fmla="*/ 8 w 145"/>
                <a:gd name="T13" fmla="*/ 209 h 213"/>
                <a:gd name="T14" fmla="*/ 10 w 145"/>
                <a:gd name="T15" fmla="*/ 213 h 213"/>
                <a:gd name="T16" fmla="*/ 66 w 145"/>
                <a:gd name="T17" fmla="*/ 213 h 213"/>
                <a:gd name="T18" fmla="*/ 68 w 145"/>
                <a:gd name="T19" fmla="*/ 212 h 213"/>
                <a:gd name="T20" fmla="*/ 145 w 145"/>
                <a:gd name="T21" fmla="*/ 106 h 213"/>
                <a:gd name="T22" fmla="*/ 66 w 145"/>
                <a:gd name="T2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13">
                  <a:moveTo>
                    <a:pt x="66" y="0"/>
                  </a:moveTo>
                  <a:cubicBezTo>
                    <a:pt x="66" y="0"/>
                    <a:pt x="65" y="0"/>
                    <a:pt x="64" y="0"/>
                  </a:cubicBezTo>
                  <a:cubicBezTo>
                    <a:pt x="3" y="0"/>
                    <a:pt x="3" y="0"/>
                    <a:pt x="3" y="0"/>
                  </a:cubicBezTo>
                  <a:cubicBezTo>
                    <a:pt x="1" y="0"/>
                    <a:pt x="0" y="2"/>
                    <a:pt x="1" y="4"/>
                  </a:cubicBezTo>
                  <a:cubicBezTo>
                    <a:pt x="18" y="25"/>
                    <a:pt x="76" y="101"/>
                    <a:pt x="76" y="101"/>
                  </a:cubicBezTo>
                  <a:cubicBezTo>
                    <a:pt x="78" y="105"/>
                    <a:pt x="78" y="108"/>
                    <a:pt x="76" y="111"/>
                  </a:cubicBezTo>
                  <a:cubicBezTo>
                    <a:pt x="8" y="209"/>
                    <a:pt x="8" y="209"/>
                    <a:pt x="8" y="209"/>
                  </a:cubicBezTo>
                  <a:cubicBezTo>
                    <a:pt x="6" y="210"/>
                    <a:pt x="8" y="213"/>
                    <a:pt x="10" y="213"/>
                  </a:cubicBezTo>
                  <a:cubicBezTo>
                    <a:pt x="66" y="213"/>
                    <a:pt x="66" y="213"/>
                    <a:pt x="66" y="213"/>
                  </a:cubicBezTo>
                  <a:cubicBezTo>
                    <a:pt x="66" y="213"/>
                    <a:pt x="67" y="213"/>
                    <a:pt x="68" y="212"/>
                  </a:cubicBezTo>
                  <a:cubicBezTo>
                    <a:pt x="76" y="203"/>
                    <a:pt x="145" y="125"/>
                    <a:pt x="145" y="106"/>
                  </a:cubicBezTo>
                  <a:cubicBezTo>
                    <a:pt x="145" y="86"/>
                    <a:pt x="75" y="10"/>
                    <a:pt x="66" y="0"/>
                  </a:cubicBezTo>
                </a:path>
              </a:pathLst>
            </a:custGeom>
            <a:solidFill>
              <a:srgbClr val="E616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Normal" panose="02000000000000000000" pitchFamily="2" charset="0"/>
              </a:endParaRPr>
            </a:p>
          </p:txBody>
        </p:sp>
        <p:sp>
          <p:nvSpPr>
            <p:cNvPr id="14" name="Freeform 6"/>
            <p:cNvSpPr>
              <a:spLocks/>
            </p:cNvSpPr>
            <p:nvPr/>
          </p:nvSpPr>
          <p:spPr bwMode="auto">
            <a:xfrm>
              <a:off x="5360988" y="3021013"/>
              <a:ext cx="839788" cy="809625"/>
            </a:xfrm>
            <a:custGeom>
              <a:avLst/>
              <a:gdLst>
                <a:gd name="T0" fmla="*/ 133 w 222"/>
                <a:gd name="T1" fmla="*/ 50 h 213"/>
                <a:gd name="T2" fmla="*/ 215 w 222"/>
                <a:gd name="T3" fmla="*/ 50 h 213"/>
                <a:gd name="T4" fmla="*/ 219 w 222"/>
                <a:gd name="T5" fmla="*/ 41 h 213"/>
                <a:gd name="T6" fmla="*/ 190 w 222"/>
                <a:gd name="T7" fmla="*/ 3 h 213"/>
                <a:gd name="T8" fmla="*/ 184 w 222"/>
                <a:gd name="T9" fmla="*/ 0 h 213"/>
                <a:gd name="T10" fmla="*/ 132 w 222"/>
                <a:gd name="T11" fmla="*/ 0 h 213"/>
                <a:gd name="T12" fmla="*/ 132 w 222"/>
                <a:gd name="T13" fmla="*/ 0 h 213"/>
                <a:gd name="T14" fmla="*/ 0 w 222"/>
                <a:gd name="T15" fmla="*/ 105 h 213"/>
                <a:gd name="T16" fmla="*/ 131 w 222"/>
                <a:gd name="T17" fmla="*/ 213 h 213"/>
                <a:gd name="T18" fmla="*/ 184 w 222"/>
                <a:gd name="T19" fmla="*/ 213 h 213"/>
                <a:gd name="T20" fmla="*/ 189 w 222"/>
                <a:gd name="T21" fmla="*/ 210 h 213"/>
                <a:gd name="T22" fmla="*/ 219 w 222"/>
                <a:gd name="T23" fmla="*/ 171 h 213"/>
                <a:gd name="T24" fmla="*/ 215 w 222"/>
                <a:gd name="T25" fmla="*/ 162 h 213"/>
                <a:gd name="T26" fmla="*/ 131 w 222"/>
                <a:gd name="T27" fmla="*/ 162 h 213"/>
                <a:gd name="T28" fmla="*/ 65 w 222"/>
                <a:gd name="T29" fmla="*/ 105 h 213"/>
                <a:gd name="T30" fmla="*/ 133 w 222"/>
                <a:gd name="T31" fmla="*/ 5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2" h="213">
                  <a:moveTo>
                    <a:pt x="133" y="50"/>
                  </a:moveTo>
                  <a:cubicBezTo>
                    <a:pt x="215" y="50"/>
                    <a:pt x="215" y="50"/>
                    <a:pt x="215" y="50"/>
                  </a:cubicBezTo>
                  <a:cubicBezTo>
                    <a:pt x="220" y="50"/>
                    <a:pt x="222" y="45"/>
                    <a:pt x="219" y="41"/>
                  </a:cubicBezTo>
                  <a:cubicBezTo>
                    <a:pt x="190" y="3"/>
                    <a:pt x="190" y="3"/>
                    <a:pt x="190" y="3"/>
                  </a:cubicBezTo>
                  <a:cubicBezTo>
                    <a:pt x="188" y="1"/>
                    <a:pt x="186" y="0"/>
                    <a:pt x="184" y="0"/>
                  </a:cubicBezTo>
                  <a:cubicBezTo>
                    <a:pt x="132" y="0"/>
                    <a:pt x="132" y="0"/>
                    <a:pt x="132" y="0"/>
                  </a:cubicBezTo>
                  <a:cubicBezTo>
                    <a:pt x="132" y="0"/>
                    <a:pt x="132" y="0"/>
                    <a:pt x="132" y="0"/>
                  </a:cubicBezTo>
                  <a:cubicBezTo>
                    <a:pt x="57" y="1"/>
                    <a:pt x="0" y="39"/>
                    <a:pt x="0" y="105"/>
                  </a:cubicBezTo>
                  <a:cubicBezTo>
                    <a:pt x="0" y="174"/>
                    <a:pt x="57" y="213"/>
                    <a:pt x="131" y="213"/>
                  </a:cubicBezTo>
                  <a:cubicBezTo>
                    <a:pt x="184" y="213"/>
                    <a:pt x="184" y="213"/>
                    <a:pt x="184" y="213"/>
                  </a:cubicBezTo>
                  <a:cubicBezTo>
                    <a:pt x="186" y="213"/>
                    <a:pt x="188" y="212"/>
                    <a:pt x="189" y="210"/>
                  </a:cubicBezTo>
                  <a:cubicBezTo>
                    <a:pt x="219" y="171"/>
                    <a:pt x="219" y="171"/>
                    <a:pt x="219" y="171"/>
                  </a:cubicBezTo>
                  <a:cubicBezTo>
                    <a:pt x="222" y="168"/>
                    <a:pt x="219" y="162"/>
                    <a:pt x="215" y="162"/>
                  </a:cubicBezTo>
                  <a:cubicBezTo>
                    <a:pt x="131" y="162"/>
                    <a:pt x="131" y="162"/>
                    <a:pt x="131" y="162"/>
                  </a:cubicBezTo>
                  <a:cubicBezTo>
                    <a:pt x="98" y="162"/>
                    <a:pt x="65" y="156"/>
                    <a:pt x="65" y="105"/>
                  </a:cubicBezTo>
                  <a:cubicBezTo>
                    <a:pt x="65" y="80"/>
                    <a:pt x="73" y="50"/>
                    <a:pt x="133" y="50"/>
                  </a:cubicBezTo>
                </a:path>
              </a:pathLst>
            </a:custGeom>
            <a:solidFill>
              <a:srgbClr val="0F9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Encode Sans Normal" panose="02000000000000000000" pitchFamily="2" charset="0"/>
              </a:endParaRPr>
            </a:p>
          </p:txBody>
        </p:sp>
      </p:grpSp>
      <p:sp>
        <p:nvSpPr>
          <p:cNvPr id="16" name="TextBox 15"/>
          <p:cNvSpPr txBox="1"/>
          <p:nvPr userDrawn="1"/>
        </p:nvSpPr>
        <p:spPr>
          <a:xfrm>
            <a:off x="76200" y="6427258"/>
            <a:ext cx="3886200" cy="215444"/>
          </a:xfrm>
          <a:prstGeom prst="rect">
            <a:avLst/>
          </a:prstGeom>
          <a:noFill/>
        </p:spPr>
        <p:txBody>
          <a:bodyPr wrap="square" rtlCol="0">
            <a:spAutoFit/>
          </a:bodyPr>
          <a:lstStyle/>
          <a:p>
            <a:r>
              <a:rPr lang="en-US" sz="800" kern="1200" dirty="0">
                <a:solidFill>
                  <a:srgbClr val="595A5C"/>
                </a:solidFill>
                <a:latin typeface="Encode Sans Wide" panose="02000000000000000000" pitchFamily="2" charset="0"/>
              </a:rPr>
              <a:t>© </a:t>
            </a:r>
            <a:r>
              <a:rPr lang="en-US" sz="800" kern="1200" dirty="0" err="1">
                <a:solidFill>
                  <a:srgbClr val="595A5C"/>
                </a:solidFill>
                <a:latin typeface="Encode Sans Wide" panose="02000000000000000000" pitchFamily="2" charset="0"/>
              </a:rPr>
              <a:t>Clix</a:t>
            </a:r>
            <a:r>
              <a:rPr lang="en-US" sz="800" kern="1200" dirty="0">
                <a:solidFill>
                  <a:srgbClr val="595A5C"/>
                </a:solidFill>
                <a:latin typeface="Encode Sans Wide" panose="02000000000000000000" pitchFamily="2" charset="0"/>
              </a:rPr>
              <a:t> Capital Services Pvt. Ltd. All rights reserved.</a:t>
            </a:r>
          </a:p>
        </p:txBody>
      </p:sp>
    </p:spTree>
    <p:extLst>
      <p:ext uri="{BB962C8B-B14F-4D97-AF65-F5344CB8AC3E}">
        <p14:creationId xmlns:p14="http://schemas.microsoft.com/office/powerpoint/2010/main" val="159515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377">
              <a:defRPr/>
            </a:pPr>
            <a:fld id="{0A11186D-CD6B-4E74-B35A-543AE71AAEFD}" type="datetime3">
              <a:rPr lang="en-US" smtClean="0">
                <a:solidFill>
                  <a:prstClr val="black">
                    <a:tint val="75000"/>
                  </a:prstClr>
                </a:solidFill>
              </a:rPr>
              <a:t>30 June 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413362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914377">
              <a:defRPr/>
            </a:pPr>
            <a:fld id="{C28AB06A-4EF1-4CD9-8D8A-54E495B8220B}" type="datetime3">
              <a:rPr lang="en-US" smtClean="0">
                <a:solidFill>
                  <a:prstClr val="black">
                    <a:tint val="75000"/>
                  </a:prstClr>
                </a:solidFill>
              </a:rPr>
              <a:t>30 June 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280693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77">
              <a:defRPr/>
            </a:pPr>
            <a:fld id="{6825DDA3-2E0A-4D94-B520-B79A14A55C2E}" type="datetime3">
              <a:rPr lang="en-US" smtClean="0">
                <a:solidFill>
                  <a:prstClr val="black">
                    <a:tint val="75000"/>
                  </a:prstClr>
                </a:solidFill>
              </a:rPr>
              <a:t>30 June 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20693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914377">
              <a:defRPr/>
            </a:pPr>
            <a:fld id="{FFF241B3-5552-4115-8124-0E2E9856FEBE}" type="datetime3">
              <a:rPr lang="en-US" smtClean="0">
                <a:solidFill>
                  <a:prstClr val="black">
                    <a:tint val="75000"/>
                  </a:prstClr>
                </a:solidFill>
              </a:rPr>
              <a:t>30 June 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21962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4377">
              <a:defRPr/>
            </a:pPr>
            <a:fld id="{DA512341-C2D4-4CA8-9654-B8D62918E1F5}" type="datetime3">
              <a:rPr lang="en-US" smtClean="0">
                <a:solidFill>
                  <a:prstClr val="black">
                    <a:tint val="75000"/>
                  </a:prstClr>
                </a:solidFill>
              </a:rPr>
              <a:t>30 June 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83458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377">
              <a:defRPr/>
            </a:pPr>
            <a:fld id="{6753E967-E131-4770-9D37-60CFBADFECD0}" type="datetime3">
              <a:rPr lang="en-US" smtClean="0">
                <a:solidFill>
                  <a:prstClr val="black">
                    <a:tint val="75000"/>
                  </a:prstClr>
                </a:solidFill>
              </a:rPr>
              <a:t>30 June 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6326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914377">
              <a:defRPr/>
            </a:pPr>
            <a:fld id="{1178F348-2960-4026-9EE0-32AA4598F7CC}" type="datetime3">
              <a:rPr lang="en-US" smtClean="0">
                <a:solidFill>
                  <a:prstClr val="black">
                    <a:tint val="75000"/>
                  </a:prstClr>
                </a:solidFill>
              </a:rPr>
              <a:t>30 June 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124734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914377">
              <a:defRPr/>
            </a:pPr>
            <a:fld id="{8653BCE9-DA25-4961-9790-686F4582084E}" type="datetime3">
              <a:rPr lang="en-US" smtClean="0">
                <a:solidFill>
                  <a:prstClr val="black">
                    <a:tint val="75000"/>
                  </a:prstClr>
                </a:solidFill>
              </a:rPr>
              <a:t>30 June 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914377">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Tree>
    <p:extLst>
      <p:ext uri="{BB962C8B-B14F-4D97-AF65-F5344CB8AC3E}">
        <p14:creationId xmlns:p14="http://schemas.microsoft.com/office/powerpoint/2010/main" val="326214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defRPr/>
            </a:pPr>
            <a:fld id="{99616C9C-B6D7-4277-8289-EE640E788A26}" type="datetime3">
              <a:rPr lang="en-US" smtClean="0">
                <a:solidFill>
                  <a:prstClr val="black">
                    <a:tint val="75000"/>
                  </a:prstClr>
                </a:solidFill>
              </a:rPr>
              <a:t>30 June 2022</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defRPr/>
            </a:pPr>
            <a:fld id="{FF008E73-EAA8-44D8-8AB2-3485BAA3060A}" type="slidenum">
              <a:rPr lang="en-US" smtClean="0">
                <a:solidFill>
                  <a:prstClr val="black">
                    <a:tint val="75000"/>
                  </a:prstClr>
                </a:solidFill>
              </a:rPr>
              <a:pPr defTabSz="914377">
                <a:defRPr/>
              </a:pPr>
              <a:t>‹#›</a:t>
            </a:fld>
            <a:endParaRPr lang="en-US" dirty="0">
              <a:solidFill>
                <a:prstClr val="black">
                  <a:tint val="75000"/>
                </a:prstClr>
              </a:solidFill>
            </a:endParaRPr>
          </a:p>
        </p:txBody>
      </p:sp>
      <p:sp>
        <p:nvSpPr>
          <p:cNvPr id="7" name="MSIPCMContentMarking" descr="{&quot;HashCode&quot;:588313319,&quot;Placement&quot;:&quot;Footer&quot;,&quot;Top&quot;:519.343,&quot;Left&quot;:410.250946,&quot;SlideWidth&quot;:960,&quot;SlideHeight&quot;:540}"/>
          <p:cNvSpPr txBox="1"/>
          <p:nvPr userDrawn="1"/>
        </p:nvSpPr>
        <p:spPr>
          <a:xfrm>
            <a:off x="5210187" y="6595656"/>
            <a:ext cx="1771627" cy="262344"/>
          </a:xfrm>
          <a:prstGeom prst="rect">
            <a:avLst/>
          </a:prstGeom>
          <a:noFill/>
        </p:spPr>
        <p:txBody>
          <a:bodyPr vert="horz" wrap="square" lIns="0" tIns="0" rIns="0" bIns="0" rtlCol="0" anchor="ctr" anchorCtr="1">
            <a:spAutoFit/>
          </a:bodyPr>
          <a:lstStyle/>
          <a:p>
            <a:pPr algn="ctr">
              <a:spcBef>
                <a:spcPts val="0"/>
              </a:spcBef>
              <a:spcAft>
                <a:spcPts val="0"/>
              </a:spcAft>
            </a:pPr>
            <a:r>
              <a:rPr lang="en-IN" sz="1000">
                <a:solidFill>
                  <a:srgbClr val="000000"/>
                </a:solidFill>
                <a:latin typeface="Calibri" panose="020F0502020204030204" pitchFamily="34" charset="0"/>
              </a:rPr>
              <a:t>Clix Internal Circulation Only</a:t>
            </a:r>
          </a:p>
        </p:txBody>
      </p:sp>
    </p:spTree>
    <p:extLst>
      <p:ext uri="{BB962C8B-B14F-4D97-AF65-F5344CB8AC3E}">
        <p14:creationId xmlns:p14="http://schemas.microsoft.com/office/powerpoint/2010/main" val="826331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8"/>
          <p:cNvSpPr txBox="1">
            <a:spLocks/>
          </p:cNvSpPr>
          <p:nvPr/>
        </p:nvSpPr>
        <p:spPr>
          <a:xfrm>
            <a:off x="1962339" y="2878445"/>
            <a:ext cx="7413672" cy="584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400" b="1" dirty="0">
                <a:solidFill>
                  <a:schemeClr val="bg1"/>
                </a:solidFill>
                <a:cs typeface="Arial Unicode MS" panose="020B0604020202020204" pitchFamily="34" charset="-128"/>
              </a:rPr>
              <a:t>Health Care Finance</a:t>
            </a:r>
            <a:endParaRPr lang="en-US" sz="4800" b="1" dirty="0">
              <a:solidFill>
                <a:schemeClr val="bg1"/>
              </a:solidFill>
              <a:cs typeface="Arial Unicode MS" panose="020B0604020202020204" pitchFamily="34" charset="-128"/>
            </a:endParaRPr>
          </a:p>
        </p:txBody>
      </p:sp>
      <p:sp>
        <p:nvSpPr>
          <p:cNvPr id="5" name="Text Placeholder 28"/>
          <p:cNvSpPr txBox="1">
            <a:spLocks/>
          </p:cNvSpPr>
          <p:nvPr/>
        </p:nvSpPr>
        <p:spPr>
          <a:xfrm>
            <a:off x="1968689" y="3449945"/>
            <a:ext cx="5346700" cy="584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i="1" dirty="0" smtClean="0">
                <a:solidFill>
                  <a:schemeClr val="bg1"/>
                </a:solidFill>
                <a:cs typeface="Arial Unicode MS" panose="020B0604020202020204" pitchFamily="34" charset="-128"/>
              </a:rPr>
              <a:t>May </a:t>
            </a:r>
            <a:r>
              <a:rPr lang="en-US" sz="3200" b="1" i="1" dirty="0">
                <a:solidFill>
                  <a:schemeClr val="bg1"/>
                </a:solidFill>
                <a:cs typeface="Arial Unicode MS" panose="020B0604020202020204" pitchFamily="34" charset="-128"/>
              </a:rPr>
              <a:t>- </a:t>
            </a:r>
            <a:r>
              <a:rPr lang="en-US" sz="3200" b="1" i="1" dirty="0" smtClean="0">
                <a:solidFill>
                  <a:schemeClr val="bg1"/>
                </a:solidFill>
                <a:cs typeface="Arial Unicode MS" panose="020B0604020202020204" pitchFamily="34" charset="-128"/>
              </a:rPr>
              <a:t>2022</a:t>
            </a:r>
            <a:endParaRPr lang="en-US" sz="3200" b="1" i="1" dirty="0">
              <a:solidFill>
                <a:schemeClr val="bg1"/>
              </a:solidFill>
              <a:cs typeface="Arial Unicode MS" panose="020B0604020202020204" pitchFamily="34" charset="-128"/>
            </a:endParaRPr>
          </a:p>
        </p:txBody>
      </p:sp>
    </p:spTree>
    <p:extLst>
      <p:ext uri="{BB962C8B-B14F-4D97-AF65-F5344CB8AC3E}">
        <p14:creationId xmlns:p14="http://schemas.microsoft.com/office/powerpoint/2010/main" val="1991561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RCA| </a:t>
            </a:r>
            <a:r>
              <a:rPr lang="en-US" sz="3200" b="1" dirty="0"/>
              <a:t>Healthcare | </a:t>
            </a:r>
            <a:r>
              <a:rPr lang="en-US" sz="3200" dirty="0"/>
              <a:t>New Book X+ Accounts – </a:t>
            </a:r>
            <a:r>
              <a:rPr lang="en-US" sz="3200" dirty="0" smtClean="0"/>
              <a:t>May’22</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807189788"/>
              </p:ext>
            </p:extLst>
          </p:nvPr>
        </p:nvGraphicFramePr>
        <p:xfrm>
          <a:off x="130284" y="728348"/>
          <a:ext cx="11924946" cy="6094391"/>
        </p:xfrm>
        <a:graphic>
          <a:graphicData uri="http://schemas.openxmlformats.org/drawingml/2006/table">
            <a:tbl>
              <a:tblPr>
                <a:tableStyleId>{BC89EF96-8CEA-46FF-86C4-4CE0E7609802}</a:tableStyleId>
              </a:tblPr>
              <a:tblGrid>
                <a:gridCol w="1116259">
                  <a:extLst>
                    <a:ext uri="{9D8B030D-6E8A-4147-A177-3AD203B41FA5}">
                      <a16:colId xmlns:a16="http://schemas.microsoft.com/office/drawing/2014/main" val="2734733799"/>
                    </a:ext>
                  </a:extLst>
                </a:gridCol>
                <a:gridCol w="569153">
                  <a:extLst>
                    <a:ext uri="{9D8B030D-6E8A-4147-A177-3AD203B41FA5}">
                      <a16:colId xmlns:a16="http://schemas.microsoft.com/office/drawing/2014/main" val="3867740271"/>
                    </a:ext>
                  </a:extLst>
                </a:gridCol>
                <a:gridCol w="569154">
                  <a:extLst>
                    <a:ext uri="{9D8B030D-6E8A-4147-A177-3AD203B41FA5}">
                      <a16:colId xmlns:a16="http://schemas.microsoft.com/office/drawing/2014/main" val="3896994504"/>
                    </a:ext>
                  </a:extLst>
                </a:gridCol>
                <a:gridCol w="549861">
                  <a:extLst>
                    <a:ext uri="{9D8B030D-6E8A-4147-A177-3AD203B41FA5}">
                      <a16:colId xmlns:a16="http://schemas.microsoft.com/office/drawing/2014/main" val="2082613926"/>
                    </a:ext>
                  </a:extLst>
                </a:gridCol>
                <a:gridCol w="887494">
                  <a:extLst>
                    <a:ext uri="{9D8B030D-6E8A-4147-A177-3AD203B41FA5}">
                      <a16:colId xmlns:a16="http://schemas.microsoft.com/office/drawing/2014/main" val="3079619657"/>
                    </a:ext>
                  </a:extLst>
                </a:gridCol>
                <a:gridCol w="4942288">
                  <a:extLst>
                    <a:ext uri="{9D8B030D-6E8A-4147-A177-3AD203B41FA5}">
                      <a16:colId xmlns:a16="http://schemas.microsoft.com/office/drawing/2014/main" val="2647355728"/>
                    </a:ext>
                  </a:extLst>
                </a:gridCol>
                <a:gridCol w="1658257">
                  <a:extLst>
                    <a:ext uri="{9D8B030D-6E8A-4147-A177-3AD203B41FA5}">
                      <a16:colId xmlns:a16="http://schemas.microsoft.com/office/drawing/2014/main" val="1771165075"/>
                    </a:ext>
                  </a:extLst>
                </a:gridCol>
                <a:gridCol w="1632480">
                  <a:extLst>
                    <a:ext uri="{9D8B030D-6E8A-4147-A177-3AD203B41FA5}">
                      <a16:colId xmlns:a16="http://schemas.microsoft.com/office/drawing/2014/main" val="1586949039"/>
                    </a:ext>
                  </a:extLst>
                </a:gridCol>
              </a:tblGrid>
              <a:tr h="315997">
                <a:tc>
                  <a:txBody>
                    <a:bodyPr/>
                    <a:lstStyle/>
                    <a:p>
                      <a:pPr algn="l" fontAlgn="ctr"/>
                      <a:r>
                        <a:rPr lang="en-US" sz="1100" b="1" u="none" strike="noStrike" dirty="0">
                          <a:effectLst/>
                        </a:rPr>
                        <a:t>Customer </a:t>
                      </a:r>
                      <a:r>
                        <a:rPr lang="en-US" sz="1100" b="1" u="none" strike="noStrike" dirty="0" smtClean="0">
                          <a:effectLst/>
                        </a:rPr>
                        <a:t>Name </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Bucket</a:t>
                      </a:r>
                      <a:br>
                        <a:rPr lang="en-US" sz="1100" b="1" u="none" strike="noStrike" dirty="0">
                          <a:effectLst/>
                        </a:rPr>
                      </a:br>
                      <a:r>
                        <a:rPr lang="en-US" sz="1100" b="1" u="none" strike="noStrike" dirty="0" smtClean="0">
                          <a:effectLst/>
                        </a:rPr>
                        <a:t>May-22</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Loan Amount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Branch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Disbursement Month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Detailed Profile of customer </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RCA of Default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Latest </a:t>
                      </a:r>
                      <a:r>
                        <a:rPr lang="en-US" sz="1100" b="1" u="none" strike="noStrike" dirty="0" smtClean="0">
                          <a:effectLst/>
                        </a:rPr>
                        <a:t>Status </a:t>
                      </a:r>
                      <a:r>
                        <a:rPr lang="en-US" sz="1100" b="1" u="none" strike="noStrike" dirty="0">
                          <a:effectLst/>
                        </a:rPr>
                        <a:t>as per Credit/Business team</a:t>
                      </a:r>
                      <a:endParaRPr lang="en-US" sz="1100" b="1" i="0" u="none" strike="noStrike" dirty="0">
                        <a:solidFill>
                          <a:srgbClr val="000000"/>
                        </a:solidFill>
                        <a:effectLst/>
                        <a:latin typeface="Calibri" panose="020F0502020204030204" pitchFamily="34" charset="0"/>
                      </a:endParaRPr>
                    </a:p>
                  </a:txBody>
                  <a:tcPr marL="1262" marR="1262" marT="1262" marB="0" anchor="ctr"/>
                </a:tc>
                <a:extLst>
                  <a:ext uri="{0D108BD9-81ED-4DB2-BD59-A6C34878D82A}">
                    <a16:rowId xmlns:a16="http://schemas.microsoft.com/office/drawing/2014/main" val="2537993354"/>
                  </a:ext>
                </a:extLst>
              </a:tr>
              <a:tr h="1740410">
                <a:tc>
                  <a:txBody>
                    <a:bodyPr/>
                    <a:lstStyle/>
                    <a:p>
                      <a:pPr algn="l" fontAlgn="ctr"/>
                      <a:r>
                        <a:rPr lang="en-IN" sz="1100" b="0" i="0" u="none" strike="noStrike">
                          <a:solidFill>
                            <a:srgbClr val="000000"/>
                          </a:solidFill>
                          <a:effectLst/>
                          <a:latin typeface="Calibri" panose="020F0502020204030204" pitchFamily="34" charset="0"/>
                        </a:rPr>
                        <a:t>A- one Imaging Centre Prop. Amar Nath Mishra</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31-60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0.16</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Gurgaon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Aug-21</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●Operational since 2012 and has facilities like CT </a:t>
                      </a:r>
                      <a:r>
                        <a:rPr lang="en-IN" sz="1100" b="0" i="0" u="none" strike="noStrike" dirty="0" err="1">
                          <a:solidFill>
                            <a:srgbClr val="000000"/>
                          </a:solidFill>
                          <a:effectLst/>
                          <a:latin typeface="Calibri" panose="020F0502020204030204" pitchFamily="34" charset="0"/>
                        </a:rPr>
                        <a:t>scan,U</a:t>
                      </a:r>
                      <a:r>
                        <a:rPr lang="en-IN" sz="1100" b="0" i="0" u="none" strike="noStrike" dirty="0">
                          <a:solidFill>
                            <a:srgbClr val="000000"/>
                          </a:solidFill>
                          <a:effectLst/>
                          <a:latin typeface="Calibri" panose="020F0502020204030204" pitchFamily="34" charset="0"/>
                        </a:rPr>
                        <a:t>/s, X ray,  setup. The centre has been run and managed by Mr. Amar </a:t>
                      </a:r>
                      <a:r>
                        <a:rPr lang="en-IN" sz="1100" b="0" i="0" u="none" strike="noStrike" dirty="0" err="1">
                          <a:solidFill>
                            <a:srgbClr val="000000"/>
                          </a:solidFill>
                          <a:effectLst/>
                          <a:latin typeface="Calibri" panose="020F0502020204030204" pitchFamily="34" charset="0"/>
                        </a:rPr>
                        <a:t>Nath</a:t>
                      </a:r>
                      <a:r>
                        <a:rPr lang="en-IN" sz="1100" b="0" i="0" u="none" strike="noStrike" dirty="0">
                          <a:solidFill>
                            <a:srgbClr val="000000"/>
                          </a:solidFill>
                          <a:effectLst/>
                          <a:latin typeface="Calibri" panose="020F0502020204030204" pitchFamily="34" charset="0"/>
                        </a:rPr>
                        <a:t> Mishra.</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●Mr. Amar </a:t>
                      </a:r>
                      <a:r>
                        <a:rPr lang="en-IN" sz="1100" b="0" i="0" u="none" strike="noStrike" dirty="0" err="1">
                          <a:solidFill>
                            <a:srgbClr val="000000"/>
                          </a:solidFill>
                          <a:effectLst/>
                          <a:latin typeface="Calibri" panose="020F0502020204030204" pitchFamily="34" charset="0"/>
                        </a:rPr>
                        <a:t>N</a:t>
                      </a:r>
                      <a:r>
                        <a:rPr lang="en-IN" sz="1100" b="0" i="0" u="none" strike="noStrike" dirty="0" err="1" smtClean="0">
                          <a:solidFill>
                            <a:srgbClr val="000000"/>
                          </a:solidFill>
                          <a:effectLst/>
                          <a:latin typeface="Calibri" panose="020F0502020204030204" pitchFamily="34" charset="0"/>
                        </a:rPr>
                        <a:t>ath</a:t>
                      </a:r>
                      <a:r>
                        <a:rPr lang="en-IN" sz="1100" b="0" i="0" u="none" strike="noStrike" dirty="0" smtClean="0">
                          <a:solidFill>
                            <a:srgbClr val="000000"/>
                          </a:solidFill>
                          <a:effectLst/>
                          <a:latin typeface="Calibri" panose="020F0502020204030204" pitchFamily="34" charset="0"/>
                        </a:rPr>
                        <a:t> </a:t>
                      </a:r>
                      <a:r>
                        <a:rPr lang="en-IN" sz="1100" b="0" i="0" u="none" strike="noStrike" dirty="0">
                          <a:solidFill>
                            <a:srgbClr val="000000"/>
                          </a:solidFill>
                          <a:effectLst/>
                          <a:latin typeface="Calibri" panose="020F0502020204030204" pitchFamily="34" charset="0"/>
                        </a:rPr>
                        <a:t>has done his Diploma in CT technician and is a ex- </a:t>
                      </a:r>
                      <a:r>
                        <a:rPr lang="en-IN" sz="1100" b="0" i="0" u="none" strike="noStrike" dirty="0" smtClean="0">
                          <a:solidFill>
                            <a:srgbClr val="000000"/>
                          </a:solidFill>
                          <a:effectLst/>
                          <a:latin typeface="Calibri" panose="020F0502020204030204" pitchFamily="34" charset="0"/>
                        </a:rPr>
                        <a:t>government </a:t>
                      </a:r>
                      <a:r>
                        <a:rPr lang="en-IN" sz="1100" b="0" i="0" u="none" strike="noStrike" dirty="0">
                          <a:solidFill>
                            <a:srgbClr val="000000"/>
                          </a:solidFill>
                          <a:effectLst/>
                          <a:latin typeface="Calibri" panose="020F0502020204030204" pitchFamily="34" charset="0"/>
                        </a:rPr>
                        <a:t>employee now running his own centre which has working 21 staff for supporting to centre.</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●Mr. Amar </a:t>
                      </a:r>
                      <a:r>
                        <a:rPr lang="en-IN" sz="1100" b="0" i="0" u="none" strike="noStrike" dirty="0" err="1">
                          <a:solidFill>
                            <a:srgbClr val="000000"/>
                          </a:solidFill>
                          <a:effectLst/>
                          <a:latin typeface="Calibri" panose="020F0502020204030204" pitchFamily="34" charset="0"/>
                        </a:rPr>
                        <a:t>Nath</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mishra</a:t>
                      </a:r>
                      <a:r>
                        <a:rPr lang="en-IN" sz="1100" b="0" i="0" u="none" strike="noStrike" dirty="0">
                          <a:solidFill>
                            <a:srgbClr val="000000"/>
                          </a:solidFill>
                          <a:effectLst/>
                          <a:latin typeface="Calibri" panose="020F0502020204030204" pitchFamily="34" charset="0"/>
                        </a:rPr>
                        <a:t> having one other centre in name &amp; style of A-one Digital scan centre in proprietorship of his wife </a:t>
                      </a:r>
                      <a:r>
                        <a:rPr lang="en-IN" sz="1100" b="0" i="0" u="none" strike="noStrike" dirty="0" err="1">
                          <a:solidFill>
                            <a:srgbClr val="000000"/>
                          </a:solidFill>
                          <a:effectLst/>
                          <a:latin typeface="Calibri" panose="020F0502020204030204" pitchFamily="34" charset="0"/>
                        </a:rPr>
                        <a:t>Munni</a:t>
                      </a:r>
                      <a:r>
                        <a:rPr lang="en-IN" sz="1100" b="0" i="0" u="none" strike="noStrike" dirty="0">
                          <a:solidFill>
                            <a:srgbClr val="000000"/>
                          </a:solidFill>
                          <a:effectLst/>
                          <a:latin typeface="Calibri" panose="020F0502020204030204" pitchFamily="34" charset="0"/>
                        </a:rPr>
                        <a:t> Kumari </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During Oct'21, the radiologist who the promoter has employed had left, subsequently he had appointed another Radiologist in Jan'22 but he too left. Now customer is looking for another Radiologist. Due to this there has been an impact on cash flows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Customer has committed for payment of one EMI by month End</a:t>
                      </a:r>
                    </a:p>
                  </a:txBody>
                  <a:tcPr marL="9525" marR="9525" marT="9525" marB="0" anchor="ctr"/>
                </a:tc>
                <a:extLst>
                  <a:ext uri="{0D108BD9-81ED-4DB2-BD59-A6C34878D82A}">
                    <a16:rowId xmlns:a16="http://schemas.microsoft.com/office/drawing/2014/main" val="2642870694"/>
                  </a:ext>
                </a:extLst>
              </a:tr>
              <a:tr h="2212628">
                <a:tc>
                  <a:txBody>
                    <a:bodyPr/>
                    <a:lstStyle/>
                    <a:p>
                      <a:pPr algn="l" fontAlgn="ctr"/>
                      <a:r>
                        <a:rPr lang="en-IN" sz="1100" b="0" i="0" u="none" strike="noStrike" dirty="0">
                          <a:solidFill>
                            <a:srgbClr val="000000"/>
                          </a:solidFill>
                          <a:effectLst/>
                          <a:latin typeface="Calibri" panose="020F0502020204030204" pitchFamily="34" charset="0"/>
                        </a:rPr>
                        <a:t>DKR Diagnostics</a:t>
                      </a: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61-90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0.22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Bangalore</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Oct-21</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●DKR DIAGNOSTICS is a Partnership firm between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Dayanand</a:t>
                      </a:r>
                      <a:r>
                        <a:rPr lang="en-IN" sz="1100" b="0" i="0" u="none" strike="noStrike" dirty="0">
                          <a:solidFill>
                            <a:srgbClr val="000000"/>
                          </a:solidFill>
                          <a:effectLst/>
                          <a:latin typeface="Calibri" panose="020F0502020204030204" pitchFamily="34" charset="0"/>
                        </a:rPr>
                        <a:t> R (MBBS MD)and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Kavitha K(MBBS MD). The firm started in 2017.The partnership shareholding pattern is 60:40. The diagnostic </a:t>
                      </a:r>
                      <a:r>
                        <a:rPr lang="en-IN" sz="1100" b="0" i="0" u="none" strike="noStrike" dirty="0" smtClean="0">
                          <a:solidFill>
                            <a:srgbClr val="000000"/>
                          </a:solidFill>
                          <a:effectLst/>
                          <a:latin typeface="Calibri" panose="020F0502020204030204" pitchFamily="34" charset="0"/>
                        </a:rPr>
                        <a:t>centre </a:t>
                      </a:r>
                      <a:r>
                        <a:rPr lang="en-IN" sz="1100" b="0" i="0" u="none" strike="noStrike" dirty="0">
                          <a:solidFill>
                            <a:srgbClr val="000000"/>
                          </a:solidFill>
                          <a:effectLst/>
                          <a:latin typeface="Calibri" panose="020F0502020204030204" pitchFamily="34" charset="0"/>
                        </a:rPr>
                        <a:t>provides all types of Microbiological tests along with Ultrasound test.</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●DKR Diagnostic Centre provides Ultra sound scanning facilities, Doppler studies and basic Pathological and </a:t>
                      </a:r>
                      <a:r>
                        <a:rPr lang="en-IN" sz="1100" b="0" i="0" u="none" strike="noStrike" dirty="0" smtClean="0">
                          <a:solidFill>
                            <a:srgbClr val="000000"/>
                          </a:solidFill>
                          <a:effectLst/>
                          <a:latin typeface="Calibri" panose="020F0502020204030204" pitchFamily="34" charset="0"/>
                        </a:rPr>
                        <a:t>Biochemistry </a:t>
                      </a:r>
                      <a:r>
                        <a:rPr lang="en-IN" sz="1100" b="0" i="0" u="none" strike="noStrike" dirty="0">
                          <a:solidFill>
                            <a:srgbClr val="000000"/>
                          </a:solidFill>
                          <a:effectLst/>
                          <a:latin typeface="Calibri" panose="020F0502020204030204" pitchFamily="34" charset="0"/>
                        </a:rPr>
                        <a:t>services. ECG, 2D Echo services, lab testing facility for various blood tests etc.</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●The centre is having pathological and biological testing machines for blood</a:t>
                      </a:r>
                      <a:r>
                        <a:rPr lang="en-IN" sz="1100" b="0" i="0" u="none" strike="noStrike" dirty="0" smtClean="0">
                          <a:solidFill>
                            <a:srgbClr val="000000"/>
                          </a:solidFill>
                          <a:effectLst/>
                          <a:latin typeface="Calibri" panose="020F0502020204030204" pitchFamily="34" charset="0"/>
                        </a:rPr>
                        <a:t>, stool, urine </a:t>
                      </a:r>
                      <a:r>
                        <a:rPr lang="en-IN" sz="1100" b="0" i="0" u="none" strike="noStrike" dirty="0">
                          <a:solidFill>
                            <a:srgbClr val="000000"/>
                          </a:solidFill>
                          <a:effectLst/>
                          <a:latin typeface="Calibri" panose="020F0502020204030204" pitchFamily="34" charset="0"/>
                        </a:rPr>
                        <a:t>test etc. One Ultrasound equipment is there which is 2D. They are now purchasing advanced version of Ultrasound scanning equipment which can do 3D and 4D Scanning, 3D Echo and 3D Cardiac additional can be done in this equipment.</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●The centre does an average 20 to 25 scans per day with an average fee of </a:t>
                      </a:r>
                      <a:r>
                        <a:rPr lang="en-IN" sz="1100" b="0" i="0" u="none" strike="noStrike" dirty="0" err="1">
                          <a:solidFill>
                            <a:srgbClr val="000000"/>
                          </a:solidFill>
                          <a:effectLst/>
                          <a:latin typeface="Calibri" panose="020F0502020204030204" pitchFamily="34" charset="0"/>
                        </a:rPr>
                        <a:t>Rs</a:t>
                      </a:r>
                      <a:r>
                        <a:rPr lang="en-IN" sz="1100" b="0" i="0" u="none" strike="noStrike" dirty="0">
                          <a:solidFill>
                            <a:srgbClr val="000000"/>
                          </a:solidFill>
                          <a:effectLst/>
                          <a:latin typeface="Calibri" panose="020F0502020204030204" pitchFamily="34" charset="0"/>
                        </a:rPr>
                        <a:t>. 1200/- per scan for pregnancy scans. The centre gets </a:t>
                      </a:r>
                      <a:r>
                        <a:rPr lang="en-IN" sz="1100" b="0" i="0" u="none" strike="noStrike" dirty="0" smtClean="0">
                          <a:solidFill>
                            <a:srgbClr val="000000"/>
                          </a:solidFill>
                          <a:effectLst/>
                          <a:latin typeface="Calibri" panose="020F0502020204030204" pitchFamily="34" charset="0"/>
                        </a:rPr>
                        <a:t>referrals </a:t>
                      </a:r>
                      <a:r>
                        <a:rPr lang="en-IN" sz="1100" b="0" i="0" u="none" strike="noStrike" dirty="0">
                          <a:solidFill>
                            <a:srgbClr val="000000"/>
                          </a:solidFill>
                          <a:effectLst/>
                          <a:latin typeface="Calibri" panose="020F0502020204030204" pitchFamily="34" charset="0"/>
                        </a:rPr>
                        <a:t>from 60 G.P, 6 </a:t>
                      </a:r>
                      <a:r>
                        <a:rPr lang="en-IN" sz="1100" b="0" i="0" u="none" strike="noStrike" dirty="0" err="1">
                          <a:solidFill>
                            <a:srgbClr val="000000"/>
                          </a:solidFill>
                          <a:effectLst/>
                          <a:latin typeface="Calibri" panose="020F0502020204030204" pitchFamily="34" charset="0"/>
                        </a:rPr>
                        <a:t>Govt</a:t>
                      </a:r>
                      <a:r>
                        <a:rPr lang="en-IN" sz="1100" b="0" i="0" u="none" strike="noStrike" dirty="0">
                          <a:solidFill>
                            <a:srgbClr val="000000"/>
                          </a:solidFill>
                          <a:effectLst/>
                          <a:latin typeface="Calibri" panose="020F0502020204030204" pitchFamily="34" charset="0"/>
                        </a:rPr>
                        <a:t> hospitals, 5 Primary Health centre which are 30 km radius from </a:t>
                      </a:r>
                      <a:r>
                        <a:rPr lang="en-IN" sz="1100" b="0" i="0" u="none" strike="noStrike" dirty="0" err="1">
                          <a:solidFill>
                            <a:srgbClr val="000000"/>
                          </a:solidFill>
                          <a:effectLst/>
                          <a:latin typeface="Calibri" panose="020F0502020204030204" pitchFamily="34" charset="0"/>
                        </a:rPr>
                        <a:t>Devanahalli</a:t>
                      </a:r>
                      <a:r>
                        <a:rPr lang="en-IN" sz="11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Customer has paid </a:t>
                      </a:r>
                      <a:r>
                        <a:rPr lang="en-IN" sz="1100" b="0" i="0" u="none" strike="noStrike" dirty="0" err="1">
                          <a:solidFill>
                            <a:srgbClr val="000000"/>
                          </a:solidFill>
                          <a:effectLst/>
                          <a:latin typeface="Calibri" panose="020F0502020204030204" pitchFamily="34" charset="0"/>
                        </a:rPr>
                        <a:t>Rs</a:t>
                      </a:r>
                      <a:r>
                        <a:rPr lang="en-IN" sz="1100" b="0" i="0" u="none" strike="noStrike" dirty="0">
                          <a:solidFill>
                            <a:srgbClr val="000000"/>
                          </a:solidFill>
                          <a:effectLst/>
                          <a:latin typeface="Calibri" panose="020F0502020204030204" pitchFamily="34" charset="0"/>
                        </a:rPr>
                        <a:t>. 5 Lakhs to Close one Lan and had not paid the EMI for this </a:t>
                      </a:r>
                      <a:r>
                        <a:rPr lang="en-IN" sz="1100" b="0" i="0" u="none" strike="noStrike" dirty="0" err="1">
                          <a:solidFill>
                            <a:srgbClr val="000000"/>
                          </a:solidFill>
                          <a:effectLst/>
                          <a:latin typeface="Calibri" panose="020F0502020204030204" pitchFamily="34" charset="0"/>
                        </a:rPr>
                        <a:t>lan</a:t>
                      </a:r>
                      <a:r>
                        <a:rPr lang="en-IN" sz="11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Customer would be paying two EMIs by 20th </a:t>
                      </a:r>
                    </a:p>
                  </a:txBody>
                  <a:tcPr marL="9525" marR="9525" marT="9525" marB="0" anchor="ctr"/>
                </a:tc>
                <a:extLst>
                  <a:ext uri="{0D108BD9-81ED-4DB2-BD59-A6C34878D82A}">
                    <a16:rowId xmlns:a16="http://schemas.microsoft.com/office/drawing/2014/main" val="3746158835"/>
                  </a:ext>
                </a:extLst>
              </a:tr>
              <a:tr h="1547799">
                <a:tc>
                  <a:txBody>
                    <a:bodyPr/>
                    <a:lstStyle/>
                    <a:p>
                      <a:pPr algn="l" fontAlgn="ctr"/>
                      <a:r>
                        <a:rPr lang="en-IN" sz="1100" b="0" i="0" u="none" strike="noStrike" dirty="0" err="1">
                          <a:solidFill>
                            <a:srgbClr val="000000"/>
                          </a:solidFill>
                          <a:effectLst/>
                          <a:latin typeface="Calibri" panose="020F0502020204030204" pitchFamily="34" charset="0"/>
                        </a:rPr>
                        <a:t>Maxicure</a:t>
                      </a:r>
                      <a:r>
                        <a:rPr lang="en-IN" sz="1100" b="0" i="0" u="none" strike="noStrike" dirty="0">
                          <a:solidFill>
                            <a:srgbClr val="000000"/>
                          </a:solidFill>
                          <a:effectLst/>
                          <a:latin typeface="Calibri" panose="020F0502020204030204" pitchFamily="34" charset="0"/>
                        </a:rPr>
                        <a:t> Hospitals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1-30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1.82</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Gurgaon</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Sep-21</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Partnership firm formed in March’2017, promoted by Mr. </a:t>
                      </a:r>
                      <a:r>
                        <a:rPr lang="en-IN" sz="1100" b="0" i="0" u="none" strike="noStrike" dirty="0" err="1">
                          <a:solidFill>
                            <a:srgbClr val="000000"/>
                          </a:solidFill>
                          <a:effectLst/>
                          <a:latin typeface="Calibri" panose="020F0502020204030204" pitchFamily="34" charset="0"/>
                        </a:rPr>
                        <a:t>Jithender</a:t>
                      </a:r>
                      <a:r>
                        <a:rPr lang="en-IN" sz="1100" b="0" i="0" u="none" strike="noStrike" dirty="0">
                          <a:solidFill>
                            <a:srgbClr val="000000"/>
                          </a:solidFill>
                          <a:effectLst/>
                          <a:latin typeface="Calibri" panose="020F0502020204030204" pitchFamily="34" charset="0"/>
                        </a:rPr>
                        <a:t> Reddy(86%) and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Sushma</a:t>
                      </a:r>
                      <a:r>
                        <a:rPr lang="en-IN" sz="1100" b="0" i="0" u="none" strike="noStrike" dirty="0">
                          <a:solidFill>
                            <a:srgbClr val="000000"/>
                          </a:solidFill>
                          <a:effectLst/>
                          <a:latin typeface="Calibri" panose="020F0502020204030204" pitchFamily="34" charset="0"/>
                        </a:rPr>
                        <a:t>(14%)</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 Dr Reddy </a:t>
                      </a:r>
                      <a:r>
                        <a:rPr lang="en-IN" sz="1100" b="0" i="0" u="none" strike="noStrike" dirty="0" err="1">
                          <a:solidFill>
                            <a:srgbClr val="000000"/>
                          </a:solidFill>
                          <a:effectLst/>
                          <a:latin typeface="Calibri" panose="020F0502020204030204" pitchFamily="34" charset="0"/>
                        </a:rPr>
                        <a:t>B.tech</a:t>
                      </a:r>
                      <a:r>
                        <a:rPr lang="en-IN" sz="1100" b="0" i="0" u="none" strike="noStrike" dirty="0">
                          <a:solidFill>
                            <a:srgbClr val="000000"/>
                          </a:solidFill>
                          <a:effectLst/>
                          <a:latin typeface="Calibri" panose="020F0502020204030204" pitchFamily="34" charset="0"/>
                        </a:rPr>
                        <a:t> bio medical in 2012 &amp; Dr </a:t>
                      </a:r>
                      <a:r>
                        <a:rPr lang="en-IN" sz="1100" b="0" i="0" u="none" strike="noStrike" dirty="0" err="1">
                          <a:solidFill>
                            <a:srgbClr val="000000"/>
                          </a:solidFill>
                          <a:effectLst/>
                          <a:latin typeface="Calibri" panose="020F0502020204030204" pitchFamily="34" charset="0"/>
                        </a:rPr>
                        <a:t>Sushma</a:t>
                      </a:r>
                      <a:r>
                        <a:rPr lang="en-IN" sz="1100" b="0" i="0" u="none" strike="noStrike" dirty="0">
                          <a:solidFill>
                            <a:srgbClr val="000000"/>
                          </a:solidFill>
                          <a:effectLst/>
                          <a:latin typeface="Calibri" panose="020F0502020204030204" pitchFamily="34" charset="0"/>
                        </a:rPr>
                        <a:t> done MBBS in 2016.</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 Firm having Ventilators, Beds, CIAM, One Operation Theatre, CT Scan, Other Diagnostic Equipment &amp; Monitors.</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 Hospital is having In-House diagnostics, Path-Lab &amp; CT. Total staff 100 including 10 full time doctors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There is cash flow issues in the hospital due to slow down in business and customer has not been responsive to Multiple Mails which have been initiated. </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This month EMI also has been bounced and visit needs to be done to the customer</a:t>
                      </a:r>
                    </a:p>
                  </a:txBody>
                  <a:tcPr marL="9525" marR="9525" marT="9525" marB="0" anchor="ctr"/>
                </a:tc>
                <a:extLst>
                  <a:ext uri="{0D108BD9-81ED-4DB2-BD59-A6C34878D82A}">
                    <a16:rowId xmlns:a16="http://schemas.microsoft.com/office/drawing/2014/main" val="1415039456"/>
                  </a:ext>
                </a:extLst>
              </a:tr>
            </a:tbl>
          </a:graphicData>
        </a:graphic>
      </p:graphicFrame>
    </p:spTree>
    <p:extLst>
      <p:ext uri="{BB962C8B-B14F-4D97-AF65-F5344CB8AC3E}">
        <p14:creationId xmlns:p14="http://schemas.microsoft.com/office/powerpoint/2010/main" val="3602826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RCA| </a:t>
            </a:r>
            <a:r>
              <a:rPr lang="en-US" sz="3200" b="1" dirty="0"/>
              <a:t>Healthcare | </a:t>
            </a:r>
            <a:r>
              <a:rPr lang="en-US" sz="3200" dirty="0"/>
              <a:t>New Book X+ Accounts – </a:t>
            </a:r>
            <a:r>
              <a:rPr lang="en-US" sz="3200" dirty="0" smtClean="0"/>
              <a:t>May’22</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666864468"/>
              </p:ext>
            </p:extLst>
          </p:nvPr>
        </p:nvGraphicFramePr>
        <p:xfrm>
          <a:off x="130283" y="689848"/>
          <a:ext cx="11924947" cy="4881872"/>
        </p:xfrm>
        <a:graphic>
          <a:graphicData uri="http://schemas.openxmlformats.org/drawingml/2006/table">
            <a:tbl>
              <a:tblPr>
                <a:tableStyleId>{BC89EF96-8CEA-46FF-86C4-4CE0E7609802}</a:tableStyleId>
              </a:tblPr>
              <a:tblGrid>
                <a:gridCol w="1140252">
                  <a:extLst>
                    <a:ext uri="{9D8B030D-6E8A-4147-A177-3AD203B41FA5}">
                      <a16:colId xmlns:a16="http://schemas.microsoft.com/office/drawing/2014/main" val="2734733799"/>
                    </a:ext>
                  </a:extLst>
                </a:gridCol>
                <a:gridCol w="567890">
                  <a:extLst>
                    <a:ext uri="{9D8B030D-6E8A-4147-A177-3AD203B41FA5}">
                      <a16:colId xmlns:a16="http://schemas.microsoft.com/office/drawing/2014/main" val="3867740271"/>
                    </a:ext>
                  </a:extLst>
                </a:gridCol>
                <a:gridCol w="567891">
                  <a:extLst>
                    <a:ext uri="{9D8B030D-6E8A-4147-A177-3AD203B41FA5}">
                      <a16:colId xmlns:a16="http://schemas.microsoft.com/office/drawing/2014/main" val="3896994504"/>
                    </a:ext>
                  </a:extLst>
                </a:gridCol>
                <a:gridCol w="548640">
                  <a:extLst>
                    <a:ext uri="{9D8B030D-6E8A-4147-A177-3AD203B41FA5}">
                      <a16:colId xmlns:a16="http://schemas.microsoft.com/office/drawing/2014/main" val="2082613926"/>
                    </a:ext>
                  </a:extLst>
                </a:gridCol>
                <a:gridCol w="885524">
                  <a:extLst>
                    <a:ext uri="{9D8B030D-6E8A-4147-A177-3AD203B41FA5}">
                      <a16:colId xmlns:a16="http://schemas.microsoft.com/office/drawing/2014/main" val="3079619657"/>
                    </a:ext>
                  </a:extLst>
                </a:gridCol>
                <a:gridCol w="4931318">
                  <a:extLst>
                    <a:ext uri="{9D8B030D-6E8A-4147-A177-3AD203B41FA5}">
                      <a16:colId xmlns:a16="http://schemas.microsoft.com/office/drawing/2014/main" val="2647355728"/>
                    </a:ext>
                  </a:extLst>
                </a:gridCol>
                <a:gridCol w="1654575">
                  <a:extLst>
                    <a:ext uri="{9D8B030D-6E8A-4147-A177-3AD203B41FA5}">
                      <a16:colId xmlns:a16="http://schemas.microsoft.com/office/drawing/2014/main" val="1771165075"/>
                    </a:ext>
                  </a:extLst>
                </a:gridCol>
                <a:gridCol w="1628857">
                  <a:extLst>
                    <a:ext uri="{9D8B030D-6E8A-4147-A177-3AD203B41FA5}">
                      <a16:colId xmlns:a16="http://schemas.microsoft.com/office/drawing/2014/main" val="1586949039"/>
                    </a:ext>
                  </a:extLst>
                </a:gridCol>
              </a:tblGrid>
              <a:tr h="274859">
                <a:tc>
                  <a:txBody>
                    <a:bodyPr/>
                    <a:lstStyle/>
                    <a:p>
                      <a:pPr algn="l" fontAlgn="ctr"/>
                      <a:r>
                        <a:rPr lang="en-US" sz="1100" b="1" u="none" strike="noStrike" dirty="0">
                          <a:effectLst/>
                        </a:rPr>
                        <a:t>Customer Name</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Bucket</a:t>
                      </a:r>
                      <a:br>
                        <a:rPr lang="en-US" sz="1100" b="1" u="none" strike="noStrike" dirty="0">
                          <a:effectLst/>
                        </a:rPr>
                      </a:br>
                      <a:r>
                        <a:rPr lang="en-US" sz="1100" b="1" u="none" strike="noStrike" dirty="0" smtClean="0">
                          <a:effectLst/>
                        </a:rPr>
                        <a:t>May-22</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Loan </a:t>
                      </a:r>
                      <a:r>
                        <a:rPr lang="en-US" sz="1100" b="1" u="none" strike="noStrike" dirty="0" smtClean="0">
                          <a:effectLst/>
                        </a:rPr>
                        <a:t>Amount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Branch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Disbursement Month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Detailed Profile of customer </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RCA of Default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Latest </a:t>
                      </a:r>
                      <a:r>
                        <a:rPr lang="en-US" sz="1100" b="1" u="none" strike="noStrike" dirty="0" smtClean="0">
                          <a:effectLst/>
                        </a:rPr>
                        <a:t>Status </a:t>
                      </a:r>
                      <a:r>
                        <a:rPr lang="en-US" sz="1100" b="1" u="none" strike="noStrike" dirty="0">
                          <a:effectLst/>
                        </a:rPr>
                        <a:t>as per Credit/Business team</a:t>
                      </a:r>
                      <a:endParaRPr lang="en-US" sz="1100" b="1" i="0" u="none" strike="noStrike" dirty="0">
                        <a:solidFill>
                          <a:srgbClr val="000000"/>
                        </a:solidFill>
                        <a:effectLst/>
                        <a:latin typeface="Calibri" panose="020F0502020204030204" pitchFamily="34" charset="0"/>
                      </a:endParaRPr>
                    </a:p>
                  </a:txBody>
                  <a:tcPr marL="1262" marR="1262" marT="1262" marB="0" anchor="ctr"/>
                </a:tc>
                <a:extLst>
                  <a:ext uri="{0D108BD9-81ED-4DB2-BD59-A6C34878D82A}">
                    <a16:rowId xmlns:a16="http://schemas.microsoft.com/office/drawing/2014/main" val="2537993354"/>
                  </a:ext>
                </a:extLst>
              </a:tr>
              <a:tr h="1513838">
                <a:tc>
                  <a:txBody>
                    <a:bodyPr/>
                    <a:lstStyle/>
                    <a:p>
                      <a:pPr algn="l" fontAlgn="ctr"/>
                      <a:r>
                        <a:rPr lang="en-IN" sz="1100" b="0" i="0" u="none" strike="noStrike" dirty="0" err="1">
                          <a:solidFill>
                            <a:srgbClr val="000000"/>
                          </a:solidFill>
                          <a:effectLst/>
                          <a:latin typeface="Calibri" panose="020F0502020204030204" pitchFamily="34" charset="0"/>
                        </a:rPr>
                        <a:t>Surabhi</a:t>
                      </a:r>
                      <a:r>
                        <a:rPr lang="en-IN" sz="1100" b="0" i="0" u="none" strike="noStrike" dirty="0">
                          <a:solidFill>
                            <a:srgbClr val="000000"/>
                          </a:solidFill>
                          <a:effectLst/>
                          <a:latin typeface="Calibri" panose="020F0502020204030204" pitchFamily="34" charset="0"/>
                        </a:rPr>
                        <a:t> Imaging &amp; Medical Sciences Pvt Ltd</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31-60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1.91</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Bangalore</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Nov-20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Surabhi</a:t>
                      </a:r>
                      <a:r>
                        <a:rPr lang="en-IN" sz="1100" b="0" i="0" u="none" strike="noStrike" dirty="0">
                          <a:solidFill>
                            <a:srgbClr val="000000"/>
                          </a:solidFill>
                          <a:effectLst/>
                          <a:latin typeface="Calibri" panose="020F0502020204030204" pitchFamily="34" charset="0"/>
                        </a:rPr>
                        <a:t> Imaging &amp; Medical Sciences Pvt Ltd is started by group of Doctor &amp; Investor in 2014. Initially they started with basic diagnostic setup with Lab, Ultrasound, X-ray and CT Scan. Centre is promoted by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Manjula</a:t>
                      </a:r>
                      <a:r>
                        <a:rPr lang="en-IN" sz="1100" b="0" i="0" u="none" strike="noStrike" dirty="0">
                          <a:solidFill>
                            <a:srgbClr val="000000"/>
                          </a:solidFill>
                          <a:effectLst/>
                          <a:latin typeface="Calibri" panose="020F0502020204030204" pitchFamily="34" charset="0"/>
                        </a:rPr>
                        <a:t> Sridhar &amp; her husband with investor Mrs </a:t>
                      </a:r>
                      <a:r>
                        <a:rPr lang="en-IN" sz="1100" b="0" i="0" u="none" strike="noStrike" dirty="0" err="1">
                          <a:solidFill>
                            <a:srgbClr val="000000"/>
                          </a:solidFill>
                          <a:effectLst/>
                          <a:latin typeface="Calibri" panose="020F0502020204030204" pitchFamily="34" charset="0"/>
                        </a:rPr>
                        <a:t>Anuradha</a:t>
                      </a:r>
                      <a:r>
                        <a:rPr lang="en-IN" sz="1100" b="0" i="0" u="none" strike="noStrike" dirty="0">
                          <a:solidFill>
                            <a:srgbClr val="000000"/>
                          </a:solidFill>
                          <a:effectLst/>
                          <a:latin typeface="Calibri" panose="020F0502020204030204" pitchFamily="34" charset="0"/>
                        </a:rPr>
                        <a:t>.  Other investor are less than 5% Share </a:t>
                      </a:r>
                      <a:r>
                        <a:rPr lang="en-IN" sz="1100" b="0" i="0" u="none" strike="noStrike" dirty="0" err="1">
                          <a:solidFill>
                            <a:srgbClr val="000000"/>
                          </a:solidFill>
                          <a:effectLst/>
                          <a:latin typeface="Calibri" panose="020F0502020204030204" pitchFamily="34" charset="0"/>
                        </a:rPr>
                        <a:t>holding.Dr</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Manjula</a:t>
                      </a:r>
                      <a:r>
                        <a:rPr lang="en-IN" sz="1100" b="0" i="0" u="none" strike="noStrike" dirty="0">
                          <a:solidFill>
                            <a:srgbClr val="000000"/>
                          </a:solidFill>
                          <a:effectLst/>
                          <a:latin typeface="Calibri" panose="020F0502020204030204" pitchFamily="34" charset="0"/>
                        </a:rPr>
                        <a:t> Sridhar is the radiologist who is taking care of the centre.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Sridhar is Radiologist who is working in KG Hospital at Visakhapatnam is also director in the company.</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  In 2017 They tied up with Lucid Medical Diagnostics Pvt Ltd – Hyderabad based (Clix (GE) Client since 2007) with a proposal for 51% Share by Lucid &amp; 49% by </a:t>
                      </a:r>
                      <a:r>
                        <a:rPr lang="en-IN" sz="1100" b="0" i="0" u="none" strike="noStrike" dirty="0" err="1">
                          <a:solidFill>
                            <a:srgbClr val="000000"/>
                          </a:solidFill>
                          <a:effectLst/>
                          <a:latin typeface="Calibri" panose="020F0502020204030204" pitchFamily="34" charset="0"/>
                        </a:rPr>
                        <a:t>Surabhi</a:t>
                      </a:r>
                      <a:r>
                        <a:rPr lang="en-IN" sz="1100" b="0" i="0" u="none" strike="noStrike" dirty="0">
                          <a:solidFill>
                            <a:srgbClr val="000000"/>
                          </a:solidFill>
                          <a:effectLst/>
                          <a:latin typeface="Calibri" panose="020F0502020204030204" pitchFamily="34" charset="0"/>
                        </a:rPr>
                        <a:t>) Lucid Medical Diagnostics installed MRI machine at </a:t>
                      </a:r>
                      <a:r>
                        <a:rPr lang="en-IN" sz="1100" b="0" i="0" u="none" strike="noStrike" dirty="0" err="1">
                          <a:solidFill>
                            <a:srgbClr val="000000"/>
                          </a:solidFill>
                          <a:effectLst/>
                          <a:latin typeface="Calibri" panose="020F0502020204030204" pitchFamily="34" charset="0"/>
                        </a:rPr>
                        <a:t>Pragathi</a:t>
                      </a:r>
                      <a:r>
                        <a:rPr lang="en-IN" sz="1100" b="0" i="0" u="none" strike="noStrike" dirty="0">
                          <a:solidFill>
                            <a:srgbClr val="000000"/>
                          </a:solidFill>
                          <a:effectLst/>
                          <a:latin typeface="Calibri" panose="020F0502020204030204" pitchFamily="34" charset="0"/>
                        </a:rPr>
                        <a:t> towards 51% Share </a:t>
                      </a:r>
                      <a:r>
                        <a:rPr lang="en-IN" sz="1100" b="0" i="0" u="none" strike="noStrike" dirty="0" err="1">
                          <a:solidFill>
                            <a:srgbClr val="000000"/>
                          </a:solidFill>
                          <a:effectLst/>
                          <a:latin typeface="Calibri" panose="020F0502020204030204" pitchFamily="34" charset="0"/>
                        </a:rPr>
                        <a:t>alogn</a:t>
                      </a:r>
                      <a:r>
                        <a:rPr lang="en-IN" sz="1100" b="0" i="0" u="none" strike="noStrike" dirty="0">
                          <a:solidFill>
                            <a:srgbClr val="000000"/>
                          </a:solidFill>
                          <a:effectLst/>
                          <a:latin typeface="Calibri" panose="020F0502020204030204" pitchFamily="34" charset="0"/>
                        </a:rPr>
                        <a:t> with upgradation of existing LAB. MRI machine was funded by Clix Finance in October 2017. </a:t>
                      </a:r>
                      <a:br>
                        <a:rPr lang="en-IN" sz="1100" b="0" i="0" u="none" strike="noStrike" dirty="0">
                          <a:solidFill>
                            <a:srgbClr val="000000"/>
                          </a:solidFill>
                          <a:effectLst/>
                          <a:latin typeface="Calibri" panose="020F0502020204030204" pitchFamily="34" charset="0"/>
                        </a:rPr>
                      </a:b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The company is in the process of being taking over by another hospital.</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Visit to be done</a:t>
                      </a:r>
                    </a:p>
                  </a:txBody>
                  <a:tcPr marL="9525" marR="9525" marT="9525" marB="0" anchor="ctr"/>
                </a:tc>
                <a:extLst>
                  <a:ext uri="{0D108BD9-81ED-4DB2-BD59-A6C34878D82A}">
                    <a16:rowId xmlns:a16="http://schemas.microsoft.com/office/drawing/2014/main" val="1906083836"/>
                  </a:ext>
                </a:extLst>
              </a:tr>
              <a:tr h="1513838">
                <a:tc>
                  <a:txBody>
                    <a:bodyPr/>
                    <a:lstStyle/>
                    <a:p>
                      <a:pPr algn="l" fontAlgn="ctr"/>
                      <a:r>
                        <a:rPr lang="en-IN" sz="1100" b="0" i="0" u="none" strike="noStrike" dirty="0" err="1" smtClean="0">
                          <a:solidFill>
                            <a:srgbClr val="000000"/>
                          </a:solidFill>
                          <a:effectLst/>
                          <a:latin typeface="Calibri" panose="020F0502020204030204" pitchFamily="34" charset="0"/>
                        </a:rPr>
                        <a:t>ShreeSiddhiVinayakMultySpecialityHospitals</a:t>
                      </a:r>
                      <a:r>
                        <a:rPr lang="en-IN" sz="1100" b="0" i="0" u="none" strike="noStrike" dirty="0" smtClean="0">
                          <a:solidFill>
                            <a:srgbClr val="000000"/>
                          </a:solidFill>
                          <a:effectLst/>
                          <a:latin typeface="Calibri" panose="020F0502020204030204" pitchFamily="34" charset="0"/>
                        </a:rPr>
                        <a:t> </a:t>
                      </a:r>
                      <a:r>
                        <a:rPr lang="en-IN" sz="1100" b="0" i="0" u="none" strike="noStrike" dirty="0" err="1" smtClean="0">
                          <a:solidFill>
                            <a:srgbClr val="000000"/>
                          </a:solidFill>
                          <a:effectLst/>
                          <a:latin typeface="Calibri" panose="020F0502020204030204" pitchFamily="34" charset="0"/>
                        </a:rPr>
                        <a:t>IndiaLLP</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31-60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2.25</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Mumbai</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Jun-20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a:t>
                      </a:r>
                      <a:r>
                        <a:rPr lang="en-IN" sz="1100" b="0" i="0" u="none" strike="noStrike" dirty="0" err="1">
                          <a:solidFill>
                            <a:srgbClr val="000000"/>
                          </a:solidFill>
                          <a:effectLst/>
                          <a:latin typeface="Calibri" panose="020F0502020204030204" pitchFamily="34" charset="0"/>
                        </a:rPr>
                        <a:t>Shreesiddhivinayak</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Multispeciality</a:t>
                      </a:r>
                      <a:r>
                        <a:rPr lang="en-IN" sz="1100" b="0" i="0" u="none" strike="noStrike" dirty="0">
                          <a:solidFill>
                            <a:srgbClr val="000000"/>
                          </a:solidFill>
                          <a:effectLst/>
                          <a:latin typeface="Calibri" panose="020F0502020204030204" pitchFamily="34" charset="0"/>
                        </a:rPr>
                        <a:t> Hospitals India LLP is a limited liability partnership incorporated in the year 2017 </a:t>
                      </a:r>
                      <a:r>
                        <a:rPr lang="en-IN" sz="1100" b="0" i="0" u="none" strike="noStrike" dirty="0" err="1">
                          <a:solidFill>
                            <a:srgbClr val="000000"/>
                          </a:solidFill>
                          <a:effectLst/>
                          <a:latin typeface="Calibri" panose="020F0502020204030204" pitchFamily="34" charset="0"/>
                        </a:rPr>
                        <a:t>ently</a:t>
                      </a:r>
                      <a:r>
                        <a:rPr lang="en-IN" sz="1100" b="0" i="0" u="none" strike="noStrike" dirty="0">
                          <a:solidFill>
                            <a:srgbClr val="000000"/>
                          </a:solidFill>
                          <a:effectLst/>
                          <a:latin typeface="Calibri" panose="020F0502020204030204" pitchFamily="34" charset="0"/>
                        </a:rPr>
                        <a:t> having its registered office at 12, </a:t>
                      </a:r>
                      <a:r>
                        <a:rPr lang="en-IN" sz="1100" b="0" i="0" u="none" strike="noStrike" dirty="0" err="1">
                          <a:solidFill>
                            <a:srgbClr val="000000"/>
                          </a:solidFill>
                          <a:effectLst/>
                          <a:latin typeface="Calibri" panose="020F0502020204030204" pitchFamily="34" charset="0"/>
                        </a:rPr>
                        <a:t>Dashpur</a:t>
                      </a:r>
                      <a:r>
                        <a:rPr lang="en-IN" sz="1100" b="0" i="0" u="none" strike="noStrike" dirty="0">
                          <a:solidFill>
                            <a:srgbClr val="000000"/>
                          </a:solidFill>
                          <a:effectLst/>
                          <a:latin typeface="Calibri" panose="020F0502020204030204" pitchFamily="34" charset="0"/>
                        </a:rPr>
                        <a:t> </a:t>
                      </a:r>
                      <a:r>
                        <a:rPr lang="en-IN" sz="1100" b="0" i="0" u="none" strike="noStrike" dirty="0" err="1">
                          <a:solidFill>
                            <a:srgbClr val="000000"/>
                          </a:solidFill>
                          <a:effectLst/>
                          <a:latin typeface="Calibri" panose="020F0502020204030204" pitchFamily="34" charset="0"/>
                        </a:rPr>
                        <a:t>Kunj</a:t>
                      </a:r>
                      <a:r>
                        <a:rPr lang="en-IN" sz="1100" b="0" i="0" u="none" strike="noStrike" dirty="0">
                          <a:solidFill>
                            <a:srgbClr val="000000"/>
                          </a:solidFill>
                          <a:effectLst/>
                          <a:latin typeface="Calibri" panose="020F0502020204030204" pitchFamily="34" charset="0"/>
                        </a:rPr>
                        <a:t> Road, Near Civil Hospital, </a:t>
                      </a:r>
                      <a:r>
                        <a:rPr lang="en-IN" sz="1100" b="0" i="0" u="none" strike="noStrike" dirty="0" err="1">
                          <a:solidFill>
                            <a:srgbClr val="000000"/>
                          </a:solidFill>
                          <a:effectLst/>
                          <a:latin typeface="Calibri" panose="020F0502020204030204" pitchFamily="34" charset="0"/>
                        </a:rPr>
                        <a:t>Mandsaur</a:t>
                      </a:r>
                      <a:r>
                        <a:rPr lang="en-IN" sz="1100" b="0" i="0" u="none" strike="noStrike" dirty="0">
                          <a:solidFill>
                            <a:srgbClr val="000000"/>
                          </a:solidFill>
                          <a:effectLst/>
                          <a:latin typeface="Calibri" panose="020F0502020204030204" pitchFamily="34" charset="0"/>
                        </a:rPr>
                        <a:t>, Madhya Pradesh, 458001, India.is partnership between NIRMAL GANGWANI and HARISH GANGWANI</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●The hospital would be equipped with best diagnostic and clinical facilities to provide best in class treatment to the local community. Architectural design and hospital management planning has been provided by the experts in the field of hospital management.</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●Presently 40 Bed Hospital plan with the expansion of another 25 bed hospital with the vision of cardiology set up of added hospital by Jan 2019 . With an objective to establish and run a hospital and diagnostic medical consultancy service. medical &amp; cardiac ICU’s centre is having main stream of surgery with fully modular OT’s &amp; experienced professionals.</a:t>
                      </a:r>
                      <a:br>
                        <a:rPr lang="en-IN" sz="1100" b="0" i="0" u="none" strike="noStrike" dirty="0">
                          <a:solidFill>
                            <a:srgbClr val="000000"/>
                          </a:solidFill>
                          <a:effectLst/>
                          <a:latin typeface="Calibri" panose="020F0502020204030204" pitchFamily="34" charset="0"/>
                        </a:rPr>
                      </a:b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NO Cash flow, Bank take over is in process and issue in Foreclosure Statement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This Month would be foreclosed.</a:t>
                      </a:r>
                    </a:p>
                  </a:txBody>
                  <a:tcPr marL="9525" marR="9525" marT="9525" marB="0" anchor="ctr"/>
                </a:tc>
                <a:extLst>
                  <a:ext uri="{0D108BD9-81ED-4DB2-BD59-A6C34878D82A}">
                    <a16:rowId xmlns:a16="http://schemas.microsoft.com/office/drawing/2014/main" val="802266601"/>
                  </a:ext>
                </a:extLst>
              </a:tr>
            </a:tbl>
          </a:graphicData>
        </a:graphic>
      </p:graphicFrame>
    </p:spTree>
    <p:extLst>
      <p:ext uri="{BB962C8B-B14F-4D97-AF65-F5344CB8AC3E}">
        <p14:creationId xmlns:p14="http://schemas.microsoft.com/office/powerpoint/2010/main" val="1691115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RCA| </a:t>
            </a:r>
            <a:r>
              <a:rPr lang="en-US" sz="3200" b="1" dirty="0"/>
              <a:t>Healthcare | </a:t>
            </a:r>
            <a:r>
              <a:rPr lang="en-US" sz="3200" dirty="0"/>
              <a:t>New Book X+ Accounts – </a:t>
            </a:r>
            <a:r>
              <a:rPr lang="en-US" sz="3200" dirty="0" smtClean="0"/>
              <a:t>May’22</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2881673079"/>
              </p:ext>
            </p:extLst>
          </p:nvPr>
        </p:nvGraphicFramePr>
        <p:xfrm>
          <a:off x="130283" y="822961"/>
          <a:ext cx="11924949" cy="5586207"/>
        </p:xfrm>
        <a:graphic>
          <a:graphicData uri="http://schemas.openxmlformats.org/drawingml/2006/table">
            <a:tbl>
              <a:tblPr>
                <a:tableStyleId>{BC89EF96-8CEA-46FF-86C4-4CE0E7609802}</a:tableStyleId>
              </a:tblPr>
              <a:tblGrid>
                <a:gridCol w="1140252">
                  <a:extLst>
                    <a:ext uri="{9D8B030D-6E8A-4147-A177-3AD203B41FA5}">
                      <a16:colId xmlns:a16="http://schemas.microsoft.com/office/drawing/2014/main" val="2734733799"/>
                    </a:ext>
                  </a:extLst>
                </a:gridCol>
                <a:gridCol w="567891">
                  <a:extLst>
                    <a:ext uri="{9D8B030D-6E8A-4147-A177-3AD203B41FA5}">
                      <a16:colId xmlns:a16="http://schemas.microsoft.com/office/drawing/2014/main" val="3867740271"/>
                    </a:ext>
                  </a:extLst>
                </a:gridCol>
                <a:gridCol w="567892">
                  <a:extLst>
                    <a:ext uri="{9D8B030D-6E8A-4147-A177-3AD203B41FA5}">
                      <a16:colId xmlns:a16="http://schemas.microsoft.com/office/drawing/2014/main" val="3896994504"/>
                    </a:ext>
                  </a:extLst>
                </a:gridCol>
                <a:gridCol w="548641">
                  <a:extLst>
                    <a:ext uri="{9D8B030D-6E8A-4147-A177-3AD203B41FA5}">
                      <a16:colId xmlns:a16="http://schemas.microsoft.com/office/drawing/2014/main" val="2082613926"/>
                    </a:ext>
                  </a:extLst>
                </a:gridCol>
                <a:gridCol w="885523">
                  <a:extLst>
                    <a:ext uri="{9D8B030D-6E8A-4147-A177-3AD203B41FA5}">
                      <a16:colId xmlns:a16="http://schemas.microsoft.com/office/drawing/2014/main" val="3079619657"/>
                    </a:ext>
                  </a:extLst>
                </a:gridCol>
                <a:gridCol w="4950821">
                  <a:extLst>
                    <a:ext uri="{9D8B030D-6E8A-4147-A177-3AD203B41FA5}">
                      <a16:colId xmlns:a16="http://schemas.microsoft.com/office/drawing/2014/main" val="2647355728"/>
                    </a:ext>
                  </a:extLst>
                </a:gridCol>
                <a:gridCol w="1635072">
                  <a:extLst>
                    <a:ext uri="{9D8B030D-6E8A-4147-A177-3AD203B41FA5}">
                      <a16:colId xmlns:a16="http://schemas.microsoft.com/office/drawing/2014/main" val="1771165075"/>
                    </a:ext>
                  </a:extLst>
                </a:gridCol>
                <a:gridCol w="1628857">
                  <a:extLst>
                    <a:ext uri="{9D8B030D-6E8A-4147-A177-3AD203B41FA5}">
                      <a16:colId xmlns:a16="http://schemas.microsoft.com/office/drawing/2014/main" val="1586949039"/>
                    </a:ext>
                  </a:extLst>
                </a:gridCol>
              </a:tblGrid>
              <a:tr h="328174">
                <a:tc>
                  <a:txBody>
                    <a:bodyPr/>
                    <a:lstStyle/>
                    <a:p>
                      <a:pPr algn="l" fontAlgn="ctr"/>
                      <a:r>
                        <a:rPr lang="en-US" sz="1100" b="1" u="none" strike="noStrike" dirty="0">
                          <a:effectLst/>
                        </a:rPr>
                        <a:t>Customer Name</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Bucket</a:t>
                      </a:r>
                      <a:br>
                        <a:rPr lang="en-US" sz="1100" b="1" u="none" strike="noStrike" dirty="0">
                          <a:effectLst/>
                        </a:rPr>
                      </a:br>
                      <a:r>
                        <a:rPr lang="en-US" sz="1100" b="1" u="none" strike="noStrike" dirty="0" smtClean="0">
                          <a:effectLst/>
                        </a:rPr>
                        <a:t>May-22</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Loan Amount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Branch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Disbursement Month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Detailed Profile of customer </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RCA of Default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Latest </a:t>
                      </a:r>
                      <a:r>
                        <a:rPr lang="en-US" sz="1100" b="1" u="none" strike="noStrike" dirty="0" smtClean="0">
                          <a:effectLst/>
                        </a:rPr>
                        <a:t>Status </a:t>
                      </a:r>
                      <a:r>
                        <a:rPr lang="en-US" sz="1100" b="1" u="none" strike="noStrike" dirty="0">
                          <a:effectLst/>
                        </a:rPr>
                        <a:t>as per Credit/Business team</a:t>
                      </a:r>
                      <a:endParaRPr lang="en-US" sz="1100" b="1" i="0" u="none" strike="noStrike" dirty="0">
                        <a:solidFill>
                          <a:srgbClr val="000000"/>
                        </a:solidFill>
                        <a:effectLst/>
                        <a:latin typeface="Calibri" panose="020F0502020204030204" pitchFamily="34" charset="0"/>
                      </a:endParaRPr>
                    </a:p>
                  </a:txBody>
                  <a:tcPr marL="1262" marR="1262" marT="1262" marB="0" anchor="ctr"/>
                </a:tc>
                <a:extLst>
                  <a:ext uri="{0D108BD9-81ED-4DB2-BD59-A6C34878D82A}">
                    <a16:rowId xmlns:a16="http://schemas.microsoft.com/office/drawing/2014/main" val="2537993354"/>
                  </a:ext>
                </a:extLst>
              </a:tr>
              <a:tr h="2788304">
                <a:tc>
                  <a:txBody>
                    <a:bodyPr/>
                    <a:lstStyle/>
                    <a:p>
                      <a:pPr algn="l" fontAlgn="ctr"/>
                      <a:r>
                        <a:rPr lang="en-IN" sz="1100" b="0" i="0" u="none" strike="noStrike" dirty="0" err="1" smtClean="0">
                          <a:solidFill>
                            <a:srgbClr val="000000"/>
                          </a:solidFill>
                          <a:effectLst/>
                          <a:latin typeface="Calibri" panose="020F0502020204030204" pitchFamily="34" charset="0"/>
                        </a:rPr>
                        <a:t>Meditop</a:t>
                      </a:r>
                      <a:r>
                        <a:rPr lang="en-IN" sz="1100" b="0" i="0" u="none" strike="noStrike" dirty="0" smtClean="0">
                          <a:solidFill>
                            <a:srgbClr val="000000"/>
                          </a:solidFill>
                          <a:effectLst/>
                          <a:latin typeface="Calibri" panose="020F0502020204030204" pitchFamily="34" charset="0"/>
                        </a:rPr>
                        <a:t> Diagnostics</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31-60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0.58</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Mumbai</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May-21</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●The partnership has started by 5 partners namely - Dr Ramesh Patel, </a:t>
                      </a:r>
                      <a:r>
                        <a:rPr lang="en-IN" sz="1100" b="0" i="0" u="none" strike="noStrike" dirty="0" err="1" smtClean="0">
                          <a:solidFill>
                            <a:srgbClr val="000000"/>
                          </a:solidFill>
                          <a:effectLst/>
                          <a:latin typeface="Calibri" panose="020F0502020204030204" pitchFamily="34" charset="0"/>
                        </a:rPr>
                        <a:t>Dr.</a:t>
                      </a:r>
                      <a:r>
                        <a:rPr lang="en-IN" sz="1100" b="0" i="0" u="none" strike="noStrike" dirty="0" smtClean="0">
                          <a:solidFill>
                            <a:srgbClr val="000000"/>
                          </a:solidFill>
                          <a:effectLst/>
                          <a:latin typeface="Calibri" panose="020F0502020204030204" pitchFamily="34" charset="0"/>
                        </a:rPr>
                        <a:t> </a:t>
                      </a:r>
                      <a:r>
                        <a:rPr lang="en-IN" sz="1100" b="0" i="0" u="none" strike="noStrike" dirty="0" err="1" smtClean="0">
                          <a:solidFill>
                            <a:srgbClr val="000000"/>
                          </a:solidFill>
                          <a:effectLst/>
                          <a:latin typeface="Calibri" panose="020F0502020204030204" pitchFamily="34" charset="0"/>
                        </a:rPr>
                        <a:t>Milind</a:t>
                      </a:r>
                      <a:r>
                        <a:rPr lang="en-IN" sz="1100" b="0" i="0" u="none" strike="noStrike" dirty="0" smtClean="0">
                          <a:solidFill>
                            <a:srgbClr val="000000"/>
                          </a:solidFill>
                          <a:effectLst/>
                          <a:latin typeface="Calibri" panose="020F0502020204030204" pitchFamily="34" charset="0"/>
                        </a:rPr>
                        <a:t> </a:t>
                      </a:r>
                      <a:r>
                        <a:rPr lang="en-IN" sz="1100" b="0" i="0" u="none" strike="noStrike" dirty="0" err="1" smtClean="0">
                          <a:solidFill>
                            <a:srgbClr val="000000"/>
                          </a:solidFill>
                          <a:effectLst/>
                          <a:latin typeface="Calibri" panose="020F0502020204030204" pitchFamily="34" charset="0"/>
                        </a:rPr>
                        <a:t>Patil</a:t>
                      </a:r>
                      <a:r>
                        <a:rPr lang="en-IN" sz="1100" b="0" i="0" u="none" strike="noStrike" dirty="0" smtClean="0">
                          <a:solidFill>
                            <a:srgbClr val="000000"/>
                          </a:solidFill>
                          <a:effectLst/>
                          <a:latin typeface="Calibri" panose="020F0502020204030204" pitchFamily="34" charset="0"/>
                        </a:rPr>
                        <a:t>, Mr. </a:t>
                      </a:r>
                      <a:r>
                        <a:rPr lang="en-IN" sz="1100" b="0" i="0" u="none" strike="noStrike" dirty="0" err="1" smtClean="0">
                          <a:solidFill>
                            <a:srgbClr val="000000"/>
                          </a:solidFill>
                          <a:effectLst/>
                          <a:latin typeface="Calibri" panose="020F0502020204030204" pitchFamily="34" charset="0"/>
                        </a:rPr>
                        <a:t>Chetan</a:t>
                      </a:r>
                      <a:r>
                        <a:rPr lang="en-IN" sz="1100" b="0" i="0" u="none" strike="noStrike" dirty="0" smtClean="0">
                          <a:solidFill>
                            <a:srgbClr val="000000"/>
                          </a:solidFill>
                          <a:effectLst/>
                          <a:latin typeface="Calibri" panose="020F0502020204030204" pitchFamily="34" charset="0"/>
                        </a:rPr>
                        <a:t> Sharma, Mr. Sanjay </a:t>
                      </a:r>
                      <a:r>
                        <a:rPr lang="en-IN" sz="1100" b="0" i="0" u="none" strike="noStrike" dirty="0" err="1" smtClean="0">
                          <a:solidFill>
                            <a:srgbClr val="000000"/>
                          </a:solidFill>
                          <a:effectLst/>
                          <a:latin typeface="Calibri" panose="020F0502020204030204" pitchFamily="34" charset="0"/>
                        </a:rPr>
                        <a:t>Maheshwari</a:t>
                      </a:r>
                      <a:r>
                        <a:rPr lang="en-IN" sz="1100" b="0" i="0" u="none" strike="noStrike" dirty="0" smtClean="0">
                          <a:solidFill>
                            <a:srgbClr val="000000"/>
                          </a:solidFill>
                          <a:effectLst/>
                          <a:latin typeface="Calibri" panose="020F0502020204030204" pitchFamily="34" charset="0"/>
                        </a:rPr>
                        <a:t> and </a:t>
                      </a:r>
                      <a:r>
                        <a:rPr lang="en-IN" sz="1100" b="0" i="0" u="none" strike="noStrike" dirty="0" err="1" smtClean="0">
                          <a:solidFill>
                            <a:srgbClr val="000000"/>
                          </a:solidFill>
                          <a:effectLst/>
                          <a:latin typeface="Calibri" panose="020F0502020204030204" pitchFamily="34" charset="0"/>
                        </a:rPr>
                        <a:t>Paresh</a:t>
                      </a:r>
                      <a:r>
                        <a:rPr lang="en-IN" sz="1100" b="0" i="0" u="none" strike="noStrike" dirty="0" smtClean="0">
                          <a:solidFill>
                            <a:srgbClr val="000000"/>
                          </a:solidFill>
                          <a:effectLst/>
                          <a:latin typeface="Calibri" panose="020F0502020204030204" pitchFamily="34" charset="0"/>
                        </a:rPr>
                        <a:t> Shah. Dr Ramesh Patel has around 25 years of experience and has a 50 bedded hospital in </a:t>
                      </a:r>
                      <a:r>
                        <a:rPr lang="en-IN" sz="1100" b="0" i="0" u="none" strike="noStrike" dirty="0" err="1" smtClean="0">
                          <a:solidFill>
                            <a:srgbClr val="000000"/>
                          </a:solidFill>
                          <a:effectLst/>
                          <a:latin typeface="Calibri" panose="020F0502020204030204" pitchFamily="34" charset="0"/>
                        </a:rPr>
                        <a:t>chottaudepur</a:t>
                      </a:r>
                      <a:r>
                        <a:rPr lang="en-IN" sz="1100" b="0" i="0" u="none" strike="noStrike" dirty="0" smtClean="0">
                          <a:solidFill>
                            <a:srgbClr val="000000"/>
                          </a:solidFill>
                          <a:effectLst/>
                          <a:latin typeface="Calibri" panose="020F0502020204030204" pitchFamily="34" charset="0"/>
                        </a:rPr>
                        <a:t> naming </a:t>
                      </a:r>
                      <a:r>
                        <a:rPr lang="en-IN" sz="1100" b="0" i="0" u="none" strike="noStrike" dirty="0" err="1" smtClean="0">
                          <a:solidFill>
                            <a:srgbClr val="000000"/>
                          </a:solidFill>
                          <a:effectLst/>
                          <a:latin typeface="Calibri" panose="020F0502020204030204" pitchFamily="34" charset="0"/>
                        </a:rPr>
                        <a:t>Meditop</a:t>
                      </a:r>
                      <a:r>
                        <a:rPr lang="en-IN" sz="1100" b="0" i="0" u="none" strike="noStrike" dirty="0" smtClean="0">
                          <a:solidFill>
                            <a:srgbClr val="000000"/>
                          </a:solidFill>
                          <a:effectLst/>
                          <a:latin typeface="Calibri" panose="020F0502020204030204" pitchFamily="34" charset="0"/>
                        </a:rPr>
                        <a:t>. The </a:t>
                      </a:r>
                      <a:r>
                        <a:rPr lang="en-IN" sz="1100" b="0" i="0" u="none" strike="noStrike" dirty="0" err="1" smtClean="0">
                          <a:solidFill>
                            <a:srgbClr val="000000"/>
                          </a:solidFill>
                          <a:effectLst/>
                          <a:latin typeface="Calibri" panose="020F0502020204030204" pitchFamily="34" charset="0"/>
                        </a:rPr>
                        <a:t>hopital</a:t>
                      </a:r>
                      <a:r>
                        <a:rPr lang="en-IN" sz="1100" b="0" i="0" u="none" strike="noStrike" dirty="0" smtClean="0">
                          <a:solidFill>
                            <a:srgbClr val="000000"/>
                          </a:solidFill>
                          <a:effectLst/>
                          <a:latin typeface="Calibri" panose="020F0502020204030204" pitchFamily="34" charset="0"/>
                        </a:rPr>
                        <a:t> has been started around 5 years ago Dr </a:t>
                      </a:r>
                      <a:r>
                        <a:rPr lang="en-IN" sz="1100" b="0" i="0" u="none" strike="noStrike" dirty="0" err="1" smtClean="0">
                          <a:solidFill>
                            <a:srgbClr val="000000"/>
                          </a:solidFill>
                          <a:effectLst/>
                          <a:latin typeface="Calibri" panose="020F0502020204030204" pitchFamily="34" charset="0"/>
                        </a:rPr>
                        <a:t>Milind</a:t>
                      </a:r>
                      <a:r>
                        <a:rPr lang="en-IN" sz="1100" b="0" i="0" u="none" strike="noStrike" dirty="0" smtClean="0">
                          <a:solidFill>
                            <a:srgbClr val="000000"/>
                          </a:solidFill>
                          <a:effectLst/>
                          <a:latin typeface="Calibri" panose="020F0502020204030204" pitchFamily="34" charset="0"/>
                        </a:rPr>
                        <a:t> </a:t>
                      </a:r>
                      <a:r>
                        <a:rPr lang="en-IN" sz="1100" b="0" i="0" u="none" strike="noStrike" dirty="0" err="1" smtClean="0">
                          <a:solidFill>
                            <a:srgbClr val="000000"/>
                          </a:solidFill>
                          <a:effectLst/>
                          <a:latin typeface="Calibri" panose="020F0502020204030204" pitchFamily="34" charset="0"/>
                        </a:rPr>
                        <a:t>Patil</a:t>
                      </a:r>
                      <a:r>
                        <a:rPr lang="en-IN" sz="1100" b="0" i="0" u="none" strike="noStrike" dirty="0" smtClean="0">
                          <a:solidFill>
                            <a:srgbClr val="000000"/>
                          </a:solidFill>
                          <a:effectLst/>
                          <a:latin typeface="Calibri" panose="020F0502020204030204" pitchFamily="34" charset="0"/>
                        </a:rPr>
                        <a:t> is MS general Surgeon. has around 5.5 years experience and is practicing in Medical College Baroda. he is also a visiting doctor in </a:t>
                      </a:r>
                      <a:r>
                        <a:rPr lang="en-IN" sz="1100" b="0" i="0" u="none" strike="noStrike" dirty="0" err="1" smtClean="0">
                          <a:solidFill>
                            <a:srgbClr val="000000"/>
                          </a:solidFill>
                          <a:effectLst/>
                          <a:latin typeface="Calibri" panose="020F0502020204030204" pitchFamily="34" charset="0"/>
                        </a:rPr>
                        <a:t>Meditop</a:t>
                      </a:r>
                      <a:r>
                        <a:rPr lang="en-IN" sz="1100" b="0" i="0" u="none" strike="noStrike" dirty="0" smtClean="0">
                          <a:solidFill>
                            <a:srgbClr val="000000"/>
                          </a:solidFill>
                          <a:effectLst/>
                          <a:latin typeface="Calibri" panose="020F0502020204030204" pitchFamily="34" charset="0"/>
                        </a:rPr>
                        <a:t>. </a:t>
                      </a:r>
                      <a:r>
                        <a:rPr lang="en-IN" sz="1100" b="0" i="0" u="none" strike="noStrike" dirty="0" err="1" smtClean="0">
                          <a:solidFill>
                            <a:srgbClr val="000000"/>
                          </a:solidFill>
                          <a:effectLst/>
                          <a:latin typeface="Calibri" panose="020F0502020204030204" pitchFamily="34" charset="0"/>
                        </a:rPr>
                        <a:t>Chetan</a:t>
                      </a:r>
                      <a:r>
                        <a:rPr lang="en-IN" sz="1100" b="0" i="0" u="none" strike="noStrike" dirty="0" smtClean="0">
                          <a:solidFill>
                            <a:srgbClr val="000000"/>
                          </a:solidFill>
                          <a:effectLst/>
                          <a:latin typeface="Calibri" panose="020F0502020204030204" pitchFamily="34" charset="0"/>
                        </a:rPr>
                        <a:t> Sharma is into Hospital Marketing and has couple of Pharmacy stores </a:t>
                      </a:r>
                    </a:p>
                    <a:p>
                      <a:pPr algn="l" fontAlgn="ctr"/>
                      <a:endParaRPr lang="en-IN" sz="1100" b="0" i="0" u="none" strike="noStrike" dirty="0" smtClean="0">
                        <a:solidFill>
                          <a:srgbClr val="000000"/>
                        </a:solidFill>
                        <a:effectLst/>
                        <a:latin typeface="Calibri" panose="020F0502020204030204" pitchFamily="34" charset="0"/>
                      </a:endParaRPr>
                    </a:p>
                    <a:p>
                      <a:pPr algn="l" fontAlgn="ctr"/>
                      <a:r>
                        <a:rPr lang="en-IN" sz="1100" b="0" i="0" u="none" strike="noStrike" dirty="0" smtClean="0">
                          <a:solidFill>
                            <a:srgbClr val="000000"/>
                          </a:solidFill>
                          <a:effectLst/>
                          <a:latin typeface="Calibri" panose="020F0502020204030204" pitchFamily="34" charset="0"/>
                        </a:rPr>
                        <a:t>●The diagnostic </a:t>
                      </a:r>
                      <a:r>
                        <a:rPr lang="en-IN" sz="1100" b="0" i="0" u="none" strike="noStrike" dirty="0" err="1" smtClean="0">
                          <a:solidFill>
                            <a:srgbClr val="000000"/>
                          </a:solidFill>
                          <a:effectLst/>
                          <a:latin typeface="Calibri" panose="020F0502020204030204" pitchFamily="34" charset="0"/>
                        </a:rPr>
                        <a:t>center</a:t>
                      </a:r>
                      <a:r>
                        <a:rPr lang="en-IN" sz="1100" b="0" i="0" u="none" strike="noStrike" dirty="0" smtClean="0">
                          <a:solidFill>
                            <a:srgbClr val="000000"/>
                          </a:solidFill>
                          <a:effectLst/>
                          <a:latin typeface="Calibri" panose="020F0502020204030204" pitchFamily="34" charset="0"/>
                        </a:rPr>
                        <a:t> is expecting to get 10 cases per day of CT Scan The average cost would be CT Head </a:t>
                      </a:r>
                      <a:r>
                        <a:rPr lang="en-IN" sz="1100" b="0" i="0" u="none" strike="noStrike" dirty="0" err="1" smtClean="0">
                          <a:solidFill>
                            <a:srgbClr val="000000"/>
                          </a:solidFill>
                          <a:effectLst/>
                          <a:latin typeface="Calibri" panose="020F0502020204030204" pitchFamily="34" charset="0"/>
                        </a:rPr>
                        <a:t>Rs</a:t>
                      </a:r>
                      <a:r>
                        <a:rPr lang="en-IN" sz="1100" b="0" i="0" u="none" strike="noStrike" dirty="0" smtClean="0">
                          <a:solidFill>
                            <a:srgbClr val="000000"/>
                          </a:solidFill>
                          <a:effectLst/>
                          <a:latin typeface="Calibri" panose="020F0502020204030204" pitchFamily="34" charset="0"/>
                        </a:rPr>
                        <a:t>. 3000/- 5 cases per day / CT Abdomen - </a:t>
                      </a:r>
                      <a:r>
                        <a:rPr lang="en-IN" sz="1100" b="0" i="0" u="none" strike="noStrike" dirty="0" err="1" smtClean="0">
                          <a:solidFill>
                            <a:srgbClr val="000000"/>
                          </a:solidFill>
                          <a:effectLst/>
                          <a:latin typeface="Calibri" panose="020F0502020204030204" pitchFamily="34" charset="0"/>
                        </a:rPr>
                        <a:t>Rs</a:t>
                      </a:r>
                      <a:r>
                        <a:rPr lang="en-IN" sz="1100" b="0" i="0" u="none" strike="noStrike" dirty="0" smtClean="0">
                          <a:solidFill>
                            <a:srgbClr val="000000"/>
                          </a:solidFill>
                          <a:effectLst/>
                          <a:latin typeface="Calibri" panose="020F0502020204030204" pitchFamily="34" charset="0"/>
                        </a:rPr>
                        <a:t>. 4500/- 5 cases per day Path Lab - 25 cases a day with an average cost of </a:t>
                      </a:r>
                      <a:r>
                        <a:rPr lang="en-IN" sz="1100" b="0" i="0" u="none" strike="noStrike" dirty="0" err="1" smtClean="0">
                          <a:solidFill>
                            <a:srgbClr val="000000"/>
                          </a:solidFill>
                          <a:effectLst/>
                          <a:latin typeface="Calibri" panose="020F0502020204030204" pitchFamily="34" charset="0"/>
                        </a:rPr>
                        <a:t>Rs</a:t>
                      </a:r>
                      <a:r>
                        <a:rPr lang="en-IN" sz="1100" b="0" i="0" u="none" strike="noStrike" dirty="0" smtClean="0">
                          <a:solidFill>
                            <a:srgbClr val="000000"/>
                          </a:solidFill>
                          <a:effectLst/>
                          <a:latin typeface="Calibri" panose="020F0502020204030204" pitchFamily="34" charset="0"/>
                        </a:rPr>
                        <a:t>. 100/- The admin expenses including the cost of the technician would be 75 K. (1 Technician, 1 Accountant, 2 sweepers and receptionist)</a:t>
                      </a:r>
                    </a:p>
                    <a:p>
                      <a:pPr algn="l" fontAlgn="ctr"/>
                      <a:endParaRPr lang="en-IN" sz="1100" b="0" i="0" u="none" strike="noStrike" dirty="0" smtClean="0">
                        <a:solidFill>
                          <a:srgbClr val="000000"/>
                        </a:solidFill>
                        <a:effectLst/>
                        <a:latin typeface="Calibri" panose="020F0502020204030204" pitchFamily="34" charset="0"/>
                      </a:endParaRPr>
                    </a:p>
                    <a:p>
                      <a:pPr algn="l" fontAlgn="ctr"/>
                      <a:r>
                        <a:rPr lang="en-IN" sz="1100" b="0" i="0" u="none" strike="noStrike" dirty="0" smtClean="0">
                          <a:solidFill>
                            <a:srgbClr val="000000"/>
                          </a:solidFill>
                          <a:effectLst/>
                          <a:latin typeface="Calibri" panose="020F0502020204030204" pitchFamily="34" charset="0"/>
                        </a:rPr>
                        <a:t>●Non-doctor profile but experience of 13+ years of running this business</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There are no cash flow issues. There is a discipline issue for maintaining funds in account.</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Section138 to be filed</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31820475"/>
                  </a:ext>
                </a:extLst>
              </a:tr>
              <a:tr h="2461361">
                <a:tc>
                  <a:txBody>
                    <a:bodyPr/>
                    <a:lstStyle/>
                    <a:p>
                      <a:pPr algn="l" fontAlgn="ctr"/>
                      <a:r>
                        <a:rPr lang="en-IN" sz="1100" b="0" i="0" u="none" strike="noStrike" dirty="0" err="1" smtClean="0">
                          <a:solidFill>
                            <a:srgbClr val="000000"/>
                          </a:solidFill>
                          <a:effectLst/>
                          <a:latin typeface="Calibri" panose="020F0502020204030204" pitchFamily="34" charset="0"/>
                        </a:rPr>
                        <a:t>Sree</a:t>
                      </a:r>
                      <a:r>
                        <a:rPr lang="en-IN" sz="1100" b="0" i="0" u="none" strike="noStrike" dirty="0" smtClean="0">
                          <a:solidFill>
                            <a:srgbClr val="000000"/>
                          </a:solidFill>
                          <a:effectLst/>
                          <a:latin typeface="Calibri" panose="020F0502020204030204" pitchFamily="34" charset="0"/>
                        </a:rPr>
                        <a:t> </a:t>
                      </a:r>
                      <a:r>
                        <a:rPr lang="en-IN" sz="1100" b="0" i="0" u="none" strike="noStrike" dirty="0" err="1" smtClean="0">
                          <a:solidFill>
                            <a:srgbClr val="000000"/>
                          </a:solidFill>
                          <a:effectLst/>
                          <a:latin typeface="Calibri" panose="020F0502020204030204" pitchFamily="34" charset="0"/>
                        </a:rPr>
                        <a:t>Anjaneya</a:t>
                      </a:r>
                      <a:r>
                        <a:rPr lang="en-IN" sz="1100" b="0" i="0" u="none" strike="noStrike" dirty="0" smtClean="0">
                          <a:solidFill>
                            <a:srgbClr val="000000"/>
                          </a:solidFill>
                          <a:effectLst/>
                          <a:latin typeface="Calibri" panose="020F0502020204030204" pitchFamily="34" charset="0"/>
                        </a:rPr>
                        <a:t> Medical Trust</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1-30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0.35</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Chennai</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Jan-20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377" rtl="0" eaLnBrk="1" fontAlgn="ctr" latinLnBrk="0" hangingPunct="1">
                        <a:lnSpc>
                          <a:spcPct val="100000"/>
                        </a:lnSpc>
                        <a:spcBef>
                          <a:spcPts val="0"/>
                        </a:spcBef>
                        <a:spcAft>
                          <a:spcPts val="0"/>
                        </a:spcAft>
                        <a:buClrTx/>
                        <a:buSzTx/>
                        <a:buFontTx/>
                        <a:buNone/>
                        <a:tabLst/>
                        <a:defRPr/>
                      </a:pPr>
                      <a:r>
                        <a:rPr lang="en-IN" sz="1100" b="0" i="0" u="none" strike="noStrike" dirty="0" smtClean="0">
                          <a:solidFill>
                            <a:srgbClr val="000000"/>
                          </a:solidFill>
                          <a:effectLst/>
                          <a:latin typeface="Calibri" panose="020F0502020204030204" pitchFamily="34" charset="0"/>
                        </a:rPr>
                        <a:t>There are no cash flow issues. There is a discipline issue for maintaining funds in account.</a:t>
                      </a:r>
                    </a:p>
                    <a:p>
                      <a:pPr algn="l" fontAlgn="ct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Customer</a:t>
                      </a:r>
                      <a:r>
                        <a:rPr lang="en-IN" sz="1100" b="0" i="0" u="none" strike="noStrike" baseline="0" dirty="0" smtClean="0">
                          <a:solidFill>
                            <a:srgbClr val="000000"/>
                          </a:solidFill>
                          <a:effectLst/>
                          <a:latin typeface="Calibri" panose="020F0502020204030204" pitchFamily="34" charset="0"/>
                        </a:rPr>
                        <a:t> not responding to the questions by credit team</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52220251"/>
                  </a:ext>
                </a:extLst>
              </a:tr>
            </a:tbl>
          </a:graphicData>
        </a:graphic>
      </p:graphicFrame>
    </p:spTree>
    <p:extLst>
      <p:ext uri="{BB962C8B-B14F-4D97-AF65-F5344CB8AC3E}">
        <p14:creationId xmlns:p14="http://schemas.microsoft.com/office/powerpoint/2010/main" val="3843170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8"/>
          <p:cNvSpPr txBox="1">
            <a:spLocks/>
          </p:cNvSpPr>
          <p:nvPr/>
        </p:nvSpPr>
        <p:spPr bwMode="auto">
          <a:xfrm>
            <a:off x="1962150" y="2878138"/>
            <a:ext cx="838500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4213" indent="-2270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1413" indent="-2270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598613" indent="-2270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5813" indent="-2270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30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02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74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46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800" b="1" dirty="0" smtClean="0">
                <a:solidFill>
                  <a:schemeClr val="bg1"/>
                </a:solidFill>
                <a:ea typeface="Arial Unicode MS" pitchFamily="34" charset="-128"/>
              </a:rPr>
              <a:t>Annexure</a:t>
            </a:r>
            <a:endParaRPr lang="en-US" altLang="en-US" sz="4800" b="1" dirty="0">
              <a:solidFill>
                <a:schemeClr val="bg1"/>
              </a:solidFill>
              <a:ea typeface="Arial Unicode MS" pitchFamily="34" charset="-128"/>
            </a:endParaRPr>
          </a:p>
        </p:txBody>
      </p:sp>
      <p:sp>
        <p:nvSpPr>
          <p:cNvPr id="3" name="Text Placeholder 28"/>
          <p:cNvSpPr txBox="1">
            <a:spLocks/>
          </p:cNvSpPr>
          <p:nvPr/>
        </p:nvSpPr>
        <p:spPr bwMode="auto">
          <a:xfrm>
            <a:off x="1968500" y="3449638"/>
            <a:ext cx="5346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4213" indent="-2270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1413" indent="-2270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598613" indent="-2270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5813" indent="-2270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30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02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74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4613" indent="-2270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smtClean="0">
                <a:solidFill>
                  <a:schemeClr val="bg1"/>
                </a:solidFill>
                <a:ea typeface="Arial Unicode MS" pitchFamily="34" charset="-128"/>
              </a:rPr>
              <a:t>May</a:t>
            </a:r>
            <a:r>
              <a:rPr lang="en-US" altLang="en-US" sz="3200" i="1" dirty="0" smtClean="0">
                <a:solidFill>
                  <a:schemeClr val="bg1"/>
                </a:solidFill>
                <a:ea typeface="Arial Unicode MS" pitchFamily="34" charset="-128"/>
              </a:rPr>
              <a:t>’</a:t>
            </a:r>
            <a:r>
              <a:rPr lang="en-US" altLang="en-US" sz="3200" b="1" i="1" dirty="0" smtClean="0">
                <a:solidFill>
                  <a:schemeClr val="bg1"/>
                </a:solidFill>
                <a:ea typeface="Arial Unicode MS" pitchFamily="34" charset="-128"/>
              </a:rPr>
              <a:t> 2022</a:t>
            </a:r>
            <a:endParaRPr lang="en-US" altLang="en-US" sz="3200" b="1" i="1" dirty="0">
              <a:solidFill>
                <a:schemeClr val="bg1"/>
              </a:solidFill>
              <a:ea typeface="Arial Unicode MS" pitchFamily="34" charset="-128"/>
            </a:endParaRPr>
          </a:p>
        </p:txBody>
      </p:sp>
    </p:spTree>
    <p:extLst>
      <p:ext uri="{BB962C8B-B14F-4D97-AF65-F5344CB8AC3E}">
        <p14:creationId xmlns:p14="http://schemas.microsoft.com/office/powerpoint/2010/main" val="3015490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B80818-21D3-4D47-974A-5FB89AC7A1A3}"/>
              </a:ext>
            </a:extLst>
          </p:cNvPr>
          <p:cNvSpPr/>
          <p:nvPr/>
        </p:nvSpPr>
        <p:spPr>
          <a:xfrm>
            <a:off x="0" y="-35072"/>
            <a:ext cx="12192000" cy="603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5519">
              <a:defRPr/>
            </a:pPr>
            <a:endParaRPr lang="en-US" sz="3200">
              <a:solidFill>
                <a:schemeClr val="tx1"/>
              </a:solidFill>
              <a:latin typeface="Calibri" panose="020F0502020204030204"/>
            </a:endParaRPr>
          </a:p>
        </p:txBody>
      </p:sp>
      <p:graphicFrame>
        <p:nvGraphicFramePr>
          <p:cNvPr id="34" name="Table 33"/>
          <p:cNvGraphicFramePr>
            <a:graphicFrameLocks noGrp="1"/>
          </p:cNvGraphicFramePr>
          <p:nvPr/>
        </p:nvGraphicFramePr>
        <p:xfrm>
          <a:off x="0" y="6486100"/>
          <a:ext cx="12192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7616237"/>
                    </a:ext>
                  </a:extLst>
                </a:gridCol>
                <a:gridCol w="3048000">
                  <a:extLst>
                    <a:ext uri="{9D8B030D-6E8A-4147-A177-3AD203B41FA5}">
                      <a16:colId xmlns:a16="http://schemas.microsoft.com/office/drawing/2014/main" val="2981477330"/>
                    </a:ext>
                  </a:extLst>
                </a:gridCol>
                <a:gridCol w="3048000">
                  <a:extLst>
                    <a:ext uri="{9D8B030D-6E8A-4147-A177-3AD203B41FA5}">
                      <a16:colId xmlns:a16="http://schemas.microsoft.com/office/drawing/2014/main" val="2327007569"/>
                    </a:ext>
                  </a:extLst>
                </a:gridCol>
                <a:gridCol w="3048000">
                  <a:extLst>
                    <a:ext uri="{9D8B030D-6E8A-4147-A177-3AD203B41FA5}">
                      <a16:colId xmlns:a16="http://schemas.microsoft.com/office/drawing/2014/main" val="2345995947"/>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730146188"/>
                  </a:ext>
                </a:extLst>
              </a:tr>
            </a:tbl>
          </a:graphicData>
        </a:graphic>
      </p:graphicFrame>
      <p:sp>
        <p:nvSpPr>
          <p:cNvPr id="33" name="Rectangle 32"/>
          <p:cNvSpPr/>
          <p:nvPr/>
        </p:nvSpPr>
        <p:spPr>
          <a:xfrm>
            <a:off x="7191109" y="3157950"/>
            <a:ext cx="184731" cy="369332"/>
          </a:xfrm>
          <a:prstGeom prst="rect">
            <a:avLst/>
          </a:prstGeom>
        </p:spPr>
        <p:txBody>
          <a:bodyPr wrap="none">
            <a:spAutoFit/>
          </a:bodyPr>
          <a:lstStyle/>
          <a:p>
            <a:pPr algn="just" defTabSz="609585"/>
            <a:endParaRPr lang="en-US" b="1" dirty="0">
              <a:solidFill>
                <a:prstClr val="black"/>
              </a:solidFill>
              <a:latin typeface="+mj-lt"/>
            </a:endParaRPr>
          </a:p>
        </p:txBody>
      </p:sp>
      <p:sp>
        <p:nvSpPr>
          <p:cNvPr id="15" name="TextBox 14"/>
          <p:cNvSpPr txBox="1"/>
          <p:nvPr/>
        </p:nvSpPr>
        <p:spPr>
          <a:xfrm>
            <a:off x="8451669" y="773464"/>
            <a:ext cx="3603562" cy="7463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600" b="1" dirty="0"/>
              <a:t>Key Takeaway </a:t>
            </a:r>
            <a:r>
              <a:rPr lang="en-US" sz="1600" b="1" dirty="0" smtClean="0"/>
              <a:t>:</a:t>
            </a:r>
          </a:p>
          <a:p>
            <a:pPr algn="just"/>
            <a:endParaRPr lang="en-US" sz="1600" b="1" dirty="0"/>
          </a:p>
          <a:p>
            <a:pPr algn="just"/>
            <a:endParaRPr lang="en-US" sz="1050" b="1" dirty="0"/>
          </a:p>
        </p:txBody>
      </p:sp>
      <p:sp>
        <p:nvSpPr>
          <p:cNvPr id="10" name="Rectangle 9"/>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3200" dirty="0"/>
              <a:t>Details of cases flown from Apr’22  to May’22 in X+</a:t>
            </a:r>
          </a:p>
        </p:txBody>
      </p:sp>
      <p:graphicFrame>
        <p:nvGraphicFramePr>
          <p:cNvPr id="2" name="Table 1"/>
          <p:cNvGraphicFramePr>
            <a:graphicFrameLocks noGrp="1"/>
          </p:cNvGraphicFramePr>
          <p:nvPr>
            <p:extLst>
              <p:ext uri="{D42A27DB-BD31-4B8C-83A1-F6EECF244321}">
                <p14:modId xmlns:p14="http://schemas.microsoft.com/office/powerpoint/2010/main" val="428609056"/>
              </p:ext>
            </p:extLst>
          </p:nvPr>
        </p:nvGraphicFramePr>
        <p:xfrm>
          <a:off x="390456" y="816873"/>
          <a:ext cx="7826081" cy="5414119"/>
        </p:xfrm>
        <a:graphic>
          <a:graphicData uri="http://schemas.openxmlformats.org/drawingml/2006/table">
            <a:tbl>
              <a:tblPr>
                <a:tableStyleId>{5C22544A-7EE6-4342-B048-85BDC9FD1C3A}</a:tableStyleId>
              </a:tblPr>
              <a:tblGrid>
                <a:gridCol w="1659287">
                  <a:extLst>
                    <a:ext uri="{9D8B030D-6E8A-4147-A177-3AD203B41FA5}">
                      <a16:colId xmlns:a16="http://schemas.microsoft.com/office/drawing/2014/main" val="3625194331"/>
                    </a:ext>
                  </a:extLst>
                </a:gridCol>
                <a:gridCol w="4481686">
                  <a:extLst>
                    <a:ext uri="{9D8B030D-6E8A-4147-A177-3AD203B41FA5}">
                      <a16:colId xmlns:a16="http://schemas.microsoft.com/office/drawing/2014/main" val="893464657"/>
                    </a:ext>
                  </a:extLst>
                </a:gridCol>
                <a:gridCol w="970875">
                  <a:extLst>
                    <a:ext uri="{9D8B030D-6E8A-4147-A177-3AD203B41FA5}">
                      <a16:colId xmlns:a16="http://schemas.microsoft.com/office/drawing/2014/main" val="3592788075"/>
                    </a:ext>
                  </a:extLst>
                </a:gridCol>
                <a:gridCol w="714233">
                  <a:extLst>
                    <a:ext uri="{9D8B030D-6E8A-4147-A177-3AD203B41FA5}">
                      <a16:colId xmlns:a16="http://schemas.microsoft.com/office/drawing/2014/main" val="2481085684"/>
                    </a:ext>
                  </a:extLst>
                </a:gridCol>
              </a:tblGrid>
              <a:tr h="541411">
                <a:tc>
                  <a:txBody>
                    <a:bodyPr/>
                    <a:lstStyle/>
                    <a:p>
                      <a:pPr algn="ctr" fontAlgn="ctr"/>
                      <a:r>
                        <a:rPr lang="en-IN" sz="1400" b="1" u="none" strike="noStrike" dirty="0">
                          <a:effectLst/>
                        </a:rPr>
                        <a:t>LAN Number</a:t>
                      </a:r>
                      <a:endParaRPr lang="en-IN" sz="14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IN" sz="1400" b="1" u="none" strike="noStrike" dirty="0">
                          <a:effectLst/>
                        </a:rPr>
                        <a:t>Customer Name</a:t>
                      </a:r>
                      <a:endParaRPr lang="en-IN" sz="14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IN" sz="1400" b="1" u="none" strike="noStrike" dirty="0">
                          <a:effectLst/>
                        </a:rPr>
                        <a:t>NEA </a:t>
                      </a:r>
                      <a:r>
                        <a:rPr lang="en-IN" sz="1400" b="1" u="none" strike="noStrike" dirty="0" smtClean="0">
                          <a:effectLst/>
                        </a:rPr>
                        <a:t>X+ </a:t>
                      </a:r>
                      <a:r>
                        <a:rPr lang="en-IN" sz="1400" b="1" u="none" strike="noStrike" dirty="0">
                          <a:effectLst/>
                        </a:rPr>
                        <a:t>May</a:t>
                      </a:r>
                      <a:endParaRPr lang="en-IN" sz="14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IN" sz="1400" b="1" u="none" strike="noStrike" dirty="0" smtClean="0">
                          <a:effectLst/>
                        </a:rPr>
                        <a:t>Status</a:t>
                      </a:r>
                      <a:endParaRPr lang="en-IN" sz="14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4063595085"/>
                  </a:ext>
                </a:extLst>
              </a:tr>
              <a:tr h="270706">
                <a:tc>
                  <a:txBody>
                    <a:bodyPr/>
                    <a:lstStyle/>
                    <a:p>
                      <a:pPr algn="ctr" fontAlgn="b"/>
                      <a:r>
                        <a:rPr lang="en-IN" sz="1100" u="none" strike="noStrike" dirty="0">
                          <a:effectLst/>
                        </a:rPr>
                        <a:t>70860000020001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SRI GURU HARKRISHAN SAHIB CHARITABLE EYE HOSPITAL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091-120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0868999"/>
                  </a:ext>
                </a:extLst>
              </a:tr>
              <a:tr h="270706">
                <a:tc>
                  <a:txBody>
                    <a:bodyPr/>
                    <a:lstStyle/>
                    <a:p>
                      <a:pPr algn="ctr" fontAlgn="b"/>
                      <a:r>
                        <a:rPr lang="en-IN" sz="1100" u="none" strike="noStrike" dirty="0">
                          <a:effectLst/>
                        </a:rPr>
                        <a:t>70874660010001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RAMYA  RAMACHANDRAN</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0.97</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091-120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0331876"/>
                  </a:ext>
                </a:extLst>
              </a:tr>
              <a:tr h="270706">
                <a:tc>
                  <a:txBody>
                    <a:bodyPr/>
                    <a:lstStyle/>
                    <a:p>
                      <a:pPr algn="ctr" fontAlgn="b"/>
                      <a:r>
                        <a:rPr lang="en-IN" sz="1100" u="none" strike="noStrike">
                          <a:effectLst/>
                        </a:rPr>
                        <a:t>70874940010001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MOORTHYS DIAGNOSTIC CENTER</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0.12</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3072029"/>
                  </a:ext>
                </a:extLst>
              </a:tr>
              <a:tr h="270706">
                <a:tc>
                  <a:txBody>
                    <a:bodyPr/>
                    <a:lstStyle/>
                    <a:p>
                      <a:pPr algn="ctr" fontAlgn="b"/>
                      <a:r>
                        <a:rPr lang="en-IN" sz="1100" u="none" strike="noStrike">
                          <a:effectLst/>
                        </a:rPr>
                        <a:t>70875450010001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K  MADHU</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6976803"/>
                  </a:ext>
                </a:extLst>
              </a:tr>
              <a:tr h="270706">
                <a:tc>
                  <a:txBody>
                    <a:bodyPr/>
                    <a:lstStyle/>
                    <a:p>
                      <a:pPr algn="ctr" fontAlgn="b"/>
                      <a:r>
                        <a:rPr lang="en-IN" sz="1100" u="none" strike="noStrike">
                          <a:effectLst/>
                        </a:rPr>
                        <a:t>70879280010001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SRI NITHA HOSPITALS &amp; RESEARCH PVT LTD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0.33</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091-120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378649"/>
                  </a:ext>
                </a:extLst>
              </a:tr>
              <a:tr h="270706">
                <a:tc>
                  <a:txBody>
                    <a:bodyPr/>
                    <a:lstStyle/>
                    <a:p>
                      <a:pPr algn="ctr" fontAlgn="b"/>
                      <a:r>
                        <a:rPr lang="en-IN" sz="1100" u="none" strike="noStrike">
                          <a:effectLst/>
                        </a:rPr>
                        <a:t>001-0000479-001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PIXEL DIAGNOSTICS</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1.79</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6783993"/>
                  </a:ext>
                </a:extLst>
              </a:tr>
              <a:tr h="270706">
                <a:tc>
                  <a:txBody>
                    <a:bodyPr/>
                    <a:lstStyle/>
                    <a:p>
                      <a:pPr algn="ctr" fontAlgn="b"/>
                      <a:r>
                        <a:rPr lang="en-IN" sz="1100" u="none" strike="noStrike">
                          <a:effectLst/>
                        </a:rPr>
                        <a:t>70879280020001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SRI NITHA HOSPITALS &amp; RESEARCH PVT LTD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0.09</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091-120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3086321"/>
                  </a:ext>
                </a:extLst>
              </a:tr>
              <a:tr h="270706">
                <a:tc>
                  <a:txBody>
                    <a:bodyPr/>
                    <a:lstStyle/>
                    <a:p>
                      <a:pPr algn="ctr" fontAlgn="b"/>
                      <a:r>
                        <a:rPr lang="en-IN" sz="1100" u="none" strike="noStrike">
                          <a:effectLst/>
                        </a:rPr>
                        <a:t>001-0000492-001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HANNAH JOSEPH HOSPITALS (P) LTD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2.18</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19090"/>
                  </a:ext>
                </a:extLst>
              </a:tr>
              <a:tr h="270706">
                <a:tc>
                  <a:txBody>
                    <a:bodyPr/>
                    <a:lstStyle/>
                    <a:p>
                      <a:pPr algn="ctr" fontAlgn="b"/>
                      <a:r>
                        <a:rPr lang="en-IN" sz="1100" u="none" strike="noStrike">
                          <a:effectLst/>
                        </a:rPr>
                        <a:t>001-0000494-001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MED QUEST DIAGNOSTICS PVT LTD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3.08</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8054082"/>
                  </a:ext>
                </a:extLst>
              </a:tr>
              <a:tr h="270706">
                <a:tc>
                  <a:txBody>
                    <a:bodyPr/>
                    <a:lstStyle/>
                    <a:p>
                      <a:pPr algn="ctr" fontAlgn="b"/>
                      <a:r>
                        <a:rPr lang="en-IN" sz="1100" u="none" strike="noStrike">
                          <a:effectLst/>
                        </a:rPr>
                        <a:t>70894160010001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LATHA DEVI  KOMMINENI</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0.03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7326227"/>
                  </a:ext>
                </a:extLst>
              </a:tr>
              <a:tr h="270706">
                <a:tc>
                  <a:txBody>
                    <a:bodyPr/>
                    <a:lstStyle/>
                    <a:p>
                      <a:pPr algn="ctr" fontAlgn="b"/>
                      <a:r>
                        <a:rPr lang="en-IN" sz="1100" u="none" strike="noStrike">
                          <a:effectLst/>
                        </a:rPr>
                        <a:t>001-0000562-001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UNITED SIIGMA INSTITUTE OF MEDICAL SCIENCES PVT LT</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3.37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069958"/>
                  </a:ext>
                </a:extLst>
              </a:tr>
              <a:tr h="270706">
                <a:tc>
                  <a:txBody>
                    <a:bodyPr/>
                    <a:lstStyle/>
                    <a:p>
                      <a:pPr algn="ctr" fontAlgn="b"/>
                      <a:r>
                        <a:rPr lang="en-IN" sz="1100" u="none" strike="noStrike">
                          <a:effectLst/>
                        </a:rPr>
                        <a:t>70859880020001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VIJAYAKUMAR  ADDURI</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0.14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091-120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2281705"/>
                  </a:ext>
                </a:extLst>
              </a:tr>
              <a:tr h="270706">
                <a:tc>
                  <a:txBody>
                    <a:bodyPr/>
                    <a:lstStyle/>
                    <a:p>
                      <a:pPr algn="ctr" fontAlgn="b"/>
                      <a:r>
                        <a:rPr lang="en-IN" sz="1100" u="none" strike="noStrike">
                          <a:effectLst/>
                        </a:rPr>
                        <a:t>001-0000495-002</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UTKAL HEALTHCARE PVT LTD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0.93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001-030</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6923139"/>
                  </a:ext>
                </a:extLst>
              </a:tr>
              <a:tr h="270706">
                <a:tc>
                  <a:txBody>
                    <a:bodyPr/>
                    <a:lstStyle/>
                    <a:p>
                      <a:pPr algn="ctr" fontAlgn="b"/>
                      <a:r>
                        <a:rPr lang="en-IN" sz="1100" u="none" strike="noStrike">
                          <a:effectLst/>
                        </a:rPr>
                        <a:t>001-0000506-001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MEGSAN DIAGNOSTICS PRIVATE LIMITED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2.32</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001-030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9023679"/>
                  </a:ext>
                </a:extLst>
              </a:tr>
              <a:tr h="270706">
                <a:tc>
                  <a:txBody>
                    <a:bodyPr/>
                    <a:lstStyle/>
                    <a:p>
                      <a:pPr algn="ctr" fontAlgn="b"/>
                      <a:r>
                        <a:rPr lang="en-IN" sz="1100" u="none" strike="noStrike">
                          <a:effectLst/>
                        </a:rPr>
                        <a:t>001-0000506-002</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MEGSAN DIAGNOSTICS PRIVATE LIMITED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0.99</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001-030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172195"/>
                  </a:ext>
                </a:extLst>
              </a:tr>
              <a:tr h="270706">
                <a:tc>
                  <a:txBody>
                    <a:bodyPr/>
                    <a:lstStyle/>
                    <a:p>
                      <a:pPr algn="ctr" fontAlgn="b"/>
                      <a:r>
                        <a:rPr lang="en-IN" sz="1100" u="none" strike="noStrike">
                          <a:effectLst/>
                        </a:rPr>
                        <a:t>001-0000509-001</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PIXEL DIAGNOSTICS</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0.87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001-030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9789475"/>
                  </a:ext>
                </a:extLst>
              </a:tr>
              <a:tr h="270706">
                <a:tc>
                  <a:txBody>
                    <a:bodyPr/>
                    <a:lstStyle/>
                    <a:p>
                      <a:pPr algn="ctr" fontAlgn="b"/>
                      <a:r>
                        <a:rPr lang="en-IN" sz="1100" u="none" strike="noStrike">
                          <a:effectLst/>
                        </a:rPr>
                        <a:t>001-0000507-003</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VIRINCHI HEALTHCARE PRIVATE LIMITED</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0.55</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001-030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198020"/>
                  </a:ext>
                </a:extLst>
              </a:tr>
              <a:tr h="270706">
                <a:tc>
                  <a:txBody>
                    <a:bodyPr/>
                    <a:lstStyle/>
                    <a:p>
                      <a:pPr algn="ctr" fontAlgn="b"/>
                      <a:r>
                        <a:rPr lang="en-IN" sz="1100" u="none" strike="noStrike">
                          <a:effectLst/>
                        </a:rPr>
                        <a:t>SGUHFS0000035535</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GAYATRI HEALTHCARE PVT. LTD</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a:effectLst/>
                        </a:rPr>
                        <a:t>0.86</a:t>
                      </a:r>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u="none" strike="noStrike" dirty="0">
                          <a:effectLst/>
                        </a:rPr>
                        <a:t>001-030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92575"/>
                  </a:ext>
                </a:extLst>
              </a:tr>
            </a:tbl>
          </a:graphicData>
        </a:graphic>
      </p:graphicFrame>
    </p:spTree>
    <p:extLst>
      <p:ext uri="{BB962C8B-B14F-4D97-AF65-F5344CB8AC3E}">
        <p14:creationId xmlns:p14="http://schemas.microsoft.com/office/powerpoint/2010/main" val="93322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B80818-21D3-4D47-974A-5FB89AC7A1A3}"/>
              </a:ext>
            </a:extLst>
          </p:cNvPr>
          <p:cNvSpPr/>
          <p:nvPr/>
        </p:nvSpPr>
        <p:spPr>
          <a:xfrm>
            <a:off x="0" y="-35072"/>
            <a:ext cx="12192000" cy="603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5519">
              <a:defRPr/>
            </a:pPr>
            <a:endParaRPr lang="en-US" sz="3200">
              <a:solidFill>
                <a:schemeClr val="tx1"/>
              </a:solidFill>
              <a:latin typeface="Calibri" panose="020F0502020204030204"/>
            </a:endParaRPr>
          </a:p>
        </p:txBody>
      </p:sp>
      <p:graphicFrame>
        <p:nvGraphicFramePr>
          <p:cNvPr id="34" name="Table 33"/>
          <p:cNvGraphicFramePr>
            <a:graphicFrameLocks noGrp="1"/>
          </p:cNvGraphicFramePr>
          <p:nvPr/>
        </p:nvGraphicFramePr>
        <p:xfrm>
          <a:off x="0" y="6486100"/>
          <a:ext cx="12192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7616237"/>
                    </a:ext>
                  </a:extLst>
                </a:gridCol>
                <a:gridCol w="3048000">
                  <a:extLst>
                    <a:ext uri="{9D8B030D-6E8A-4147-A177-3AD203B41FA5}">
                      <a16:colId xmlns:a16="http://schemas.microsoft.com/office/drawing/2014/main" val="2981477330"/>
                    </a:ext>
                  </a:extLst>
                </a:gridCol>
                <a:gridCol w="3048000">
                  <a:extLst>
                    <a:ext uri="{9D8B030D-6E8A-4147-A177-3AD203B41FA5}">
                      <a16:colId xmlns:a16="http://schemas.microsoft.com/office/drawing/2014/main" val="2327007569"/>
                    </a:ext>
                  </a:extLst>
                </a:gridCol>
                <a:gridCol w="3048000">
                  <a:extLst>
                    <a:ext uri="{9D8B030D-6E8A-4147-A177-3AD203B41FA5}">
                      <a16:colId xmlns:a16="http://schemas.microsoft.com/office/drawing/2014/main" val="2345995947"/>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730146188"/>
                  </a:ext>
                </a:extLst>
              </a:tr>
            </a:tbl>
          </a:graphicData>
        </a:graphic>
      </p:graphicFrame>
      <p:sp>
        <p:nvSpPr>
          <p:cNvPr id="33" name="Rectangle 32"/>
          <p:cNvSpPr/>
          <p:nvPr/>
        </p:nvSpPr>
        <p:spPr>
          <a:xfrm>
            <a:off x="7191109" y="3157950"/>
            <a:ext cx="184731" cy="369332"/>
          </a:xfrm>
          <a:prstGeom prst="rect">
            <a:avLst/>
          </a:prstGeom>
        </p:spPr>
        <p:txBody>
          <a:bodyPr wrap="none">
            <a:spAutoFit/>
          </a:bodyPr>
          <a:lstStyle/>
          <a:p>
            <a:pPr algn="just" defTabSz="609585"/>
            <a:endParaRPr lang="en-US" b="1" dirty="0">
              <a:solidFill>
                <a:prstClr val="black"/>
              </a:solidFill>
              <a:latin typeface="+mj-lt"/>
            </a:endParaRPr>
          </a:p>
        </p:txBody>
      </p:sp>
      <p:sp>
        <p:nvSpPr>
          <p:cNvPr id="10" name="Rectangle 9"/>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defTabSz="914377">
              <a:defRPr/>
            </a:pPr>
            <a:r>
              <a:rPr lang="en-US" sz="3200" dirty="0" smtClean="0"/>
              <a:t>Charge Creation Pending- Status</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919187843"/>
              </p:ext>
            </p:extLst>
          </p:nvPr>
        </p:nvGraphicFramePr>
        <p:xfrm>
          <a:off x="130284" y="816871"/>
          <a:ext cx="11924946" cy="5624500"/>
        </p:xfrm>
        <a:graphic>
          <a:graphicData uri="http://schemas.openxmlformats.org/drawingml/2006/table">
            <a:tbl>
              <a:tblPr>
                <a:tableStyleId>{5C22544A-7EE6-4342-B048-85BDC9FD1C3A}</a:tableStyleId>
              </a:tblPr>
              <a:tblGrid>
                <a:gridCol w="1387723">
                  <a:extLst>
                    <a:ext uri="{9D8B030D-6E8A-4147-A177-3AD203B41FA5}">
                      <a16:colId xmlns:a16="http://schemas.microsoft.com/office/drawing/2014/main" val="1285928175"/>
                    </a:ext>
                  </a:extLst>
                </a:gridCol>
                <a:gridCol w="4185021">
                  <a:extLst>
                    <a:ext uri="{9D8B030D-6E8A-4147-A177-3AD203B41FA5}">
                      <a16:colId xmlns:a16="http://schemas.microsoft.com/office/drawing/2014/main" val="4128185343"/>
                    </a:ext>
                  </a:extLst>
                </a:gridCol>
                <a:gridCol w="801308">
                  <a:extLst>
                    <a:ext uri="{9D8B030D-6E8A-4147-A177-3AD203B41FA5}">
                      <a16:colId xmlns:a16="http://schemas.microsoft.com/office/drawing/2014/main" val="3615797155"/>
                    </a:ext>
                  </a:extLst>
                </a:gridCol>
                <a:gridCol w="699326">
                  <a:extLst>
                    <a:ext uri="{9D8B030D-6E8A-4147-A177-3AD203B41FA5}">
                      <a16:colId xmlns:a16="http://schemas.microsoft.com/office/drawing/2014/main" val="444179478"/>
                    </a:ext>
                  </a:extLst>
                </a:gridCol>
                <a:gridCol w="699326">
                  <a:extLst>
                    <a:ext uri="{9D8B030D-6E8A-4147-A177-3AD203B41FA5}">
                      <a16:colId xmlns:a16="http://schemas.microsoft.com/office/drawing/2014/main" val="3531758774"/>
                    </a:ext>
                  </a:extLst>
                </a:gridCol>
                <a:gridCol w="699326">
                  <a:extLst>
                    <a:ext uri="{9D8B030D-6E8A-4147-A177-3AD203B41FA5}">
                      <a16:colId xmlns:a16="http://schemas.microsoft.com/office/drawing/2014/main" val="3527578180"/>
                    </a:ext>
                  </a:extLst>
                </a:gridCol>
                <a:gridCol w="3452916">
                  <a:extLst>
                    <a:ext uri="{9D8B030D-6E8A-4147-A177-3AD203B41FA5}">
                      <a16:colId xmlns:a16="http://schemas.microsoft.com/office/drawing/2014/main" val="2443746867"/>
                    </a:ext>
                  </a:extLst>
                </a:gridCol>
              </a:tblGrid>
              <a:tr h="580624">
                <a:tc>
                  <a:txBody>
                    <a:bodyPr/>
                    <a:lstStyle/>
                    <a:p>
                      <a:pPr algn="ctr" fontAlgn="ctr"/>
                      <a:r>
                        <a:rPr lang="en-IN" sz="1100" b="1" u="none" strike="noStrike" dirty="0">
                          <a:effectLst/>
                          <a:latin typeface="Calibri" panose="020F0502020204030204" pitchFamily="34" charset="0"/>
                          <a:cs typeface="Calibri" panose="020F0502020204030204" pitchFamily="34" charset="0"/>
                        </a:rPr>
                        <a:t>LAN No.</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100" b="1" u="none" strike="noStrike" dirty="0" err="1">
                          <a:effectLst/>
                          <a:latin typeface="Calibri" panose="020F0502020204030204" pitchFamily="34" charset="0"/>
                          <a:cs typeface="Calibri" panose="020F0502020204030204" pitchFamily="34" charset="0"/>
                        </a:rPr>
                        <a:t>Customer_Name</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100" b="1" u="none" strike="noStrike" dirty="0" err="1">
                          <a:effectLst/>
                          <a:latin typeface="Calibri" panose="020F0502020204030204" pitchFamily="34" charset="0"/>
                          <a:cs typeface="Calibri" panose="020F0502020204030204" pitchFamily="34" charset="0"/>
                        </a:rPr>
                        <a:t>Dis_date</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latin typeface="Calibri" panose="020F0502020204030204" pitchFamily="34" charset="0"/>
                          <a:cs typeface="Calibri" panose="020F0502020204030204" pitchFamily="34" charset="0"/>
                        </a:rPr>
                        <a:t>Category</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latin typeface="Calibri" panose="020F0502020204030204" pitchFamily="34" charset="0"/>
                          <a:cs typeface="Calibri" panose="020F0502020204030204" pitchFamily="34" charset="0"/>
                        </a:rPr>
                        <a:t>RM Name</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latin typeface="Calibri" panose="020F0502020204030204" pitchFamily="34" charset="0"/>
                          <a:cs typeface="Calibri" panose="020F0502020204030204" pitchFamily="34" charset="0"/>
                        </a:rPr>
                        <a:t>Charge Creation- Ops Feedback</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100" b="1" u="none" strike="noStrike" dirty="0">
                          <a:effectLst/>
                          <a:latin typeface="Calibri" panose="020F0502020204030204" pitchFamily="34" charset="0"/>
                          <a:cs typeface="Calibri" panose="020F0502020204030204" pitchFamily="34" charset="0"/>
                        </a:rPr>
                        <a:t>Charge Creation- RM Feedback</a:t>
                      </a:r>
                      <a:endParaRPr lang="en-IN" sz="1100" b="1"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297401"/>
                  </a:ext>
                </a:extLst>
              </a:tr>
              <a:tr h="314301">
                <a:tc>
                  <a:txBody>
                    <a:bodyPr/>
                    <a:lstStyle/>
                    <a:p>
                      <a:pPr algn="ctr" fontAlgn="b"/>
                      <a:r>
                        <a:rPr lang="en-IN" sz="1050" b="0" u="none" strike="noStrike" dirty="0">
                          <a:effectLst/>
                          <a:latin typeface="Calibri" panose="020F0502020204030204" pitchFamily="34" charset="0"/>
                          <a:cs typeface="Calibri" panose="020F0502020204030204" pitchFamily="34" charset="0"/>
                        </a:rPr>
                        <a:t>SDEHFS0000092294</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BPM MEDICAL CARE PRIVATE LIMITED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31-May-22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Ajay Kwatara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WIP</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CHG 1 Form already submit to the Ops for Charge Creation</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397431"/>
                  </a:ext>
                </a:extLst>
              </a:tr>
              <a:tr h="723815">
                <a:tc>
                  <a:txBody>
                    <a:bodyPr/>
                    <a:lstStyle/>
                    <a:p>
                      <a:pPr algn="ctr" fontAlgn="b"/>
                      <a:r>
                        <a:rPr lang="en-IN" sz="1050" b="0" u="none" strike="noStrike">
                          <a:effectLst/>
                          <a:latin typeface="Calibri" panose="020F0502020204030204" pitchFamily="34" charset="0"/>
                          <a:cs typeface="Calibri" panose="020F0502020204030204" pitchFamily="34" charset="0"/>
                        </a:rPr>
                        <a:t>SGUHFS0000085722</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fr-FR" sz="1050" b="0" u="none" strike="noStrike" dirty="0" err="1">
                          <a:effectLst/>
                          <a:latin typeface="Calibri" panose="020F0502020204030204" pitchFamily="34" charset="0"/>
                          <a:cs typeface="Calibri" panose="020F0502020204030204" pitchFamily="34" charset="0"/>
                        </a:rPr>
                        <a:t>Belenus</a:t>
                      </a:r>
                      <a:r>
                        <a:rPr lang="fr-FR" sz="1050" b="0" u="none" strike="noStrike" dirty="0">
                          <a:effectLst/>
                          <a:latin typeface="Calibri" panose="020F0502020204030204" pitchFamily="34" charset="0"/>
                          <a:cs typeface="Calibri" panose="020F0502020204030204" pitchFamily="34" charset="0"/>
                        </a:rPr>
                        <a:t> Champions </a:t>
                      </a:r>
                      <a:r>
                        <a:rPr lang="fr-FR" sz="1050" b="0" u="none" strike="noStrike" dirty="0" err="1">
                          <a:effectLst/>
                          <a:latin typeface="Calibri" panose="020F0502020204030204" pitchFamily="34" charset="0"/>
                          <a:cs typeface="Calibri" panose="020F0502020204030204" pitchFamily="34" charset="0"/>
                        </a:rPr>
                        <a:t>Hospital</a:t>
                      </a:r>
                      <a:r>
                        <a:rPr lang="fr-FR" sz="1050" b="0" u="none" strike="noStrike" dirty="0">
                          <a:effectLst/>
                          <a:latin typeface="Calibri" panose="020F0502020204030204" pitchFamily="34" charset="0"/>
                          <a:cs typeface="Calibri" panose="020F0502020204030204" pitchFamily="34" charset="0"/>
                        </a:rPr>
                        <a:t> </a:t>
                      </a:r>
                      <a:r>
                        <a:rPr lang="fr-FR" sz="1050" b="0" u="none" strike="noStrike" dirty="0" err="1">
                          <a:effectLst/>
                          <a:latin typeface="Calibri" panose="020F0502020204030204" pitchFamily="34" charset="0"/>
                          <a:cs typeface="Calibri" panose="020F0502020204030204" pitchFamily="34" charset="0"/>
                        </a:rPr>
                        <a:t>Private</a:t>
                      </a:r>
                      <a:r>
                        <a:rPr lang="fr-FR" sz="1050" b="0" u="none" strike="noStrike" dirty="0">
                          <a:effectLst/>
                          <a:latin typeface="Calibri" panose="020F0502020204030204" pitchFamily="34" charset="0"/>
                          <a:cs typeface="Calibri" panose="020F0502020204030204" pitchFamily="34" charset="0"/>
                        </a:rPr>
                        <a:t> Limited</a:t>
                      </a:r>
                      <a:endParaRPr lang="fr-FR"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31-May-22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Company</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Lakshmipathi</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Pending- CHG1 Form to be shared Today</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Its not fund out yet</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965463"/>
                  </a:ext>
                </a:extLst>
              </a:tr>
              <a:tr h="314301">
                <a:tc>
                  <a:txBody>
                    <a:bodyPr/>
                    <a:lstStyle/>
                    <a:p>
                      <a:pPr algn="ctr" fontAlgn="b"/>
                      <a:r>
                        <a:rPr lang="en-IN" sz="1050" b="0" u="none" strike="noStrike">
                          <a:effectLst/>
                          <a:latin typeface="Calibri" panose="020F0502020204030204" pitchFamily="34" charset="0"/>
                          <a:cs typeface="Calibri" panose="020F0502020204030204" pitchFamily="34" charset="0"/>
                        </a:rPr>
                        <a:t>SGUHFS0000088544</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Livin</a:t>
                      </a:r>
                      <a:r>
                        <a:rPr lang="en-IN" sz="1050" b="0" u="none" strike="noStrike" dirty="0">
                          <a:effectLst/>
                          <a:latin typeface="Calibri" panose="020F0502020204030204" pitchFamily="34" charset="0"/>
                          <a:cs typeface="Calibri" panose="020F0502020204030204" pitchFamily="34" charset="0"/>
                        </a:rPr>
                        <a:t> Diagnostics Private Limited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31-May-22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Ish Arora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Pending</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Under follow up with Customer, Expected by June month end</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479592"/>
                  </a:ext>
                </a:extLst>
              </a:tr>
              <a:tr h="294240">
                <a:tc>
                  <a:txBody>
                    <a:bodyPr/>
                    <a:lstStyle/>
                    <a:p>
                      <a:pPr algn="ctr" fontAlgn="b"/>
                      <a:r>
                        <a:rPr lang="en-IN" sz="1050" b="0" u="none" strike="noStrike">
                          <a:effectLst/>
                          <a:latin typeface="Calibri" panose="020F0502020204030204" pitchFamily="34" charset="0"/>
                          <a:cs typeface="Calibri" panose="020F0502020204030204" pitchFamily="34" charset="0"/>
                        </a:rPr>
                        <a:t>SGUHFS0000095934</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PANKAJ SCANNING PATHOLOGY RESEARCH CENTRE PVT LTD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31-May-22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Amit jain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Pending</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Due to Asset delay, Case suppose to be cancel</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458648"/>
                  </a:ext>
                </a:extLst>
              </a:tr>
              <a:tr h="294240">
                <a:tc>
                  <a:txBody>
                    <a:bodyPr/>
                    <a:lstStyle/>
                    <a:p>
                      <a:pPr algn="ctr" fontAlgn="b"/>
                      <a:r>
                        <a:rPr lang="en-IN" sz="1050" b="0" u="none" strike="noStrike">
                          <a:effectLst/>
                          <a:latin typeface="Calibri" panose="020F0502020204030204" pitchFamily="34" charset="0"/>
                          <a:cs typeface="Calibri" panose="020F0502020204030204" pitchFamily="34" charset="0"/>
                        </a:rPr>
                        <a:t>SGUHFS0000085048</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UTKAL HEALTHCARE PRIVATE LIMITED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30-Apr-22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Amit jain</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Done</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Charge already created</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6123609"/>
                  </a:ext>
                </a:extLst>
              </a:tr>
              <a:tr h="437433">
                <a:tc>
                  <a:txBody>
                    <a:bodyPr/>
                    <a:lstStyle/>
                    <a:p>
                      <a:pPr algn="ctr" fontAlgn="b"/>
                      <a:r>
                        <a:rPr lang="en-IN" sz="1050" b="0" u="none" strike="noStrike">
                          <a:effectLst/>
                          <a:latin typeface="Calibri" panose="020F0502020204030204" pitchFamily="34" charset="0"/>
                          <a:cs typeface="Calibri" panose="020F0502020204030204" pitchFamily="34" charset="0"/>
                        </a:rPr>
                        <a:t>SCDHFS0000082212</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Bhagwanbaba</a:t>
                      </a:r>
                      <a:r>
                        <a:rPr lang="en-IN" sz="1050" b="0" u="none" strike="noStrike" dirty="0">
                          <a:effectLst/>
                          <a:latin typeface="Calibri" panose="020F0502020204030204" pitchFamily="34" charset="0"/>
                          <a:cs typeface="Calibri" panose="020F0502020204030204" pitchFamily="34" charset="0"/>
                        </a:rPr>
                        <a:t> Research Centre Pvt Ltd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22-Apr-22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Rohan Dagaonkar</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Under follow up with Customer, Expected by June month end</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2137412"/>
                  </a:ext>
                </a:extLst>
              </a:tr>
              <a:tr h="314301">
                <a:tc>
                  <a:txBody>
                    <a:bodyPr/>
                    <a:lstStyle/>
                    <a:p>
                      <a:pPr algn="ctr" fontAlgn="b"/>
                      <a:r>
                        <a:rPr lang="en-IN" sz="1050" b="0" u="none" strike="noStrike">
                          <a:effectLst/>
                          <a:latin typeface="Calibri" panose="020F0502020204030204" pitchFamily="34" charset="0"/>
                          <a:cs typeface="Calibri" panose="020F0502020204030204" pitchFamily="34" charset="0"/>
                        </a:rPr>
                        <a:t>SGUHFS0000056869</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Kshema</a:t>
                      </a:r>
                      <a:r>
                        <a:rPr lang="en-IN" sz="1050" b="0" u="none" strike="noStrike" dirty="0">
                          <a:effectLst/>
                          <a:latin typeface="Calibri" panose="020F0502020204030204" pitchFamily="34" charset="0"/>
                          <a:cs typeface="Calibri" panose="020F0502020204030204" pitchFamily="34" charset="0"/>
                        </a:rPr>
                        <a:t> </a:t>
                      </a:r>
                      <a:r>
                        <a:rPr lang="en-IN" sz="1050" b="0" u="none" strike="noStrike" dirty="0" err="1">
                          <a:effectLst/>
                          <a:latin typeface="Calibri" panose="020F0502020204030204" pitchFamily="34" charset="0"/>
                          <a:cs typeface="Calibri" panose="020F0502020204030204" pitchFamily="34" charset="0"/>
                        </a:rPr>
                        <a:t>Multispeciality</a:t>
                      </a:r>
                      <a:r>
                        <a:rPr lang="en-IN" sz="1050" b="0" u="none" strike="noStrike" dirty="0">
                          <a:effectLst/>
                          <a:latin typeface="Calibri" panose="020F0502020204030204" pitchFamily="34" charset="0"/>
                          <a:cs typeface="Calibri" panose="020F0502020204030204" pitchFamily="34" charset="0"/>
                        </a:rPr>
                        <a:t> Hospital LLP-1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31-Jan-22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Ish Arora</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MCA site recently started charge creation for LLP, Following with Customer</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2005359"/>
                  </a:ext>
                </a:extLst>
              </a:tr>
              <a:tr h="628601">
                <a:tc>
                  <a:txBody>
                    <a:bodyPr/>
                    <a:lstStyle/>
                    <a:p>
                      <a:pPr algn="ctr" fontAlgn="b"/>
                      <a:r>
                        <a:rPr lang="en-IN" sz="1050" b="0" u="none" strike="noStrike">
                          <a:effectLst/>
                          <a:latin typeface="Calibri" panose="020F0502020204030204" pitchFamily="34" charset="0"/>
                          <a:cs typeface="Calibri" panose="020F0502020204030204" pitchFamily="34" charset="0"/>
                        </a:rPr>
                        <a:t>SGUHFS0000059970</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Aira</a:t>
                      </a:r>
                      <a:r>
                        <a:rPr lang="en-IN" sz="1050" b="0" u="none" strike="noStrike" dirty="0">
                          <a:effectLst/>
                          <a:latin typeface="Calibri" panose="020F0502020204030204" pitchFamily="34" charset="0"/>
                          <a:cs typeface="Calibri" panose="020F0502020204030204" pitchFamily="34" charset="0"/>
                        </a:rPr>
                        <a:t> Medicos Private Limited-1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31-Jan-22</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Ish Arora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CHG 1 Form already Signed by the Customer but same received with delay. New Form shared with Customer and same suppose to be submit to the Ops by month end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5587108"/>
                  </a:ext>
                </a:extLst>
              </a:tr>
              <a:tr h="314301">
                <a:tc>
                  <a:txBody>
                    <a:bodyPr/>
                    <a:lstStyle/>
                    <a:p>
                      <a:pPr algn="ctr" fontAlgn="b"/>
                      <a:r>
                        <a:rPr lang="en-IN" sz="1050" b="0" u="none" strike="noStrike">
                          <a:effectLst/>
                          <a:latin typeface="Calibri" panose="020F0502020204030204" pitchFamily="34" charset="0"/>
                          <a:cs typeface="Calibri" panose="020F0502020204030204" pitchFamily="34" charset="0"/>
                        </a:rPr>
                        <a:t>SGUHFS0000051811</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PMR Life Care Hospital Pvt Ltd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31-Dec-21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Ish Arora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Schedule 1 form already received from Customer, CHG 1 will be generated Today </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2230812"/>
                  </a:ext>
                </a:extLst>
              </a:tr>
              <a:tr h="314301">
                <a:tc>
                  <a:txBody>
                    <a:bodyPr/>
                    <a:lstStyle/>
                    <a:p>
                      <a:pPr algn="ctr" fontAlgn="b"/>
                      <a:r>
                        <a:rPr lang="en-IN" sz="1050" b="0" u="none" strike="noStrike">
                          <a:effectLst/>
                          <a:latin typeface="Calibri" panose="020F0502020204030204" pitchFamily="34" charset="0"/>
                          <a:cs typeface="Calibri" panose="020F0502020204030204" pitchFamily="34" charset="0"/>
                        </a:rPr>
                        <a:t>SGUHFS0000035479</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Sudha</a:t>
                      </a:r>
                      <a:r>
                        <a:rPr lang="en-IN" sz="1050" b="0" u="none" strike="noStrike" dirty="0">
                          <a:effectLst/>
                          <a:latin typeface="Calibri" panose="020F0502020204030204" pitchFamily="34" charset="0"/>
                          <a:cs typeface="Calibri" panose="020F0502020204030204" pitchFamily="34" charset="0"/>
                        </a:rPr>
                        <a:t> Medical Diagnostics &amp; Imaging 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30-Sep-21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Ish Arora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MCA site recently started charge creation for LLP, Following with Customer</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680323"/>
                  </a:ext>
                </a:extLst>
              </a:tr>
              <a:tr h="314301">
                <a:tc>
                  <a:txBody>
                    <a:bodyPr/>
                    <a:lstStyle/>
                    <a:p>
                      <a:pPr algn="ctr" fontAlgn="b"/>
                      <a:r>
                        <a:rPr lang="en-IN" sz="1050" b="0" u="none" strike="noStrike">
                          <a:effectLst/>
                          <a:latin typeface="Calibri" panose="020F0502020204030204" pitchFamily="34" charset="0"/>
                          <a:cs typeface="Calibri" panose="020F0502020204030204" pitchFamily="34" charset="0"/>
                        </a:rPr>
                        <a:t>SHYHFS0000032530</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SCHWANN HEALTHCARE 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31-Aug-21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Ish Arora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MCA site recently started charge creation for LLP, Following with Customer</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777851"/>
                  </a:ext>
                </a:extLst>
              </a:tr>
              <a:tr h="314301">
                <a:tc>
                  <a:txBody>
                    <a:bodyPr/>
                    <a:lstStyle/>
                    <a:p>
                      <a:pPr algn="ctr" fontAlgn="b"/>
                      <a:r>
                        <a:rPr lang="en-IN" sz="1050" b="0" u="none" strike="noStrike">
                          <a:effectLst/>
                          <a:latin typeface="Calibri" panose="020F0502020204030204" pitchFamily="34" charset="0"/>
                          <a:cs typeface="Calibri" panose="020F0502020204030204" pitchFamily="34" charset="0"/>
                        </a:rPr>
                        <a:t>HNHFSRCEZ00379378</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ShreeSiddhiVinayakMultySpecialityHospitalsIndiaLLP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24-Jun-21</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LLP</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a:effectLst/>
                          <a:latin typeface="Calibri" panose="020F0502020204030204" pitchFamily="34" charset="0"/>
                          <a:cs typeface="Calibri" panose="020F0502020204030204" pitchFamily="34" charset="0"/>
                        </a:rPr>
                        <a:t>Ish Arora</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Pending</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MCA site recently started charge creation for LLP, Following with Customer</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4506812"/>
                  </a:ext>
                </a:extLst>
              </a:tr>
              <a:tr h="294240">
                <a:tc>
                  <a:txBody>
                    <a:bodyPr/>
                    <a:lstStyle/>
                    <a:p>
                      <a:pPr algn="ctr" fontAlgn="b"/>
                      <a:r>
                        <a:rPr lang="en-IN" sz="1050" b="0" u="none" strike="noStrike">
                          <a:effectLst/>
                          <a:latin typeface="Calibri" panose="020F0502020204030204" pitchFamily="34" charset="0"/>
                          <a:cs typeface="Calibri" panose="020F0502020204030204" pitchFamily="34" charset="0"/>
                        </a:rPr>
                        <a:t>HSHFSRCEZ00376739</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err="1">
                          <a:effectLst/>
                          <a:latin typeface="Calibri" panose="020F0502020204030204" pitchFamily="34" charset="0"/>
                          <a:cs typeface="Calibri" panose="020F0502020204030204" pitchFamily="34" charset="0"/>
                        </a:rPr>
                        <a:t>Paramitha</a:t>
                      </a:r>
                      <a:r>
                        <a:rPr lang="en-IN" sz="1050" b="0" u="none" strike="noStrike" dirty="0">
                          <a:effectLst/>
                          <a:latin typeface="Calibri" panose="020F0502020204030204" pitchFamily="34" charset="0"/>
                          <a:cs typeface="Calibri" panose="020F0502020204030204" pitchFamily="34" charset="0"/>
                        </a:rPr>
                        <a:t> </a:t>
                      </a:r>
                      <a:r>
                        <a:rPr lang="en-IN" sz="1050" b="0" u="none" strike="noStrike" dirty="0" err="1">
                          <a:effectLst/>
                          <a:latin typeface="Calibri" panose="020F0502020204030204" pitchFamily="34" charset="0"/>
                          <a:cs typeface="Calibri" panose="020F0502020204030204" pitchFamily="34" charset="0"/>
                        </a:rPr>
                        <a:t>Childrens</a:t>
                      </a:r>
                      <a:r>
                        <a:rPr lang="en-IN" sz="1050" b="0" u="none" strike="noStrike" dirty="0">
                          <a:effectLst/>
                          <a:latin typeface="Calibri" panose="020F0502020204030204" pitchFamily="34" charset="0"/>
                          <a:cs typeface="Calibri" panose="020F0502020204030204" pitchFamily="34" charset="0"/>
                        </a:rPr>
                        <a:t> Hospital </a:t>
                      </a:r>
                      <a:r>
                        <a:rPr lang="en-IN" sz="1050" b="0" u="none" strike="noStrike" dirty="0" err="1">
                          <a:effectLst/>
                          <a:latin typeface="Calibri" panose="020F0502020204030204" pitchFamily="34" charset="0"/>
                          <a:cs typeface="Calibri" panose="020F0502020204030204" pitchFamily="34" charset="0"/>
                        </a:rPr>
                        <a:t>Kompally</a:t>
                      </a:r>
                      <a:r>
                        <a:rPr lang="en-IN" sz="1050" b="0" u="none" strike="noStrike" dirty="0">
                          <a:effectLst/>
                          <a:latin typeface="Calibri" panose="020F0502020204030204" pitchFamily="34" charset="0"/>
                          <a:cs typeface="Calibri" panose="020F0502020204030204" pitchFamily="34" charset="0"/>
                        </a:rPr>
                        <a:t> Pvt Ltd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25-Feb-19</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Company</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Ish Arora</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Old case</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50" b="0" u="none" strike="noStrike" dirty="0">
                          <a:effectLst/>
                          <a:latin typeface="Calibri" panose="020F0502020204030204" pitchFamily="34" charset="0"/>
                          <a:cs typeface="Calibri" panose="020F0502020204030204" pitchFamily="34" charset="0"/>
                        </a:rPr>
                        <a:t>Not in RM name Old case.</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6690" marR="6690" marT="66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961427"/>
                  </a:ext>
                </a:extLst>
              </a:tr>
            </a:tbl>
          </a:graphicData>
        </a:graphic>
      </p:graphicFrame>
    </p:spTree>
    <p:extLst>
      <p:ext uri="{BB962C8B-B14F-4D97-AF65-F5344CB8AC3E}">
        <p14:creationId xmlns:p14="http://schemas.microsoft.com/office/powerpoint/2010/main" val="1685314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8"/>
          <p:cNvSpPr txBox="1">
            <a:spLocks/>
          </p:cNvSpPr>
          <p:nvPr/>
        </p:nvSpPr>
        <p:spPr>
          <a:xfrm>
            <a:off x="1962339" y="2878445"/>
            <a:ext cx="7413672" cy="5842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chemeClr val="bg1"/>
                </a:solidFill>
                <a:cs typeface="Arial Unicode MS" panose="020B0604020202020204" pitchFamily="34" charset="-128"/>
              </a:rPr>
              <a:t>Thank You</a:t>
            </a:r>
            <a:endParaRPr lang="en-US" sz="4800" b="1" dirty="0">
              <a:solidFill>
                <a:schemeClr val="bg1"/>
              </a:solidFill>
              <a:cs typeface="Arial Unicode MS" panose="020B0604020202020204" pitchFamily="34" charset="-128"/>
            </a:endParaRPr>
          </a:p>
        </p:txBody>
      </p:sp>
    </p:spTree>
    <p:extLst>
      <p:ext uri="{BB962C8B-B14F-4D97-AF65-F5344CB8AC3E}">
        <p14:creationId xmlns:p14="http://schemas.microsoft.com/office/powerpoint/2010/main" val="1176289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B80818-21D3-4D47-974A-5FB89AC7A1A3}"/>
              </a:ext>
            </a:extLst>
          </p:cNvPr>
          <p:cNvSpPr/>
          <p:nvPr/>
        </p:nvSpPr>
        <p:spPr>
          <a:xfrm>
            <a:off x="0" y="-35072"/>
            <a:ext cx="12192000" cy="603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5519">
              <a:defRPr/>
            </a:pPr>
            <a:endParaRPr lang="en-US" sz="3200">
              <a:solidFill>
                <a:schemeClr val="tx1"/>
              </a:solidFill>
              <a:latin typeface="Calibri" panose="020F0502020204030204"/>
            </a:endParaRPr>
          </a:p>
        </p:txBody>
      </p:sp>
      <p:graphicFrame>
        <p:nvGraphicFramePr>
          <p:cNvPr id="34" name="Table 33"/>
          <p:cNvGraphicFramePr>
            <a:graphicFrameLocks noGrp="1"/>
          </p:cNvGraphicFramePr>
          <p:nvPr/>
        </p:nvGraphicFramePr>
        <p:xfrm>
          <a:off x="0" y="6486100"/>
          <a:ext cx="12192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7616237"/>
                    </a:ext>
                  </a:extLst>
                </a:gridCol>
                <a:gridCol w="3048000">
                  <a:extLst>
                    <a:ext uri="{9D8B030D-6E8A-4147-A177-3AD203B41FA5}">
                      <a16:colId xmlns:a16="http://schemas.microsoft.com/office/drawing/2014/main" val="2981477330"/>
                    </a:ext>
                  </a:extLst>
                </a:gridCol>
                <a:gridCol w="3048000">
                  <a:extLst>
                    <a:ext uri="{9D8B030D-6E8A-4147-A177-3AD203B41FA5}">
                      <a16:colId xmlns:a16="http://schemas.microsoft.com/office/drawing/2014/main" val="2327007569"/>
                    </a:ext>
                  </a:extLst>
                </a:gridCol>
                <a:gridCol w="3048000">
                  <a:extLst>
                    <a:ext uri="{9D8B030D-6E8A-4147-A177-3AD203B41FA5}">
                      <a16:colId xmlns:a16="http://schemas.microsoft.com/office/drawing/2014/main" val="2345995947"/>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730146188"/>
                  </a:ext>
                </a:extLst>
              </a:tr>
            </a:tbl>
          </a:graphicData>
        </a:graphic>
      </p:graphicFrame>
      <p:sp>
        <p:nvSpPr>
          <p:cNvPr id="33" name="Rectangle 32"/>
          <p:cNvSpPr/>
          <p:nvPr/>
        </p:nvSpPr>
        <p:spPr>
          <a:xfrm>
            <a:off x="7191109" y="3157950"/>
            <a:ext cx="184731" cy="369332"/>
          </a:xfrm>
          <a:prstGeom prst="rect">
            <a:avLst/>
          </a:prstGeom>
        </p:spPr>
        <p:txBody>
          <a:bodyPr wrap="none">
            <a:spAutoFit/>
          </a:bodyPr>
          <a:lstStyle/>
          <a:p>
            <a:pPr algn="just" defTabSz="609585"/>
            <a:endParaRPr lang="en-US" b="1" dirty="0">
              <a:solidFill>
                <a:prstClr val="black"/>
              </a:solidFill>
              <a:latin typeface="+mj-lt"/>
            </a:endParaRPr>
          </a:p>
        </p:txBody>
      </p:sp>
      <p:cxnSp>
        <p:nvCxnSpPr>
          <p:cNvPr id="12" name="Straight Connector 11"/>
          <p:cNvCxnSpPr/>
          <p:nvPr/>
        </p:nvCxnSpPr>
        <p:spPr>
          <a:xfrm>
            <a:off x="204715" y="587527"/>
            <a:ext cx="115933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817429" y="758147"/>
            <a:ext cx="3214745" cy="569386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400" b="1" dirty="0">
                <a:solidFill>
                  <a:schemeClr val="tx1"/>
                </a:solidFill>
              </a:rPr>
              <a:t>Key Takeaway :</a:t>
            </a:r>
          </a:p>
          <a:p>
            <a:pPr algn="just"/>
            <a:endParaRPr lang="en-US" sz="1400" dirty="0">
              <a:solidFill>
                <a:schemeClr val="tx1"/>
              </a:solidFill>
            </a:endParaRPr>
          </a:p>
          <a:p>
            <a:pPr marL="285750" indent="-285750" algn="just">
              <a:buFont typeface="Wingdings" panose="05000000000000000000" pitchFamily="2" charset="2"/>
              <a:buChar char="v"/>
              <a:tabLst>
                <a:tab pos="1377950" algn="l"/>
              </a:tabLst>
            </a:pPr>
            <a:r>
              <a:rPr lang="en-US" sz="1400" dirty="0">
                <a:solidFill>
                  <a:schemeClr val="tx1"/>
                </a:solidFill>
              </a:rPr>
              <a:t>There has been a Consistent increase in the business done in last 3 months, </a:t>
            </a:r>
            <a:r>
              <a:rPr lang="en-US" sz="1400" b="1" dirty="0">
                <a:solidFill>
                  <a:schemeClr val="tx1"/>
                </a:solidFill>
              </a:rPr>
              <a:t>however due to Foreclosure and run down through EMI</a:t>
            </a:r>
            <a:r>
              <a:rPr lang="en-US" sz="1400" b="1" dirty="0" smtClean="0">
                <a:solidFill>
                  <a:schemeClr val="tx1"/>
                </a:solidFill>
              </a:rPr>
              <a:t>, Part payment of Loans and Cancellation of Booked Accounts </a:t>
            </a:r>
            <a:r>
              <a:rPr lang="en-US" sz="1400" b="1" dirty="0">
                <a:solidFill>
                  <a:schemeClr val="tx1"/>
                </a:solidFill>
              </a:rPr>
              <a:t>NEA has been decreased. </a:t>
            </a:r>
            <a:endParaRPr lang="en-US" sz="1400" b="1" dirty="0" smtClean="0">
              <a:solidFill>
                <a:schemeClr val="tx1"/>
              </a:solidFill>
            </a:endParaRPr>
          </a:p>
          <a:p>
            <a:pPr algn="just">
              <a:tabLst>
                <a:tab pos="1377950" algn="l"/>
              </a:tabLst>
            </a:pPr>
            <a:endParaRPr lang="en-US" sz="1400" dirty="0">
              <a:solidFill>
                <a:schemeClr val="tx1"/>
              </a:solidFill>
              <a:cs typeface="Arial" panose="020B0604020202020204" pitchFamily="34" charset="0"/>
            </a:endParaRPr>
          </a:p>
          <a:p>
            <a:pPr marL="285750" indent="-285750" algn="just">
              <a:buFont typeface="Wingdings" panose="05000000000000000000" pitchFamily="2" charset="2"/>
              <a:buChar char="v"/>
              <a:tabLst>
                <a:tab pos="1377950" algn="l"/>
              </a:tabLst>
            </a:pPr>
            <a:r>
              <a:rPr lang="en-US" sz="1400" dirty="0">
                <a:solidFill>
                  <a:schemeClr val="tx1"/>
                </a:solidFill>
                <a:cs typeface="Arial" panose="020B0604020202020204" pitchFamily="34" charset="0"/>
              </a:rPr>
              <a:t>Current Bucket Bouncing and Total Bouncing has been increasing M-O-M.</a:t>
            </a:r>
          </a:p>
          <a:p>
            <a:pPr marL="285750" indent="-285750" algn="just">
              <a:buFont typeface="Wingdings" panose="05000000000000000000" pitchFamily="2" charset="2"/>
              <a:buChar char="v"/>
              <a:tabLst>
                <a:tab pos="1377950" algn="l"/>
              </a:tabLst>
            </a:pPr>
            <a:endParaRPr lang="en-US" sz="1400" dirty="0">
              <a:solidFill>
                <a:schemeClr val="tx1"/>
              </a:solidFill>
              <a:cs typeface="Arial" panose="020B0604020202020204" pitchFamily="34" charset="0"/>
            </a:endParaRPr>
          </a:p>
          <a:p>
            <a:pPr marL="285750" indent="-285750" algn="just">
              <a:buFont typeface="Wingdings" panose="05000000000000000000" pitchFamily="2" charset="2"/>
              <a:buChar char="v"/>
              <a:tabLst>
                <a:tab pos="1377950" algn="l"/>
              </a:tabLst>
            </a:pPr>
            <a:r>
              <a:rPr lang="en-US" sz="1400" dirty="0">
                <a:solidFill>
                  <a:schemeClr val="tx1"/>
                </a:solidFill>
              </a:rPr>
              <a:t>Overall book under stress has </a:t>
            </a:r>
            <a:r>
              <a:rPr lang="en-US" sz="1400" dirty="0" smtClean="0">
                <a:solidFill>
                  <a:schemeClr val="tx1"/>
                </a:solidFill>
              </a:rPr>
              <a:t>increased </a:t>
            </a:r>
            <a:r>
              <a:rPr lang="en-US" sz="1400" dirty="0">
                <a:solidFill>
                  <a:schemeClr val="tx1"/>
                </a:solidFill>
              </a:rPr>
              <a:t>- Stress book is </a:t>
            </a:r>
            <a:r>
              <a:rPr lang="en-US" sz="1400" b="1" dirty="0" smtClean="0">
                <a:solidFill>
                  <a:schemeClr val="tx1"/>
                </a:solidFill>
              </a:rPr>
              <a:t>@ 26.73%% as on May’22</a:t>
            </a:r>
            <a:r>
              <a:rPr lang="en-US" sz="1400" dirty="0" smtClean="0">
                <a:solidFill>
                  <a:schemeClr val="tx1"/>
                </a:solidFill>
              </a:rPr>
              <a:t> </a:t>
            </a:r>
            <a:r>
              <a:rPr lang="en-US" sz="1400" dirty="0">
                <a:solidFill>
                  <a:schemeClr val="tx1"/>
                </a:solidFill>
              </a:rPr>
              <a:t>vis-à-vis </a:t>
            </a:r>
            <a:r>
              <a:rPr lang="en-US" sz="1400" b="1" dirty="0" smtClean="0">
                <a:solidFill>
                  <a:schemeClr val="tx1"/>
                </a:solidFill>
              </a:rPr>
              <a:t>23.56% in Mar’22 </a:t>
            </a:r>
            <a:r>
              <a:rPr lang="en-US" sz="1400" dirty="0" smtClean="0">
                <a:solidFill>
                  <a:schemeClr val="tx1"/>
                </a:solidFill>
              </a:rPr>
              <a:t>and 1</a:t>
            </a:r>
            <a:r>
              <a:rPr lang="en-US" sz="1400" b="1" dirty="0" smtClean="0">
                <a:solidFill>
                  <a:schemeClr val="tx1"/>
                </a:solidFill>
              </a:rPr>
              <a:t>9.9</a:t>
            </a:r>
            <a:r>
              <a:rPr lang="en-US" sz="1400" b="1" dirty="0">
                <a:solidFill>
                  <a:schemeClr val="tx1"/>
                </a:solidFill>
              </a:rPr>
              <a:t>% as on </a:t>
            </a:r>
            <a:r>
              <a:rPr lang="en-US" sz="1400" b="1" dirty="0" smtClean="0">
                <a:solidFill>
                  <a:schemeClr val="tx1"/>
                </a:solidFill>
              </a:rPr>
              <a:t>Dec’21. </a:t>
            </a:r>
            <a:endParaRPr lang="en-US" sz="1400" dirty="0">
              <a:solidFill>
                <a:schemeClr val="tx1"/>
              </a:solidFill>
            </a:endParaRPr>
          </a:p>
          <a:p>
            <a:pPr algn="just">
              <a:tabLst>
                <a:tab pos="1377950" algn="l"/>
              </a:tabLst>
            </a:pPr>
            <a:endParaRPr lang="en-US" sz="1400" dirty="0">
              <a:solidFill>
                <a:schemeClr val="tx1"/>
              </a:solidFill>
            </a:endParaRPr>
          </a:p>
          <a:p>
            <a:pPr marL="285750" indent="-285750" algn="just">
              <a:buFont typeface="Wingdings" panose="05000000000000000000" pitchFamily="2" charset="2"/>
              <a:buChar char="v"/>
              <a:tabLst>
                <a:tab pos="1377950" algn="l"/>
              </a:tabLst>
            </a:pPr>
            <a:r>
              <a:rPr lang="en-US" sz="1400" dirty="0">
                <a:solidFill>
                  <a:schemeClr val="tx1"/>
                </a:solidFill>
              </a:rPr>
              <a:t>Normal Restructuring: </a:t>
            </a:r>
            <a:r>
              <a:rPr lang="en-US" sz="1400" dirty="0" smtClean="0">
                <a:solidFill>
                  <a:schemeClr val="tx1"/>
                </a:solidFill>
              </a:rPr>
              <a:t>Focus(7.33 </a:t>
            </a:r>
            <a:r>
              <a:rPr lang="en-US" sz="1400" dirty="0" err="1" smtClean="0">
                <a:solidFill>
                  <a:schemeClr val="tx1"/>
                </a:solidFill>
              </a:rPr>
              <a:t>Crs</a:t>
            </a:r>
            <a:r>
              <a:rPr lang="en-US" sz="1400" dirty="0">
                <a:solidFill>
                  <a:schemeClr val="tx1"/>
                </a:solidFill>
              </a:rPr>
              <a:t>); </a:t>
            </a:r>
            <a:r>
              <a:rPr lang="en-US" sz="1400" dirty="0" err="1">
                <a:solidFill>
                  <a:schemeClr val="tx1"/>
                </a:solidFill>
              </a:rPr>
              <a:t>Chesa</a:t>
            </a:r>
            <a:r>
              <a:rPr lang="en-US" sz="1400" dirty="0">
                <a:solidFill>
                  <a:schemeClr val="tx1"/>
                </a:solidFill>
              </a:rPr>
              <a:t> </a:t>
            </a:r>
            <a:r>
              <a:rPr lang="en-US" sz="1400" dirty="0" smtClean="0">
                <a:solidFill>
                  <a:schemeClr val="tx1"/>
                </a:solidFill>
              </a:rPr>
              <a:t>(3.75 </a:t>
            </a:r>
            <a:r>
              <a:rPr lang="en-US" sz="1400" dirty="0" err="1">
                <a:solidFill>
                  <a:schemeClr val="tx1"/>
                </a:solidFill>
              </a:rPr>
              <a:t>cs</a:t>
            </a:r>
            <a:r>
              <a:rPr lang="en-US" sz="1400" dirty="0">
                <a:solidFill>
                  <a:schemeClr val="tx1"/>
                </a:solidFill>
              </a:rPr>
              <a:t>) | Covid Restructuring: 6 accounts NEA </a:t>
            </a:r>
            <a:r>
              <a:rPr lang="en-US" sz="1400" dirty="0" smtClean="0">
                <a:solidFill>
                  <a:schemeClr val="tx1"/>
                </a:solidFill>
              </a:rPr>
              <a:t>12.25 </a:t>
            </a:r>
            <a:r>
              <a:rPr lang="en-US" sz="1400" dirty="0" err="1">
                <a:solidFill>
                  <a:schemeClr val="tx1"/>
                </a:solidFill>
              </a:rPr>
              <a:t>crs</a:t>
            </a:r>
            <a:endParaRPr lang="en-US" sz="1400" dirty="0">
              <a:solidFill>
                <a:schemeClr val="tx1"/>
              </a:solidFill>
            </a:endParaRPr>
          </a:p>
          <a:p>
            <a:pPr algn="just">
              <a:tabLst>
                <a:tab pos="1377950" algn="l"/>
              </a:tabLst>
            </a:pPr>
            <a:endParaRPr lang="en-US" sz="1400" dirty="0">
              <a:solidFill>
                <a:srgbClr val="FF0000"/>
              </a:solidFill>
            </a:endParaRPr>
          </a:p>
          <a:p>
            <a:pPr marL="285750" indent="-285750" algn="just">
              <a:buFont typeface="Wingdings" panose="05000000000000000000" pitchFamily="2" charset="2"/>
              <a:buChar char="v"/>
              <a:tabLst>
                <a:tab pos="1377950" algn="l"/>
              </a:tabLst>
            </a:pPr>
            <a:r>
              <a:rPr lang="en-US" sz="1400" dirty="0" smtClean="0">
                <a:solidFill>
                  <a:schemeClr val="tx1"/>
                </a:solidFill>
              </a:rPr>
              <a:t>Invoice </a:t>
            </a:r>
            <a:r>
              <a:rPr lang="en-US" sz="1400" dirty="0">
                <a:solidFill>
                  <a:schemeClr val="tx1"/>
                </a:solidFill>
              </a:rPr>
              <a:t>/MMR &gt; 30 days : 3</a:t>
            </a:r>
            <a:r>
              <a:rPr lang="en-US" sz="1400" dirty="0" smtClean="0">
                <a:solidFill>
                  <a:schemeClr val="tx1"/>
                </a:solidFill>
              </a:rPr>
              <a:t> | </a:t>
            </a:r>
            <a:r>
              <a:rPr lang="en-US" sz="1400" dirty="0" err="1" smtClean="0">
                <a:solidFill>
                  <a:schemeClr val="tx1"/>
                </a:solidFill>
              </a:rPr>
              <a:t>Maxicure</a:t>
            </a:r>
            <a:r>
              <a:rPr lang="en-US" sz="1400" dirty="0" smtClean="0">
                <a:solidFill>
                  <a:schemeClr val="tx1"/>
                </a:solidFill>
              </a:rPr>
              <a:t> Hospital and Galaxy Hospital</a:t>
            </a:r>
            <a:endParaRPr lang="en-US" sz="1400" dirty="0">
              <a:solidFill>
                <a:schemeClr val="tx1"/>
              </a:solidFill>
            </a:endParaRPr>
          </a:p>
        </p:txBody>
      </p:sp>
      <p:sp>
        <p:nvSpPr>
          <p:cNvPr id="10" name="Rectangle 9"/>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Summary| </a:t>
            </a:r>
            <a:r>
              <a:rPr lang="en-US" sz="3200" b="1" dirty="0"/>
              <a:t>Healthcare | </a:t>
            </a:r>
            <a:r>
              <a:rPr lang="en-US" sz="3200" dirty="0"/>
              <a:t>Overall Portfolio</a:t>
            </a:r>
          </a:p>
        </p:txBody>
      </p:sp>
      <p:graphicFrame>
        <p:nvGraphicFramePr>
          <p:cNvPr id="2" name="Table 1"/>
          <p:cNvGraphicFramePr>
            <a:graphicFrameLocks noGrp="1"/>
          </p:cNvGraphicFramePr>
          <p:nvPr>
            <p:extLst>
              <p:ext uri="{D42A27DB-BD31-4B8C-83A1-F6EECF244321}">
                <p14:modId xmlns:p14="http://schemas.microsoft.com/office/powerpoint/2010/main" val="2630009959"/>
              </p:ext>
            </p:extLst>
          </p:nvPr>
        </p:nvGraphicFramePr>
        <p:xfrm>
          <a:off x="197954" y="758147"/>
          <a:ext cx="8514973" cy="5651244"/>
        </p:xfrm>
        <a:graphic>
          <a:graphicData uri="http://schemas.openxmlformats.org/drawingml/2006/table">
            <a:tbl>
              <a:tblPr/>
              <a:tblGrid>
                <a:gridCol w="403001">
                  <a:extLst>
                    <a:ext uri="{9D8B030D-6E8A-4147-A177-3AD203B41FA5}">
                      <a16:colId xmlns:a16="http://schemas.microsoft.com/office/drawing/2014/main" val="1691377650"/>
                    </a:ext>
                  </a:extLst>
                </a:gridCol>
                <a:gridCol w="1096416">
                  <a:extLst>
                    <a:ext uri="{9D8B030D-6E8A-4147-A177-3AD203B41FA5}">
                      <a16:colId xmlns:a16="http://schemas.microsoft.com/office/drawing/2014/main" val="435890272"/>
                    </a:ext>
                  </a:extLst>
                </a:gridCol>
                <a:gridCol w="2358052">
                  <a:extLst>
                    <a:ext uri="{9D8B030D-6E8A-4147-A177-3AD203B41FA5}">
                      <a16:colId xmlns:a16="http://schemas.microsoft.com/office/drawing/2014/main" val="1454141815"/>
                    </a:ext>
                  </a:extLst>
                </a:gridCol>
                <a:gridCol w="582188">
                  <a:extLst>
                    <a:ext uri="{9D8B030D-6E8A-4147-A177-3AD203B41FA5}">
                      <a16:colId xmlns:a16="http://schemas.microsoft.com/office/drawing/2014/main" val="2199946639"/>
                    </a:ext>
                  </a:extLst>
                </a:gridCol>
                <a:gridCol w="582188">
                  <a:extLst>
                    <a:ext uri="{9D8B030D-6E8A-4147-A177-3AD203B41FA5}">
                      <a16:colId xmlns:a16="http://schemas.microsoft.com/office/drawing/2014/main" val="3554765941"/>
                    </a:ext>
                  </a:extLst>
                </a:gridCol>
                <a:gridCol w="582188">
                  <a:extLst>
                    <a:ext uri="{9D8B030D-6E8A-4147-A177-3AD203B41FA5}">
                      <a16:colId xmlns:a16="http://schemas.microsoft.com/office/drawing/2014/main" val="3792293176"/>
                    </a:ext>
                  </a:extLst>
                </a:gridCol>
                <a:gridCol w="582188">
                  <a:extLst>
                    <a:ext uri="{9D8B030D-6E8A-4147-A177-3AD203B41FA5}">
                      <a16:colId xmlns:a16="http://schemas.microsoft.com/office/drawing/2014/main" val="3558471890"/>
                    </a:ext>
                  </a:extLst>
                </a:gridCol>
                <a:gridCol w="582188">
                  <a:extLst>
                    <a:ext uri="{9D8B030D-6E8A-4147-A177-3AD203B41FA5}">
                      <a16:colId xmlns:a16="http://schemas.microsoft.com/office/drawing/2014/main" val="239177449"/>
                    </a:ext>
                  </a:extLst>
                </a:gridCol>
                <a:gridCol w="582188">
                  <a:extLst>
                    <a:ext uri="{9D8B030D-6E8A-4147-A177-3AD203B41FA5}">
                      <a16:colId xmlns:a16="http://schemas.microsoft.com/office/drawing/2014/main" val="3015215636"/>
                    </a:ext>
                  </a:extLst>
                </a:gridCol>
                <a:gridCol w="582188">
                  <a:extLst>
                    <a:ext uri="{9D8B030D-6E8A-4147-A177-3AD203B41FA5}">
                      <a16:colId xmlns:a16="http://schemas.microsoft.com/office/drawing/2014/main" val="1402324072"/>
                    </a:ext>
                  </a:extLst>
                </a:gridCol>
                <a:gridCol w="582188">
                  <a:extLst>
                    <a:ext uri="{9D8B030D-6E8A-4147-A177-3AD203B41FA5}">
                      <a16:colId xmlns:a16="http://schemas.microsoft.com/office/drawing/2014/main" val="2013771624"/>
                    </a:ext>
                  </a:extLst>
                </a:gridCol>
              </a:tblGrid>
              <a:tr h="295730">
                <a:tc rowSpan="24">
                  <a:txBody>
                    <a:bodyPr/>
                    <a:lstStyle/>
                    <a:p>
                      <a:pPr algn="ctr" rtl="0" fontAlgn="b"/>
                      <a:r>
                        <a:rPr lang="en-US" sz="1200" b="1" i="0" u="none" strike="noStrike">
                          <a:solidFill>
                            <a:srgbClr val="FFFFFF"/>
                          </a:solidFill>
                          <a:effectLst/>
                          <a:latin typeface="Calibri" panose="020F0502020204030204" pitchFamily="34" charset="0"/>
                        </a:rPr>
                        <a:t>Overall Book</a:t>
                      </a:r>
                    </a:p>
                  </a:txBody>
                  <a:tcPr marL="1691" marR="1691" marT="1691" marB="0" vert="vert270" anchor="b">
                    <a:lnL w="6350" cap="flat" cmpd="sng" algn="ctr">
                      <a:solidFill>
                        <a:srgbClr val="000000"/>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2F75B6"/>
                    </a:solidFill>
                  </a:tcPr>
                </a:tc>
                <a:tc>
                  <a:txBody>
                    <a:bodyPr/>
                    <a:lstStyle/>
                    <a:p>
                      <a:pPr algn="l" rtl="0" fontAlgn="b"/>
                      <a:r>
                        <a:rPr lang="en-US" sz="1200" b="1" i="0" u="none" strike="noStrike" dirty="0">
                          <a:solidFill>
                            <a:srgbClr val="000000"/>
                          </a:solidFill>
                          <a:effectLst/>
                          <a:latin typeface="+mn-lt"/>
                        </a:rPr>
                        <a:t>Metric Type</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l" rtl="0" fontAlgn="b"/>
                      <a:r>
                        <a:rPr lang="en-US" sz="1200" b="1" i="0" u="none" strike="noStrike">
                          <a:solidFill>
                            <a:srgbClr val="000000"/>
                          </a:solidFill>
                          <a:effectLst/>
                          <a:latin typeface="+mn-lt"/>
                        </a:rPr>
                        <a:t>Metric </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US" sz="1200" b="1" i="0" u="none" strike="noStrike" dirty="0">
                          <a:solidFill>
                            <a:srgbClr val="000000"/>
                          </a:solidFill>
                          <a:effectLst/>
                          <a:latin typeface="+mn-lt"/>
                        </a:rPr>
                        <a:t>Mar’21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US" sz="1200" b="1" i="0" u="none" strike="noStrike" dirty="0">
                          <a:solidFill>
                            <a:srgbClr val="000000"/>
                          </a:solidFill>
                          <a:effectLst/>
                          <a:latin typeface="+mn-lt"/>
                        </a:rPr>
                        <a:t>Sep’21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US" sz="1200" b="1" i="0" u="none" strike="noStrike" dirty="0">
                          <a:solidFill>
                            <a:srgbClr val="000000"/>
                          </a:solidFill>
                          <a:effectLst/>
                          <a:latin typeface="+mn-lt"/>
                        </a:rPr>
                        <a:t>Oct’21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US" sz="1200" b="1" i="0" u="none" strike="noStrike">
                          <a:solidFill>
                            <a:srgbClr val="000000"/>
                          </a:solidFill>
                          <a:effectLst/>
                          <a:latin typeface="+mn-lt"/>
                        </a:rPr>
                        <a:t>Nov’21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US" sz="1200" b="1" i="0" u="none" strike="noStrike" dirty="0">
                          <a:solidFill>
                            <a:srgbClr val="000000"/>
                          </a:solidFill>
                          <a:effectLst/>
                          <a:latin typeface="+mn-lt"/>
                        </a:rPr>
                        <a:t>Dec’21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IN" sz="1200" b="1" i="0" u="none" strike="noStrike" dirty="0">
                          <a:solidFill>
                            <a:srgbClr val="000000"/>
                          </a:solidFill>
                          <a:effectLst/>
                          <a:latin typeface="+mn-lt"/>
                        </a:rPr>
                        <a:t>Mar’22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IN" sz="1200" b="1" i="0" u="none" strike="noStrike" dirty="0" smtClean="0">
                          <a:solidFill>
                            <a:srgbClr val="000000"/>
                          </a:solidFill>
                          <a:effectLst/>
                          <a:latin typeface="+mn-lt"/>
                        </a:rPr>
                        <a:t>Apr’22</a:t>
                      </a:r>
                      <a:endParaRPr lang="en-IN" sz="12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tc>
                  <a:txBody>
                    <a:bodyPr/>
                    <a:lstStyle/>
                    <a:p>
                      <a:pPr algn="ctr" rtl="0" fontAlgn="b"/>
                      <a:r>
                        <a:rPr lang="en-IN" sz="1200" b="1" i="0" u="none" strike="noStrike" dirty="0" smtClean="0">
                          <a:solidFill>
                            <a:srgbClr val="000000"/>
                          </a:solidFill>
                          <a:effectLst/>
                          <a:latin typeface="+mn-lt"/>
                        </a:rPr>
                        <a:t>May’22</a:t>
                      </a:r>
                      <a:endParaRPr lang="en-IN" sz="1200" b="1"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BF7"/>
                    </a:solidFill>
                  </a:tcPr>
                </a:tc>
                <a:extLst>
                  <a:ext uri="{0D108BD9-81ED-4DB2-BD59-A6C34878D82A}">
                    <a16:rowId xmlns:a16="http://schemas.microsoft.com/office/drawing/2014/main" val="3399067308"/>
                  </a:ext>
                </a:extLst>
              </a:tr>
              <a:tr h="190017">
                <a:tc vMerge="1">
                  <a:txBody>
                    <a:bodyPr/>
                    <a:lstStyle/>
                    <a:p>
                      <a:endParaRPr lang="en-US"/>
                    </a:p>
                  </a:txBody>
                  <a:tcPr/>
                </a:tc>
                <a:tc rowSpan="4">
                  <a:txBody>
                    <a:bodyPr/>
                    <a:lstStyle/>
                    <a:p>
                      <a:pPr algn="l" rtl="0" fontAlgn="b"/>
                      <a:r>
                        <a:rPr lang="en-US" sz="1200" b="1" i="0" u="none" strike="noStrike" dirty="0">
                          <a:solidFill>
                            <a:srgbClr val="000000"/>
                          </a:solidFill>
                          <a:effectLst/>
                          <a:latin typeface="+mn-lt"/>
                        </a:rPr>
                        <a:t>Book Size and Growth</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rPr>
                        <a:t>NEA (</a:t>
                      </a:r>
                      <a:r>
                        <a:rPr lang="en-US" sz="1200" b="0" i="0" u="none" strike="noStrike" dirty="0" err="1">
                          <a:solidFill>
                            <a:srgbClr val="000000"/>
                          </a:solidFill>
                          <a:effectLst/>
                          <a:latin typeface="+mn-lt"/>
                        </a:rPr>
                        <a:t>Rs</a:t>
                      </a:r>
                      <a:r>
                        <a:rPr lang="en-US" sz="1200" b="0" i="0" u="none" strike="noStrike" dirty="0">
                          <a:solidFill>
                            <a:srgbClr val="000000"/>
                          </a:solidFill>
                          <a:effectLst/>
                          <a:latin typeface="+mn-lt"/>
                        </a:rPr>
                        <a:t> Cr)</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404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389.4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374.6</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363.2</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365.7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346.4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smtClean="0">
                          <a:solidFill>
                            <a:srgbClr val="000000"/>
                          </a:solidFill>
                          <a:effectLst/>
                          <a:latin typeface="+mn-lt"/>
                        </a:rPr>
                        <a:t>340.3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337.30</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42251805"/>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Live Accounts</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675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661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682</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654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640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636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606</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604</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8753809"/>
                  </a:ext>
                </a:extLst>
              </a:tr>
              <a:tr h="28955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Cumulative Disbursement (</a:t>
                      </a:r>
                      <a:r>
                        <a:rPr lang="en-US" sz="1200" b="0" i="0" u="none" strike="noStrike" dirty="0" err="1">
                          <a:solidFill>
                            <a:srgbClr val="000000"/>
                          </a:solidFill>
                          <a:effectLst/>
                          <a:latin typeface="+mn-lt"/>
                        </a:rPr>
                        <a:t>Rs</a:t>
                      </a:r>
                      <a:r>
                        <a:rPr lang="en-US" sz="1200" b="0" i="0" u="none" strike="noStrike" dirty="0">
                          <a:solidFill>
                            <a:srgbClr val="000000"/>
                          </a:solidFill>
                          <a:effectLst/>
                          <a:latin typeface="+mn-lt"/>
                        </a:rPr>
                        <a:t> Cr)</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496.2</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528.4</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536.4</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546.6</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555.9</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a:solidFill>
                            <a:srgbClr val="000000"/>
                          </a:solidFill>
                          <a:effectLst/>
                          <a:latin typeface="+mn-lt"/>
                        </a:rPr>
                        <a:t>586.8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601.6</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613.73</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31534900"/>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Average Ticket Size (</a:t>
                      </a:r>
                      <a:r>
                        <a:rPr lang="en-US" sz="1200" b="0" i="0" u="none" strike="noStrike" dirty="0" err="1">
                          <a:solidFill>
                            <a:srgbClr val="000000"/>
                          </a:solidFill>
                          <a:effectLst/>
                          <a:latin typeface="+mn-lt"/>
                        </a:rPr>
                        <a:t>Rs</a:t>
                      </a:r>
                      <a:r>
                        <a:rPr lang="en-US" sz="1200" b="0" i="0" u="none" strike="noStrike" dirty="0">
                          <a:solidFill>
                            <a:srgbClr val="000000"/>
                          </a:solidFill>
                          <a:effectLst/>
                          <a:latin typeface="+mn-lt"/>
                        </a:rPr>
                        <a:t> Lacs)</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1.1</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1.3</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1.7</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1.2</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a:solidFill>
                            <a:srgbClr val="000000"/>
                          </a:solidFill>
                          <a:effectLst/>
                          <a:latin typeface="+mn-lt"/>
                        </a:rPr>
                        <a:t>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0.8</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0.9</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04752883"/>
                  </a:ext>
                </a:extLst>
              </a:tr>
              <a:tr h="280322">
                <a:tc vMerge="1">
                  <a:txBody>
                    <a:bodyPr/>
                    <a:lstStyle/>
                    <a:p>
                      <a:endParaRPr lang="en-US"/>
                    </a:p>
                  </a:txBody>
                  <a:tcPr/>
                </a:tc>
                <a:tc rowSpan="3">
                  <a:txBody>
                    <a:bodyPr/>
                    <a:lstStyle/>
                    <a:p>
                      <a:pPr algn="l" rtl="0" fontAlgn="ctr"/>
                      <a:r>
                        <a:rPr lang="en-US" sz="1200" b="1" i="0" u="none" strike="noStrike">
                          <a:solidFill>
                            <a:srgbClr val="000000"/>
                          </a:solidFill>
                          <a:effectLst/>
                          <a:latin typeface="+mn-lt"/>
                        </a:rPr>
                        <a:t>Entry Rates</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rPr>
                        <a:t>% Bounce Rate (Bucket X)</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9.40%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880"/>
                    </a:solidFill>
                  </a:tcPr>
                </a:tc>
                <a:tc>
                  <a:txBody>
                    <a:bodyPr/>
                    <a:lstStyle/>
                    <a:p>
                      <a:pPr algn="ctr" rtl="0" fontAlgn="b"/>
                      <a:r>
                        <a:rPr lang="en-US" sz="1200" b="0" i="0" u="none" strike="noStrike">
                          <a:solidFill>
                            <a:srgbClr val="000000"/>
                          </a:solidFill>
                          <a:effectLst/>
                          <a:latin typeface="+mn-lt"/>
                        </a:rPr>
                        <a:t>10.30%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C97E"/>
                    </a:solidFill>
                  </a:tcPr>
                </a:tc>
                <a:tc>
                  <a:txBody>
                    <a:bodyPr/>
                    <a:lstStyle/>
                    <a:p>
                      <a:pPr algn="ctr" rtl="0" fontAlgn="b"/>
                      <a:r>
                        <a:rPr lang="en-US" sz="1200" b="0" i="0" u="none" strike="noStrike">
                          <a:solidFill>
                            <a:srgbClr val="000000"/>
                          </a:solidFill>
                          <a:effectLst/>
                          <a:latin typeface="+mn-lt"/>
                        </a:rPr>
                        <a:t>13.10%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B84"/>
                    </a:solidFill>
                  </a:tcPr>
                </a:tc>
                <a:tc>
                  <a:txBody>
                    <a:bodyPr/>
                    <a:lstStyle/>
                    <a:p>
                      <a:pPr algn="ctr" rtl="0" fontAlgn="b"/>
                      <a:r>
                        <a:rPr lang="en-US" sz="1200" b="0" i="0" u="none" strike="noStrike" dirty="0">
                          <a:solidFill>
                            <a:srgbClr val="000000"/>
                          </a:solidFill>
                          <a:effectLst/>
                          <a:latin typeface="+mn-lt"/>
                        </a:rPr>
                        <a:t>12.70%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rtl="0" fontAlgn="b"/>
                      <a:r>
                        <a:rPr lang="en-US" sz="1200" b="0" i="0" u="none" strike="noStrike" dirty="0">
                          <a:solidFill>
                            <a:srgbClr val="000000"/>
                          </a:solidFill>
                          <a:effectLst/>
                          <a:latin typeface="+mn-lt"/>
                        </a:rPr>
                        <a:t>14.20%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IN" sz="1200" b="0" i="0" u="none" strike="noStrike" dirty="0">
                          <a:solidFill>
                            <a:srgbClr val="000000"/>
                          </a:solidFill>
                          <a:effectLst/>
                          <a:latin typeface="+mn-lt"/>
                        </a:rPr>
                        <a:t> </a:t>
                      </a:r>
                      <a:r>
                        <a:rPr lang="en-IN" sz="1200" b="0" i="0" u="none" strike="noStrike" kern="1200" dirty="0" smtClean="0">
                          <a:solidFill>
                            <a:srgbClr val="000000"/>
                          </a:solidFill>
                          <a:effectLst/>
                          <a:latin typeface="+mn-lt"/>
                          <a:ea typeface="+mn-ea"/>
                          <a:cs typeface="+mn-cs"/>
                        </a:rPr>
                        <a:t>12.1%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IN" sz="1200" b="0" i="0" u="none" strike="noStrike" kern="1200" dirty="0" smtClean="0">
                          <a:solidFill>
                            <a:srgbClr val="000000"/>
                          </a:solidFill>
                          <a:effectLst/>
                          <a:latin typeface="+mn-lt"/>
                          <a:ea typeface="+mn-ea"/>
                          <a:cs typeface="+mn-cs"/>
                        </a:rPr>
                        <a:t>22.5%</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b"/>
                      <a:r>
                        <a:rPr lang="en-IN" sz="1200" b="0" i="0" u="none" strike="noStrike" kern="1200" dirty="0" smtClean="0">
                          <a:solidFill>
                            <a:srgbClr val="000000"/>
                          </a:solidFill>
                          <a:effectLst/>
                          <a:latin typeface="+mn-lt"/>
                          <a:ea typeface="+mn-ea"/>
                          <a:cs typeface="+mn-cs"/>
                        </a:rPr>
                        <a:t>19.7%</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22599461"/>
                  </a:ext>
                </a:extLst>
              </a:tr>
              <a:tr h="295730">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Total Bounce Rate</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24.50%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18.40%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19.80%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21.70%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23.60%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22.41%</a:t>
                      </a:r>
                      <a:r>
                        <a:rPr lang="en-IN" sz="1200" b="0" i="0" u="none" strike="noStrike" kern="1200" dirty="0">
                          <a:solidFill>
                            <a:srgbClr val="000000"/>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23.26%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21.91%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6113595"/>
                  </a:ext>
                </a:extLst>
              </a:tr>
              <a:tr h="295730">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X+ </a:t>
                      </a:r>
                      <a:r>
                        <a:rPr lang="en-US" sz="1200" b="0" i="0" u="none" strike="noStrike" dirty="0" err="1">
                          <a:solidFill>
                            <a:srgbClr val="000000"/>
                          </a:solidFill>
                          <a:effectLst/>
                          <a:latin typeface="+mn-lt"/>
                        </a:rPr>
                        <a:t>Amt</a:t>
                      </a:r>
                      <a:r>
                        <a:rPr lang="en-US" sz="1200" b="0" i="0" u="none" strike="noStrike" dirty="0">
                          <a:solidFill>
                            <a:srgbClr val="000000"/>
                          </a:solidFill>
                          <a:effectLst/>
                          <a:latin typeface="+mn-lt"/>
                        </a:rPr>
                        <a:t>% excl.  w/o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20.80%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21.70%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21.10%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23.10%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19.70%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a:solidFill>
                            <a:srgbClr val="000000"/>
                          </a:solidFill>
                          <a:effectLst/>
                          <a:latin typeface="+mn-lt"/>
                        </a:rPr>
                        <a:t>23.56%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29.48%</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33.00%</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8936995"/>
                  </a:ext>
                </a:extLst>
              </a:tr>
              <a:tr h="295730">
                <a:tc vMerge="1">
                  <a:txBody>
                    <a:bodyPr/>
                    <a:lstStyle/>
                    <a:p>
                      <a:endParaRPr lang="en-US"/>
                    </a:p>
                  </a:txBody>
                  <a:tcPr/>
                </a:tc>
                <a:tc rowSpan="10">
                  <a:txBody>
                    <a:bodyPr/>
                    <a:lstStyle/>
                    <a:p>
                      <a:pPr algn="l" rtl="0" fontAlgn="ctr"/>
                      <a:r>
                        <a:rPr lang="en-US" sz="1200" b="1" i="0" u="none" strike="noStrike">
                          <a:solidFill>
                            <a:srgbClr val="000000"/>
                          </a:solidFill>
                          <a:effectLst/>
                          <a:latin typeface="+mn-lt"/>
                        </a:rPr>
                        <a:t>Portfolio Performance</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rPr>
                        <a:t>30+ </a:t>
                      </a:r>
                      <a:r>
                        <a:rPr lang="en-US" sz="1200" b="0" i="0" u="none" strike="noStrike" dirty="0" err="1">
                          <a:solidFill>
                            <a:srgbClr val="000000"/>
                          </a:solidFill>
                          <a:effectLst/>
                          <a:latin typeface="+mn-lt"/>
                        </a:rPr>
                        <a:t>Amt</a:t>
                      </a:r>
                      <a:r>
                        <a:rPr lang="en-US" sz="1200" b="0" i="0" u="none" strike="noStrike" dirty="0">
                          <a:solidFill>
                            <a:srgbClr val="000000"/>
                          </a:solidFill>
                          <a:effectLst/>
                          <a:latin typeface="+mn-lt"/>
                        </a:rPr>
                        <a:t>% excl. w/o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10.50%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15.20%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13.10%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15.80%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14.60%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a:solidFill>
                            <a:srgbClr val="000000"/>
                          </a:solidFill>
                          <a:effectLst/>
                          <a:latin typeface="+mn-lt"/>
                        </a:rPr>
                        <a:t>13.94%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21.69%</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23.29%</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75426771"/>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90+ </a:t>
                      </a:r>
                      <a:r>
                        <a:rPr lang="en-US" sz="1200" b="0" i="0" u="none" strike="noStrike" dirty="0" err="1">
                          <a:solidFill>
                            <a:srgbClr val="000000"/>
                          </a:solidFill>
                          <a:effectLst/>
                          <a:latin typeface="+mn-lt"/>
                        </a:rPr>
                        <a:t>Amt</a:t>
                      </a:r>
                      <a:r>
                        <a:rPr lang="en-US" sz="1200" b="0" i="0" u="none" strike="noStrike" dirty="0">
                          <a:solidFill>
                            <a:srgbClr val="000000"/>
                          </a:solidFill>
                          <a:effectLst/>
                          <a:latin typeface="+mn-lt"/>
                        </a:rPr>
                        <a:t>% excl. w/o</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1.56%</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6.11%</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4.55%</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6.20%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6.80%</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a:solidFill>
                            <a:srgbClr val="000000"/>
                          </a:solidFill>
                          <a:effectLst/>
                          <a:latin typeface="+mn-lt"/>
                        </a:rPr>
                        <a:t>6.14%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7.81%</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11.23%</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7378067"/>
                  </a:ext>
                </a:extLst>
              </a:tr>
              <a:tr h="295730">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Stress Portfolio</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21.10%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A7B"/>
                    </a:solidFill>
                  </a:tcPr>
                </a:tc>
                <a:tc>
                  <a:txBody>
                    <a:bodyPr/>
                    <a:lstStyle/>
                    <a:p>
                      <a:pPr algn="ctr" rtl="0" fontAlgn="b"/>
                      <a:r>
                        <a:rPr lang="en-US" sz="1200" b="0" i="0" u="none" strike="noStrike">
                          <a:solidFill>
                            <a:srgbClr val="000000"/>
                          </a:solidFill>
                          <a:effectLst/>
                          <a:latin typeface="+mn-lt"/>
                        </a:rPr>
                        <a:t>21.90%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777"/>
                    </a:solidFill>
                  </a:tcPr>
                </a:tc>
                <a:tc>
                  <a:txBody>
                    <a:bodyPr/>
                    <a:lstStyle/>
                    <a:p>
                      <a:pPr algn="ctr" rtl="0" fontAlgn="b"/>
                      <a:r>
                        <a:rPr lang="en-US" sz="1200" b="0" i="0" u="none" strike="noStrike" dirty="0">
                          <a:solidFill>
                            <a:srgbClr val="000000"/>
                          </a:solidFill>
                          <a:effectLst/>
                          <a:latin typeface="+mn-lt"/>
                        </a:rPr>
                        <a:t>22.20%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rtl="0" fontAlgn="b"/>
                      <a:r>
                        <a:rPr lang="en-US" sz="1200" b="0" i="0" u="none" strike="noStrike" dirty="0">
                          <a:solidFill>
                            <a:srgbClr val="000000"/>
                          </a:solidFill>
                          <a:effectLst/>
                          <a:latin typeface="+mn-lt"/>
                        </a:rPr>
                        <a:t>23.20%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rtl="0" fontAlgn="b"/>
                      <a:r>
                        <a:rPr lang="en-US" sz="1200" b="0" i="0" u="none" strike="noStrike" dirty="0">
                          <a:solidFill>
                            <a:srgbClr val="000000"/>
                          </a:solidFill>
                          <a:effectLst/>
                          <a:latin typeface="+mn-lt"/>
                        </a:rPr>
                        <a:t>19.90%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D5D"/>
                    </a:solidFill>
                  </a:tcPr>
                </a:tc>
                <a:tc>
                  <a:txBody>
                    <a:bodyPr/>
                    <a:lstStyle/>
                    <a:p>
                      <a:pPr algn="ctr" rtl="0" fontAlgn="b"/>
                      <a:r>
                        <a:rPr lang="en-IN" sz="1200" b="0" i="0" u="none" strike="noStrike" dirty="0">
                          <a:solidFill>
                            <a:srgbClr val="000000"/>
                          </a:solidFill>
                          <a:effectLst/>
                          <a:latin typeface="+mn-lt"/>
                        </a:rPr>
                        <a:t>23.56%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D5D"/>
                    </a:solidFill>
                  </a:tcPr>
                </a:tc>
                <a:tc>
                  <a:txBody>
                    <a:bodyPr/>
                    <a:lstStyle/>
                    <a:p>
                      <a:pPr algn="ctr" rtl="0" fontAlgn="b"/>
                      <a:r>
                        <a:rPr lang="en-IN" sz="1200" b="0" i="0" u="none" strike="noStrike" dirty="0" smtClean="0">
                          <a:solidFill>
                            <a:srgbClr val="000000"/>
                          </a:solidFill>
                          <a:effectLst/>
                          <a:latin typeface="+mn-lt"/>
                        </a:rPr>
                        <a:t>28.97%</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D5D"/>
                    </a:solidFill>
                  </a:tcPr>
                </a:tc>
                <a:tc>
                  <a:txBody>
                    <a:bodyPr/>
                    <a:lstStyle/>
                    <a:p>
                      <a:pPr algn="ctr" rtl="0" fontAlgn="b"/>
                      <a:r>
                        <a:rPr lang="en-IN" sz="1200" b="0" i="0" u="none" strike="noStrike" dirty="0" smtClean="0">
                          <a:solidFill>
                            <a:srgbClr val="000000"/>
                          </a:solidFill>
                          <a:effectLst/>
                          <a:latin typeface="+mn-lt"/>
                        </a:rPr>
                        <a:t>33.00%</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5D5D"/>
                    </a:solidFill>
                  </a:tcPr>
                </a:tc>
                <a:extLst>
                  <a:ext uri="{0D108BD9-81ED-4DB2-BD59-A6C34878D82A}">
                    <a16:rowId xmlns:a16="http://schemas.microsoft.com/office/drawing/2014/main" val="3187864770"/>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Current Year w/o (</a:t>
                      </a:r>
                      <a:r>
                        <a:rPr lang="en-US" sz="1200" b="0" i="0" u="none" strike="noStrike" dirty="0" err="1">
                          <a:solidFill>
                            <a:srgbClr val="000000"/>
                          </a:solidFill>
                          <a:effectLst/>
                          <a:latin typeface="+mn-lt"/>
                        </a:rPr>
                        <a:t>Rs</a:t>
                      </a:r>
                      <a:r>
                        <a:rPr lang="en-US" sz="1200" b="0" i="0" u="none" strike="noStrike" dirty="0">
                          <a:solidFill>
                            <a:srgbClr val="000000"/>
                          </a:solidFill>
                          <a:effectLst/>
                          <a:latin typeface="+mn-lt"/>
                        </a:rPr>
                        <a:t> Cr)</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0.35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0.35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0.63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0.63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0.63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8668764"/>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Current Year w/o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0.09%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0.09%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0.17%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0.17%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0.17%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0.63%</a:t>
                      </a:r>
                      <a:r>
                        <a:rPr lang="en-IN" sz="1200" b="0" i="0" u="none" strike="noStrike" kern="1200" dirty="0">
                          <a:solidFill>
                            <a:srgbClr val="000000"/>
                          </a:solidFill>
                          <a:effectLst/>
                          <a:latin typeface="+mn-lt"/>
                          <a:ea typeface="+mn-ea"/>
                          <a:cs typeface="+mn-cs"/>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0.63%</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0.63%</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81244099"/>
                  </a:ext>
                </a:extLst>
              </a:tr>
              <a:tr h="280322">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Cumulative w/o stock (</a:t>
                      </a:r>
                      <a:r>
                        <a:rPr lang="en-US" sz="1200" b="0" i="0" u="none" strike="noStrike" dirty="0" err="1">
                          <a:solidFill>
                            <a:srgbClr val="000000"/>
                          </a:solidFill>
                          <a:effectLst/>
                          <a:latin typeface="+mn-lt"/>
                        </a:rPr>
                        <a:t>Rs</a:t>
                      </a:r>
                      <a:r>
                        <a:rPr lang="en-US" sz="1200" b="0" i="0" u="none" strike="noStrike" dirty="0">
                          <a:solidFill>
                            <a:srgbClr val="000000"/>
                          </a:solidFill>
                          <a:effectLst/>
                          <a:latin typeface="+mn-lt"/>
                        </a:rPr>
                        <a:t> Cr)</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0.35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0.35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0.63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0.63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0.63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dirty="0">
                          <a:solidFill>
                            <a:srgbClr val="000000"/>
                          </a:solidFill>
                          <a:effectLst/>
                          <a:latin typeface="+mn-lt"/>
                        </a:rPr>
                        <a:t> </a:t>
                      </a:r>
                      <a:r>
                        <a:rPr lang="en-IN" sz="1200" b="0" i="0" u="none" strike="noStrike" kern="1200" dirty="0" smtClean="0">
                          <a:solidFill>
                            <a:srgbClr val="000000"/>
                          </a:solidFill>
                          <a:effectLst/>
                          <a:latin typeface="+mn-lt"/>
                          <a:ea typeface="+mn-ea"/>
                          <a:cs typeface="+mn-cs"/>
                        </a:rPr>
                        <a:t>2.21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2.21</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82303263"/>
                  </a:ext>
                </a:extLst>
              </a:tr>
              <a:tr h="280322">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Cumulative w/o stock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0.09%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0.09%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0.17%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0.17%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0.17%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dirty="0">
                          <a:solidFill>
                            <a:srgbClr val="000000"/>
                          </a:solidFill>
                          <a:effectLst/>
                          <a:latin typeface="+mn-lt"/>
                        </a:rPr>
                        <a:t> </a:t>
                      </a:r>
                      <a:r>
                        <a:rPr lang="en-IN" sz="1200" b="0" i="0" u="none" strike="noStrike" kern="1200" dirty="0" smtClean="0">
                          <a:solidFill>
                            <a:srgbClr val="000000"/>
                          </a:solidFill>
                          <a:effectLst/>
                          <a:latin typeface="+mn-lt"/>
                          <a:ea typeface="+mn-ea"/>
                          <a:cs typeface="+mn-cs"/>
                        </a:rPr>
                        <a:t>0.63%</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0.63%</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0.63%</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04622367"/>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Normal Restructuring</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6.75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7.09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7.22</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7.28</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10.5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10.87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10.98</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11.08</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84133370"/>
                  </a:ext>
                </a:extLst>
              </a:tr>
              <a:tr h="190017">
                <a:tc vMerge="1">
                  <a:txBody>
                    <a:bodyPr/>
                    <a:lstStyle/>
                    <a:p>
                      <a:endParaRPr lang="en-US"/>
                    </a:p>
                  </a:txBody>
                  <a:tcPr/>
                </a:tc>
                <a:tc vMerge="1">
                  <a:txBody>
                    <a:bodyPr/>
                    <a:lstStyle/>
                    <a:p>
                      <a:endParaRPr lang="en-US"/>
                    </a:p>
                  </a:txBody>
                  <a:tcPr/>
                </a:tc>
                <a:tc>
                  <a:txBody>
                    <a:bodyPr/>
                    <a:lstStyle/>
                    <a:p>
                      <a:pPr algn="l" rtl="0" fontAlgn="ctr"/>
                      <a:r>
                        <a:rPr lang="en-US" sz="1200" b="0" i="0" u="none" strike="noStrike">
                          <a:solidFill>
                            <a:srgbClr val="000000"/>
                          </a:solidFill>
                          <a:effectLst/>
                          <a:latin typeface="+mn-lt"/>
                        </a:rPr>
                        <a:t>COVID-19 restructuring  (Rs Cr)</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4.12</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4.25</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11.79</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a:solidFill>
                            <a:srgbClr val="000000"/>
                          </a:solidFill>
                          <a:effectLst/>
                          <a:latin typeface="+mn-lt"/>
                        </a:rPr>
                        <a:t>11.76</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US" sz="1200" b="0" i="0" u="none" strike="noStrike" dirty="0">
                          <a:solidFill>
                            <a:srgbClr val="000000"/>
                          </a:solidFill>
                          <a:effectLst/>
                          <a:latin typeface="+mn-lt"/>
                        </a:rPr>
                        <a:t>11.78</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a:solidFill>
                            <a:srgbClr val="000000"/>
                          </a:solidFill>
                          <a:effectLst/>
                          <a:latin typeface="+mn-lt"/>
                        </a:rPr>
                        <a:t>12.07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12.17</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ctr"/>
                      <a:r>
                        <a:rPr lang="en-IN" sz="1200" b="0" i="0" u="none" strike="noStrike" dirty="0" smtClean="0">
                          <a:solidFill>
                            <a:srgbClr val="000000"/>
                          </a:solidFill>
                          <a:effectLst/>
                          <a:latin typeface="+mn-lt"/>
                        </a:rPr>
                        <a:t>12.25</a:t>
                      </a:r>
                      <a:endParaRPr lang="en-IN"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0197348"/>
                  </a:ext>
                </a:extLst>
              </a:tr>
              <a:tr h="190017">
                <a:tc vMerge="1">
                  <a:txBody>
                    <a:bodyPr/>
                    <a:lstStyle/>
                    <a:p>
                      <a:endParaRPr lang="en-US"/>
                    </a:p>
                  </a:txBody>
                  <a:tcPr/>
                </a:tc>
                <a:tc vMerge="1">
                  <a:txBody>
                    <a:bodyPr/>
                    <a:lstStyle/>
                    <a:p>
                      <a:endParaRPr lang="en-US"/>
                    </a:p>
                  </a:txBody>
                  <a:tcPr/>
                </a:tc>
                <a:tc>
                  <a:txBody>
                    <a:bodyPr/>
                    <a:lstStyle/>
                    <a:p>
                      <a:pPr algn="l" rtl="0" fontAlgn="ctr"/>
                      <a:r>
                        <a:rPr lang="en-US" sz="1200" b="0" i="0" u="none" strike="noStrike" dirty="0">
                          <a:solidFill>
                            <a:srgbClr val="000000"/>
                          </a:solidFill>
                          <a:effectLst/>
                          <a:latin typeface="+mn-lt"/>
                        </a:rPr>
                        <a:t>Restructuring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2.69%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2.91%</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5.07%</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5.24%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6.09%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6.63%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6.68%</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6.94%</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62897727"/>
                  </a:ext>
                </a:extLst>
              </a:tr>
              <a:tr h="190017">
                <a:tc vMerge="1">
                  <a:txBody>
                    <a:bodyPr/>
                    <a:lstStyle/>
                    <a:p>
                      <a:endParaRPr lang="en-US"/>
                    </a:p>
                  </a:txBody>
                  <a:tcPr>
                    <a:lnT w="6350" cap="flat" cmpd="sng" algn="ctr">
                      <a:solidFill>
                        <a:srgbClr val="000000"/>
                      </a:solidFill>
                      <a:prstDash val="dot"/>
                      <a:round/>
                      <a:headEnd type="none" w="med" len="med"/>
                      <a:tailEnd type="none" w="med" len="med"/>
                    </a:lnT>
                  </a:tcPr>
                </a:tc>
                <a:tc rowSpan="2">
                  <a:txBody>
                    <a:bodyPr/>
                    <a:lstStyle/>
                    <a:p>
                      <a:pPr algn="l" rtl="0" fontAlgn="ctr"/>
                      <a:r>
                        <a:rPr lang="en-US" sz="1200" b="1" i="0" u="none" strike="noStrike" dirty="0">
                          <a:solidFill>
                            <a:srgbClr val="000000"/>
                          </a:solidFill>
                          <a:effectLst/>
                          <a:latin typeface="+mn-lt"/>
                        </a:rPr>
                        <a:t>Quick Mortality*</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rPr>
                        <a:t>30+@6 MOB</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32.60%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Nil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Nil</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Nil</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3097007"/>
                  </a:ext>
                </a:extLst>
              </a:tr>
              <a:tr h="190017">
                <a:tc vMerge="1">
                  <a:txBody>
                    <a:bodyPr/>
                    <a:lstStyle/>
                    <a:p>
                      <a:endParaRPr lang="en-US"/>
                    </a:p>
                  </a:txBody>
                  <a:tcPr/>
                </a:tc>
                <a:tc vMerge="1">
                  <a:txBody>
                    <a:bodyPr/>
                    <a:lstStyle/>
                    <a:p>
                      <a:endParaRPr lang="en-US"/>
                    </a:p>
                  </a:txBody>
                  <a:tcPr/>
                </a:tc>
                <a:tc>
                  <a:txBody>
                    <a:bodyPr/>
                    <a:lstStyle/>
                    <a:p>
                      <a:pPr algn="l" rtl="0" fontAlgn="b"/>
                      <a:r>
                        <a:rPr lang="en-US" sz="1200" b="0" i="0" u="none" strike="noStrike" dirty="0">
                          <a:solidFill>
                            <a:srgbClr val="000000"/>
                          </a:solidFill>
                          <a:effectLst/>
                          <a:latin typeface="+mn-lt"/>
                        </a:rPr>
                        <a:t>30+@ 12 MOB</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Nil</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Nil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Nil</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Nil</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18018415"/>
                  </a:ext>
                </a:extLst>
              </a:tr>
              <a:tr h="190017">
                <a:tc vMerge="1">
                  <a:txBody>
                    <a:bodyPr/>
                    <a:lstStyle/>
                    <a:p>
                      <a:endParaRPr lang="en-US"/>
                    </a:p>
                  </a:txBody>
                  <a:tcPr/>
                </a:tc>
                <a:tc rowSpan="3">
                  <a:txBody>
                    <a:bodyPr/>
                    <a:lstStyle/>
                    <a:p>
                      <a:pPr algn="l" rtl="0" fontAlgn="ctr"/>
                      <a:r>
                        <a:rPr lang="en-US" sz="1200" b="1" i="0" u="none" strike="noStrike" dirty="0">
                          <a:solidFill>
                            <a:srgbClr val="000000"/>
                          </a:solidFill>
                          <a:effectLst/>
                          <a:latin typeface="+mn-lt"/>
                        </a:rPr>
                        <a:t>Process Efficiency</a:t>
                      </a:r>
                    </a:p>
                    <a:p>
                      <a:pPr algn="l" rtl="0" fontAlgn="ctr"/>
                      <a:r>
                        <a:rPr lang="en-US" sz="1200" b="1" i="0" u="none" strike="noStrike" dirty="0">
                          <a:solidFill>
                            <a:srgbClr val="000000"/>
                          </a:solidFill>
                          <a:effectLst/>
                          <a:latin typeface="+mn-lt"/>
                        </a:rPr>
                        <a:t>(PDD/ OTC pending)</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mn-lt"/>
                        </a:rPr>
                        <a:t>% - No Repayment Instrument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5.78%</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4.84%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5.13%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7.03%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7.19%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dirty="0">
                          <a:solidFill>
                            <a:srgbClr val="000000"/>
                          </a:solidFill>
                          <a:effectLst/>
                          <a:latin typeface="+mn-lt"/>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dirty="0" smtClean="0">
                          <a:solidFill>
                            <a:srgbClr val="000000"/>
                          </a:solidFill>
                          <a:effectLst/>
                          <a:latin typeface="+mn-lt"/>
                        </a:rPr>
                        <a:t>7.69%</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200" b="0" i="0" u="none" strike="noStrike" kern="1200" dirty="0" smtClean="0">
                          <a:solidFill>
                            <a:srgbClr val="000000"/>
                          </a:solidFill>
                          <a:effectLst/>
                          <a:latin typeface="+mn-lt"/>
                          <a:ea typeface="+mn-ea"/>
                          <a:cs typeface="+mn-cs"/>
                        </a:rPr>
                        <a:t>7.69%</a:t>
                      </a:r>
                      <a:endParaRPr lang="en-IN" sz="1200" b="0" i="0" u="none" strike="noStrike" kern="1200" dirty="0">
                        <a:solidFill>
                          <a:srgbClr val="000000"/>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15956445"/>
                  </a:ext>
                </a:extLst>
              </a:tr>
              <a:tr h="190017">
                <a:tc vMerge="1">
                  <a:txBody>
                    <a:bodyPr/>
                    <a:lstStyle/>
                    <a:p>
                      <a:endParaRPr lang="en-US"/>
                    </a:p>
                  </a:txBody>
                  <a:tcPr/>
                </a:tc>
                <a:tc vMerge="1">
                  <a:txBody>
                    <a:bodyPr/>
                    <a:lstStyle/>
                    <a:p>
                      <a:pPr algn="l" rtl="0" fontAlgn="ctr"/>
                      <a:endParaRPr lang="en-US" sz="1200" b="1" i="0" u="none" strike="noStrike" dirty="0">
                        <a:solidFill>
                          <a:srgbClr val="000000"/>
                        </a:solidFill>
                        <a:effectLst/>
                        <a:latin typeface="Calibri" panose="020F0502020204030204" pitchFamily="34" charset="0"/>
                      </a:endParaRPr>
                    </a:p>
                  </a:txBody>
                  <a:tcPr marL="1691" marR="1691" marT="169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rtl="0" fontAlgn="b"/>
                      <a:r>
                        <a:rPr lang="en-US" sz="1200" b="0" i="0" u="none" strike="noStrike" dirty="0">
                          <a:solidFill>
                            <a:srgbClr val="000000"/>
                          </a:solidFill>
                          <a:effectLst/>
                          <a:latin typeface="+mn-lt"/>
                        </a:rPr>
                        <a:t>Invoice&gt;30 days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10</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5</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13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13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77561219"/>
                  </a:ext>
                </a:extLst>
              </a:tr>
              <a:tr h="344077">
                <a:tc vMerge="1">
                  <a:txBody>
                    <a:bodyPr/>
                    <a:lstStyle/>
                    <a:p>
                      <a:endParaRPr lang="en-US"/>
                    </a:p>
                  </a:txBody>
                  <a:tcPr/>
                </a:tc>
                <a:tc vMerge="1">
                  <a:txBody>
                    <a:bodyPr/>
                    <a:lstStyle/>
                    <a:p>
                      <a:pPr algn="l" fontAlgn="ctr"/>
                      <a:endParaRPr lang="en-US" sz="1200" b="0" i="0" u="none" strike="noStrike" dirty="0">
                        <a:solidFill>
                          <a:srgbClr val="000000"/>
                        </a:solidFill>
                        <a:effectLst/>
                        <a:latin typeface="Calibri" panose="020F0502020204030204" pitchFamily="34" charset="0"/>
                      </a:endParaRPr>
                    </a:p>
                  </a:txBody>
                  <a:tcPr marL="1691" marR="1691" marT="169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rtl="0" fontAlgn="b"/>
                      <a:r>
                        <a:rPr lang="en-US" sz="1200" b="0" i="0" u="none" strike="noStrike" dirty="0">
                          <a:solidFill>
                            <a:srgbClr val="000000"/>
                          </a:solidFill>
                          <a:effectLst/>
                          <a:latin typeface="+mn-lt"/>
                        </a:rPr>
                        <a:t>Charge creation pend.&gt; 30 days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9</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6</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dirty="0">
                          <a:solidFill>
                            <a:srgbClr val="000000"/>
                          </a:solidFill>
                          <a:effectLst/>
                          <a:latin typeface="+mn-lt"/>
                        </a:rPr>
                        <a:t>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13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13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52875651"/>
                  </a:ext>
                </a:extLst>
              </a:tr>
              <a:tr h="190017">
                <a:tc vMerge="1">
                  <a:txBody>
                    <a:bodyPr/>
                    <a:lstStyle/>
                    <a:p>
                      <a:endParaRPr lang="en-US"/>
                    </a:p>
                  </a:txBody>
                  <a:tcPr/>
                </a:tc>
                <a:tc>
                  <a:txBody>
                    <a:bodyPr/>
                    <a:lstStyle/>
                    <a:p>
                      <a:pPr algn="l" fontAlgn="ctr"/>
                      <a:r>
                        <a:rPr lang="en-US" sz="1200" b="0" i="0" u="none" strike="noStrike">
                          <a:solidFill>
                            <a:srgbClr val="000000"/>
                          </a:solidFill>
                          <a:effectLst/>
                          <a:latin typeface="+mn-lt"/>
                        </a:rPr>
                        <a:t> </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mn-lt"/>
                        </a:rPr>
                        <a:t>MMR &gt; 30 days</a:t>
                      </a:r>
                    </a:p>
                  </a:txBody>
                  <a:tcPr marL="1691" marR="1691" marT="169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mn-lt"/>
                        </a:rPr>
                        <a:t>28</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4</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200" b="0" i="0" u="none" strike="noStrike">
                          <a:solidFill>
                            <a:srgbClr val="000000"/>
                          </a:solidFill>
                          <a:effectLst/>
                          <a:latin typeface="+mn-lt"/>
                        </a:rPr>
                        <a:t>3</a:t>
                      </a:r>
                    </a:p>
                  </a:txBody>
                  <a:tcPr marL="1691" marR="1691" marT="16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a:solidFill>
                            <a:srgbClr val="000000"/>
                          </a:solidFill>
                          <a:effectLst/>
                          <a:latin typeface="+mn-lt"/>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a:solidFill>
                            <a:srgbClr val="000000"/>
                          </a:solidFill>
                          <a:effectLst/>
                          <a:latin typeface="+mn-lt"/>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200" b="0" i="0" u="none" strike="noStrike" dirty="0" smtClean="0">
                          <a:solidFill>
                            <a:srgbClr val="000000"/>
                          </a:solidFill>
                          <a:effectLst/>
                          <a:latin typeface="+mn-lt"/>
                        </a:rPr>
                        <a:t>3</a:t>
                      </a:r>
                      <a:endParaRPr lang="en-IN" sz="12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4177714"/>
                  </a:ext>
                </a:extLst>
              </a:tr>
            </a:tbl>
          </a:graphicData>
        </a:graphic>
      </p:graphicFrame>
    </p:spTree>
    <p:extLst>
      <p:ext uri="{BB962C8B-B14F-4D97-AF65-F5344CB8AC3E}">
        <p14:creationId xmlns:p14="http://schemas.microsoft.com/office/powerpoint/2010/main" val="689264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B80818-21D3-4D47-974A-5FB89AC7A1A3}"/>
              </a:ext>
            </a:extLst>
          </p:cNvPr>
          <p:cNvSpPr/>
          <p:nvPr/>
        </p:nvSpPr>
        <p:spPr>
          <a:xfrm>
            <a:off x="0" y="-35072"/>
            <a:ext cx="12192000" cy="603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5519">
              <a:defRPr/>
            </a:pPr>
            <a:endParaRPr lang="en-US" sz="3200">
              <a:solidFill>
                <a:schemeClr val="tx1"/>
              </a:solidFill>
              <a:latin typeface="Calibri" panose="020F0502020204030204"/>
            </a:endParaRPr>
          </a:p>
        </p:txBody>
      </p:sp>
      <p:graphicFrame>
        <p:nvGraphicFramePr>
          <p:cNvPr id="34" name="Table 33"/>
          <p:cNvGraphicFramePr>
            <a:graphicFrameLocks noGrp="1"/>
          </p:cNvGraphicFramePr>
          <p:nvPr/>
        </p:nvGraphicFramePr>
        <p:xfrm>
          <a:off x="0" y="6486100"/>
          <a:ext cx="12192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7616237"/>
                    </a:ext>
                  </a:extLst>
                </a:gridCol>
                <a:gridCol w="3048000">
                  <a:extLst>
                    <a:ext uri="{9D8B030D-6E8A-4147-A177-3AD203B41FA5}">
                      <a16:colId xmlns:a16="http://schemas.microsoft.com/office/drawing/2014/main" val="2981477330"/>
                    </a:ext>
                  </a:extLst>
                </a:gridCol>
                <a:gridCol w="3048000">
                  <a:extLst>
                    <a:ext uri="{9D8B030D-6E8A-4147-A177-3AD203B41FA5}">
                      <a16:colId xmlns:a16="http://schemas.microsoft.com/office/drawing/2014/main" val="2327007569"/>
                    </a:ext>
                  </a:extLst>
                </a:gridCol>
                <a:gridCol w="3048000">
                  <a:extLst>
                    <a:ext uri="{9D8B030D-6E8A-4147-A177-3AD203B41FA5}">
                      <a16:colId xmlns:a16="http://schemas.microsoft.com/office/drawing/2014/main" val="2345995947"/>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730146188"/>
                  </a:ext>
                </a:extLst>
              </a:tr>
            </a:tbl>
          </a:graphicData>
        </a:graphic>
      </p:graphicFrame>
      <p:sp>
        <p:nvSpPr>
          <p:cNvPr id="10" name="Rectangle 9"/>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Delinquency Trend| </a:t>
            </a:r>
            <a:r>
              <a:rPr lang="en-US" sz="3200" b="1" dirty="0"/>
              <a:t>Healthcare</a:t>
            </a:r>
            <a:endParaRPr lang="en-US" sz="3200" dirty="0"/>
          </a:p>
        </p:txBody>
      </p:sp>
      <p:sp>
        <p:nvSpPr>
          <p:cNvPr id="8" name="TextBox 7"/>
          <p:cNvSpPr txBox="1"/>
          <p:nvPr/>
        </p:nvSpPr>
        <p:spPr>
          <a:xfrm>
            <a:off x="8132803" y="1241710"/>
            <a:ext cx="3922428" cy="2862322"/>
          </a:xfrm>
          <a:prstGeom prst="rect">
            <a:avLst/>
          </a:prstGeom>
          <a:noFill/>
        </p:spPr>
        <p:txBody>
          <a:bodyPr wrap="square" rtlCol="0">
            <a:spAutoFit/>
          </a:bodyPr>
          <a:lstStyle/>
          <a:p>
            <a:pPr algn="just"/>
            <a:r>
              <a:rPr lang="en-US" sz="1200" b="1" u="sng" dirty="0">
                <a:solidFill>
                  <a:prstClr val="black"/>
                </a:solidFill>
                <a:latin typeface="Calibri" panose="020F0502020204030204" pitchFamily="34" charset="0"/>
                <a:cs typeface="Calibri" panose="020F0502020204030204" pitchFamily="34" charset="0"/>
              </a:rPr>
              <a:t>Key Takeaway :</a:t>
            </a:r>
          </a:p>
          <a:p>
            <a:pPr marL="285750" lvl="0" indent="-285750" algn="just">
              <a:buFont typeface="Wingdings" panose="05000000000000000000" pitchFamily="2" charset="2"/>
              <a:buChar char="v"/>
            </a:pPr>
            <a:r>
              <a:rPr lang="en-US" sz="1200" dirty="0">
                <a:latin typeface="Calibri" panose="020F0502020204030204" pitchFamily="34" charset="0"/>
                <a:cs typeface="Calibri" panose="020F0502020204030204" pitchFamily="34" charset="0"/>
              </a:rPr>
              <a:t>Book has fairly been constant in AUM and current bucket bouncing.</a:t>
            </a:r>
          </a:p>
          <a:p>
            <a:pPr marL="285750" lvl="0" indent="-285750" algn="just">
              <a:buFont typeface="Wingdings" panose="05000000000000000000" pitchFamily="2" charset="2"/>
              <a:buChar char="v"/>
            </a:pPr>
            <a:endParaRPr lang="en-US" sz="1200" dirty="0">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v"/>
            </a:pPr>
            <a:r>
              <a:rPr lang="en-US" sz="1200" dirty="0" smtClean="0">
                <a:latin typeface="Calibri" panose="020F0502020204030204" pitchFamily="34" charset="0"/>
                <a:cs typeface="Calibri" panose="020F0502020204030204" pitchFamily="34" charset="0"/>
              </a:rPr>
              <a:t>Some </a:t>
            </a:r>
            <a:r>
              <a:rPr lang="en-US" sz="1200" dirty="0">
                <a:latin typeface="Calibri" panose="020F0502020204030204" pitchFamily="34" charset="0"/>
                <a:cs typeface="Calibri" panose="020F0502020204030204" pitchFamily="34" charset="0"/>
              </a:rPr>
              <a:t>impact also noted due to month end due </a:t>
            </a:r>
            <a:r>
              <a:rPr lang="en-US" sz="1200" dirty="0" smtClean="0">
                <a:latin typeface="Calibri" panose="020F0502020204030204" pitchFamily="34" charset="0"/>
                <a:cs typeface="Calibri" panose="020F0502020204030204" pitchFamily="34" charset="0"/>
              </a:rPr>
              <a:t>dates. This has now changed as EMI presentation dates changed. </a:t>
            </a:r>
            <a:endParaRPr lang="en-US" sz="1200" dirty="0">
              <a:latin typeface="Calibri" panose="020F0502020204030204" pitchFamily="34" charset="0"/>
              <a:cs typeface="Calibri" panose="020F0502020204030204" pitchFamily="34" charset="0"/>
            </a:endParaRPr>
          </a:p>
          <a:p>
            <a:pPr lvl="0" algn="just"/>
            <a:endParaRPr lang="en-US" sz="1200" dirty="0">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v"/>
            </a:pPr>
            <a:r>
              <a:rPr lang="en-US" sz="1200" dirty="0">
                <a:latin typeface="Calibri" panose="020F0502020204030204" pitchFamily="34" charset="0"/>
                <a:cs typeface="Calibri" panose="020F0502020204030204" pitchFamily="34" charset="0"/>
              </a:rPr>
              <a:t>30+%/90+% and amount has increased post June’21 (Major additions are </a:t>
            </a:r>
            <a:r>
              <a:rPr lang="en-US" sz="1200" dirty="0" err="1">
                <a:latin typeface="Calibri" panose="020F0502020204030204" pitchFamily="34" charset="0"/>
                <a:cs typeface="Calibri" panose="020F0502020204030204" pitchFamily="34" charset="0"/>
              </a:rPr>
              <a:t>Proscans</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Chelsa</a:t>
            </a:r>
            <a:r>
              <a:rPr lang="en-US" sz="1200" dirty="0">
                <a:latin typeface="Calibri" panose="020F0502020204030204" pitchFamily="34" charset="0"/>
                <a:cs typeface="Calibri" panose="020F0502020204030204" pitchFamily="34" charset="0"/>
              </a:rPr>
              <a:t>, Satish Jain, Vishwas Hospital)</a:t>
            </a:r>
          </a:p>
          <a:p>
            <a:pPr lvl="0" algn="just"/>
            <a:endParaRPr lang="en-US" sz="1200" dirty="0">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v"/>
            </a:pPr>
            <a:r>
              <a:rPr lang="en-US" sz="1200" dirty="0">
                <a:latin typeface="Calibri" panose="020F0502020204030204" pitchFamily="34" charset="0"/>
                <a:cs typeface="Calibri" panose="020F0502020204030204" pitchFamily="34" charset="0"/>
              </a:rPr>
              <a:t>Current bucket bounce is  2 X of Pre-COVID levels which clearly means that COVID has impacted Hospitals and Diagnostic Centers</a:t>
            </a:r>
          </a:p>
        </p:txBody>
      </p:sp>
      <p:graphicFrame>
        <p:nvGraphicFramePr>
          <p:cNvPr id="9" name="Chart 8"/>
          <p:cNvGraphicFramePr>
            <a:graphicFrameLocks/>
          </p:cNvGraphicFramePr>
          <p:nvPr>
            <p:extLst>
              <p:ext uri="{D42A27DB-BD31-4B8C-83A1-F6EECF244321}">
                <p14:modId xmlns:p14="http://schemas.microsoft.com/office/powerpoint/2010/main" val="2422700744"/>
              </p:ext>
            </p:extLst>
          </p:nvPr>
        </p:nvGraphicFramePr>
        <p:xfrm>
          <a:off x="130284" y="753703"/>
          <a:ext cx="7864185" cy="53597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497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914377">
              <a:defRPr/>
            </a:pPr>
            <a:fld id="{FF008E73-EAA8-44D8-8AB2-3485BAA3060A}" type="slidenum">
              <a:rPr lang="en-US" smtClean="0">
                <a:solidFill>
                  <a:prstClr val="black">
                    <a:tint val="75000"/>
                  </a:prstClr>
                </a:solidFill>
              </a:rPr>
              <a:pPr defTabSz="914377">
                <a:defRPr/>
              </a:pPr>
              <a:t>4</a:t>
            </a:fld>
            <a:endParaRPr lang="en-US" dirty="0">
              <a:solidFill>
                <a:prstClr val="black">
                  <a:tint val="75000"/>
                </a:prstClr>
              </a:solidFill>
            </a:endParaRPr>
          </a:p>
        </p:txBody>
      </p:sp>
      <p:graphicFrame>
        <p:nvGraphicFramePr>
          <p:cNvPr id="3" name="Chart 2"/>
          <p:cNvGraphicFramePr>
            <a:graphicFrameLocks/>
          </p:cNvGraphicFramePr>
          <p:nvPr/>
        </p:nvGraphicFramePr>
        <p:xfrm>
          <a:off x="7779200" y="-212849"/>
          <a:ext cx="4412800" cy="883665"/>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ADB80818-21D3-4D47-974A-5FB89AC7A1A3}"/>
              </a:ext>
            </a:extLst>
          </p:cNvPr>
          <p:cNvSpPr/>
          <p:nvPr/>
        </p:nvSpPr>
        <p:spPr>
          <a:xfrm>
            <a:off x="0" y="1128"/>
            <a:ext cx="12192000" cy="685302"/>
          </a:xfrm>
          <a:prstGeom prst="rect">
            <a:avLst/>
          </a:prstGeom>
          <a:solidFill>
            <a:srgbClr val="EE087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8CC945-18C2-4D25-9AED-3E79C97BFCB0}"/>
              </a:ext>
            </a:extLst>
          </p:cNvPr>
          <p:cNvSpPr txBox="1"/>
          <p:nvPr/>
        </p:nvSpPr>
        <p:spPr>
          <a:xfrm>
            <a:off x="-13444" y="96862"/>
            <a:ext cx="11147617" cy="523220"/>
          </a:xfrm>
          <a:prstGeom prst="rect">
            <a:avLst/>
          </a:prstGeom>
          <a:noFill/>
        </p:spPr>
        <p:txBody>
          <a:bodyPr wrap="square" rtlCol="0" anchor="ctr">
            <a:spAutoFit/>
          </a:bodyPr>
          <a:lstStyle/>
          <a:p>
            <a:r>
              <a:rPr lang="en-US" sz="2800" b="1" dirty="0">
                <a:solidFill>
                  <a:schemeClr val="bg1"/>
                </a:solidFill>
                <a:latin typeface="Calibri" panose="020F0502020204030204" pitchFamily="34" charset="0"/>
                <a:cs typeface="Calibri" panose="020F0502020204030204" pitchFamily="34" charset="0"/>
              </a:rPr>
              <a:t>HFS– Non-Restructured Current Book (Exc. ECLGS)</a:t>
            </a:r>
          </a:p>
        </p:txBody>
      </p:sp>
      <p:graphicFrame>
        <p:nvGraphicFramePr>
          <p:cNvPr id="6" name="Table 5"/>
          <p:cNvGraphicFramePr>
            <a:graphicFrameLocks noGrp="1"/>
          </p:cNvGraphicFramePr>
          <p:nvPr/>
        </p:nvGraphicFramePr>
        <p:xfrm>
          <a:off x="0" y="6486100"/>
          <a:ext cx="12192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7616237"/>
                    </a:ext>
                  </a:extLst>
                </a:gridCol>
                <a:gridCol w="3048000">
                  <a:extLst>
                    <a:ext uri="{9D8B030D-6E8A-4147-A177-3AD203B41FA5}">
                      <a16:colId xmlns:a16="http://schemas.microsoft.com/office/drawing/2014/main" val="2981477330"/>
                    </a:ext>
                  </a:extLst>
                </a:gridCol>
                <a:gridCol w="3048000">
                  <a:extLst>
                    <a:ext uri="{9D8B030D-6E8A-4147-A177-3AD203B41FA5}">
                      <a16:colId xmlns:a16="http://schemas.microsoft.com/office/drawing/2014/main" val="2327007569"/>
                    </a:ext>
                  </a:extLst>
                </a:gridCol>
                <a:gridCol w="3048000">
                  <a:extLst>
                    <a:ext uri="{9D8B030D-6E8A-4147-A177-3AD203B41FA5}">
                      <a16:colId xmlns:a16="http://schemas.microsoft.com/office/drawing/2014/main" val="2345995947"/>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730146188"/>
                  </a:ext>
                </a:extLst>
              </a:tr>
            </a:tbl>
          </a:graphicData>
        </a:graphic>
      </p:graphicFrame>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9340" t="27244" r="25958" b="28125"/>
          <a:stretch/>
        </p:blipFill>
        <p:spPr>
          <a:xfrm>
            <a:off x="10885720" y="166094"/>
            <a:ext cx="812799" cy="504722"/>
          </a:xfrm>
          <a:prstGeom prst="rect">
            <a:avLst/>
          </a:prstGeom>
        </p:spPr>
      </p:pic>
      <p:sp>
        <p:nvSpPr>
          <p:cNvPr id="8" name="Slide Number Placeholder 5"/>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7445DCF-5E59-476A-B27D-7A69C2891C13}" type="slidenum">
              <a:rPr lang="en-US" smtClean="0">
                <a:solidFill>
                  <a:schemeClr val="tx1"/>
                </a:solidFill>
                <a:latin typeface="Calibri" panose="020F0502020204030204" pitchFamily="34" charset="0"/>
                <a:cs typeface="Calibri" panose="020F0502020204030204" pitchFamily="34" charset="0"/>
              </a:rPr>
              <a:pPr/>
              <a:t>4</a:t>
            </a:fld>
            <a:endParaRPr lang="en-US" dirty="0">
              <a:solidFill>
                <a:schemeClr val="tx1"/>
              </a:solidFill>
              <a:latin typeface="Calibri" panose="020F0502020204030204" pitchFamily="34" charset="0"/>
              <a:cs typeface="Calibri" panose="020F0502020204030204" pitchFamily="34" charset="0"/>
            </a:endParaRPr>
          </a:p>
        </p:txBody>
      </p:sp>
      <p:sp>
        <p:nvSpPr>
          <p:cNvPr id="9" name="Rectangle 8"/>
          <p:cNvSpPr/>
          <p:nvPr/>
        </p:nvSpPr>
        <p:spPr>
          <a:xfrm>
            <a:off x="100093" y="3532137"/>
            <a:ext cx="11934957" cy="2759338"/>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accent6">
                    <a:lumMod val="60000"/>
                    <a:lumOff val="40000"/>
                  </a:schemeClr>
                </a:solidFill>
                <a:latin typeface="Calibri" panose="020F0502020204030204" pitchFamily="34" charset="0"/>
                <a:cs typeface="Calibri" panose="020F0502020204030204" pitchFamily="34" charset="0"/>
              </a:rPr>
              <a:t>Current Bucket – Non Restructured pool bouncing is higher than Pre-covid levels ( This is </a:t>
            </a:r>
            <a:r>
              <a:rPr lang="en-US" sz="1600" b="1" dirty="0" smtClean="0">
                <a:solidFill>
                  <a:schemeClr val="accent6">
                    <a:lumMod val="60000"/>
                    <a:lumOff val="40000"/>
                  </a:schemeClr>
                </a:solidFill>
                <a:latin typeface="Calibri" panose="020F0502020204030204" pitchFamily="34" charset="0"/>
                <a:cs typeface="Calibri" panose="020F0502020204030204" pitchFamily="34" charset="0"/>
              </a:rPr>
              <a:t>~3 </a:t>
            </a:r>
            <a:r>
              <a:rPr lang="en-US" sz="1600" b="1" dirty="0">
                <a:solidFill>
                  <a:schemeClr val="accent6">
                    <a:lumMod val="60000"/>
                    <a:lumOff val="40000"/>
                  </a:schemeClr>
                </a:solidFill>
                <a:latin typeface="Calibri" panose="020F0502020204030204" pitchFamily="34" charset="0"/>
                <a:cs typeface="Calibri" panose="020F0502020204030204" pitchFamily="34" charset="0"/>
              </a:rPr>
              <a:t>times of Pre-COVID level). </a:t>
            </a:r>
            <a:endParaRPr lang="en-US" sz="1600" b="1"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sz="1600" b="1" dirty="0">
              <a:solidFill>
                <a:schemeClr val="bg1"/>
              </a:solidFill>
              <a:latin typeface="Calibri" panose="020F0502020204030204" pitchFamily="34" charset="0"/>
              <a:cs typeface="Calibri" panose="020F0502020204030204" pitchFamily="34" charset="0"/>
            </a:endParaRPr>
          </a:p>
          <a:p>
            <a:endParaRPr lang="en-US" sz="1600" b="1" u="sng" dirty="0">
              <a:solidFill>
                <a:schemeClr val="accent6">
                  <a:lumMod val="60000"/>
                  <a:lumOff val="40000"/>
                </a:schemeClr>
              </a:solidFill>
              <a:latin typeface="Calibri" panose="020F0502020204030204" pitchFamily="34" charset="0"/>
              <a:cs typeface="Calibri" panose="020F0502020204030204" pitchFamily="34" charset="0"/>
            </a:endParaRPr>
          </a:p>
          <a:p>
            <a:r>
              <a:rPr lang="en-US" sz="1600" b="1" u="sng" dirty="0">
                <a:solidFill>
                  <a:schemeClr val="accent6">
                    <a:lumMod val="60000"/>
                    <a:lumOff val="40000"/>
                  </a:schemeClr>
                </a:solidFill>
                <a:latin typeface="Calibri" panose="020F0502020204030204" pitchFamily="34" charset="0"/>
                <a:cs typeface="Calibri" panose="020F0502020204030204" pitchFamily="34" charset="0"/>
              </a:rPr>
              <a:t>Key </a:t>
            </a:r>
            <a:r>
              <a:rPr lang="en-US" sz="1600" b="1" u="sng" dirty="0" err="1">
                <a:solidFill>
                  <a:schemeClr val="accent6">
                    <a:lumMod val="60000"/>
                    <a:lumOff val="40000"/>
                  </a:schemeClr>
                </a:solidFill>
                <a:latin typeface="Calibri" panose="020F0502020204030204" pitchFamily="34" charset="0"/>
                <a:cs typeface="Calibri" panose="020F0502020204030204" pitchFamily="34" charset="0"/>
              </a:rPr>
              <a:t>Takeways</a:t>
            </a:r>
            <a:r>
              <a:rPr lang="en-US" sz="1600" b="1" u="sng" dirty="0">
                <a:solidFill>
                  <a:schemeClr val="accent6">
                    <a:lumMod val="60000"/>
                    <a:lumOff val="40000"/>
                  </a:schemeClr>
                </a:solidFill>
                <a:latin typeface="Calibri" panose="020F0502020204030204" pitchFamily="34" charset="0"/>
                <a:cs typeface="Calibri" panose="020F0502020204030204" pitchFamily="34" charset="0"/>
              </a:rPr>
              <a:t>/Action Plan</a:t>
            </a:r>
            <a:endParaRPr lang="en-US" sz="1600" b="1" u="sng"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Bouncing is </a:t>
            </a:r>
            <a:r>
              <a:rPr lang="en-US" sz="1600" dirty="0" smtClean="0">
                <a:solidFill>
                  <a:schemeClr val="bg1"/>
                </a:solidFill>
                <a:latin typeface="Calibri" panose="020F0502020204030204" pitchFamily="34" charset="0"/>
                <a:cs typeface="Calibri" panose="020F0502020204030204" pitchFamily="34" charset="0"/>
              </a:rPr>
              <a:t>higher and Repeat </a:t>
            </a:r>
            <a:r>
              <a:rPr lang="en-US" sz="1600" dirty="0">
                <a:solidFill>
                  <a:schemeClr val="bg1"/>
                </a:solidFill>
                <a:latin typeface="Calibri" panose="020F0502020204030204" pitchFamily="34" charset="0"/>
                <a:cs typeface="Calibri" panose="020F0502020204030204" pitchFamily="34" charset="0"/>
              </a:rPr>
              <a:t>bounce calling and EMI awareness calling is being done by Sales and Credit</a:t>
            </a:r>
            <a:r>
              <a:rPr lang="en-US" sz="1600" dirty="0" smtClean="0">
                <a:solidFill>
                  <a:schemeClr val="bg1"/>
                </a:solidFill>
                <a:latin typeface="Calibri" panose="020F0502020204030204" pitchFamily="34" charset="0"/>
                <a:cs typeface="Calibri" panose="020F0502020204030204" pitchFamily="34" charset="0"/>
              </a:rPr>
              <a:t>.</a:t>
            </a:r>
          </a:p>
          <a:p>
            <a:pPr marL="285750" indent="-285750">
              <a:buFont typeface="Wingdings" panose="05000000000000000000" pitchFamily="2" charset="2"/>
              <a:buChar char="v"/>
            </a:pPr>
            <a:r>
              <a:rPr lang="en-US" sz="1600" dirty="0" smtClean="0">
                <a:solidFill>
                  <a:schemeClr val="bg1"/>
                </a:solidFill>
                <a:latin typeface="Calibri" panose="020F0502020204030204" pitchFamily="34" charset="0"/>
                <a:cs typeface="Calibri" panose="020F0502020204030204" pitchFamily="34" charset="0"/>
              </a:rPr>
              <a:t> Current bucket bounce till 22-May’22 was 15% and now till 22-June-22 its 17%</a:t>
            </a:r>
          </a:p>
        </p:txBody>
      </p:sp>
      <p:graphicFrame>
        <p:nvGraphicFramePr>
          <p:cNvPr id="10" name="Table 9"/>
          <p:cNvGraphicFramePr>
            <a:graphicFrameLocks noGrp="1"/>
          </p:cNvGraphicFramePr>
          <p:nvPr>
            <p:extLst>
              <p:ext uri="{D42A27DB-BD31-4B8C-83A1-F6EECF244321}">
                <p14:modId xmlns:p14="http://schemas.microsoft.com/office/powerpoint/2010/main" val="2269568123"/>
              </p:ext>
            </p:extLst>
          </p:nvPr>
        </p:nvGraphicFramePr>
        <p:xfrm>
          <a:off x="100098" y="766548"/>
          <a:ext cx="11934947" cy="2630124"/>
        </p:xfrm>
        <a:graphic>
          <a:graphicData uri="http://schemas.openxmlformats.org/drawingml/2006/table">
            <a:tbl>
              <a:tblPr/>
              <a:tblGrid>
                <a:gridCol w="1791710">
                  <a:extLst>
                    <a:ext uri="{9D8B030D-6E8A-4147-A177-3AD203B41FA5}">
                      <a16:colId xmlns:a16="http://schemas.microsoft.com/office/drawing/2014/main" val="3781778653"/>
                    </a:ext>
                  </a:extLst>
                </a:gridCol>
                <a:gridCol w="475429">
                  <a:extLst>
                    <a:ext uri="{9D8B030D-6E8A-4147-A177-3AD203B41FA5}">
                      <a16:colId xmlns:a16="http://schemas.microsoft.com/office/drawing/2014/main" val="3745416791"/>
                    </a:ext>
                  </a:extLst>
                </a:gridCol>
                <a:gridCol w="475429">
                  <a:extLst>
                    <a:ext uri="{9D8B030D-6E8A-4147-A177-3AD203B41FA5}">
                      <a16:colId xmlns:a16="http://schemas.microsoft.com/office/drawing/2014/main" val="4217240373"/>
                    </a:ext>
                  </a:extLst>
                </a:gridCol>
                <a:gridCol w="475429">
                  <a:extLst>
                    <a:ext uri="{9D8B030D-6E8A-4147-A177-3AD203B41FA5}">
                      <a16:colId xmlns:a16="http://schemas.microsoft.com/office/drawing/2014/main" val="1322542218"/>
                    </a:ext>
                  </a:extLst>
                </a:gridCol>
                <a:gridCol w="475429">
                  <a:extLst>
                    <a:ext uri="{9D8B030D-6E8A-4147-A177-3AD203B41FA5}">
                      <a16:colId xmlns:a16="http://schemas.microsoft.com/office/drawing/2014/main" val="1283202440"/>
                    </a:ext>
                  </a:extLst>
                </a:gridCol>
                <a:gridCol w="475429">
                  <a:extLst>
                    <a:ext uri="{9D8B030D-6E8A-4147-A177-3AD203B41FA5}">
                      <a16:colId xmlns:a16="http://schemas.microsoft.com/office/drawing/2014/main" val="807000434"/>
                    </a:ext>
                  </a:extLst>
                </a:gridCol>
                <a:gridCol w="475429">
                  <a:extLst>
                    <a:ext uri="{9D8B030D-6E8A-4147-A177-3AD203B41FA5}">
                      <a16:colId xmlns:a16="http://schemas.microsoft.com/office/drawing/2014/main" val="2268751473"/>
                    </a:ext>
                  </a:extLst>
                </a:gridCol>
                <a:gridCol w="475429">
                  <a:extLst>
                    <a:ext uri="{9D8B030D-6E8A-4147-A177-3AD203B41FA5}">
                      <a16:colId xmlns:a16="http://schemas.microsoft.com/office/drawing/2014/main" val="2488958806"/>
                    </a:ext>
                  </a:extLst>
                </a:gridCol>
                <a:gridCol w="475429">
                  <a:extLst>
                    <a:ext uri="{9D8B030D-6E8A-4147-A177-3AD203B41FA5}">
                      <a16:colId xmlns:a16="http://schemas.microsoft.com/office/drawing/2014/main" val="1508788526"/>
                    </a:ext>
                  </a:extLst>
                </a:gridCol>
                <a:gridCol w="475429">
                  <a:extLst>
                    <a:ext uri="{9D8B030D-6E8A-4147-A177-3AD203B41FA5}">
                      <a16:colId xmlns:a16="http://schemas.microsoft.com/office/drawing/2014/main" val="2612096403"/>
                    </a:ext>
                  </a:extLst>
                </a:gridCol>
                <a:gridCol w="475429">
                  <a:extLst>
                    <a:ext uri="{9D8B030D-6E8A-4147-A177-3AD203B41FA5}">
                      <a16:colId xmlns:a16="http://schemas.microsoft.com/office/drawing/2014/main" val="631822763"/>
                    </a:ext>
                  </a:extLst>
                </a:gridCol>
                <a:gridCol w="475429">
                  <a:extLst>
                    <a:ext uri="{9D8B030D-6E8A-4147-A177-3AD203B41FA5}">
                      <a16:colId xmlns:a16="http://schemas.microsoft.com/office/drawing/2014/main" val="1335010839"/>
                    </a:ext>
                  </a:extLst>
                </a:gridCol>
                <a:gridCol w="513781">
                  <a:extLst>
                    <a:ext uri="{9D8B030D-6E8A-4147-A177-3AD203B41FA5}">
                      <a16:colId xmlns:a16="http://schemas.microsoft.com/office/drawing/2014/main" val="4038508220"/>
                    </a:ext>
                  </a:extLst>
                </a:gridCol>
                <a:gridCol w="475429">
                  <a:extLst>
                    <a:ext uri="{9D8B030D-6E8A-4147-A177-3AD203B41FA5}">
                      <a16:colId xmlns:a16="http://schemas.microsoft.com/office/drawing/2014/main" val="3809073712"/>
                    </a:ext>
                  </a:extLst>
                </a:gridCol>
                <a:gridCol w="475429">
                  <a:extLst>
                    <a:ext uri="{9D8B030D-6E8A-4147-A177-3AD203B41FA5}">
                      <a16:colId xmlns:a16="http://schemas.microsoft.com/office/drawing/2014/main" val="3261170307"/>
                    </a:ext>
                  </a:extLst>
                </a:gridCol>
                <a:gridCol w="475429">
                  <a:extLst>
                    <a:ext uri="{9D8B030D-6E8A-4147-A177-3AD203B41FA5}">
                      <a16:colId xmlns:a16="http://schemas.microsoft.com/office/drawing/2014/main" val="3783921009"/>
                    </a:ext>
                  </a:extLst>
                </a:gridCol>
                <a:gridCol w="475429">
                  <a:extLst>
                    <a:ext uri="{9D8B030D-6E8A-4147-A177-3AD203B41FA5}">
                      <a16:colId xmlns:a16="http://schemas.microsoft.com/office/drawing/2014/main" val="995512747"/>
                    </a:ext>
                  </a:extLst>
                </a:gridCol>
                <a:gridCol w="475429">
                  <a:extLst>
                    <a:ext uri="{9D8B030D-6E8A-4147-A177-3AD203B41FA5}">
                      <a16:colId xmlns:a16="http://schemas.microsoft.com/office/drawing/2014/main" val="4007628423"/>
                    </a:ext>
                  </a:extLst>
                </a:gridCol>
                <a:gridCol w="475429">
                  <a:extLst>
                    <a:ext uri="{9D8B030D-6E8A-4147-A177-3AD203B41FA5}">
                      <a16:colId xmlns:a16="http://schemas.microsoft.com/office/drawing/2014/main" val="880413523"/>
                    </a:ext>
                  </a:extLst>
                </a:gridCol>
                <a:gridCol w="515721">
                  <a:extLst>
                    <a:ext uri="{9D8B030D-6E8A-4147-A177-3AD203B41FA5}">
                      <a16:colId xmlns:a16="http://schemas.microsoft.com/office/drawing/2014/main" val="4265098443"/>
                    </a:ext>
                  </a:extLst>
                </a:gridCol>
                <a:gridCol w="515721">
                  <a:extLst>
                    <a:ext uri="{9D8B030D-6E8A-4147-A177-3AD203B41FA5}">
                      <a16:colId xmlns:a16="http://schemas.microsoft.com/office/drawing/2014/main" val="2895560835"/>
                    </a:ext>
                  </a:extLst>
                </a:gridCol>
                <a:gridCol w="515721">
                  <a:extLst>
                    <a:ext uri="{9D8B030D-6E8A-4147-A177-3AD203B41FA5}">
                      <a16:colId xmlns:a16="http://schemas.microsoft.com/office/drawing/2014/main" val="3492046404"/>
                    </a:ext>
                  </a:extLst>
                </a:gridCol>
              </a:tblGrid>
              <a:tr h="204848">
                <a:tc gridSpan="21">
                  <a:txBody>
                    <a:bodyPr/>
                    <a:lstStyle/>
                    <a:p>
                      <a:pPr algn="ctr" fontAlgn="b"/>
                      <a:r>
                        <a:rPr lang="en-US" sz="1000" b="1" i="0" u="none" strike="noStrike" dirty="0">
                          <a:solidFill>
                            <a:srgbClr val="000000"/>
                          </a:solidFill>
                          <a:effectLst/>
                          <a:latin typeface="Calibri" panose="020F0502020204030204" pitchFamily="34" charset="0"/>
                        </a:rPr>
                        <a:t>OVERALL BOOK (WITHOUT ECLGS POOL) - NON RESTRUCTURED POOL</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000" b="1"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822449"/>
                  </a:ext>
                </a:extLst>
              </a:tr>
              <a:tr h="401471">
                <a:tc>
                  <a:txBody>
                    <a:bodyPr/>
                    <a:lstStyle/>
                    <a:p>
                      <a:pPr algn="l" fontAlgn="b"/>
                      <a:r>
                        <a:rPr lang="en-US" sz="1000" b="1" i="0" u="none" strike="noStrike" dirty="0">
                          <a:solidFill>
                            <a:srgbClr val="000000"/>
                          </a:solidFill>
                          <a:effectLst/>
                          <a:latin typeface="Calibri" panose="020F0502020204030204" pitchFamily="34" charset="0"/>
                        </a:rPr>
                        <a:t>Particulars</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a:solidFill>
                            <a:srgbClr val="000000"/>
                          </a:solidFill>
                          <a:effectLst/>
                          <a:latin typeface="Calibri" panose="020F0502020204030204" pitchFamily="34" charset="0"/>
                        </a:rPr>
                        <a:t>Feb’20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a:solidFill>
                            <a:srgbClr val="000000"/>
                          </a:solidFill>
                          <a:effectLst/>
                          <a:latin typeface="Calibri" panose="020F0502020204030204" pitchFamily="34" charset="0"/>
                        </a:rPr>
                        <a:t>Mar’20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Apr’20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a:solidFill>
                            <a:srgbClr val="000000"/>
                          </a:solidFill>
                          <a:effectLst/>
                          <a:latin typeface="Calibri" panose="020F0502020204030204" pitchFamily="34" charset="0"/>
                        </a:rPr>
                        <a:t>Aug’20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Sep’20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a:solidFill>
                            <a:srgbClr val="000000"/>
                          </a:solidFill>
                          <a:effectLst/>
                          <a:latin typeface="Calibri" panose="020F0502020204030204" pitchFamily="34" charset="0"/>
                        </a:rPr>
                        <a:t>Dec’20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Jan’21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Feb’21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Mar’21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Apr’21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May’21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Jun’21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July’21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Aug’21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Sep’21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Oct’21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a:solidFill>
                            <a:srgbClr val="000000"/>
                          </a:solidFill>
                          <a:effectLst/>
                          <a:latin typeface="Calibri" panose="020F0502020204030204" pitchFamily="34" charset="0"/>
                        </a:rPr>
                        <a:t>Nov’21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a:solidFill>
                            <a:srgbClr val="000000"/>
                          </a:solidFill>
                          <a:effectLst/>
                          <a:latin typeface="Calibri" panose="020F0502020204030204" pitchFamily="34" charset="0"/>
                        </a:rPr>
                        <a:t>Dec’21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smtClean="0">
                          <a:solidFill>
                            <a:srgbClr val="000000"/>
                          </a:solidFill>
                          <a:effectLst/>
                          <a:latin typeface="Calibri" panose="020F0502020204030204" pitchFamily="34" charset="0"/>
                        </a:rPr>
                        <a:t>Mar’22</a:t>
                      </a:r>
                      <a:endParaRPr lang="en-US" sz="1000" b="1"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smtClean="0">
                          <a:solidFill>
                            <a:srgbClr val="000000"/>
                          </a:solidFill>
                          <a:effectLst/>
                          <a:latin typeface="Calibri" panose="020F0502020204030204" pitchFamily="34" charset="0"/>
                        </a:rPr>
                        <a:t>Apr’22</a:t>
                      </a:r>
                      <a:endParaRPr lang="en-US" sz="1000" b="1"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000" b="1" i="0" u="none" strike="noStrike" dirty="0" smtClean="0">
                          <a:solidFill>
                            <a:srgbClr val="000000"/>
                          </a:solidFill>
                          <a:effectLst/>
                          <a:latin typeface="Calibri" panose="020F0502020204030204" pitchFamily="34" charset="0"/>
                        </a:rPr>
                        <a:t>May’22</a:t>
                      </a:r>
                      <a:endParaRPr lang="en-US" sz="1000" b="1"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3594420"/>
                  </a:ext>
                </a:extLst>
              </a:tr>
              <a:tr h="204848">
                <a:tc>
                  <a:txBody>
                    <a:bodyPr/>
                    <a:lstStyle/>
                    <a:p>
                      <a:pPr algn="l" fontAlgn="b"/>
                      <a:r>
                        <a:rPr lang="en-US" sz="1000" b="0" i="0" u="none" strike="noStrike" dirty="0">
                          <a:solidFill>
                            <a:srgbClr val="000000"/>
                          </a:solidFill>
                          <a:effectLst/>
                          <a:latin typeface="Calibri" panose="020F0502020204030204" pitchFamily="34" charset="0"/>
                        </a:rPr>
                        <a:t>NEA – Current Book</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281.8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b"/>
                      <a:r>
                        <a:rPr lang="en-US" sz="1000" b="0" i="0" u="none" strike="noStrike">
                          <a:solidFill>
                            <a:srgbClr val="000000"/>
                          </a:solidFill>
                          <a:effectLst/>
                          <a:latin typeface="Calibri" panose="020F0502020204030204" pitchFamily="34" charset="0"/>
                        </a:rPr>
                        <a:t>230.1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b"/>
                      <a:r>
                        <a:rPr lang="en-US" sz="1000" b="0" i="0" u="none" strike="noStrike" dirty="0">
                          <a:solidFill>
                            <a:srgbClr val="000000"/>
                          </a:solidFill>
                          <a:effectLst/>
                          <a:latin typeface="Calibri" panose="020F0502020204030204" pitchFamily="34" charset="0"/>
                        </a:rPr>
                        <a:t>188.5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b"/>
                      <a:r>
                        <a:rPr lang="en-US" sz="1000" b="0" i="0" u="none" strike="noStrike">
                          <a:solidFill>
                            <a:srgbClr val="000000"/>
                          </a:solidFill>
                          <a:effectLst/>
                          <a:latin typeface="Calibri" panose="020F0502020204030204" pitchFamily="34" charset="0"/>
                        </a:rPr>
                        <a:t>315.3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000" b="0" i="0" u="none" strike="noStrike">
                          <a:solidFill>
                            <a:srgbClr val="000000"/>
                          </a:solidFill>
                          <a:effectLst/>
                          <a:latin typeface="Calibri" panose="020F0502020204030204" pitchFamily="34" charset="0"/>
                        </a:rPr>
                        <a:t>329.0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784"/>
                    </a:solidFill>
                  </a:tcPr>
                </a:tc>
                <a:tc>
                  <a:txBody>
                    <a:bodyPr/>
                    <a:lstStyle/>
                    <a:p>
                      <a:pPr algn="ctr" fontAlgn="ctr"/>
                      <a:r>
                        <a:rPr lang="en-US" sz="1000" b="0" i="0" u="none" strike="noStrike">
                          <a:solidFill>
                            <a:srgbClr val="000000"/>
                          </a:solidFill>
                          <a:effectLst/>
                          <a:latin typeface="Calibri" panose="020F0502020204030204" pitchFamily="34" charset="0"/>
                        </a:rPr>
                        <a:t>299.5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en-US" sz="1000" b="0" i="0" u="none" strike="noStrike">
                          <a:solidFill>
                            <a:srgbClr val="000000"/>
                          </a:solidFill>
                          <a:effectLst/>
                          <a:latin typeface="Calibri" panose="020F0502020204030204" pitchFamily="34" charset="0"/>
                        </a:rPr>
                        <a:t>319.1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tc>
                  <a:txBody>
                    <a:bodyPr/>
                    <a:lstStyle/>
                    <a:p>
                      <a:pPr algn="ctr" fontAlgn="ctr"/>
                      <a:r>
                        <a:rPr lang="en-US" sz="1000" b="0" i="0" u="none" strike="noStrike">
                          <a:solidFill>
                            <a:srgbClr val="000000"/>
                          </a:solidFill>
                          <a:effectLst/>
                          <a:latin typeface="Calibri" panose="020F0502020204030204" pitchFamily="34" charset="0"/>
                        </a:rPr>
                        <a:t>337.1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ctr"/>
                      <a:r>
                        <a:rPr lang="en-US" sz="1000" b="0" i="0" u="none" strike="noStrike">
                          <a:solidFill>
                            <a:srgbClr val="000000"/>
                          </a:solidFill>
                          <a:effectLst/>
                          <a:latin typeface="Calibri" panose="020F0502020204030204" pitchFamily="34" charset="0"/>
                        </a:rPr>
                        <a:t>292.4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Calibri" panose="020F0502020204030204" pitchFamily="34" charset="0"/>
                        </a:rPr>
                        <a:t>328.7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1000" b="0" i="0" u="none" strike="noStrike">
                          <a:solidFill>
                            <a:srgbClr val="000000"/>
                          </a:solidFill>
                          <a:effectLst/>
                          <a:latin typeface="Calibri" panose="020F0502020204030204" pitchFamily="34" charset="0"/>
                        </a:rPr>
                        <a:t>324.3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E7F"/>
                    </a:solidFill>
                  </a:tcPr>
                </a:tc>
                <a:tc>
                  <a:txBody>
                    <a:bodyPr/>
                    <a:lstStyle/>
                    <a:p>
                      <a:pPr algn="ctr" fontAlgn="ctr"/>
                      <a:r>
                        <a:rPr lang="en-US" sz="1000" b="0" i="0" u="none" strike="noStrike" dirty="0">
                          <a:solidFill>
                            <a:srgbClr val="000000"/>
                          </a:solidFill>
                          <a:effectLst/>
                          <a:latin typeface="Calibri" panose="020F0502020204030204" pitchFamily="34" charset="0"/>
                        </a:rPr>
                        <a:t>325.6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680"/>
                    </a:solidFill>
                  </a:tcPr>
                </a:tc>
                <a:tc>
                  <a:txBody>
                    <a:bodyPr/>
                    <a:lstStyle/>
                    <a:p>
                      <a:pPr algn="ctr" fontAlgn="ctr"/>
                      <a:r>
                        <a:rPr lang="en-US" sz="1000" b="0" i="0" u="none" strike="noStrike" dirty="0">
                          <a:solidFill>
                            <a:srgbClr val="000000"/>
                          </a:solidFill>
                          <a:effectLst/>
                          <a:latin typeface="Calibri" panose="020F0502020204030204" pitchFamily="34" charset="0"/>
                        </a:rPr>
                        <a:t>317.3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480"/>
                    </a:solidFill>
                  </a:tcPr>
                </a:tc>
                <a:tc>
                  <a:txBody>
                    <a:bodyPr/>
                    <a:lstStyle/>
                    <a:p>
                      <a:pPr algn="ctr" fontAlgn="ctr"/>
                      <a:r>
                        <a:rPr lang="en-US" sz="1000" b="0" i="0" u="none" strike="noStrike">
                          <a:solidFill>
                            <a:srgbClr val="000000"/>
                          </a:solidFill>
                          <a:effectLst/>
                          <a:latin typeface="Calibri" panose="020F0502020204030204" pitchFamily="34" charset="0"/>
                        </a:rPr>
                        <a:t>312.6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r>
                        <a:rPr lang="en-US" sz="1000" b="0" i="0" u="none" strike="noStrike">
                          <a:solidFill>
                            <a:srgbClr val="000000"/>
                          </a:solidFill>
                          <a:effectLst/>
                          <a:latin typeface="Calibri" panose="020F0502020204030204" pitchFamily="34" charset="0"/>
                        </a:rPr>
                        <a:t>317.2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1000" b="0" i="0" u="none" strike="noStrike">
                          <a:solidFill>
                            <a:srgbClr val="000000"/>
                          </a:solidFill>
                          <a:effectLst/>
                          <a:latin typeface="Calibri" panose="020F0502020204030204" pitchFamily="34" charset="0"/>
                        </a:rPr>
                        <a:t>309.8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r>
                        <a:rPr lang="en-US" sz="1000" b="0" i="0" u="none" strike="noStrike">
                          <a:solidFill>
                            <a:srgbClr val="000000"/>
                          </a:solidFill>
                          <a:effectLst/>
                          <a:latin typeface="Calibri" panose="020F0502020204030204" pitchFamily="34" charset="0"/>
                        </a:rPr>
                        <a:t>298.9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b"/>
                      <a:r>
                        <a:rPr lang="en-US" sz="1000" b="0" i="0" u="none" strike="noStrike">
                          <a:solidFill>
                            <a:srgbClr val="000000"/>
                          </a:solidFill>
                          <a:effectLst/>
                          <a:latin typeface="Calibri" panose="020F0502020204030204" pitchFamily="34" charset="0"/>
                        </a:rPr>
                        <a:t>267.46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b"/>
                      <a:r>
                        <a:rPr lang="en-US" sz="1000" b="0" i="0" u="none" strike="noStrike" dirty="0" smtClean="0">
                          <a:solidFill>
                            <a:srgbClr val="000000"/>
                          </a:solidFill>
                          <a:effectLst/>
                          <a:latin typeface="Calibri" panose="020F0502020204030204" pitchFamily="34" charset="0"/>
                        </a:rPr>
                        <a:t>246.4</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b"/>
                      <a:r>
                        <a:rPr lang="en-US" sz="1000" b="0" i="0" u="none" strike="noStrike" dirty="0" smtClean="0">
                          <a:solidFill>
                            <a:srgbClr val="000000"/>
                          </a:solidFill>
                          <a:effectLst/>
                          <a:latin typeface="Calibri" panose="020F0502020204030204" pitchFamily="34" charset="0"/>
                        </a:rPr>
                        <a:t>246.02</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b"/>
                      <a:r>
                        <a:rPr lang="en-US" sz="1000" b="0" i="0" u="none" strike="noStrike" dirty="0" smtClean="0">
                          <a:solidFill>
                            <a:srgbClr val="000000"/>
                          </a:solidFill>
                          <a:effectLst/>
                          <a:latin typeface="Calibri" panose="020F0502020204030204" pitchFamily="34" charset="0"/>
                        </a:rPr>
                        <a:t>226.01</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extLst>
                  <a:ext uri="{0D108BD9-81ED-4DB2-BD59-A6C34878D82A}">
                    <a16:rowId xmlns:a16="http://schemas.microsoft.com/office/drawing/2014/main" val="1205588919"/>
                  </a:ext>
                </a:extLst>
              </a:tr>
              <a:tr h="204848">
                <a:tc>
                  <a:txBody>
                    <a:bodyPr/>
                    <a:lstStyle/>
                    <a:p>
                      <a:pPr algn="l" fontAlgn="b"/>
                      <a:r>
                        <a:rPr lang="en-US" sz="1000" b="0" i="0" u="none" strike="noStrike" dirty="0">
                          <a:solidFill>
                            <a:srgbClr val="000000"/>
                          </a:solidFill>
                          <a:effectLst/>
                          <a:latin typeface="Calibri" panose="020F0502020204030204" pitchFamily="34" charset="0"/>
                        </a:rPr>
                        <a:t>Bounce </a:t>
                      </a:r>
                      <a:r>
                        <a:rPr lang="en-US" sz="1000" b="0" i="0" u="none" strike="noStrike" dirty="0" smtClean="0">
                          <a:solidFill>
                            <a:srgbClr val="000000"/>
                          </a:solidFill>
                          <a:effectLst/>
                          <a:latin typeface="Calibri" panose="020F0502020204030204" pitchFamily="34" charset="0"/>
                        </a:rPr>
                        <a:t>Current Book-No</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23.0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77.0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60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65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88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47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41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72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41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62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77</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62</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63</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130797"/>
                  </a:ext>
                </a:extLst>
              </a:tr>
              <a:tr h="204848">
                <a:tc>
                  <a:txBody>
                    <a:bodyPr/>
                    <a:lstStyle/>
                    <a:p>
                      <a:pPr algn="l" fontAlgn="b"/>
                      <a:r>
                        <a:rPr lang="en-US" sz="1000" b="0" i="0" u="none" strike="noStrike" dirty="0">
                          <a:solidFill>
                            <a:srgbClr val="000000"/>
                          </a:solidFill>
                          <a:effectLst/>
                          <a:latin typeface="Calibri" panose="020F0502020204030204" pitchFamily="34" charset="0"/>
                        </a:rPr>
                        <a:t>Bounce – Value ( NEA – </a:t>
                      </a:r>
                      <a:r>
                        <a:rPr lang="en-US" sz="1000" b="0" i="0" u="none" strike="noStrike" dirty="0" err="1">
                          <a:solidFill>
                            <a:srgbClr val="000000"/>
                          </a:solidFill>
                          <a:effectLst/>
                          <a:latin typeface="Calibri" panose="020F0502020204030204" pitchFamily="34" charset="0"/>
                        </a:rPr>
                        <a:t>Crs</a:t>
                      </a:r>
                      <a:r>
                        <a:rPr lang="en-US" sz="1000" b="0" i="0" u="none" strike="noStrike" dirty="0">
                          <a:solidFill>
                            <a:srgbClr val="000000"/>
                          </a:solidFill>
                          <a:effectLst/>
                          <a:latin typeface="Calibri" panose="020F0502020204030204" pitchFamily="34" charset="0"/>
                        </a:rPr>
                        <a:t>)</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000" b="0" i="0" u="none" strike="noStrike">
                          <a:solidFill>
                            <a:srgbClr val="000000"/>
                          </a:solidFill>
                          <a:effectLst/>
                          <a:latin typeface="Calibri" panose="020F0502020204030204" pitchFamily="34" charset="0"/>
                        </a:rPr>
                        <a:t>11.50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b"/>
                      <a:r>
                        <a:rPr lang="en-US" sz="1000" b="0" i="0" u="none" strike="noStrike">
                          <a:solidFill>
                            <a:srgbClr val="000000"/>
                          </a:solidFill>
                          <a:effectLst/>
                          <a:latin typeface="Calibri" panose="020F0502020204030204" pitchFamily="34" charset="0"/>
                        </a:rPr>
                        <a:t>20.80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E7B"/>
                    </a:solidFill>
                  </a:tcPr>
                </a:tc>
                <a:tc>
                  <a:txBody>
                    <a:bodyPr/>
                    <a:lstStyle/>
                    <a:p>
                      <a:pPr algn="ctr" fontAlgn="b"/>
                      <a:r>
                        <a:rPr lang="en-US" sz="1000" b="0" i="0" u="none" strike="noStrike">
                          <a:solidFill>
                            <a:srgbClr val="000000"/>
                          </a:solidFill>
                          <a:effectLst/>
                          <a:latin typeface="Calibri" panose="020F0502020204030204" pitchFamily="34" charset="0"/>
                        </a:rPr>
                        <a:t>11.10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b"/>
                      <a:r>
                        <a:rPr lang="en-US" sz="1000" b="0" i="0" u="none" strike="noStrike">
                          <a:solidFill>
                            <a:srgbClr val="000000"/>
                          </a:solidFill>
                          <a:effectLst/>
                          <a:latin typeface="Calibri" panose="020F0502020204030204" pitchFamily="34" charset="0"/>
                        </a:rPr>
                        <a:t>48.30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sz="1000" b="0" i="0" u="none" strike="noStrike">
                          <a:solidFill>
                            <a:srgbClr val="000000"/>
                          </a:solidFill>
                          <a:effectLst/>
                          <a:latin typeface="Calibri" panose="020F0502020204030204" pitchFamily="34" charset="0"/>
                        </a:rPr>
                        <a:t>32.9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ctr"/>
                      <a:r>
                        <a:rPr lang="en-US" sz="1000" b="0" i="0" u="none" strike="noStrike">
                          <a:solidFill>
                            <a:srgbClr val="000000"/>
                          </a:solidFill>
                          <a:effectLst/>
                          <a:latin typeface="Calibri" panose="020F0502020204030204" pitchFamily="34" charset="0"/>
                        </a:rPr>
                        <a:t>38.3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sz="1000" b="0" i="0" u="none" strike="noStrike">
                          <a:solidFill>
                            <a:srgbClr val="000000"/>
                          </a:solidFill>
                          <a:effectLst/>
                          <a:latin typeface="Calibri" panose="020F0502020204030204" pitchFamily="34" charset="0"/>
                        </a:rPr>
                        <a:t>56.2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en-US" sz="1000" b="0" i="0" u="none" strike="noStrike">
                          <a:solidFill>
                            <a:srgbClr val="000000"/>
                          </a:solidFill>
                          <a:effectLst/>
                          <a:latin typeface="Calibri" panose="020F0502020204030204" pitchFamily="34" charset="0"/>
                        </a:rPr>
                        <a:t>26.8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sz="1000" b="0" i="0" u="none" strike="noStrike">
                          <a:solidFill>
                            <a:srgbClr val="000000"/>
                          </a:solidFill>
                          <a:effectLst/>
                          <a:latin typeface="Calibri" panose="020F0502020204030204" pitchFamily="34" charset="0"/>
                        </a:rPr>
                        <a:t>21.7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en-US" sz="1000" b="0" i="0" u="none" strike="noStrike">
                          <a:solidFill>
                            <a:srgbClr val="000000"/>
                          </a:solidFill>
                          <a:effectLst/>
                          <a:latin typeface="Calibri" panose="020F0502020204030204" pitchFamily="34" charset="0"/>
                        </a:rPr>
                        <a:t>16.0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en-US" sz="1000" b="0" i="0" u="none" strike="noStrike" dirty="0">
                          <a:solidFill>
                            <a:srgbClr val="000000"/>
                          </a:solidFill>
                          <a:effectLst/>
                          <a:latin typeface="Calibri" panose="020F0502020204030204" pitchFamily="34" charset="0"/>
                        </a:rPr>
                        <a:t>13.2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en-US" sz="1000" b="0" i="0" u="none" strike="noStrike" dirty="0">
                          <a:solidFill>
                            <a:srgbClr val="000000"/>
                          </a:solidFill>
                          <a:effectLst/>
                          <a:latin typeface="Calibri" panose="020F0502020204030204" pitchFamily="34" charset="0"/>
                        </a:rPr>
                        <a:t>45.9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27B"/>
                    </a:solidFill>
                  </a:tcPr>
                </a:tc>
                <a:tc>
                  <a:txBody>
                    <a:bodyPr/>
                    <a:lstStyle/>
                    <a:p>
                      <a:pPr algn="ctr" fontAlgn="ctr"/>
                      <a:r>
                        <a:rPr lang="en-US" sz="1000" b="0" i="0" u="none" strike="noStrike">
                          <a:solidFill>
                            <a:srgbClr val="000000"/>
                          </a:solidFill>
                          <a:effectLst/>
                          <a:latin typeface="Calibri" panose="020F0502020204030204" pitchFamily="34" charset="0"/>
                        </a:rPr>
                        <a:t>40.1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en-US" sz="1000" b="0" i="0" u="none" strike="noStrike">
                          <a:solidFill>
                            <a:srgbClr val="000000"/>
                          </a:solidFill>
                          <a:effectLst/>
                          <a:latin typeface="Calibri" panose="020F0502020204030204" pitchFamily="34" charset="0"/>
                        </a:rPr>
                        <a:t>34.3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en-US" sz="1000" b="0" i="0" u="none" strike="noStrike">
                          <a:solidFill>
                            <a:srgbClr val="000000"/>
                          </a:solidFill>
                          <a:effectLst/>
                          <a:latin typeface="Calibri" panose="020F0502020204030204" pitchFamily="34" charset="0"/>
                        </a:rPr>
                        <a:t>39.9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b"/>
                      <a:r>
                        <a:rPr lang="en-US" sz="1000" b="0" i="0" u="none" strike="noStrike">
                          <a:solidFill>
                            <a:srgbClr val="000000"/>
                          </a:solidFill>
                          <a:effectLst/>
                          <a:latin typeface="Calibri" panose="020F0502020204030204" pitchFamily="34" charset="0"/>
                        </a:rPr>
                        <a:t>33.40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b"/>
                      <a:r>
                        <a:rPr lang="en-US" sz="1000" b="0" i="0" u="none" strike="noStrike">
                          <a:solidFill>
                            <a:srgbClr val="000000"/>
                          </a:solidFill>
                          <a:effectLst/>
                          <a:latin typeface="Calibri" panose="020F0502020204030204" pitchFamily="34" charset="0"/>
                        </a:rPr>
                        <a:t>43.36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b"/>
                      <a:r>
                        <a:rPr lang="en-US" sz="1000" b="0" i="0" u="none" strike="noStrike" dirty="0" smtClean="0">
                          <a:solidFill>
                            <a:srgbClr val="000000"/>
                          </a:solidFill>
                          <a:effectLst/>
                          <a:latin typeface="Calibri" panose="020F0502020204030204" pitchFamily="34" charset="0"/>
                        </a:rPr>
                        <a:t>38.11</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b"/>
                      <a:r>
                        <a:rPr lang="en-US" sz="1000" b="0" i="0" u="none" strike="noStrike" dirty="0" smtClean="0">
                          <a:solidFill>
                            <a:srgbClr val="000000"/>
                          </a:solidFill>
                          <a:effectLst/>
                          <a:latin typeface="Calibri" panose="020F0502020204030204" pitchFamily="34" charset="0"/>
                        </a:rPr>
                        <a:t>26.12</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b"/>
                      <a:r>
                        <a:rPr lang="en-US" sz="1000" b="0" i="0" u="none" strike="noStrike" dirty="0" smtClean="0">
                          <a:solidFill>
                            <a:srgbClr val="000000"/>
                          </a:solidFill>
                          <a:effectLst/>
                          <a:latin typeface="Calibri" panose="020F0502020204030204" pitchFamily="34" charset="0"/>
                        </a:rPr>
                        <a:t>20.88</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extLst>
                  <a:ext uri="{0D108BD9-81ED-4DB2-BD59-A6C34878D82A}">
                    <a16:rowId xmlns:a16="http://schemas.microsoft.com/office/drawing/2014/main" val="2895388451"/>
                  </a:ext>
                </a:extLst>
              </a:tr>
              <a:tr h="401471">
                <a:tc>
                  <a:txBody>
                    <a:bodyPr/>
                    <a:lstStyle/>
                    <a:p>
                      <a:pPr algn="l" fontAlgn="b"/>
                      <a:r>
                        <a:rPr lang="en-US" sz="1000" b="0" i="0" u="none" strike="noStrike" dirty="0">
                          <a:solidFill>
                            <a:srgbClr val="000000"/>
                          </a:solidFill>
                          <a:effectLst/>
                          <a:latin typeface="Calibri" panose="020F0502020204030204" pitchFamily="34" charset="0"/>
                        </a:rPr>
                        <a:t>Net Presentations (</a:t>
                      </a:r>
                      <a:r>
                        <a:rPr lang="en-US" sz="1000" b="0" i="0" u="none" strike="noStrike" dirty="0" err="1">
                          <a:solidFill>
                            <a:srgbClr val="000000"/>
                          </a:solidFill>
                          <a:effectLst/>
                          <a:latin typeface="Calibri" panose="020F0502020204030204" pitchFamily="34" charset="0"/>
                        </a:rPr>
                        <a:t>excl</a:t>
                      </a:r>
                      <a:r>
                        <a:rPr lang="en-US" sz="1000" b="0" i="0" u="none" strike="noStrike" dirty="0">
                          <a:solidFill>
                            <a:srgbClr val="000000"/>
                          </a:solidFill>
                          <a:effectLst/>
                          <a:latin typeface="Calibri" panose="020F0502020204030204" pitchFamily="34" charset="0"/>
                        </a:rPr>
                        <a:t> DC) - No</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411.0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378.0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279.0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304.0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540.0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554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546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543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502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544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543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531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524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496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504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474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465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409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464</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436</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420</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973064"/>
                  </a:ext>
                </a:extLst>
              </a:tr>
              <a:tr h="401471">
                <a:tc>
                  <a:txBody>
                    <a:bodyPr/>
                    <a:lstStyle/>
                    <a:p>
                      <a:pPr algn="l" fontAlgn="b"/>
                      <a:r>
                        <a:rPr lang="fr-FR" sz="1000" b="0" i="0" u="none" strike="noStrike" dirty="0">
                          <a:solidFill>
                            <a:srgbClr val="000000"/>
                          </a:solidFill>
                          <a:effectLst/>
                          <a:latin typeface="Calibri" panose="020F0502020204030204" pitchFamily="34" charset="0"/>
                        </a:rPr>
                        <a:t>Net </a:t>
                      </a:r>
                      <a:r>
                        <a:rPr lang="fr-FR" sz="1000" b="0" i="0" u="none" strike="noStrike" dirty="0" smtClean="0">
                          <a:solidFill>
                            <a:srgbClr val="000000"/>
                          </a:solidFill>
                          <a:effectLst/>
                          <a:latin typeface="Calibri" panose="020F0502020204030204" pitchFamily="34" charset="0"/>
                        </a:rPr>
                        <a:t>Présentations </a:t>
                      </a:r>
                      <a:r>
                        <a:rPr lang="fr-FR" sz="1000" b="0" i="0" u="none" strike="noStrike" dirty="0">
                          <a:solidFill>
                            <a:srgbClr val="000000"/>
                          </a:solidFill>
                          <a:effectLst/>
                          <a:latin typeface="Calibri" panose="020F0502020204030204" pitchFamily="34" charset="0"/>
                        </a:rPr>
                        <a:t>(</a:t>
                      </a:r>
                      <a:r>
                        <a:rPr lang="fr-FR" sz="1000" b="0" i="0" u="none" strike="noStrike" dirty="0" err="1">
                          <a:solidFill>
                            <a:srgbClr val="000000"/>
                          </a:solidFill>
                          <a:effectLst/>
                          <a:latin typeface="Calibri" panose="020F0502020204030204" pitchFamily="34" charset="0"/>
                        </a:rPr>
                        <a:t>excl</a:t>
                      </a:r>
                      <a:r>
                        <a:rPr lang="fr-FR" sz="1000" b="0" i="0" u="none" strike="noStrike" dirty="0">
                          <a:solidFill>
                            <a:srgbClr val="000000"/>
                          </a:solidFill>
                          <a:effectLst/>
                          <a:latin typeface="Calibri" panose="020F0502020204030204" pitchFamily="34" charset="0"/>
                        </a:rPr>
                        <a:t> DC) –(NEA)</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227.4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180.6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86.0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114.6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289.7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289.20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286.40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293.20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255.20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288.80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292.30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283.90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278.40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285.50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294.60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267.90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257.9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249.78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241.18</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195.64</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smtClean="0">
                          <a:solidFill>
                            <a:srgbClr val="000000"/>
                          </a:solidFill>
                          <a:effectLst/>
                          <a:latin typeface="Calibri" panose="020F0502020204030204" pitchFamily="34" charset="0"/>
                        </a:rPr>
                        <a:t>205.69</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449959"/>
                  </a:ext>
                </a:extLst>
              </a:tr>
              <a:tr h="204848">
                <a:tc>
                  <a:txBody>
                    <a:bodyPr/>
                    <a:lstStyle/>
                    <a:p>
                      <a:pPr algn="l" fontAlgn="b"/>
                      <a:r>
                        <a:rPr lang="en-US" sz="1000" b="0" i="0" u="none" strike="noStrike" dirty="0">
                          <a:solidFill>
                            <a:srgbClr val="000000"/>
                          </a:solidFill>
                          <a:effectLst/>
                          <a:latin typeface="Calibri" panose="020F0502020204030204" pitchFamily="34" charset="0"/>
                        </a:rPr>
                        <a:t>Current Bucket Bounce % (No)</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9.5%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B"/>
                    </a:solidFill>
                  </a:tcPr>
                </a:tc>
                <a:tc>
                  <a:txBody>
                    <a:bodyPr/>
                    <a:lstStyle/>
                    <a:p>
                      <a:pPr algn="ctr" fontAlgn="b"/>
                      <a:r>
                        <a:rPr lang="en-US" sz="1000" b="0" i="0" u="none" strike="noStrike">
                          <a:solidFill>
                            <a:srgbClr val="000000"/>
                          </a:solidFill>
                          <a:effectLst/>
                          <a:latin typeface="Calibri" panose="020F0502020204030204" pitchFamily="34" charset="0"/>
                        </a:rPr>
                        <a:t>4.2%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b"/>
                      <a:r>
                        <a:rPr lang="en-US" sz="1000" b="0" i="0" u="none" strike="noStrike">
                          <a:solidFill>
                            <a:srgbClr val="000000"/>
                          </a:solidFill>
                          <a:effectLst/>
                          <a:latin typeface="Calibri" panose="020F0502020204030204" pitchFamily="34" charset="0"/>
                        </a:rPr>
                        <a:t>16.1%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000" b="0" i="0" u="none" strike="noStrike">
                          <a:solidFill>
                            <a:srgbClr val="000000"/>
                          </a:solidFill>
                          <a:effectLst/>
                          <a:latin typeface="Calibri" panose="020F0502020204030204" pitchFamily="34" charset="0"/>
                        </a:rPr>
                        <a:t>7.6%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B6C"/>
                    </a:solidFill>
                  </a:tcPr>
                </a:tc>
                <a:tc>
                  <a:txBody>
                    <a:bodyPr/>
                    <a:lstStyle/>
                    <a:p>
                      <a:pPr algn="ctr" fontAlgn="b"/>
                      <a:r>
                        <a:rPr lang="en-US" sz="1000" b="0" i="0" u="none" strike="noStrike" dirty="0">
                          <a:solidFill>
                            <a:srgbClr val="000000"/>
                          </a:solidFill>
                          <a:effectLst/>
                          <a:latin typeface="Calibri" panose="020F0502020204030204" pitchFamily="34" charset="0"/>
                        </a:rPr>
                        <a:t>14.3%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b"/>
                      <a:r>
                        <a:rPr lang="en-US" sz="1000" b="0" i="0" u="none" strike="noStrike" dirty="0">
                          <a:solidFill>
                            <a:srgbClr val="000000"/>
                          </a:solidFill>
                          <a:effectLst/>
                          <a:latin typeface="Calibri" panose="020F0502020204030204" pitchFamily="34" charset="0"/>
                        </a:rPr>
                        <a:t>10.8%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000" b="0" i="0" u="none" strike="noStrike" dirty="0">
                          <a:solidFill>
                            <a:srgbClr val="000000"/>
                          </a:solidFill>
                          <a:effectLst/>
                          <a:latin typeface="Calibri" panose="020F0502020204030204" pitchFamily="34" charset="0"/>
                        </a:rPr>
                        <a:t>11.9%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b"/>
                      <a:r>
                        <a:rPr lang="en-US" sz="1000" b="0" i="0" u="none" strike="noStrike" dirty="0">
                          <a:solidFill>
                            <a:srgbClr val="000000"/>
                          </a:solidFill>
                          <a:effectLst/>
                          <a:latin typeface="Calibri" panose="020F0502020204030204" pitchFamily="34" charset="0"/>
                        </a:rPr>
                        <a:t>16.2%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b"/>
                      <a:r>
                        <a:rPr lang="en-US" sz="1000" b="0" i="0" u="none" strike="noStrike" dirty="0">
                          <a:solidFill>
                            <a:srgbClr val="000000"/>
                          </a:solidFill>
                          <a:effectLst/>
                          <a:latin typeface="Calibri" panose="020F0502020204030204" pitchFamily="34" charset="0"/>
                        </a:rPr>
                        <a:t>9.4%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000" b="0" i="0" u="none" strike="noStrike" dirty="0">
                          <a:solidFill>
                            <a:srgbClr val="000000"/>
                          </a:solidFill>
                          <a:effectLst/>
                          <a:latin typeface="Calibri" panose="020F0502020204030204" pitchFamily="34" charset="0"/>
                        </a:rPr>
                        <a:t>10.3%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b"/>
                      <a:r>
                        <a:rPr lang="en-US" sz="1000" b="0" i="0" u="none" strike="noStrike">
                          <a:solidFill>
                            <a:srgbClr val="000000"/>
                          </a:solidFill>
                          <a:effectLst/>
                          <a:latin typeface="Calibri" panose="020F0502020204030204" pitchFamily="34" charset="0"/>
                        </a:rPr>
                        <a:t>7.6%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b"/>
                      <a:r>
                        <a:rPr lang="en-US" sz="1000" b="0" i="0" u="none" strike="noStrike">
                          <a:solidFill>
                            <a:srgbClr val="000000"/>
                          </a:solidFill>
                          <a:effectLst/>
                          <a:latin typeface="Calibri" panose="020F0502020204030204" pitchFamily="34" charset="0"/>
                        </a:rPr>
                        <a:t>7.0%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b"/>
                      <a:r>
                        <a:rPr lang="en-US" sz="1000" b="0" i="0" u="none" strike="noStrike">
                          <a:solidFill>
                            <a:srgbClr val="000000"/>
                          </a:solidFill>
                          <a:effectLst/>
                          <a:latin typeface="Calibri" panose="020F0502020204030204" pitchFamily="34" charset="0"/>
                        </a:rPr>
                        <a:t>13.7%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b"/>
                      <a:r>
                        <a:rPr lang="en-US" sz="1000" b="0" i="0" u="none" strike="noStrike">
                          <a:solidFill>
                            <a:srgbClr val="000000"/>
                          </a:solidFill>
                          <a:effectLst/>
                          <a:latin typeface="Calibri" panose="020F0502020204030204" pitchFamily="34" charset="0"/>
                        </a:rPr>
                        <a:t>8.3%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b"/>
                      <a:r>
                        <a:rPr lang="en-US" sz="1000" b="0" i="0" u="none" strike="noStrike" dirty="0">
                          <a:solidFill>
                            <a:srgbClr val="000000"/>
                          </a:solidFill>
                          <a:effectLst/>
                          <a:latin typeface="Calibri" panose="020F0502020204030204" pitchFamily="34" charset="0"/>
                        </a:rPr>
                        <a:t>10.3%</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b"/>
                      <a:r>
                        <a:rPr lang="en-US" sz="1000" b="0" i="0" u="none" strike="noStrike" dirty="0">
                          <a:solidFill>
                            <a:srgbClr val="000000"/>
                          </a:solidFill>
                          <a:effectLst/>
                          <a:latin typeface="Calibri" panose="020F0502020204030204" pitchFamily="34" charset="0"/>
                        </a:rPr>
                        <a:t>13.1%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000" b="0" i="0" u="none" strike="noStrike" dirty="0">
                          <a:solidFill>
                            <a:srgbClr val="000000"/>
                          </a:solidFill>
                          <a:effectLst/>
                          <a:latin typeface="Calibri" panose="020F0502020204030204" pitchFamily="34" charset="0"/>
                        </a:rPr>
                        <a:t>12.7%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b"/>
                      <a:r>
                        <a:rPr lang="en-US" sz="1000" b="0" i="0" u="none" strike="noStrike" dirty="0">
                          <a:solidFill>
                            <a:srgbClr val="000000"/>
                          </a:solidFill>
                          <a:effectLst/>
                          <a:latin typeface="Calibri" panose="020F0502020204030204" pitchFamily="34" charset="0"/>
                        </a:rPr>
                        <a:t>14.18%</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000" b="0" i="0" u="none" strike="noStrike" dirty="0" smtClean="0">
                          <a:solidFill>
                            <a:srgbClr val="000000"/>
                          </a:solidFill>
                          <a:effectLst/>
                          <a:latin typeface="Calibri" panose="020F0502020204030204" pitchFamily="34" charset="0"/>
                        </a:rPr>
                        <a:t>12.11%</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b"/>
                      <a:r>
                        <a:rPr lang="en-US" sz="1000" b="0" i="0" u="none" strike="noStrike" dirty="0" smtClean="0">
                          <a:solidFill>
                            <a:srgbClr val="000000"/>
                          </a:solidFill>
                          <a:effectLst/>
                          <a:latin typeface="Calibri" panose="020F0502020204030204" pitchFamily="34" charset="0"/>
                        </a:rPr>
                        <a:t>14.22%</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b"/>
                      <a:r>
                        <a:rPr lang="en-US" sz="1000" b="0" i="0" u="none" strike="noStrike" dirty="0" smtClean="0">
                          <a:solidFill>
                            <a:srgbClr val="000000"/>
                          </a:solidFill>
                          <a:effectLst/>
                          <a:latin typeface="Calibri" panose="020F0502020204030204" pitchFamily="34" charset="0"/>
                        </a:rPr>
                        <a:t>15%</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extLst>
                  <a:ext uri="{0D108BD9-81ED-4DB2-BD59-A6C34878D82A}">
                    <a16:rowId xmlns:a16="http://schemas.microsoft.com/office/drawing/2014/main" val="3740985"/>
                  </a:ext>
                </a:extLst>
              </a:tr>
              <a:tr h="401471">
                <a:tc>
                  <a:txBody>
                    <a:bodyPr/>
                    <a:lstStyle/>
                    <a:p>
                      <a:pPr algn="l" fontAlgn="b"/>
                      <a:r>
                        <a:rPr lang="en-US" sz="1000" b="0" i="0" u="none" strike="noStrike" dirty="0">
                          <a:solidFill>
                            <a:srgbClr val="000000"/>
                          </a:solidFill>
                          <a:effectLst/>
                          <a:latin typeface="Calibri" panose="020F0502020204030204" pitchFamily="34" charset="0"/>
                        </a:rPr>
                        <a:t>Current Bucket Bounce % (Value)</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8.0%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000" b="0" i="0" u="none" strike="noStrike">
                          <a:solidFill>
                            <a:srgbClr val="000000"/>
                          </a:solidFill>
                          <a:effectLst/>
                          <a:latin typeface="Calibri" panose="020F0502020204030204" pitchFamily="34" charset="0"/>
                        </a:rPr>
                        <a:t>6.4%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b"/>
                      <a:r>
                        <a:rPr lang="en-US" sz="1000" b="0" i="0" u="none" strike="noStrike">
                          <a:solidFill>
                            <a:srgbClr val="000000"/>
                          </a:solidFill>
                          <a:effectLst/>
                          <a:latin typeface="Calibri" panose="020F0502020204030204" pitchFamily="34" charset="0"/>
                        </a:rPr>
                        <a:t>24.2%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b"/>
                      <a:r>
                        <a:rPr lang="en-US" sz="1000" b="0" i="0" u="none" strike="noStrike">
                          <a:solidFill>
                            <a:srgbClr val="000000"/>
                          </a:solidFill>
                          <a:effectLst/>
                          <a:latin typeface="Calibri" panose="020F0502020204030204" pitchFamily="34" charset="0"/>
                        </a:rPr>
                        <a:t>9.7%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000" b="0" i="0" u="none" strike="noStrike" dirty="0">
                          <a:solidFill>
                            <a:srgbClr val="000000"/>
                          </a:solidFill>
                          <a:effectLst/>
                          <a:latin typeface="Calibri" panose="020F0502020204030204" pitchFamily="34" charset="0"/>
                        </a:rPr>
                        <a:t>16.7%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b"/>
                      <a:r>
                        <a:rPr lang="en-US" sz="1000" b="0" i="0" u="none" strike="noStrike">
                          <a:solidFill>
                            <a:srgbClr val="000000"/>
                          </a:solidFill>
                          <a:effectLst/>
                          <a:latin typeface="Calibri" panose="020F0502020204030204" pitchFamily="34" charset="0"/>
                        </a:rPr>
                        <a:t>11.4%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000" b="0" i="0" u="none" strike="noStrike" dirty="0">
                          <a:solidFill>
                            <a:srgbClr val="000000"/>
                          </a:solidFill>
                          <a:effectLst/>
                          <a:latin typeface="Calibri" panose="020F0502020204030204" pitchFamily="34" charset="0"/>
                        </a:rPr>
                        <a:t>13.4%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b"/>
                      <a:r>
                        <a:rPr lang="en-US" sz="1000" b="0" i="0" u="none" strike="noStrike" dirty="0">
                          <a:solidFill>
                            <a:srgbClr val="000000"/>
                          </a:solidFill>
                          <a:effectLst/>
                          <a:latin typeface="Calibri" panose="020F0502020204030204" pitchFamily="34" charset="0"/>
                        </a:rPr>
                        <a:t>19.2%</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b"/>
                      <a:r>
                        <a:rPr lang="en-US" sz="1000" b="0" i="0" u="none" strike="noStrike" dirty="0">
                          <a:solidFill>
                            <a:srgbClr val="000000"/>
                          </a:solidFill>
                          <a:effectLst/>
                          <a:latin typeface="Calibri" panose="020F0502020204030204" pitchFamily="34" charset="0"/>
                        </a:rPr>
                        <a:t>10.5%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ctr" fontAlgn="b"/>
                      <a:r>
                        <a:rPr lang="en-US" sz="1000" b="0" i="0" u="none" strike="noStrike" dirty="0">
                          <a:solidFill>
                            <a:srgbClr val="000000"/>
                          </a:solidFill>
                          <a:effectLst/>
                          <a:latin typeface="Calibri" panose="020F0502020204030204" pitchFamily="34" charset="0"/>
                        </a:rPr>
                        <a:t>7.5%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b"/>
                      <a:r>
                        <a:rPr lang="en-US" sz="1000" b="0" i="0" u="none" strike="noStrike" dirty="0">
                          <a:solidFill>
                            <a:srgbClr val="000000"/>
                          </a:solidFill>
                          <a:effectLst/>
                          <a:latin typeface="Calibri" panose="020F0502020204030204" pitchFamily="34" charset="0"/>
                        </a:rPr>
                        <a:t>5.5%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b"/>
                      <a:r>
                        <a:rPr lang="en-US" sz="1000" b="0" i="0" u="none" strike="noStrike" dirty="0">
                          <a:solidFill>
                            <a:srgbClr val="000000"/>
                          </a:solidFill>
                          <a:effectLst/>
                          <a:latin typeface="Calibri" panose="020F0502020204030204" pitchFamily="34" charset="0"/>
                        </a:rPr>
                        <a:t>4.7%</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tc>
                  <a:txBody>
                    <a:bodyPr/>
                    <a:lstStyle/>
                    <a:p>
                      <a:pPr algn="ctr" fontAlgn="b"/>
                      <a:r>
                        <a:rPr lang="en-US" sz="1000" b="0" i="0" u="none" strike="noStrike" dirty="0">
                          <a:solidFill>
                            <a:srgbClr val="000000"/>
                          </a:solidFill>
                          <a:effectLst/>
                          <a:latin typeface="Calibri" panose="020F0502020204030204" pitchFamily="34" charset="0"/>
                        </a:rPr>
                        <a:t>16.5%</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000" b="0" i="0" u="none" strike="noStrike" dirty="0">
                          <a:solidFill>
                            <a:srgbClr val="000000"/>
                          </a:solidFill>
                          <a:effectLst/>
                          <a:latin typeface="Calibri" panose="020F0502020204030204" pitchFamily="34" charset="0"/>
                        </a:rPr>
                        <a:t>14.1%</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b"/>
                      <a:r>
                        <a:rPr lang="en-US" sz="1000" b="0" i="0" u="none" strike="noStrike" dirty="0">
                          <a:solidFill>
                            <a:srgbClr val="000000"/>
                          </a:solidFill>
                          <a:effectLst/>
                          <a:latin typeface="Calibri" panose="020F0502020204030204" pitchFamily="34" charset="0"/>
                        </a:rPr>
                        <a:t>11.6%</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b"/>
                      <a:r>
                        <a:rPr lang="en-US" sz="1000" b="0" i="0" u="none" strike="noStrike" dirty="0">
                          <a:solidFill>
                            <a:srgbClr val="000000"/>
                          </a:solidFill>
                          <a:effectLst/>
                          <a:latin typeface="Calibri" panose="020F0502020204030204" pitchFamily="34" charset="0"/>
                        </a:rPr>
                        <a:t>14.9%</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000" b="0" i="0" u="none" strike="noStrike" dirty="0">
                          <a:solidFill>
                            <a:srgbClr val="000000"/>
                          </a:solidFill>
                          <a:effectLst/>
                          <a:latin typeface="Calibri" panose="020F0502020204030204" pitchFamily="34" charset="0"/>
                        </a:rPr>
                        <a:t>13.0%</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b"/>
                      <a:r>
                        <a:rPr lang="en-US" sz="1000" b="0" i="0" u="none" strike="noStrike" dirty="0">
                          <a:solidFill>
                            <a:srgbClr val="000000"/>
                          </a:solidFill>
                          <a:effectLst/>
                          <a:latin typeface="Calibri" panose="020F0502020204030204" pitchFamily="34" charset="0"/>
                        </a:rPr>
                        <a:t>17.4%</a:t>
                      </a: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b"/>
                      <a:r>
                        <a:rPr lang="en-US" sz="1000" b="0" i="0" u="none" strike="noStrike" dirty="0" smtClean="0">
                          <a:solidFill>
                            <a:srgbClr val="000000"/>
                          </a:solidFill>
                          <a:effectLst/>
                          <a:latin typeface="Calibri" panose="020F0502020204030204" pitchFamily="34" charset="0"/>
                        </a:rPr>
                        <a:t>14.39%</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b"/>
                      <a:r>
                        <a:rPr lang="en-US" sz="1000" b="0" i="0" u="none" strike="noStrike" dirty="0" smtClean="0">
                          <a:solidFill>
                            <a:srgbClr val="000000"/>
                          </a:solidFill>
                          <a:effectLst/>
                          <a:latin typeface="Calibri" panose="020F0502020204030204" pitchFamily="34" charset="0"/>
                        </a:rPr>
                        <a:t>13.35%</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b"/>
                      <a:r>
                        <a:rPr lang="en-US" sz="1000" b="0" i="0" u="none" strike="noStrike" dirty="0" smtClean="0">
                          <a:solidFill>
                            <a:srgbClr val="000000"/>
                          </a:solidFill>
                          <a:effectLst/>
                          <a:latin typeface="Calibri" panose="020F0502020204030204" pitchFamily="34" charset="0"/>
                        </a:rPr>
                        <a:t>10%</a:t>
                      </a:r>
                      <a:endParaRPr lang="en-US" sz="1000" b="0" i="0" u="none" strike="noStrike" dirty="0">
                        <a:solidFill>
                          <a:srgbClr val="000000"/>
                        </a:solidFill>
                        <a:effectLst/>
                        <a:latin typeface="Calibri" panose="020F0502020204030204" pitchFamily="34" charset="0"/>
                      </a:endParaRPr>
                    </a:p>
                  </a:txBody>
                  <a:tcPr marL="7650" marR="7650" marT="76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extLst>
                  <a:ext uri="{0D108BD9-81ED-4DB2-BD59-A6C34878D82A}">
                    <a16:rowId xmlns:a16="http://schemas.microsoft.com/office/drawing/2014/main" val="3085999998"/>
                  </a:ext>
                </a:extLst>
              </a:tr>
            </a:tbl>
          </a:graphicData>
        </a:graphic>
      </p:graphicFrame>
    </p:spTree>
    <p:extLst>
      <p:ext uri="{BB962C8B-B14F-4D97-AF65-F5344CB8AC3E}">
        <p14:creationId xmlns:p14="http://schemas.microsoft.com/office/powerpoint/2010/main" val="3920427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HFS Univariate | Start-ups, Doctor Profile, Asset Category | Overall</a:t>
            </a:r>
          </a:p>
        </p:txBody>
      </p:sp>
      <p:graphicFrame>
        <p:nvGraphicFramePr>
          <p:cNvPr id="4" name="Table 3"/>
          <p:cNvGraphicFramePr>
            <a:graphicFrameLocks noGrp="1"/>
          </p:cNvGraphicFramePr>
          <p:nvPr>
            <p:extLst>
              <p:ext uri="{D42A27DB-BD31-4B8C-83A1-F6EECF244321}">
                <p14:modId xmlns:p14="http://schemas.microsoft.com/office/powerpoint/2010/main" val="1398763890"/>
              </p:ext>
            </p:extLst>
          </p:nvPr>
        </p:nvGraphicFramePr>
        <p:xfrm>
          <a:off x="130287" y="726495"/>
          <a:ext cx="11924944" cy="4528140"/>
        </p:xfrm>
        <a:graphic>
          <a:graphicData uri="http://schemas.openxmlformats.org/drawingml/2006/table">
            <a:tbl>
              <a:tblPr/>
              <a:tblGrid>
                <a:gridCol w="1110420">
                  <a:extLst>
                    <a:ext uri="{9D8B030D-6E8A-4147-A177-3AD203B41FA5}">
                      <a16:colId xmlns:a16="http://schemas.microsoft.com/office/drawing/2014/main" val="1042707602"/>
                    </a:ext>
                  </a:extLst>
                </a:gridCol>
                <a:gridCol w="772466">
                  <a:extLst>
                    <a:ext uri="{9D8B030D-6E8A-4147-A177-3AD203B41FA5}">
                      <a16:colId xmlns:a16="http://schemas.microsoft.com/office/drawing/2014/main" val="275405011"/>
                    </a:ext>
                  </a:extLst>
                </a:gridCol>
                <a:gridCol w="772466">
                  <a:extLst>
                    <a:ext uri="{9D8B030D-6E8A-4147-A177-3AD203B41FA5}">
                      <a16:colId xmlns:a16="http://schemas.microsoft.com/office/drawing/2014/main" val="3635609099"/>
                    </a:ext>
                  </a:extLst>
                </a:gridCol>
                <a:gridCol w="772466">
                  <a:extLst>
                    <a:ext uri="{9D8B030D-6E8A-4147-A177-3AD203B41FA5}">
                      <a16:colId xmlns:a16="http://schemas.microsoft.com/office/drawing/2014/main" val="3139235735"/>
                    </a:ext>
                  </a:extLst>
                </a:gridCol>
                <a:gridCol w="772466">
                  <a:extLst>
                    <a:ext uri="{9D8B030D-6E8A-4147-A177-3AD203B41FA5}">
                      <a16:colId xmlns:a16="http://schemas.microsoft.com/office/drawing/2014/main" val="4026797694"/>
                    </a:ext>
                  </a:extLst>
                </a:gridCol>
                <a:gridCol w="772466">
                  <a:extLst>
                    <a:ext uri="{9D8B030D-6E8A-4147-A177-3AD203B41FA5}">
                      <a16:colId xmlns:a16="http://schemas.microsoft.com/office/drawing/2014/main" val="82178252"/>
                    </a:ext>
                  </a:extLst>
                </a:gridCol>
                <a:gridCol w="772466">
                  <a:extLst>
                    <a:ext uri="{9D8B030D-6E8A-4147-A177-3AD203B41FA5}">
                      <a16:colId xmlns:a16="http://schemas.microsoft.com/office/drawing/2014/main" val="308027429"/>
                    </a:ext>
                  </a:extLst>
                </a:gridCol>
                <a:gridCol w="772466">
                  <a:extLst>
                    <a:ext uri="{9D8B030D-6E8A-4147-A177-3AD203B41FA5}">
                      <a16:colId xmlns:a16="http://schemas.microsoft.com/office/drawing/2014/main" val="1094567874"/>
                    </a:ext>
                  </a:extLst>
                </a:gridCol>
                <a:gridCol w="772466">
                  <a:extLst>
                    <a:ext uri="{9D8B030D-6E8A-4147-A177-3AD203B41FA5}">
                      <a16:colId xmlns:a16="http://schemas.microsoft.com/office/drawing/2014/main" val="2930119562"/>
                    </a:ext>
                  </a:extLst>
                </a:gridCol>
                <a:gridCol w="772466">
                  <a:extLst>
                    <a:ext uri="{9D8B030D-6E8A-4147-A177-3AD203B41FA5}">
                      <a16:colId xmlns:a16="http://schemas.microsoft.com/office/drawing/2014/main" val="2379277801"/>
                    </a:ext>
                  </a:extLst>
                </a:gridCol>
                <a:gridCol w="772466">
                  <a:extLst>
                    <a:ext uri="{9D8B030D-6E8A-4147-A177-3AD203B41FA5}">
                      <a16:colId xmlns:a16="http://schemas.microsoft.com/office/drawing/2014/main" val="4187771319"/>
                    </a:ext>
                  </a:extLst>
                </a:gridCol>
                <a:gridCol w="772466">
                  <a:extLst>
                    <a:ext uri="{9D8B030D-6E8A-4147-A177-3AD203B41FA5}">
                      <a16:colId xmlns:a16="http://schemas.microsoft.com/office/drawing/2014/main" val="3417036381"/>
                    </a:ext>
                  </a:extLst>
                </a:gridCol>
                <a:gridCol w="772466">
                  <a:extLst>
                    <a:ext uri="{9D8B030D-6E8A-4147-A177-3AD203B41FA5}">
                      <a16:colId xmlns:a16="http://schemas.microsoft.com/office/drawing/2014/main" val="2674993630"/>
                    </a:ext>
                  </a:extLst>
                </a:gridCol>
                <a:gridCol w="772466">
                  <a:extLst>
                    <a:ext uri="{9D8B030D-6E8A-4147-A177-3AD203B41FA5}">
                      <a16:colId xmlns:a16="http://schemas.microsoft.com/office/drawing/2014/main" val="4108240960"/>
                    </a:ext>
                  </a:extLst>
                </a:gridCol>
                <a:gridCol w="772466">
                  <a:extLst>
                    <a:ext uri="{9D8B030D-6E8A-4147-A177-3AD203B41FA5}">
                      <a16:colId xmlns:a16="http://schemas.microsoft.com/office/drawing/2014/main" val="2066389774"/>
                    </a:ext>
                  </a:extLst>
                </a:gridCol>
              </a:tblGrid>
              <a:tr h="209383">
                <a:tc rowSpan="2">
                  <a:txBody>
                    <a:bodyPr/>
                    <a:lstStyle/>
                    <a:p>
                      <a:pPr algn="l" rtl="0" fontAlgn="ctr"/>
                      <a:r>
                        <a:rPr lang="en-IN" sz="1100" b="1" i="0" u="none" strike="noStrike" dirty="0">
                          <a:solidFill>
                            <a:srgbClr val="000000"/>
                          </a:solidFill>
                          <a:effectLst/>
                          <a:latin typeface="Calibri" panose="020F0502020204030204" pitchFamily="34" charset="0"/>
                        </a:rPr>
                        <a:t>Parameter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rtl="0" fontAlgn="b"/>
                      <a:r>
                        <a:rPr lang="en-IN" sz="1100" b="1" i="0" u="none" strike="noStrike">
                          <a:solidFill>
                            <a:srgbClr val="000000"/>
                          </a:solidFill>
                          <a:effectLst/>
                          <a:latin typeface="Calibri" panose="020F0502020204030204" pitchFamily="34" charset="0"/>
                        </a:rPr>
                        <a:t>Overall Portfolio</a:t>
                      </a:r>
                    </a:p>
                  </a:txBody>
                  <a:tcPr marL="9525" marR="9525" marT="9525" marB="0" anchor="b">
                    <a:lnL w="12700" cap="flat" cmpd="sng" algn="ctr">
                      <a:solidFill>
                        <a:schemeClr val="tx1"/>
                      </a:solidFill>
                      <a:prstDash val="solid"/>
                      <a:round/>
                      <a:headEnd type="none" w="med" len="med"/>
                      <a:tailEnd type="none" w="med" len="med"/>
                    </a:lnL>
                    <a:lnR w="6350" cap="flat" cmpd="sng" algn="ctr">
                      <a:solidFill>
                        <a:srgbClr val="808080"/>
                      </a:solidFill>
                      <a:prstDash val="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ctr" rtl="0" fontAlgn="ctr"/>
                      <a:r>
                        <a:rPr lang="en-IN" sz="1100" b="1" i="0" u="none" strike="noStrike">
                          <a:solidFill>
                            <a:srgbClr val="000000"/>
                          </a:solidFill>
                          <a:effectLst/>
                          <a:latin typeface="Calibri" panose="020F0502020204030204" pitchFamily="34" charset="0"/>
                        </a:rPr>
                        <a:t>Rest.</a:t>
                      </a:r>
                    </a:p>
                  </a:txBody>
                  <a:tcPr marL="9525" marR="9525" marT="9525" marB="0" anchor="ctr">
                    <a:lnL w="6350" cap="flat" cmpd="sng" algn="ctr">
                      <a:solidFill>
                        <a:srgbClr val="808080"/>
                      </a:solidFill>
                      <a:prstDash val="dash"/>
                      <a:round/>
                      <a:headEnd type="none" w="med" len="med"/>
                      <a:tailEnd type="none" w="med" len="med"/>
                    </a:lnL>
                    <a:lnR w="6350" cap="flat" cmpd="sng" algn="ctr">
                      <a:solidFill>
                        <a:srgbClr val="808080"/>
                      </a:solidFill>
                      <a:prstDash val="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rtl="0" fontAlgn="b"/>
                      <a:r>
                        <a:rPr lang="en-IN" sz="1100" b="1" i="0" u="none" strike="noStrike">
                          <a:solidFill>
                            <a:srgbClr val="000000"/>
                          </a:solidFill>
                          <a:effectLst/>
                          <a:latin typeface="Calibri" panose="020F0502020204030204" pitchFamily="34" charset="0"/>
                        </a:rPr>
                        <a:t>Current Bounce</a:t>
                      </a:r>
                    </a:p>
                  </a:txBody>
                  <a:tcPr marL="9525" marR="9525" marT="9525" marB="0" anchor="b">
                    <a:lnL w="6350" cap="flat" cmpd="sng" algn="ctr">
                      <a:solidFill>
                        <a:srgbClr val="808080"/>
                      </a:solidFill>
                      <a:prstDash val="dash"/>
                      <a:round/>
                      <a:headEnd type="none" w="med" len="med"/>
                      <a:tailEnd type="none" w="med" len="med"/>
                    </a:lnL>
                    <a:lnR w="6350" cap="flat" cmpd="sng" algn="ctr">
                      <a:solidFill>
                        <a:srgbClr val="808080"/>
                      </a:solidFill>
                      <a:prstDash val="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rtl="0" fontAlgn="b"/>
                      <a:r>
                        <a:rPr lang="en-IN" sz="1100" b="1" i="0" u="none" strike="noStrike">
                          <a:solidFill>
                            <a:srgbClr val="000000"/>
                          </a:solidFill>
                          <a:effectLst/>
                          <a:latin typeface="Calibri" panose="020F0502020204030204" pitchFamily="34" charset="0"/>
                        </a:rPr>
                        <a:t>X+</a:t>
                      </a:r>
                    </a:p>
                  </a:txBody>
                  <a:tcPr marL="9525" marR="9525" marT="9525" marB="0" anchor="b">
                    <a:lnL w="6350" cap="flat" cmpd="sng" algn="ctr">
                      <a:solidFill>
                        <a:srgbClr val="808080"/>
                      </a:solidFill>
                      <a:prstDash val="dash"/>
                      <a:round/>
                      <a:headEnd type="none" w="med" len="med"/>
                      <a:tailEnd type="none" w="med" len="med"/>
                    </a:lnL>
                    <a:lnR w="6350" cap="flat" cmpd="sng" algn="ctr">
                      <a:solidFill>
                        <a:srgbClr val="808080"/>
                      </a:solidFill>
                      <a:prstDash val="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rtl="0" fontAlgn="b"/>
                      <a:r>
                        <a:rPr lang="en-IN" sz="1100" b="1" i="0" u="none" strike="noStrike">
                          <a:solidFill>
                            <a:srgbClr val="000000"/>
                          </a:solidFill>
                          <a:effectLst/>
                          <a:latin typeface="Calibri" panose="020F0502020204030204" pitchFamily="34" charset="0"/>
                        </a:rPr>
                        <a:t>30+</a:t>
                      </a:r>
                    </a:p>
                  </a:txBody>
                  <a:tcPr marL="9525" marR="9525" marT="9525" marB="0" anchor="b">
                    <a:lnL w="6350" cap="flat" cmpd="sng" algn="ctr">
                      <a:solidFill>
                        <a:srgbClr val="808080"/>
                      </a:solidFill>
                      <a:prstDash val="dash"/>
                      <a:round/>
                      <a:headEnd type="none" w="med" len="med"/>
                      <a:tailEnd type="none" w="med" len="med"/>
                    </a:lnL>
                    <a:lnR w="6350" cap="flat" cmpd="sng" algn="ctr">
                      <a:solidFill>
                        <a:srgbClr val="808080"/>
                      </a:solidFill>
                      <a:prstDash val="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rtl="0" fontAlgn="b"/>
                      <a:r>
                        <a:rPr lang="en-IN" sz="1100" b="1" i="0" u="none" strike="noStrike">
                          <a:solidFill>
                            <a:srgbClr val="000000"/>
                          </a:solidFill>
                          <a:effectLst/>
                          <a:latin typeface="Calibri" panose="020F0502020204030204" pitchFamily="34" charset="0"/>
                        </a:rPr>
                        <a:t>90+</a:t>
                      </a:r>
                    </a:p>
                  </a:txBody>
                  <a:tcPr marL="9525" marR="9525" marT="9525" marB="0" anchor="b">
                    <a:lnL w="6350" cap="flat" cmpd="sng" algn="ctr">
                      <a:solidFill>
                        <a:srgbClr val="808080"/>
                      </a:solidFill>
                      <a:prstDash val="dash"/>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rowSpan="2">
                  <a:txBody>
                    <a:bodyPr/>
                    <a:lstStyle/>
                    <a:p>
                      <a:pPr algn="ctr" rtl="0" fontAlgn="ctr"/>
                      <a:r>
                        <a:rPr lang="en-IN" sz="1100" b="1" i="0" u="none" strike="noStrike">
                          <a:solidFill>
                            <a:srgbClr val="000000"/>
                          </a:solidFill>
                          <a:effectLst/>
                          <a:latin typeface="Calibri" panose="020F0502020204030204" pitchFamily="34" charset="0"/>
                        </a:rPr>
                        <a:t>W/off (Overall)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rtl="0" fontAlgn="ctr"/>
                      <a:r>
                        <a:rPr lang="en-IN" sz="1100" b="1" i="0" u="none" strike="noStrike">
                          <a:solidFill>
                            <a:srgbClr val="000000"/>
                          </a:solidFill>
                          <a:effectLst/>
                          <a:latin typeface="Calibri" panose="020F0502020204030204" pitchFamily="34" charset="0"/>
                        </a:rPr>
                        <a:t>Portfolio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971652"/>
                  </a:ext>
                </a:extLst>
              </a:tr>
              <a:tr h="209383">
                <a:tc vMerge="1">
                  <a:txBody>
                    <a:bodyPr/>
                    <a:lstStyle/>
                    <a:p>
                      <a:endParaRPr lang="en-IN"/>
                    </a:p>
                  </a:txBody>
                  <a:tcPr/>
                </a:tc>
                <a:tc>
                  <a:txBody>
                    <a:bodyPr/>
                    <a:lstStyle/>
                    <a:p>
                      <a:pPr algn="ctr" rtl="0" fontAlgn="b"/>
                      <a:r>
                        <a:rPr lang="en-IN" sz="1100" b="1"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a:solidFill>
                            <a:srgbClr val="000000"/>
                          </a:solidFill>
                          <a:effectLst/>
                          <a:latin typeface="Calibri" panose="020F0502020204030204" pitchFamily="34" charset="0"/>
                        </a:rPr>
                        <a:t>Cr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1100" b="1" i="0" u="none" strike="noStrike">
                          <a:solidFill>
                            <a:srgbClr val="000000"/>
                          </a:solidFill>
                          <a:effectLst/>
                          <a:latin typeface="Calibri" panose="020F050202020403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22-Apr</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22-May</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22-Apr</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22-May</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22-Apr</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22-May</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22-Apr</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1" i="0" u="none" strike="noStrike" dirty="0" smtClean="0">
                          <a:solidFill>
                            <a:srgbClr val="000000"/>
                          </a:solidFill>
                          <a:effectLst/>
                          <a:latin typeface="Calibri" panose="020F0502020204030204" pitchFamily="34" charset="0"/>
                        </a:rPr>
                        <a:t>22-May</a:t>
                      </a:r>
                      <a:endParaRPr lang="en-IN"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40121154"/>
                  </a:ext>
                </a:extLst>
              </a:tr>
              <a:tr h="338135">
                <a:tc>
                  <a:txBody>
                    <a:bodyPr/>
                    <a:lstStyle/>
                    <a:p>
                      <a:pPr algn="l" rtl="0" fontAlgn="ctr"/>
                      <a:r>
                        <a:rPr lang="en-IN" sz="1100" b="1" i="0" u="none" strike="noStrike" dirty="0">
                          <a:solidFill>
                            <a:srgbClr val="FFFFFF"/>
                          </a:solidFill>
                          <a:effectLst/>
                          <a:latin typeface="Calibri" panose="020F0502020204030204" pitchFamily="34" charset="0"/>
                        </a:rPr>
                        <a:t>Start-up Vs Non-Start-up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606</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a:solidFill>
                            <a:srgbClr val="FFFFFF"/>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a:solidFill>
                            <a:srgbClr val="FFFFFF"/>
                          </a:solidFill>
                          <a:effectLst/>
                          <a:latin typeface="Calibri" panose="020F0502020204030204" pitchFamily="34" charset="0"/>
                        </a:rPr>
                        <a:t>7.00%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14.79%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12.66%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29.48%</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21.69%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23.29%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7.81%</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11.23%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a:solidFill>
                            <a:srgbClr val="FFFFFF"/>
                          </a:solidFill>
                          <a:effectLst/>
                          <a:latin typeface="Calibri" panose="020F0502020204030204" pitchFamily="34" charset="0"/>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75B5"/>
                    </a:solidFill>
                  </a:tcPr>
                </a:tc>
                <a:extLst>
                  <a:ext uri="{0D108BD9-81ED-4DB2-BD59-A6C34878D82A}">
                    <a16:rowId xmlns:a16="http://schemas.microsoft.com/office/drawing/2014/main" val="314786079"/>
                  </a:ext>
                </a:extLst>
              </a:tr>
              <a:tr h="209383">
                <a:tc>
                  <a:txBody>
                    <a:bodyPr/>
                    <a:lstStyle/>
                    <a:p>
                      <a:pPr algn="l" rtl="0" fontAlgn="b"/>
                      <a:r>
                        <a:rPr lang="en-IN" sz="1100" b="0" i="0" u="none" strike="noStrike" dirty="0">
                          <a:solidFill>
                            <a:srgbClr val="000000"/>
                          </a:solidFill>
                          <a:effectLst/>
                          <a:latin typeface="Calibri" panose="020F0502020204030204" pitchFamily="34" charset="0"/>
                        </a:rPr>
                        <a:t>Start-up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213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smtClean="0">
                          <a:solidFill>
                            <a:srgbClr val="000000"/>
                          </a:solidFill>
                          <a:effectLst/>
                          <a:latin typeface="Calibri" panose="020F0502020204030204" pitchFamily="34" charset="0"/>
                        </a:rPr>
                        <a:t>121.6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36.06%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a:solidFill>
                            <a:srgbClr val="000000"/>
                          </a:solidFill>
                          <a:effectLst/>
                          <a:latin typeface="Calibri" panose="020F0502020204030204" pitchFamily="34" charset="0"/>
                        </a:rPr>
                        <a:t>2</a:t>
                      </a:r>
                      <a:r>
                        <a:rPr lang="en-IN" sz="1100" b="0" i="0" u="none" strike="noStrike" dirty="0" smtClean="0">
                          <a:solidFill>
                            <a:srgbClr val="000000"/>
                          </a:solidFill>
                          <a:effectLst/>
                          <a:latin typeface="Calibri" panose="020F0502020204030204" pitchFamily="34" charset="0"/>
                        </a:rPr>
                        <a:t>.00</a:t>
                      </a:r>
                      <a:r>
                        <a:rPr lang="en-IN"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66"/>
                          </a:solidFill>
                          <a:effectLst/>
                          <a:latin typeface="Calibri" panose="020F0502020204030204" pitchFamily="34" charset="0"/>
                        </a:rPr>
                        <a:t>5.96%</a:t>
                      </a:r>
                      <a:endParaRPr lang="en-IN" sz="1100" b="0" i="0" u="none" strike="noStrike" dirty="0">
                        <a:solidFill>
                          <a:srgbClr val="00006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5.89%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34.66%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32.30%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25.08%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26.24%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2.22%</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6.60%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32.30%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168052"/>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Doctor Start-up</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172</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smtClean="0">
                          <a:solidFill>
                            <a:srgbClr val="000000"/>
                          </a:solidFill>
                          <a:effectLst/>
                          <a:latin typeface="Calibri" panose="020F0502020204030204" pitchFamily="34" charset="0"/>
                        </a:rPr>
                        <a:t>92.96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76.45%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1.16%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66"/>
                          </a:solidFill>
                          <a:effectLst/>
                          <a:latin typeface="Calibri" panose="020F0502020204030204" pitchFamily="34" charset="0"/>
                        </a:rPr>
                        <a:t>11.05%</a:t>
                      </a:r>
                      <a:endParaRPr lang="en-IN" sz="1100" b="0" i="0" u="none" strike="noStrike" dirty="0">
                        <a:solidFill>
                          <a:srgbClr val="00006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14.53%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13.37%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25.58%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8.14%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8.14%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3.49%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6.40%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IN" sz="1100" b="0" i="0" u="none" strike="noStrike" dirty="0" smtClean="0">
                          <a:solidFill>
                            <a:srgbClr val="000000"/>
                          </a:solidFill>
                          <a:effectLst/>
                          <a:latin typeface="Calibri" panose="020F0502020204030204" pitchFamily="34" charset="0"/>
                        </a:rPr>
                        <a:t>25.58%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459170"/>
                  </a:ext>
                </a:extLst>
              </a:tr>
              <a:tr h="347530">
                <a:tc>
                  <a:txBody>
                    <a:bodyPr/>
                    <a:lstStyle/>
                    <a:p>
                      <a:pPr algn="l" rtl="0" fontAlgn="b"/>
                      <a:r>
                        <a:rPr lang="en-US" sz="1100" b="0" i="0" u="none" strike="noStrike" dirty="0">
                          <a:solidFill>
                            <a:srgbClr val="000000"/>
                          </a:solidFill>
                          <a:effectLst/>
                          <a:latin typeface="Calibri" panose="020F0502020204030204" pitchFamily="34" charset="0"/>
                        </a:rPr>
                        <a:t>Non Doctor Start-up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28.65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23.56%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24.39%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66"/>
                          </a:solidFill>
                          <a:effectLst/>
                          <a:latin typeface="Calibri" panose="020F0502020204030204" pitchFamily="34" charset="0"/>
                        </a:rPr>
                        <a:t>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US" sz="1100" b="0" i="0" u="none" strike="noStrike" dirty="0">
                          <a:solidFill>
                            <a:srgbClr val="000000"/>
                          </a:solidFill>
                          <a:effectLst/>
                          <a:latin typeface="Calibri" panose="020F0502020204030204" pitchFamily="34" charset="0"/>
                        </a:rPr>
                        <a:t>12.20%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dirty="0">
                          <a:solidFill>
                            <a:srgbClr val="000000"/>
                          </a:solidFill>
                          <a:effectLst/>
                          <a:latin typeface="Calibri" panose="020F0502020204030204" pitchFamily="34" charset="0"/>
                        </a:rPr>
                        <a:t>14.63%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dirty="0">
                          <a:solidFill>
                            <a:srgbClr val="000000"/>
                          </a:solidFill>
                          <a:effectLst/>
                          <a:latin typeface="Calibri" panose="020F0502020204030204" pitchFamily="34" charset="0"/>
                        </a:rPr>
                        <a:t>19.51%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dirty="0">
                          <a:solidFill>
                            <a:srgbClr val="000000"/>
                          </a:solidFill>
                          <a:effectLst/>
                          <a:latin typeface="Calibri" panose="020F0502020204030204" pitchFamily="34" charset="0"/>
                        </a:rPr>
                        <a:t>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dirty="0">
                          <a:solidFill>
                            <a:srgbClr val="000000"/>
                          </a:solidFill>
                          <a:effectLst/>
                          <a:latin typeface="Calibri" panose="020F0502020204030204" pitchFamily="34" charset="0"/>
                        </a:rPr>
                        <a:t>7.32%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dirty="0">
                          <a:solidFill>
                            <a:srgbClr val="000000"/>
                          </a:solidFill>
                          <a:effectLst/>
                          <a:latin typeface="Calibri" panose="020F0502020204030204" pitchFamily="34" charset="0"/>
                        </a:rPr>
                        <a:t>7.32%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dirty="0">
                          <a:solidFill>
                            <a:srgbClr val="000000"/>
                          </a:solidFill>
                          <a:effectLst/>
                          <a:latin typeface="Calibri" panose="020F0502020204030204" pitchFamily="34" charset="0"/>
                        </a:rPr>
                        <a:t>7.32%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100" b="0" i="0" u="none" strike="noStrike" dirty="0">
                          <a:solidFill>
                            <a:srgbClr val="000000"/>
                          </a:solidFill>
                          <a:effectLst/>
                          <a:latin typeface="Calibri" panose="020F0502020204030204" pitchFamily="34" charset="0"/>
                        </a:rPr>
                        <a:t>19.51%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7061634"/>
                  </a:ext>
                </a:extLst>
              </a:tr>
              <a:tr h="209383">
                <a:tc>
                  <a:txBody>
                    <a:bodyPr/>
                    <a:lstStyle/>
                    <a:p>
                      <a:pPr algn="l" rtl="0" fontAlgn="b"/>
                      <a:r>
                        <a:rPr lang="en-US" sz="1100" b="0" i="0" u="none" strike="noStrike" dirty="0">
                          <a:solidFill>
                            <a:srgbClr val="000000"/>
                          </a:solidFill>
                          <a:effectLst/>
                          <a:latin typeface="Calibri" panose="020F0502020204030204" pitchFamily="34" charset="0"/>
                        </a:rPr>
                        <a:t>Non Start-up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393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215.6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63.94%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a:solidFill>
                            <a:srgbClr val="000000"/>
                          </a:solidFill>
                          <a:effectLst/>
                          <a:latin typeface="Calibri" panose="020F0502020204030204" pitchFamily="34" charset="0"/>
                        </a:rPr>
                        <a:t>9.00%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US" sz="1100" b="0" i="0" u="none" strike="noStrike" dirty="0">
                          <a:solidFill>
                            <a:srgbClr val="000000"/>
                          </a:solidFill>
                          <a:effectLst/>
                          <a:latin typeface="Calibri" panose="020F0502020204030204" pitchFamily="34" charset="0"/>
                        </a:rPr>
                        <a:t>8.83%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a:solidFill>
                            <a:srgbClr val="000000"/>
                          </a:solidFill>
                          <a:effectLst/>
                          <a:latin typeface="Calibri" panose="020F0502020204030204" pitchFamily="34" charset="0"/>
                        </a:rPr>
                        <a:t>6.76%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US" sz="1100" b="0" i="0" u="none" strike="noStrike" dirty="0">
                          <a:solidFill>
                            <a:srgbClr val="000000"/>
                          </a:solidFill>
                          <a:effectLst/>
                          <a:latin typeface="Calibri" panose="020F0502020204030204" pitchFamily="34" charset="0"/>
                        </a:rPr>
                        <a:t>26.51%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dirty="0">
                          <a:solidFill>
                            <a:srgbClr val="000000"/>
                          </a:solidFill>
                          <a:effectLst/>
                          <a:latin typeface="Calibri" panose="020F0502020204030204" pitchFamily="34" charset="0"/>
                        </a:rPr>
                        <a:t>33.39%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dirty="0">
                          <a:solidFill>
                            <a:srgbClr val="000000"/>
                          </a:solidFill>
                          <a:effectLst/>
                          <a:latin typeface="Calibri" panose="020F0502020204030204" pitchFamily="34" charset="0"/>
                        </a:rPr>
                        <a:t>19.74%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dirty="0">
                          <a:solidFill>
                            <a:srgbClr val="000000"/>
                          </a:solidFill>
                          <a:effectLst/>
                          <a:latin typeface="Calibri" panose="020F0502020204030204" pitchFamily="34" charset="0"/>
                        </a:rPr>
                        <a:t>21.63%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dirty="0">
                          <a:solidFill>
                            <a:srgbClr val="000000"/>
                          </a:solidFill>
                          <a:effectLst/>
                          <a:latin typeface="Calibri" panose="020F0502020204030204" pitchFamily="34" charset="0"/>
                        </a:rPr>
                        <a:t>11.03%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US" sz="1100" b="0" i="0" u="none" strike="noStrike" dirty="0">
                          <a:solidFill>
                            <a:srgbClr val="000000"/>
                          </a:solidFill>
                          <a:effectLst/>
                          <a:latin typeface="Calibri" panose="020F0502020204030204" pitchFamily="34" charset="0"/>
                        </a:rPr>
                        <a:t>13.84%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1100" b="0" i="0" u="none" strike="noStrike" dirty="0">
                          <a:solidFill>
                            <a:srgbClr val="000000"/>
                          </a:solidFill>
                          <a:effectLst/>
                          <a:latin typeface="Calibri" panose="020F0502020204030204" pitchFamily="34" charset="0"/>
                        </a:rPr>
                        <a:t>33.39%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3010136"/>
                  </a:ext>
                </a:extLst>
              </a:tr>
              <a:tr h="347530">
                <a:tc>
                  <a:txBody>
                    <a:bodyPr/>
                    <a:lstStyle/>
                    <a:p>
                      <a:pPr algn="l" rtl="0" fontAlgn="b"/>
                      <a:r>
                        <a:rPr lang="en-IN" sz="1100" b="0" i="0" u="none" strike="noStrike" dirty="0">
                          <a:solidFill>
                            <a:srgbClr val="FFFFFF"/>
                          </a:solidFill>
                          <a:effectLst/>
                          <a:latin typeface="Calibri" panose="020F0502020204030204" pitchFamily="34" charset="0"/>
                        </a:rPr>
                        <a:t>Doctor Vs Non-Doctor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606</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337.3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a:solidFill>
                            <a:srgbClr val="FFFFFF"/>
                          </a:solidFill>
                          <a:effectLst/>
                          <a:latin typeface="Calibri" panose="020F0502020204030204" pitchFamily="34" charset="0"/>
                        </a:rPr>
                        <a:t>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a:solidFill>
                            <a:srgbClr val="FFFFFF"/>
                          </a:solidFill>
                          <a:effectLst/>
                          <a:latin typeface="Calibri" panose="020F0502020204030204" pitchFamily="34" charset="0"/>
                        </a:rPr>
                        <a:t>7</a:t>
                      </a:r>
                      <a:r>
                        <a:rPr lang="en-IN" sz="1100" b="1" i="0" u="none" strike="noStrike" dirty="0" smtClean="0">
                          <a:solidFill>
                            <a:srgbClr val="FFFFFF"/>
                          </a:solidFill>
                          <a:effectLst/>
                          <a:latin typeface="Calibri" panose="020F0502020204030204" pitchFamily="34" charset="0"/>
                        </a:rPr>
                        <a:t>.00</a:t>
                      </a:r>
                      <a:r>
                        <a:rPr lang="en-IN" sz="1100" b="1" i="0" u="none" strike="noStrike" dirty="0">
                          <a:solidFill>
                            <a:srgbClr val="FFFFFF"/>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n-IN" sz="1100" b="1" i="0" u="none" strike="noStrike" dirty="0" smtClean="0">
                          <a:solidFill>
                            <a:srgbClr val="FFFFFF"/>
                          </a:solidFill>
                          <a:effectLst/>
                          <a:latin typeface="Calibri" panose="020F0502020204030204" pitchFamily="34" charset="0"/>
                        </a:rPr>
                        <a:t>14.79%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n-IN" sz="1100" b="1" i="0" u="none" strike="noStrike" dirty="0" smtClean="0">
                          <a:solidFill>
                            <a:srgbClr val="FFFFFF"/>
                          </a:solidFill>
                          <a:effectLst/>
                          <a:latin typeface="Calibri" panose="020F0502020204030204" pitchFamily="34" charset="0"/>
                        </a:rPr>
                        <a:t>12.66%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29.48%</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21.69%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23.29%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7.81%</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11.23%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a:solidFill>
                            <a:srgbClr val="FFFFFF"/>
                          </a:solidFill>
                          <a:effectLst/>
                          <a:latin typeface="Calibri" panose="020F0502020204030204" pitchFamily="34" charset="0"/>
                        </a:rPr>
                        <a:t>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782865994"/>
                  </a:ext>
                </a:extLst>
              </a:tr>
              <a:tr h="209383">
                <a:tc>
                  <a:txBody>
                    <a:bodyPr/>
                    <a:lstStyle/>
                    <a:p>
                      <a:pPr algn="l" rtl="0" fontAlgn="b"/>
                      <a:r>
                        <a:rPr lang="en-IN" sz="1100" b="0" i="0" u="none" strike="noStrike" dirty="0">
                          <a:solidFill>
                            <a:srgbClr val="000000"/>
                          </a:solidFill>
                          <a:effectLst/>
                          <a:latin typeface="Calibri" panose="020F0502020204030204" pitchFamily="34" charset="0"/>
                        </a:rPr>
                        <a:t>Doctor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429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100" b="0" i="0" u="none" strike="noStrike" dirty="0" smtClean="0">
                          <a:solidFill>
                            <a:srgbClr val="000000"/>
                          </a:solidFill>
                          <a:effectLst/>
                          <a:latin typeface="Calibri" panose="020F0502020204030204" pitchFamily="34" charset="0"/>
                        </a:rPr>
                        <a:t>257.9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76.45%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9.00</a:t>
                      </a:r>
                      <a:r>
                        <a:rPr lang="en-IN"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377" rtl="0" eaLnBrk="1" fontAlgn="b" latinLnBrk="0" hangingPunct="1"/>
                      <a:r>
                        <a:rPr lang="en-IN" sz="1100" b="0" i="0" u="none" strike="noStrike" kern="1200" dirty="0" smtClean="0">
                          <a:solidFill>
                            <a:srgbClr val="000000"/>
                          </a:solidFill>
                          <a:effectLst/>
                          <a:latin typeface="Calibri" panose="020F0502020204030204" pitchFamily="34" charset="0"/>
                          <a:ea typeface="+mn-ea"/>
                          <a:cs typeface="+mn-cs"/>
                        </a:rPr>
                        <a:t>9.93%</a:t>
                      </a:r>
                      <a:endParaRPr lang="en-IN" sz="1100" b="0" i="0" u="none" strike="noStrike" kern="1200" dirty="0">
                        <a:solidFill>
                          <a:srgbClr val="000000"/>
                        </a:solidFill>
                        <a:effectLst/>
                        <a:latin typeface="Calibri" panose="020F050202020403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377" rtl="0" eaLnBrk="1" fontAlgn="b" latinLnBrk="0" hangingPunct="1"/>
                      <a:r>
                        <a:rPr lang="en-IN" sz="1100" b="0" i="0" u="none" strike="noStrike" kern="1200" dirty="0" smtClean="0">
                          <a:solidFill>
                            <a:srgbClr val="000000"/>
                          </a:solidFill>
                          <a:effectLst/>
                          <a:latin typeface="Calibri" panose="020F0502020204030204" pitchFamily="34" charset="0"/>
                          <a:ea typeface="+mn-ea"/>
                          <a:cs typeface="+mn-cs"/>
                        </a:rPr>
                        <a:t>9.38%</a:t>
                      </a:r>
                      <a:endParaRPr lang="en-IN" sz="1100" b="0" i="0" u="none" strike="noStrike" kern="1200" dirty="0">
                        <a:solidFill>
                          <a:srgbClr val="000000"/>
                        </a:solidFill>
                        <a:effectLst/>
                        <a:latin typeface="Calibri" panose="020F050202020403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26.20%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29.10%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17.27%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19.14%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9.37%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13.31%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dirty="0" smtClean="0">
                          <a:solidFill>
                            <a:srgbClr val="000000"/>
                          </a:solidFill>
                          <a:effectLst/>
                          <a:latin typeface="Calibri" panose="020F0502020204030204" pitchFamily="34" charset="0"/>
                        </a:rPr>
                        <a:t>29.10%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0729793"/>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Non-doctor</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177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IN" sz="1100" b="0" i="0" u="none" strike="noStrike" smtClean="0">
                          <a:solidFill>
                            <a:srgbClr val="000000"/>
                          </a:solidFill>
                          <a:effectLst/>
                          <a:latin typeface="Calibri" panose="020F0502020204030204" pitchFamily="34" charset="0"/>
                        </a:rPr>
                        <a:t>79.4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23.54%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3.27%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39.94%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45.67%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35.75%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36.78%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2.88%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4.48%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45.67%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5704234"/>
                  </a:ext>
                </a:extLst>
              </a:tr>
              <a:tr h="347530">
                <a:tc>
                  <a:txBody>
                    <a:bodyPr/>
                    <a:lstStyle/>
                    <a:p>
                      <a:pPr algn="l" rtl="0" fontAlgn="b"/>
                      <a:r>
                        <a:rPr lang="en-IN" sz="1100" b="1" i="0" u="none" strike="noStrike" dirty="0" smtClean="0">
                          <a:solidFill>
                            <a:srgbClr val="FFFFFF"/>
                          </a:solidFill>
                          <a:effectLst/>
                          <a:latin typeface="Calibri" panose="020F0502020204030204" pitchFamily="34" charset="0"/>
                        </a:rPr>
                        <a:t>Customer Category</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606</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337.3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100%</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7.00%</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14.79%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n-IN" sz="1100" b="1" i="0" u="none" strike="noStrike" smtClean="0">
                          <a:solidFill>
                            <a:srgbClr val="FFFFFF"/>
                          </a:solidFill>
                          <a:effectLst/>
                          <a:latin typeface="Calibri" panose="020F0502020204030204" pitchFamily="34" charset="0"/>
                        </a:rPr>
                        <a:t>12.66%</a:t>
                      </a:r>
                      <a:endParaRPr lang="en-IN" sz="1100" b="1" i="0" u="none" strike="noStrike" dirty="0" smtClean="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29.48%</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33.00%</a:t>
                      </a:r>
                      <a:endParaRPr lang="en-IN" sz="1100" b="1" i="0" u="none" strike="noStrike" dirty="0" smtClean="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21.69%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23.29%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7.81%</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11.23%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0.63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719681166"/>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Customer A</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161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112.7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33.40%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9.00%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2.64%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2.83%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20.23%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24.70%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16.56%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17.48%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7.31%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11.88%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24.70%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627707"/>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Customer B</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115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61.7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18.28%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7.00%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2.64%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2.18%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25.05%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35.69%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6.85%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13.23%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3.75%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3.51%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35.69%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4711740"/>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Customer C</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330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162.9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48.30%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5.00%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9.49%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7.64%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37.43%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37.71%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30.46%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31.11%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9.60%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13.70%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37.71%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026950"/>
                  </a:ext>
                </a:extLst>
              </a:tr>
              <a:tr h="209383">
                <a:tc>
                  <a:txBody>
                    <a:bodyPr/>
                    <a:lstStyle/>
                    <a:p>
                      <a:pPr algn="l" rtl="0" fontAlgn="b"/>
                      <a:r>
                        <a:rPr lang="en-IN" sz="1100" b="1" i="0" u="none" strike="noStrike" dirty="0" smtClean="0">
                          <a:solidFill>
                            <a:srgbClr val="FFFFFF"/>
                          </a:solidFill>
                          <a:effectLst/>
                          <a:latin typeface="Calibri" panose="020F0502020204030204" pitchFamily="34" charset="0"/>
                        </a:rPr>
                        <a:t>Asset Category</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606</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337.3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100%</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7.00%</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n-IN" sz="1100" b="1" i="0" u="none" strike="noStrike" smtClean="0">
                          <a:solidFill>
                            <a:srgbClr val="FFFFFF"/>
                          </a:solidFill>
                          <a:effectLst/>
                          <a:latin typeface="Calibri" panose="020F0502020204030204" pitchFamily="34" charset="0"/>
                        </a:rPr>
                        <a:t>14.79%</a:t>
                      </a:r>
                      <a:endParaRPr lang="en-IN" sz="1100" b="1" i="0" u="none" strike="noStrike" dirty="0" smtClean="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n-IN" sz="1100" b="1" i="0" u="none" strike="noStrike" smtClean="0">
                          <a:solidFill>
                            <a:srgbClr val="FFFFFF"/>
                          </a:solidFill>
                          <a:effectLst/>
                          <a:latin typeface="Calibri" panose="020F0502020204030204" pitchFamily="34" charset="0"/>
                        </a:rPr>
                        <a:t>12.66%</a:t>
                      </a:r>
                      <a:endParaRPr lang="en-IN" sz="1100" b="1" i="0" u="none" strike="noStrike" dirty="0" smtClean="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29.48%</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33.00%</a:t>
                      </a:r>
                      <a:endParaRPr lang="en-IN" sz="1100" b="1" i="0" u="none" strike="noStrike" dirty="0" smtClean="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21.69%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23.29%</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7.81%</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11.23%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smtClean="0">
                          <a:solidFill>
                            <a:srgbClr val="FFFFFF"/>
                          </a:solidFill>
                          <a:effectLst/>
                          <a:latin typeface="Calibri" panose="020F0502020204030204" pitchFamily="34" charset="0"/>
                        </a:rPr>
                        <a:t>0.63</a:t>
                      </a:r>
                      <a:endParaRPr lang="en-IN" sz="11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rtl="0" fontAlgn="b"/>
                      <a:r>
                        <a:rPr lang="en-IN" sz="1100" b="1" i="0" u="none" strike="noStrike" dirty="0" smtClean="0">
                          <a:solidFill>
                            <a:srgbClr val="FFFFFF"/>
                          </a:solidFill>
                          <a:effectLst/>
                          <a:latin typeface="Calibri" panose="020F0502020204030204" pitchFamily="34" charset="0"/>
                        </a:rPr>
                        <a:t>33.00%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844896970"/>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Asset A</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314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205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60.79%</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7.00%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5.73%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6.33%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30.42%</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35.37%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24.87%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27.17%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10.47%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13.58%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35.37%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5440664"/>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Asset B</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180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90.5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26.83%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4.00%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6.40%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3.93%</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20.57%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21.17%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5.16%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6.50%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2.62%</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2.66%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21.17%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4128914"/>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Asset C</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106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36.5</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10.81%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smtClean="0">
                          <a:solidFill>
                            <a:srgbClr val="000000"/>
                          </a:solidFill>
                          <a:effectLst/>
                          <a:latin typeface="Calibri" panose="020F0502020204030204" pitchFamily="34" charset="0"/>
                        </a:rPr>
                        <a:t>13.00%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2.64%</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2.18%</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50.30%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53.76%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47.87%</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46.46%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7.21%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20.90%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IN" sz="1100" b="0" i="0" u="none" strike="noStrike"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smtClean="0">
                          <a:solidFill>
                            <a:srgbClr val="000000"/>
                          </a:solidFill>
                          <a:effectLst/>
                          <a:latin typeface="Calibri" panose="020F0502020204030204" pitchFamily="34" charset="0"/>
                        </a:rPr>
                        <a:t>53.76%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1154292"/>
                  </a:ext>
                </a:extLst>
              </a:tr>
              <a:tr h="209383">
                <a:tc>
                  <a:txBody>
                    <a:bodyPr/>
                    <a:lstStyle/>
                    <a:p>
                      <a:pPr algn="l" rtl="0" fontAlgn="b"/>
                      <a:r>
                        <a:rPr lang="en-IN" sz="1100" b="0" i="0" u="none" strike="noStrike" dirty="0" smtClean="0">
                          <a:solidFill>
                            <a:srgbClr val="000000"/>
                          </a:solidFill>
                          <a:effectLst/>
                          <a:latin typeface="Calibri" panose="020F0502020204030204" pitchFamily="34" charset="0"/>
                        </a:rPr>
                        <a:t>Mixed</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5.2</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1.56%</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0.21%</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b"/>
                      <a:r>
                        <a:rPr lang="en-IN" sz="1100" b="0" i="0" u="none" strike="noStrike" dirty="0" smtClean="0">
                          <a:solidFill>
                            <a:srgbClr val="000000"/>
                          </a:solidFill>
                          <a:effectLst/>
                          <a:latin typeface="Calibri" panose="020F0502020204030204" pitchFamily="34" charset="0"/>
                        </a:rPr>
                        <a:t> </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IN" sz="1100" b="0" i="0" u="none" strike="noStrike" dirty="0" smtClean="0">
                          <a:solidFill>
                            <a:srgbClr val="000000"/>
                          </a:solidFill>
                          <a:effectLst/>
                          <a:latin typeface="Calibri" panose="020F0502020204030204" pitchFamily="34" charset="0"/>
                        </a:rPr>
                        <a:t>0.00%</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9988428"/>
                  </a:ext>
                </a:extLst>
              </a:tr>
            </a:tbl>
          </a:graphicData>
        </a:graphic>
      </p:graphicFrame>
      <p:sp>
        <p:nvSpPr>
          <p:cNvPr id="5" name="TextBox 4"/>
          <p:cNvSpPr txBox="1"/>
          <p:nvPr/>
        </p:nvSpPr>
        <p:spPr>
          <a:xfrm>
            <a:off x="274655" y="5391654"/>
            <a:ext cx="11636203" cy="1171731"/>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200" dirty="0" smtClean="0">
                <a:cs typeface="Arial" panose="020B0604020202020204" pitchFamily="34" charset="0"/>
              </a:rPr>
              <a:t>Doctor profile has higher 90+ as compared to non doctor profile </a:t>
            </a:r>
          </a:p>
          <a:p>
            <a:pPr marL="171450" indent="-171450">
              <a:lnSpc>
                <a:spcPct val="150000"/>
              </a:lnSpc>
              <a:buFont typeface="Wingdings" panose="05000000000000000000" pitchFamily="2" charset="2"/>
              <a:buChar char="v"/>
            </a:pPr>
            <a:r>
              <a:rPr lang="en-US" sz="1200" dirty="0" smtClean="0">
                <a:cs typeface="Arial" panose="020B0604020202020204" pitchFamily="34" charset="0"/>
              </a:rPr>
              <a:t>Doctor </a:t>
            </a:r>
            <a:r>
              <a:rPr lang="en-US" sz="1200" dirty="0">
                <a:cs typeface="Arial" panose="020B0604020202020204" pitchFamily="34" charset="0"/>
              </a:rPr>
              <a:t>consists of 76% and Non-Doctor consists of 24% of current portfolio.</a:t>
            </a:r>
          </a:p>
          <a:p>
            <a:pPr marL="171450" indent="-171450">
              <a:lnSpc>
                <a:spcPct val="150000"/>
              </a:lnSpc>
              <a:buFont typeface="Wingdings" panose="05000000000000000000" pitchFamily="2" charset="2"/>
              <a:buChar char="v"/>
            </a:pPr>
            <a:r>
              <a:rPr lang="en-US" sz="1200" dirty="0" smtClean="0">
                <a:cs typeface="Arial" panose="020B0604020202020204" pitchFamily="34" charset="0"/>
              </a:rPr>
              <a:t>B Category customer  and Asset has best 90+ across segments </a:t>
            </a:r>
            <a:endParaRPr lang="en-US" sz="1200" dirty="0">
              <a:cs typeface="Arial" panose="020B0604020202020204" pitchFamily="34" charset="0"/>
            </a:endParaRPr>
          </a:p>
          <a:p>
            <a:pPr marL="171450" indent="-171450">
              <a:lnSpc>
                <a:spcPct val="150000"/>
              </a:lnSpc>
              <a:buFont typeface="Wingdings" panose="05000000000000000000" pitchFamily="2" charset="2"/>
              <a:buChar char="v"/>
            </a:pPr>
            <a:r>
              <a:rPr lang="en-US" sz="1200" dirty="0">
                <a:cs typeface="Arial" panose="020B0604020202020204" pitchFamily="34" charset="0"/>
              </a:rPr>
              <a:t>Primary portfolio concentration towards category-A assets (62%),  CAT B assets comprises of 25% and CAT C  13% of overall portfolio. </a:t>
            </a:r>
          </a:p>
        </p:txBody>
      </p:sp>
    </p:spTree>
    <p:extLst>
      <p:ext uri="{BB962C8B-B14F-4D97-AF65-F5344CB8AC3E}">
        <p14:creationId xmlns:p14="http://schemas.microsoft.com/office/powerpoint/2010/main" val="594980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defTabSz="914377">
              <a:defRPr/>
            </a:pPr>
            <a:r>
              <a:rPr lang="en-US" sz="3200" dirty="0" smtClean="0"/>
              <a:t>Half Yearly Performance Since Disbursal-May’22</a:t>
            </a:r>
            <a:endParaRPr lang="en-US" sz="3200" dirty="0"/>
          </a:p>
        </p:txBody>
      </p:sp>
      <p:graphicFrame>
        <p:nvGraphicFramePr>
          <p:cNvPr id="2" name="Table 1"/>
          <p:cNvGraphicFramePr>
            <a:graphicFrameLocks noGrp="1"/>
          </p:cNvGraphicFramePr>
          <p:nvPr>
            <p:extLst>
              <p:ext uri="{D42A27DB-BD31-4B8C-83A1-F6EECF244321}">
                <p14:modId xmlns:p14="http://schemas.microsoft.com/office/powerpoint/2010/main" val="706858544"/>
              </p:ext>
            </p:extLst>
          </p:nvPr>
        </p:nvGraphicFramePr>
        <p:xfrm>
          <a:off x="692332" y="1018899"/>
          <a:ext cx="10215155" cy="4143106"/>
        </p:xfrm>
        <a:graphic>
          <a:graphicData uri="http://schemas.openxmlformats.org/drawingml/2006/table">
            <a:tbl>
              <a:tblPr>
                <a:tableStyleId>{5C22544A-7EE6-4342-B048-85BDC9FD1C3A}</a:tableStyleId>
              </a:tblPr>
              <a:tblGrid>
                <a:gridCol w="2141384">
                  <a:extLst>
                    <a:ext uri="{9D8B030D-6E8A-4147-A177-3AD203B41FA5}">
                      <a16:colId xmlns:a16="http://schemas.microsoft.com/office/drawing/2014/main" val="3825210651"/>
                    </a:ext>
                  </a:extLst>
                </a:gridCol>
                <a:gridCol w="2595807">
                  <a:extLst>
                    <a:ext uri="{9D8B030D-6E8A-4147-A177-3AD203B41FA5}">
                      <a16:colId xmlns:a16="http://schemas.microsoft.com/office/drawing/2014/main" val="2590921851"/>
                    </a:ext>
                  </a:extLst>
                </a:gridCol>
                <a:gridCol w="2738982">
                  <a:extLst>
                    <a:ext uri="{9D8B030D-6E8A-4147-A177-3AD203B41FA5}">
                      <a16:colId xmlns:a16="http://schemas.microsoft.com/office/drawing/2014/main" val="2770898779"/>
                    </a:ext>
                  </a:extLst>
                </a:gridCol>
                <a:gridCol w="2738982">
                  <a:extLst>
                    <a:ext uri="{9D8B030D-6E8A-4147-A177-3AD203B41FA5}">
                      <a16:colId xmlns:a16="http://schemas.microsoft.com/office/drawing/2014/main" val="520109042"/>
                    </a:ext>
                  </a:extLst>
                </a:gridCol>
              </a:tblGrid>
              <a:tr h="376646">
                <a:tc>
                  <a:txBody>
                    <a:bodyPr/>
                    <a:lstStyle/>
                    <a:p>
                      <a:pPr algn="ctr" fontAlgn="b"/>
                      <a:r>
                        <a:rPr lang="en-IN" sz="1600" b="1" u="none" strike="noStrike" dirty="0">
                          <a:effectLst/>
                        </a:rPr>
                        <a:t>Row Labels</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r>
                        <a:rPr lang="en-IN" sz="1600" b="1" u="none" strike="noStrike" dirty="0">
                          <a:effectLst/>
                        </a:rPr>
                        <a:t>Sum of NEA 1+May %</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r>
                        <a:rPr lang="en-IN" sz="1600" b="1" u="none" strike="noStrike" dirty="0">
                          <a:effectLst/>
                        </a:rPr>
                        <a:t>Sum of NEA 30+ May%</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fontAlgn="b"/>
                      <a:r>
                        <a:rPr lang="en-IN" sz="1600" b="1" u="none" strike="noStrike" dirty="0">
                          <a:effectLst/>
                        </a:rPr>
                        <a:t>Sum of NEA 90+ May%</a:t>
                      </a:r>
                      <a:endParaRPr lang="en-IN"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3167542225"/>
                  </a:ext>
                </a:extLst>
              </a:tr>
              <a:tr h="376646">
                <a:tc>
                  <a:txBody>
                    <a:bodyPr/>
                    <a:lstStyle/>
                    <a:p>
                      <a:pPr algn="ctr" fontAlgn="b"/>
                      <a:r>
                        <a:rPr lang="en-IN" sz="1400" u="none" strike="noStrike" dirty="0" err="1">
                          <a:effectLst/>
                        </a:rPr>
                        <a:t>Upto</a:t>
                      </a:r>
                      <a:r>
                        <a:rPr lang="en-IN" sz="1400" u="none" strike="noStrike" dirty="0">
                          <a:effectLst/>
                        </a:rPr>
                        <a:t> Mar'18</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27.90%</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12.36%</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7.09%</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137142"/>
                  </a:ext>
                </a:extLst>
              </a:tr>
              <a:tr h="376646">
                <a:tc>
                  <a:txBody>
                    <a:bodyPr/>
                    <a:lstStyle/>
                    <a:p>
                      <a:pPr algn="ctr" fontAlgn="b"/>
                      <a:r>
                        <a:rPr lang="en-IN" sz="1400" u="none" strike="noStrike">
                          <a:effectLst/>
                        </a:rPr>
                        <a:t>H1 Apr'18-Sep'18</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38.30%</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19.34%</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13.23%</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9768678"/>
                  </a:ext>
                </a:extLst>
              </a:tr>
              <a:tr h="376646">
                <a:tc>
                  <a:txBody>
                    <a:bodyPr/>
                    <a:lstStyle/>
                    <a:p>
                      <a:pPr algn="ctr" fontAlgn="b"/>
                      <a:r>
                        <a:rPr lang="en-IN" sz="1400" u="none" strike="noStrike" dirty="0">
                          <a:effectLst/>
                        </a:rPr>
                        <a:t>H2 oct'18-mar'19</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47.12%</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42.96%</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24.59%</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060990"/>
                  </a:ext>
                </a:extLst>
              </a:tr>
              <a:tr h="376646">
                <a:tc>
                  <a:txBody>
                    <a:bodyPr/>
                    <a:lstStyle/>
                    <a:p>
                      <a:pPr algn="ctr" fontAlgn="b"/>
                      <a:r>
                        <a:rPr lang="en-IN" sz="1400" u="none" strike="noStrike">
                          <a:effectLst/>
                        </a:rPr>
                        <a:t>H1 Apr'19- Sep'19</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24.02%</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15.57%</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11.93%</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788553"/>
                  </a:ext>
                </a:extLst>
              </a:tr>
              <a:tr h="376646">
                <a:tc>
                  <a:txBody>
                    <a:bodyPr/>
                    <a:lstStyle/>
                    <a:p>
                      <a:pPr algn="ctr" fontAlgn="b"/>
                      <a:r>
                        <a:rPr lang="en-IN" sz="1400" u="none" strike="noStrike">
                          <a:effectLst/>
                        </a:rPr>
                        <a:t>H2 oct'19 -Mar'20</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44.28%</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30.86%</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15.22%</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5495095"/>
                  </a:ext>
                </a:extLst>
              </a:tr>
              <a:tr h="376646">
                <a:tc>
                  <a:txBody>
                    <a:bodyPr/>
                    <a:lstStyle/>
                    <a:p>
                      <a:pPr algn="ctr" fontAlgn="b"/>
                      <a:r>
                        <a:rPr lang="en-IN" sz="1400" u="none" strike="noStrike">
                          <a:effectLst/>
                        </a:rPr>
                        <a:t>H1 Apr'20-Sep'20</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43.01%</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37.38%</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10.92%</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5698130"/>
                  </a:ext>
                </a:extLst>
              </a:tr>
              <a:tr h="376646">
                <a:tc>
                  <a:txBody>
                    <a:bodyPr/>
                    <a:lstStyle/>
                    <a:p>
                      <a:pPr algn="ctr" fontAlgn="b"/>
                      <a:r>
                        <a:rPr lang="en-IN" sz="1400" u="none" strike="noStrike">
                          <a:effectLst/>
                        </a:rPr>
                        <a:t>H2 Oct'20-Mar'21</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40.08%</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28.51%</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6.25%</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445047"/>
                  </a:ext>
                </a:extLst>
              </a:tr>
              <a:tr h="376646">
                <a:tc>
                  <a:txBody>
                    <a:bodyPr/>
                    <a:lstStyle/>
                    <a:p>
                      <a:pPr algn="ctr" fontAlgn="b"/>
                      <a:r>
                        <a:rPr lang="en-IN" sz="1400" u="none" strike="noStrike">
                          <a:effectLst/>
                        </a:rPr>
                        <a:t>H1 apr'21-sep'21</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29.41%</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17.94%</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0.00%</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9535098"/>
                  </a:ext>
                </a:extLst>
              </a:tr>
              <a:tr h="376646">
                <a:tc>
                  <a:txBody>
                    <a:bodyPr/>
                    <a:lstStyle/>
                    <a:p>
                      <a:pPr algn="ctr" fontAlgn="b"/>
                      <a:r>
                        <a:rPr lang="en-IN" sz="1400" u="none" strike="noStrike">
                          <a:effectLst/>
                        </a:rPr>
                        <a:t>H2oct'21-Mar'22</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22.86%</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17.65%</a:t>
                      </a:r>
                      <a:endParaRPr lang="en-IN"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15.20%</a:t>
                      </a:r>
                      <a:endParaRPr lang="en-IN"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7368945"/>
                  </a:ext>
                </a:extLst>
              </a:tr>
              <a:tr h="376646">
                <a:tc>
                  <a:txBody>
                    <a:bodyPr/>
                    <a:lstStyle/>
                    <a:p>
                      <a:pPr algn="ctr" fontAlgn="b"/>
                      <a:r>
                        <a:rPr lang="en-IN" sz="1400" u="none" strike="noStrike" dirty="0">
                          <a:effectLst/>
                        </a:rPr>
                        <a:t>Grand Total</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33.00%</a:t>
                      </a:r>
                      <a:endParaRPr lang="en-IN"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a:effectLst/>
                        </a:rPr>
                        <a:t>23.29%</a:t>
                      </a:r>
                      <a:endParaRPr lang="en-IN" sz="14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u="none" strike="noStrike" dirty="0">
                          <a:effectLst/>
                        </a:rPr>
                        <a:t>11.23%</a:t>
                      </a:r>
                      <a:endParaRPr lang="en-IN"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4773069"/>
                  </a:ext>
                </a:extLst>
              </a:tr>
            </a:tbl>
          </a:graphicData>
        </a:graphic>
      </p:graphicFrame>
    </p:spTree>
    <p:extLst>
      <p:ext uri="{BB962C8B-B14F-4D97-AF65-F5344CB8AC3E}">
        <p14:creationId xmlns:p14="http://schemas.microsoft.com/office/powerpoint/2010/main" val="2566124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B80818-21D3-4D47-974A-5FB89AC7A1A3}"/>
              </a:ext>
            </a:extLst>
          </p:cNvPr>
          <p:cNvSpPr/>
          <p:nvPr/>
        </p:nvSpPr>
        <p:spPr>
          <a:xfrm>
            <a:off x="0" y="-35072"/>
            <a:ext cx="12192000" cy="603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5519">
              <a:defRPr/>
            </a:pPr>
            <a:endParaRPr lang="en-US" sz="3200">
              <a:solidFill>
                <a:schemeClr val="tx1"/>
              </a:solidFill>
              <a:latin typeface="Calibri" panose="020F0502020204030204"/>
            </a:endParaRPr>
          </a:p>
        </p:txBody>
      </p:sp>
      <p:graphicFrame>
        <p:nvGraphicFramePr>
          <p:cNvPr id="34" name="Table 33"/>
          <p:cNvGraphicFramePr>
            <a:graphicFrameLocks noGrp="1"/>
          </p:cNvGraphicFramePr>
          <p:nvPr/>
        </p:nvGraphicFramePr>
        <p:xfrm>
          <a:off x="0" y="6486100"/>
          <a:ext cx="12192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37616237"/>
                    </a:ext>
                  </a:extLst>
                </a:gridCol>
                <a:gridCol w="3048000">
                  <a:extLst>
                    <a:ext uri="{9D8B030D-6E8A-4147-A177-3AD203B41FA5}">
                      <a16:colId xmlns:a16="http://schemas.microsoft.com/office/drawing/2014/main" val="2981477330"/>
                    </a:ext>
                  </a:extLst>
                </a:gridCol>
                <a:gridCol w="3048000">
                  <a:extLst>
                    <a:ext uri="{9D8B030D-6E8A-4147-A177-3AD203B41FA5}">
                      <a16:colId xmlns:a16="http://schemas.microsoft.com/office/drawing/2014/main" val="2327007569"/>
                    </a:ext>
                  </a:extLst>
                </a:gridCol>
                <a:gridCol w="3048000">
                  <a:extLst>
                    <a:ext uri="{9D8B030D-6E8A-4147-A177-3AD203B41FA5}">
                      <a16:colId xmlns:a16="http://schemas.microsoft.com/office/drawing/2014/main" val="2345995947"/>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8FD5"/>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4B71B7"/>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F248F"/>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D0874"/>
                    </a:solidFill>
                  </a:tcPr>
                </a:tc>
                <a:extLst>
                  <a:ext uri="{0D108BD9-81ED-4DB2-BD59-A6C34878D82A}">
                    <a16:rowId xmlns:a16="http://schemas.microsoft.com/office/drawing/2014/main" val="730146188"/>
                  </a:ext>
                </a:extLst>
              </a:tr>
            </a:tbl>
          </a:graphicData>
        </a:graphic>
      </p:graphicFrame>
      <p:sp>
        <p:nvSpPr>
          <p:cNvPr id="33" name="Rectangle 32"/>
          <p:cNvSpPr/>
          <p:nvPr/>
        </p:nvSpPr>
        <p:spPr>
          <a:xfrm>
            <a:off x="7191109" y="3157950"/>
            <a:ext cx="184731" cy="369332"/>
          </a:xfrm>
          <a:prstGeom prst="rect">
            <a:avLst/>
          </a:prstGeom>
        </p:spPr>
        <p:txBody>
          <a:bodyPr wrap="none">
            <a:spAutoFit/>
          </a:bodyPr>
          <a:lstStyle/>
          <a:p>
            <a:pPr algn="just" defTabSz="609585"/>
            <a:endParaRPr lang="en-US" b="1" dirty="0">
              <a:solidFill>
                <a:prstClr val="black"/>
              </a:solidFill>
              <a:latin typeface="+mj-lt"/>
            </a:endParaRPr>
          </a:p>
        </p:txBody>
      </p:sp>
      <p:graphicFrame>
        <p:nvGraphicFramePr>
          <p:cNvPr id="14" name="Table 13"/>
          <p:cNvGraphicFramePr>
            <a:graphicFrameLocks noGrp="1"/>
          </p:cNvGraphicFramePr>
          <p:nvPr>
            <p:extLst>
              <p:ext uri="{D42A27DB-BD31-4B8C-83A1-F6EECF244321}">
                <p14:modId xmlns:p14="http://schemas.microsoft.com/office/powerpoint/2010/main" val="2252248572"/>
              </p:ext>
            </p:extLst>
          </p:nvPr>
        </p:nvGraphicFramePr>
        <p:xfrm>
          <a:off x="130278" y="773466"/>
          <a:ext cx="7472304" cy="5367451"/>
        </p:xfrm>
        <a:graphic>
          <a:graphicData uri="http://schemas.openxmlformats.org/drawingml/2006/table">
            <a:tbl>
              <a:tblPr/>
              <a:tblGrid>
                <a:gridCol w="291209">
                  <a:extLst>
                    <a:ext uri="{9D8B030D-6E8A-4147-A177-3AD203B41FA5}">
                      <a16:colId xmlns:a16="http://schemas.microsoft.com/office/drawing/2014/main" val="1223588760"/>
                    </a:ext>
                  </a:extLst>
                </a:gridCol>
                <a:gridCol w="883628">
                  <a:extLst>
                    <a:ext uri="{9D8B030D-6E8A-4147-A177-3AD203B41FA5}">
                      <a16:colId xmlns:a16="http://schemas.microsoft.com/office/drawing/2014/main" val="4084524720"/>
                    </a:ext>
                  </a:extLst>
                </a:gridCol>
                <a:gridCol w="1420554">
                  <a:extLst>
                    <a:ext uri="{9D8B030D-6E8A-4147-A177-3AD203B41FA5}">
                      <a16:colId xmlns:a16="http://schemas.microsoft.com/office/drawing/2014/main" val="4193526463"/>
                    </a:ext>
                  </a:extLst>
                </a:gridCol>
                <a:gridCol w="569944">
                  <a:extLst>
                    <a:ext uri="{9D8B030D-6E8A-4147-A177-3AD203B41FA5}">
                      <a16:colId xmlns:a16="http://schemas.microsoft.com/office/drawing/2014/main" val="2674058567"/>
                    </a:ext>
                  </a:extLst>
                </a:gridCol>
                <a:gridCol w="679083">
                  <a:extLst>
                    <a:ext uri="{9D8B030D-6E8A-4147-A177-3AD203B41FA5}">
                      <a16:colId xmlns:a16="http://schemas.microsoft.com/office/drawing/2014/main" val="1711572964"/>
                    </a:ext>
                  </a:extLst>
                </a:gridCol>
                <a:gridCol w="521439">
                  <a:extLst>
                    <a:ext uri="{9D8B030D-6E8A-4147-A177-3AD203B41FA5}">
                      <a16:colId xmlns:a16="http://schemas.microsoft.com/office/drawing/2014/main" val="3387896403"/>
                    </a:ext>
                  </a:extLst>
                </a:gridCol>
                <a:gridCol w="460808">
                  <a:extLst>
                    <a:ext uri="{9D8B030D-6E8A-4147-A177-3AD203B41FA5}">
                      <a16:colId xmlns:a16="http://schemas.microsoft.com/office/drawing/2014/main" val="1673092128"/>
                    </a:ext>
                  </a:extLst>
                </a:gridCol>
                <a:gridCol w="606325">
                  <a:extLst>
                    <a:ext uri="{9D8B030D-6E8A-4147-A177-3AD203B41FA5}">
                      <a16:colId xmlns:a16="http://schemas.microsoft.com/office/drawing/2014/main" val="836406971"/>
                    </a:ext>
                  </a:extLst>
                </a:gridCol>
                <a:gridCol w="479629">
                  <a:extLst>
                    <a:ext uri="{9D8B030D-6E8A-4147-A177-3AD203B41FA5}">
                      <a16:colId xmlns:a16="http://schemas.microsoft.com/office/drawing/2014/main" val="2180463274"/>
                    </a:ext>
                  </a:extLst>
                </a:gridCol>
                <a:gridCol w="447351">
                  <a:extLst>
                    <a:ext uri="{9D8B030D-6E8A-4147-A177-3AD203B41FA5}">
                      <a16:colId xmlns:a16="http://schemas.microsoft.com/office/drawing/2014/main" val="1088673149"/>
                    </a:ext>
                  </a:extLst>
                </a:gridCol>
                <a:gridCol w="556167">
                  <a:extLst>
                    <a:ext uri="{9D8B030D-6E8A-4147-A177-3AD203B41FA5}">
                      <a16:colId xmlns:a16="http://schemas.microsoft.com/office/drawing/2014/main" val="626803652"/>
                    </a:ext>
                  </a:extLst>
                </a:gridCol>
                <a:gridCol w="556167">
                  <a:extLst>
                    <a:ext uri="{9D8B030D-6E8A-4147-A177-3AD203B41FA5}">
                      <a16:colId xmlns:a16="http://schemas.microsoft.com/office/drawing/2014/main" val="3639100671"/>
                    </a:ext>
                  </a:extLst>
                </a:gridCol>
              </a:tblGrid>
              <a:tr h="620085">
                <a:tc>
                  <a:txBody>
                    <a:bodyPr/>
                    <a:lstStyle/>
                    <a:p>
                      <a:pPr marL="0" algn="ctr" defTabSz="914377" rtl="0" eaLnBrk="1" fontAlgn="b" latinLnBrk="0" hangingPunct="1"/>
                      <a:endParaRPr lang="en-US" sz="12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rgbClr val="2F75B6"/>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Metric Type</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Metric </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Mar’21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June’21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Sep’21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Oct’21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a:solidFill>
                            <a:srgbClr val="000000"/>
                          </a:solidFill>
                          <a:effectLst/>
                          <a:latin typeface="Calibri" panose="020F0502020204030204" pitchFamily="34" charset="0"/>
                          <a:ea typeface="+mn-ea"/>
                          <a:cs typeface="Calibri" panose="020F0502020204030204" pitchFamily="34" charset="0"/>
                        </a:rPr>
                        <a:t>Nov’21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smtClean="0">
                          <a:solidFill>
                            <a:srgbClr val="000000"/>
                          </a:solidFill>
                          <a:effectLst/>
                          <a:latin typeface="Calibri" panose="020F0502020204030204" pitchFamily="34" charset="0"/>
                          <a:ea typeface="+mn-ea"/>
                          <a:cs typeface="Calibri" panose="020F0502020204030204" pitchFamily="34" charset="0"/>
                        </a:rPr>
                        <a:t>Dec’21</a:t>
                      </a:r>
                      <a:endParaRPr lang="en-US" sz="12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smtClean="0">
                          <a:solidFill>
                            <a:srgbClr val="000000"/>
                          </a:solidFill>
                          <a:effectLst/>
                          <a:latin typeface="Calibri" panose="020F0502020204030204" pitchFamily="34" charset="0"/>
                          <a:ea typeface="+mn-ea"/>
                          <a:cs typeface="Calibri" panose="020F0502020204030204" pitchFamily="34" charset="0"/>
                        </a:rPr>
                        <a:t>Mar’22</a:t>
                      </a:r>
                      <a:endParaRPr lang="en-US" sz="12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smtClean="0">
                          <a:solidFill>
                            <a:srgbClr val="000000"/>
                          </a:solidFill>
                          <a:effectLst/>
                          <a:latin typeface="Calibri" panose="020F0502020204030204" pitchFamily="34" charset="0"/>
                          <a:ea typeface="+mn-ea"/>
                          <a:cs typeface="Calibri" panose="020F0502020204030204" pitchFamily="34" charset="0"/>
                        </a:rPr>
                        <a:t>Apr’22</a:t>
                      </a:r>
                      <a:endParaRPr lang="en-US" sz="12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tc>
                  <a:txBody>
                    <a:bodyPr/>
                    <a:lstStyle/>
                    <a:p>
                      <a:pPr marL="0" algn="ctr" defTabSz="914377" rtl="0" eaLnBrk="1" fontAlgn="b" latinLnBrk="0" hangingPunct="1"/>
                      <a:r>
                        <a:rPr lang="en-US" sz="1200" b="1" i="0" u="none" strike="noStrike" kern="1200" dirty="0" smtClean="0">
                          <a:solidFill>
                            <a:srgbClr val="000000"/>
                          </a:solidFill>
                          <a:effectLst/>
                          <a:latin typeface="Calibri" panose="020F0502020204030204" pitchFamily="34" charset="0"/>
                          <a:ea typeface="+mn-ea"/>
                          <a:cs typeface="Calibri" panose="020F0502020204030204" pitchFamily="34" charset="0"/>
                        </a:rPr>
                        <a:t>May’22</a:t>
                      </a:r>
                      <a:endParaRPr lang="en-US" sz="12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56793357"/>
                  </a:ext>
                </a:extLst>
              </a:tr>
              <a:tr h="344327">
                <a:tc rowSpan="13">
                  <a:txBody>
                    <a:bodyPr/>
                    <a:lstStyle/>
                    <a:p>
                      <a:pPr algn="ctr" rtl="0" fontAlgn="b"/>
                      <a:r>
                        <a:rPr lang="en-US" sz="1200" b="1" i="0" u="none" strike="noStrike" dirty="0">
                          <a:solidFill>
                            <a:schemeClr val="bg1"/>
                          </a:solidFill>
                          <a:effectLst/>
                          <a:latin typeface="Calibri" panose="020F0502020204030204" pitchFamily="34" charset="0"/>
                          <a:cs typeface="Calibri" panose="020F0502020204030204" pitchFamily="34" charset="0"/>
                        </a:rPr>
                        <a:t>New Book </a:t>
                      </a:r>
                    </a:p>
                  </a:txBody>
                  <a:tcPr marL="45720" marR="6715" marT="6715" marB="0" vert="vert27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accent1">
                        <a:lumMod val="75000"/>
                      </a:schemeClr>
                    </a:solidFill>
                  </a:tcPr>
                </a:tc>
                <a:tc rowSpan="5">
                  <a:txBody>
                    <a:bodyPr/>
                    <a:lstStyle/>
                    <a:p>
                      <a:pPr algn="ctr" rtl="0" fontAlgn="b"/>
                      <a:r>
                        <a:rPr lang="en-US" sz="1200" b="1" i="0" u="none" strike="noStrike" dirty="0">
                          <a:solidFill>
                            <a:srgbClr val="000000"/>
                          </a:solidFill>
                          <a:effectLst/>
                          <a:latin typeface="Calibri" panose="020F0502020204030204" pitchFamily="34" charset="0"/>
                          <a:cs typeface="Calibri" panose="020F0502020204030204" pitchFamily="34" charset="0"/>
                        </a:rPr>
                        <a:t>Book Size and Growth</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NEA (Rs Cr)</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85.8</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90.9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112.6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122.3</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118.99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smtClean="0">
                          <a:effectLst/>
                          <a:latin typeface="Calibri" panose="020F0502020204030204" pitchFamily="34" charset="0"/>
                          <a:cs typeface="Calibri" panose="020F0502020204030204" pitchFamily="34" charset="0"/>
                        </a:rPr>
                        <a:t>126.6</a:t>
                      </a:r>
                      <a:endParaRPr lang="en-US" sz="1200" b="0" i="0" u="none" strike="noStrike" dirty="0">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panose="020F0502020204030204" pitchFamily="34" charset="0"/>
                        </a:rPr>
                        <a:t>134.99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144.21</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139.2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550989010"/>
                  </a:ext>
                </a:extLst>
              </a:tr>
              <a:tr h="344327">
                <a:tc vMerge="1">
                  <a:txBody>
                    <a:bodyPr/>
                    <a:lstStyle/>
                    <a:p>
                      <a:endParaRPr lang="en-US"/>
                    </a:p>
                  </a:txBody>
                  <a:tcPr/>
                </a:tc>
                <a:tc vMerge="1">
                  <a:txBody>
                    <a:bodyPr/>
                    <a:lstStyle/>
                    <a:p>
                      <a:endParaRPr lang="en-US"/>
                    </a:p>
                  </a:txBody>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Live</a:t>
                      </a:r>
                      <a:r>
                        <a:rPr lang="en-US" sz="1100" b="0" i="0" u="none" strike="noStrike" baseline="0" dirty="0">
                          <a:solidFill>
                            <a:srgbClr val="000000"/>
                          </a:solidFill>
                          <a:effectLst/>
                          <a:latin typeface="Calibri" panose="020F0502020204030204" pitchFamily="34" charset="0"/>
                          <a:cs typeface="Calibri" panose="020F0502020204030204" pitchFamily="34" charset="0"/>
                        </a:rPr>
                        <a:t> Accounts</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87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95</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122</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129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134</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139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161</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168</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170</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338725633"/>
                  </a:ext>
                </a:extLst>
              </a:tr>
              <a:tr h="344327">
                <a:tc vMerge="1">
                  <a:txBody>
                    <a:bodyPr/>
                    <a:lstStyle/>
                    <a:p>
                      <a:endParaRPr lang="en-US"/>
                    </a:p>
                  </a:txBody>
                  <a:tcPr/>
                </a:tc>
                <a:tc vMerge="1">
                  <a:txBody>
                    <a:bodyPr/>
                    <a:lstStyle/>
                    <a:p>
                      <a:endParaRPr lang="en-US"/>
                    </a:p>
                  </a:txBody>
                  <a:tcPr/>
                </a:tc>
                <a:tc>
                  <a:txBody>
                    <a:bodyPr/>
                    <a:lstStyle/>
                    <a:p>
                      <a:pPr algn="l" rtl="0" fontAlgn="b"/>
                      <a:r>
                        <a:rPr lang="en-US" sz="1100" b="0" i="0" u="none" strike="noStrike" dirty="0">
                          <a:solidFill>
                            <a:schemeClr val="tx1"/>
                          </a:solidFill>
                          <a:effectLst/>
                          <a:latin typeface="Calibri" panose="020F0502020204030204" pitchFamily="34" charset="0"/>
                          <a:cs typeface="Calibri" panose="020F0502020204030204" pitchFamily="34" charset="0"/>
                        </a:rPr>
                        <a:t>Disbursements (Rs Cr)</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chemeClr val="tx1"/>
                          </a:solidFill>
                          <a:effectLst/>
                          <a:latin typeface="Calibri" panose="020F0502020204030204" pitchFamily="34" charset="0"/>
                          <a:cs typeface="Calibri" panose="020F0502020204030204" pitchFamily="34" charset="0"/>
                        </a:rPr>
                        <a:t>17.0</a:t>
                      </a:r>
                    </a:p>
                  </a:txBody>
                  <a:tcPr marL="9141" marR="9141" marT="9141"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2.9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9.2</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8.0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9.3</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9.3</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10.9</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14.8</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12.1</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028300570"/>
                  </a:ext>
                </a:extLst>
              </a:tr>
              <a:tr h="344327">
                <a:tc vMerge="1">
                  <a:txBody>
                    <a:bodyPr/>
                    <a:lstStyle/>
                    <a:p>
                      <a:endParaRPr lang="en-US"/>
                    </a:p>
                  </a:txBody>
                  <a:tcPr/>
                </a:tc>
                <a:tc vMerge="1">
                  <a:txBody>
                    <a:bodyPr/>
                    <a:lstStyle/>
                    <a:p>
                      <a:endParaRPr lang="en-US"/>
                    </a:p>
                  </a:txBody>
                  <a:tcPr/>
                </a:tc>
                <a:tc>
                  <a:txBody>
                    <a:bodyPr/>
                    <a:lstStyle/>
                    <a:p>
                      <a:pPr algn="l" rtl="0" fontAlgn="b"/>
                      <a:r>
                        <a:rPr lang="en-US" sz="1100" b="0" i="0" u="none" strike="noStrike" dirty="0">
                          <a:solidFill>
                            <a:schemeClr val="tx1"/>
                          </a:solidFill>
                          <a:effectLst/>
                          <a:latin typeface="Calibri" panose="020F0502020204030204" pitchFamily="34" charset="0"/>
                          <a:cs typeface="Calibri" panose="020F0502020204030204" pitchFamily="34" charset="0"/>
                        </a:rPr>
                        <a:t>New Bookings MoM ( No )</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17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5</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effectLst/>
                          <a:latin typeface="Calibri" panose="020F0502020204030204" pitchFamily="34" charset="0"/>
                          <a:cs typeface="Calibri" panose="020F0502020204030204" pitchFamily="34" charset="0"/>
                        </a:rPr>
                        <a:t>8</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a:solidFill>
                            <a:srgbClr val="000000"/>
                          </a:solidFill>
                          <a:effectLst/>
                          <a:latin typeface="Calibri" panose="020F0502020204030204" pitchFamily="34" charset="0"/>
                        </a:rPr>
                        <a:t>12</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13</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14</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694132684"/>
                  </a:ext>
                </a:extLst>
              </a:tr>
              <a:tr h="344327">
                <a:tc vMerge="1">
                  <a:txBody>
                    <a:bodyPr/>
                    <a:lstStyle/>
                    <a:p>
                      <a:endParaRPr lang="en-US"/>
                    </a:p>
                  </a:txBody>
                  <a:tcPr/>
                </a:tc>
                <a:tc vMerge="1">
                  <a:txBody>
                    <a:bodyPr/>
                    <a:lstStyle/>
                    <a:p>
                      <a:pPr algn="l" rtl="0" fontAlgn="b"/>
                      <a:endParaRPr lang="en-US" sz="1100" b="1" i="0" u="none" strike="noStrike" dirty="0">
                        <a:solidFill>
                          <a:srgbClr val="000000"/>
                        </a:solidFill>
                        <a:effectLst/>
                        <a:latin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dirty="0">
                          <a:solidFill>
                            <a:schemeClr val="tx1"/>
                          </a:solidFill>
                          <a:effectLst/>
                          <a:latin typeface="Calibri" panose="020F0502020204030204" pitchFamily="34" charset="0"/>
                          <a:cs typeface="Calibri" panose="020F0502020204030204" pitchFamily="34" charset="0"/>
                        </a:rPr>
                        <a:t>Average</a:t>
                      </a:r>
                      <a:r>
                        <a:rPr lang="en-US" sz="1100" b="0" i="0" u="none" strike="noStrike" baseline="0" dirty="0">
                          <a:solidFill>
                            <a:schemeClr val="tx1"/>
                          </a:solidFill>
                          <a:effectLst/>
                          <a:latin typeface="Calibri" panose="020F0502020204030204" pitchFamily="34" charset="0"/>
                          <a:cs typeface="Calibri" panose="020F0502020204030204" pitchFamily="34" charset="0"/>
                        </a:rPr>
                        <a:t> Ticket Size (</a:t>
                      </a:r>
                      <a:r>
                        <a:rPr lang="en-US" sz="1100" b="0" i="0" u="none" strike="noStrike" baseline="0" dirty="0" err="1">
                          <a:solidFill>
                            <a:schemeClr val="tx1"/>
                          </a:solidFill>
                          <a:effectLst/>
                          <a:latin typeface="Calibri" panose="020F0502020204030204" pitchFamily="34" charset="0"/>
                          <a:cs typeface="Calibri" panose="020F0502020204030204" pitchFamily="34" charset="0"/>
                        </a:rPr>
                        <a:t>Rs</a:t>
                      </a:r>
                      <a:r>
                        <a:rPr lang="en-US" sz="1100" b="0" i="0" u="none" strike="noStrike" baseline="0" dirty="0">
                          <a:solidFill>
                            <a:schemeClr val="tx1"/>
                          </a:solidFill>
                          <a:effectLst/>
                          <a:latin typeface="Calibri" panose="020F0502020204030204" pitchFamily="34" charset="0"/>
                          <a:cs typeface="Calibri" panose="020F0502020204030204" pitchFamily="34" charset="0"/>
                        </a:rPr>
                        <a:t> </a:t>
                      </a:r>
                      <a:r>
                        <a:rPr lang="en-US" sz="1100" b="0" i="0" u="none" strike="noStrike" baseline="0" dirty="0" err="1">
                          <a:solidFill>
                            <a:schemeClr val="tx1"/>
                          </a:solidFill>
                          <a:effectLst/>
                          <a:latin typeface="Calibri" panose="020F0502020204030204" pitchFamily="34" charset="0"/>
                          <a:cs typeface="Calibri" panose="020F0502020204030204" pitchFamily="34" charset="0"/>
                        </a:rPr>
                        <a:t>crs</a:t>
                      </a:r>
                      <a:r>
                        <a:rPr lang="en-US" sz="1100" b="0" i="0" u="none" strike="noStrike" baseline="0" dirty="0">
                          <a:solidFill>
                            <a:schemeClr val="tx1"/>
                          </a:solidFill>
                          <a:effectLst/>
                          <a:latin typeface="Calibri" panose="020F0502020204030204" pitchFamily="34" charset="0"/>
                          <a:cs typeface="Calibri" panose="020F0502020204030204" pitchFamily="34" charset="0"/>
                        </a:rPr>
                        <a:t>)</a:t>
                      </a:r>
                      <a:endParaRPr lang="en-US" sz="1100" b="0" i="0" u="none" strike="noStrike" dirty="0">
                        <a:solidFill>
                          <a:schemeClr val="tx1"/>
                        </a:solidFill>
                        <a:effectLst/>
                        <a:latin typeface="Calibri" panose="020F0502020204030204" pitchFamily="34" charset="0"/>
                        <a:cs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ctr"/>
                      <a:r>
                        <a:rPr lang="en-US" sz="1200" b="0" i="0" u="none" strike="noStrike" dirty="0">
                          <a:solidFill>
                            <a:srgbClr val="000000"/>
                          </a:solidFill>
                          <a:effectLst/>
                          <a:latin typeface="Calibri" panose="020F0502020204030204" pitchFamily="34" charset="0"/>
                          <a:cs typeface="Calibri" panose="020F0502020204030204" pitchFamily="34" charset="0"/>
                        </a:rPr>
                        <a:t>1.0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0.96</a:t>
                      </a:r>
                    </a:p>
                  </a:txBody>
                  <a:tcPr marL="6350" marR="6350" marT="635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0.92</a:t>
                      </a:r>
                    </a:p>
                  </a:txBody>
                  <a:tcPr marL="6350" marR="6350" marT="635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0.95</a:t>
                      </a:r>
                    </a:p>
                  </a:txBody>
                  <a:tcPr marL="6350" marR="6350" marT="635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1.54</a:t>
                      </a:r>
                    </a:p>
                  </a:txBody>
                  <a:tcPr marL="6350" marR="6350" marT="635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1.20</a:t>
                      </a:r>
                      <a:endParaRPr lang="en-US" sz="12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6350" marR="6350" marT="635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0.84</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1.02</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IN" sz="1200" b="0" i="0" u="none" strike="noStrike" dirty="0" smtClean="0">
                          <a:solidFill>
                            <a:srgbClr val="000000"/>
                          </a:solidFill>
                          <a:effectLst/>
                          <a:latin typeface="Calibri" panose="020F0502020204030204" pitchFamily="34" charset="0"/>
                        </a:rPr>
                        <a:t>0.86</a:t>
                      </a:r>
                      <a:endParaRPr lang="en-IN" sz="12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87028540"/>
                  </a:ext>
                </a:extLst>
              </a:tr>
              <a:tr h="344327">
                <a:tc vMerge="1">
                  <a:txBody>
                    <a:bodyPr/>
                    <a:lstStyle/>
                    <a:p>
                      <a:endParaRPr lang="en-US"/>
                    </a:p>
                  </a:txBody>
                  <a:tcPr/>
                </a:tc>
                <a:tc rowSpan="5">
                  <a:txBody>
                    <a:bodyPr/>
                    <a:lstStyle/>
                    <a:p>
                      <a:pPr algn="ctr" rtl="0" fontAlgn="ctr"/>
                      <a:r>
                        <a:rPr lang="en-US" sz="1200" b="1" i="0" u="none" strike="noStrike" dirty="0">
                          <a:solidFill>
                            <a:srgbClr val="000000"/>
                          </a:solidFill>
                          <a:effectLst/>
                          <a:latin typeface="Calibri" panose="020F0502020204030204" pitchFamily="34" charset="0"/>
                          <a:cs typeface="Calibri" panose="020F0502020204030204" pitchFamily="34" charset="0"/>
                        </a:rPr>
                        <a:t>Entry</a:t>
                      </a:r>
                      <a:r>
                        <a:rPr lang="en-US" sz="1200" b="1" i="0" u="none" strike="noStrike" baseline="0" dirty="0">
                          <a:solidFill>
                            <a:srgbClr val="000000"/>
                          </a:solidFill>
                          <a:effectLst/>
                          <a:latin typeface="Calibri" panose="020F0502020204030204" pitchFamily="34" charset="0"/>
                          <a:cs typeface="Calibri" panose="020F0502020204030204" pitchFamily="34" charset="0"/>
                        </a:rPr>
                        <a:t> Rates and Performance</a:t>
                      </a:r>
                      <a:endParaRPr lang="en-US" sz="1200" b="1" i="0" u="none" strike="noStrike" dirty="0">
                        <a:solidFill>
                          <a:srgbClr val="000000"/>
                        </a:solidFill>
                        <a:effectLst/>
                        <a:latin typeface="Calibri" panose="020F0502020204030204" pitchFamily="34" charset="0"/>
                        <a:cs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 Bounce Rate (Current Bucket)</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13.3%</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0.8%</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9.5%</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7.6%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7.1%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7.9%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15.7%</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20.4%</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21.02%</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48039645"/>
                  </a:ext>
                </a:extLst>
              </a:tr>
              <a:tr h="344327">
                <a:tc vMerge="1">
                  <a:txBody>
                    <a:bodyPr/>
                    <a:lstStyle/>
                    <a:p>
                      <a:pPr algn="l" rtl="0" fontAlgn="ctr"/>
                      <a:endParaRPr lang="en-US" sz="1200" b="1" i="0" u="none" strike="noStrike" dirty="0">
                        <a:solidFill>
                          <a:srgbClr val="000000"/>
                        </a:solidFill>
                        <a:effectLst/>
                        <a:latin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vMerge="1">
                  <a:txBody>
                    <a:bodyPr/>
                    <a:lstStyle/>
                    <a:p>
                      <a:pPr algn="l" rtl="0" fontAlgn="ctr"/>
                      <a:endParaRPr lang="en-US" sz="1100" b="1" i="0" u="none" strike="noStrike" dirty="0">
                        <a:solidFill>
                          <a:srgbClr val="000000"/>
                        </a:solidFill>
                        <a:effectLst/>
                        <a:latin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 Bounce Rate (All Bucket)</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14.9%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4.2%</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11.9%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14.7%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14.7%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a:solidFill>
                            <a:srgbClr val="000000"/>
                          </a:solidFill>
                          <a:effectLst/>
                          <a:latin typeface="Calibri" panose="020F0502020204030204" pitchFamily="34" charset="0"/>
                          <a:cs typeface="Calibri" panose="020F0502020204030204" pitchFamily="34" charset="0"/>
                        </a:rPr>
                        <a:t>15.1%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20.9%</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13.32%</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11.39%</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868166584"/>
                  </a:ext>
                </a:extLst>
              </a:tr>
              <a:tr h="344327">
                <a:tc vMerge="1">
                  <a:txBody>
                    <a:bodyPr/>
                    <a:lstStyle/>
                    <a:p>
                      <a:endParaRPr lang="en-US"/>
                    </a:p>
                  </a:txBody>
                  <a:tcPr/>
                </a:tc>
                <a:tc vMerge="1">
                  <a:txBody>
                    <a:bodyPr/>
                    <a:lstStyle/>
                    <a:p>
                      <a:endParaRPr lang="en-US"/>
                    </a:p>
                  </a:txBody>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X+ Amt% incl CY w/o </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6.7%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3.6%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12.7%</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16.4%</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10.6%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9.6%</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0" i="0" u="none" strike="noStrike" kern="1200" dirty="0">
                          <a:solidFill>
                            <a:srgbClr val="000000"/>
                          </a:solidFill>
                          <a:effectLst/>
                          <a:latin typeface="Calibri" panose="020F0502020204030204" pitchFamily="34" charset="0"/>
                          <a:ea typeface="+mn-ea"/>
                          <a:cs typeface="Calibri" panose="020F0502020204030204" pitchFamily="34" charset="0"/>
                        </a:rPr>
                        <a:t>1</a:t>
                      </a:r>
                      <a:r>
                        <a:rPr lang="en-IN"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1</a:t>
                      </a:r>
                      <a:r>
                        <a:rPr lang="en-IN" sz="1200" b="0" i="0" u="none" strike="noStrike" kern="1200" dirty="0">
                          <a:solidFill>
                            <a:srgbClr val="000000"/>
                          </a:solidFill>
                          <a:effectLst/>
                          <a:latin typeface="Calibri" panose="020F0502020204030204" pitchFamily="34" charset="0"/>
                          <a:ea typeface="+mn-ea"/>
                          <a:cs typeface="Calibri" panose="020F0502020204030204" pitchFamily="34" charset="0"/>
                        </a:rPr>
                        <a:t>%</a:t>
                      </a:r>
                    </a:p>
                  </a:txBody>
                  <a:tcPr marL="9525" marR="9525" marT="9525"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8%</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86357092"/>
                  </a:ext>
                </a:extLst>
              </a:tr>
              <a:tr h="344327">
                <a:tc vMerge="1">
                  <a:txBody>
                    <a:bodyPr/>
                    <a:lstStyle/>
                    <a:p>
                      <a:endParaRPr lang="en-US"/>
                    </a:p>
                  </a:txBody>
                  <a:tcPr/>
                </a:tc>
                <a:tc vMerge="1">
                  <a:txBody>
                    <a:bodyPr/>
                    <a:lstStyle/>
                    <a:p>
                      <a:endParaRPr lang="en-US"/>
                    </a:p>
                  </a:txBody>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30+ Amt% incl CY w/o </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1.5%</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1.4%</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1.9%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4.1%</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4.7%</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0" i="0" u="none" strike="noStrike" kern="1200" dirty="0">
                          <a:solidFill>
                            <a:srgbClr val="000000"/>
                          </a:solidFill>
                          <a:effectLst/>
                          <a:latin typeface="Calibri" panose="020F0502020204030204" pitchFamily="34" charset="0"/>
                          <a:ea typeface="+mn-ea"/>
                          <a:cs typeface="Calibri" panose="020F0502020204030204" pitchFamily="34" charset="0"/>
                        </a:rPr>
                        <a:t>5%</a:t>
                      </a:r>
                    </a:p>
                  </a:txBody>
                  <a:tcPr marL="9525" marR="9525" marT="9525"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smtClean="0">
                          <a:solidFill>
                            <a:srgbClr val="000000"/>
                          </a:solidFill>
                          <a:effectLst/>
                          <a:latin typeface="Calibri" panose="020F0502020204030204" pitchFamily="34" charset="0"/>
                          <a:cs typeface="Calibri" panose="020F0502020204030204" pitchFamily="34" charset="0"/>
                        </a:rPr>
                        <a:t>5%</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125194169"/>
                  </a:ext>
                </a:extLst>
              </a:tr>
              <a:tr h="344327">
                <a:tc vMerge="1">
                  <a:txBody>
                    <a:bodyPr/>
                    <a:lstStyle/>
                    <a:p>
                      <a:endParaRPr lang="en-US"/>
                    </a:p>
                  </a:txBody>
                  <a:tcPr/>
                </a:tc>
                <a:tc vMerge="1">
                  <a:txBody>
                    <a:bodyPr/>
                    <a:lstStyle/>
                    <a:p>
                      <a:endParaRPr lang="en-US"/>
                    </a:p>
                  </a:txBody>
                  <a:tcPr/>
                </a:tc>
                <a:tc>
                  <a:txBody>
                    <a:bodyPr/>
                    <a:lstStyle/>
                    <a:p>
                      <a:pPr algn="l" rtl="0" fontAlgn="b"/>
                      <a:r>
                        <a:rPr lang="en-US" sz="1100" b="0" i="0" u="none" strike="noStrike" dirty="0">
                          <a:solidFill>
                            <a:srgbClr val="000000"/>
                          </a:solidFill>
                          <a:effectLst/>
                          <a:latin typeface="Calibri" panose="020F0502020204030204" pitchFamily="34" charset="0"/>
                          <a:cs typeface="Calibri" panose="020F0502020204030204" pitchFamily="34" charset="0"/>
                        </a:rPr>
                        <a:t>90+ Amt% incl CY w/o </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cs typeface="Calibri" panose="020F0502020204030204" pitchFamily="34" charset="0"/>
                        </a:rPr>
                        <a:t>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cs typeface="Calibri" panose="020F0502020204030204" pitchFamily="34" charset="0"/>
                        </a:rPr>
                        <a:t>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cs typeface="Calibri" panose="020F0502020204030204" pitchFamily="34" charset="0"/>
                        </a:rPr>
                        <a:t>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cs typeface="Calibri" panose="020F0502020204030204" pitchFamily="34" charset="0"/>
                        </a:rPr>
                        <a:t>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cs typeface="Calibri" panose="020F0502020204030204" pitchFamily="34" charset="0"/>
                        </a:rPr>
                        <a:t>0.9%</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cs typeface="Calibri" panose="020F0502020204030204" pitchFamily="34" charset="0"/>
                        </a:rPr>
                        <a:t>0.8%</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cs typeface="Calibri" panose="020F0502020204030204" pitchFamily="34" charset="0"/>
                        </a:rPr>
                        <a:t>0.2%</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0" i="0" u="none" strike="noStrike" kern="1200" dirty="0">
                          <a:solidFill>
                            <a:srgbClr val="000000"/>
                          </a:solidFill>
                          <a:effectLst/>
                          <a:latin typeface="Calibri" panose="020F0502020204030204" pitchFamily="34" charset="0"/>
                          <a:ea typeface="+mn-ea"/>
                          <a:cs typeface="Calibri" panose="020F0502020204030204" pitchFamily="34" charset="0"/>
                        </a:rPr>
                        <a:t>1%</a:t>
                      </a:r>
                    </a:p>
                  </a:txBody>
                  <a:tcPr marL="9525" marR="9525" marT="9525" marB="0" anchor="b">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panose="020F0502020204030204" pitchFamily="34" charset="0"/>
                          <a:cs typeface="Calibri" panose="020F0502020204030204" pitchFamily="34" charset="0"/>
                        </a:rPr>
                        <a:t>1%</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14162400"/>
                  </a:ext>
                </a:extLst>
              </a:tr>
              <a:tr h="344327">
                <a:tc vMerge="1">
                  <a:txBody>
                    <a:bodyPr/>
                    <a:lstStyle/>
                    <a:p>
                      <a:endParaRPr lang="en-US"/>
                    </a:p>
                  </a:txBody>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cs typeface="Calibri" panose="020F0502020204030204" pitchFamily="34" charset="0"/>
                        </a:rPr>
                        <a:t>Quick Mortality*</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kern="1200" baseline="0" dirty="0">
                          <a:solidFill>
                            <a:schemeClr val="tx1"/>
                          </a:solidFill>
                          <a:effectLst/>
                          <a:latin typeface="Calibri" panose="020F0502020204030204" pitchFamily="34" charset="0"/>
                          <a:ea typeface="+mn-ea"/>
                          <a:cs typeface="Calibri" panose="020F0502020204030204" pitchFamily="34" charset="0"/>
                        </a:rPr>
                        <a:t>30+@6 MOB</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32.6%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518399203"/>
                  </a:ext>
                </a:extLst>
              </a:tr>
              <a:tr h="344327">
                <a:tc vMerge="1">
                  <a:txBody>
                    <a:bodyPr/>
                    <a:lstStyle/>
                    <a:p>
                      <a:endParaRPr lang="en-US"/>
                    </a:p>
                  </a:txBody>
                  <a:tcPr/>
                </a:tc>
                <a:tc vMerge="1">
                  <a:txBody>
                    <a:bodyPr/>
                    <a:lstStyle/>
                    <a:p>
                      <a:pPr algn="l" rtl="0" fontAlgn="ctr"/>
                      <a:endParaRPr lang="en-US" sz="1200" b="1" i="0" u="none" strike="noStrike" dirty="0">
                        <a:solidFill>
                          <a:srgbClr val="000000"/>
                        </a:solidFill>
                        <a:effectLst/>
                        <a:latin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kern="1200" baseline="0" dirty="0">
                          <a:solidFill>
                            <a:schemeClr val="tx1"/>
                          </a:solidFill>
                          <a:effectLst/>
                          <a:latin typeface="Calibri" panose="020F0502020204030204" pitchFamily="34" charset="0"/>
                          <a:ea typeface="+mn-ea"/>
                          <a:cs typeface="Calibri" panose="020F0502020204030204" pitchFamily="34" charset="0"/>
                        </a:rPr>
                        <a:t>30+@ 12 MOB</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a:solidFill>
                            <a:srgbClr val="000000"/>
                          </a:solidFill>
                          <a:effectLst/>
                          <a:latin typeface="Calibri" panose="020F0502020204030204" pitchFamily="34" charset="0"/>
                          <a:ea typeface="+mn-ea"/>
                          <a:cs typeface="Calibri" panose="020F0502020204030204" pitchFamily="34" charset="0"/>
                        </a:rPr>
                        <a:t>Nil</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Nil</a:t>
                      </a:r>
                      <a:endParaRPr lang="en-US" sz="12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Nil</a:t>
                      </a:r>
                      <a:endParaRPr lang="en-US" sz="12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dirty="0" smtClean="0">
                          <a:solidFill>
                            <a:srgbClr val="000000"/>
                          </a:solidFill>
                          <a:effectLst/>
                          <a:latin typeface="Calibri" panose="020F0502020204030204" pitchFamily="34" charset="0"/>
                          <a:ea typeface="+mn-ea"/>
                          <a:cs typeface="Calibri" panose="020F0502020204030204" pitchFamily="34" charset="0"/>
                        </a:rPr>
                        <a:t>Nil</a:t>
                      </a:r>
                      <a:endParaRPr lang="en-US" sz="1200" b="0"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03641770"/>
                  </a:ext>
                </a:extLst>
              </a:tr>
              <a:tr h="615442">
                <a:tc vMerge="1">
                  <a:txBody>
                    <a:bodyPr/>
                    <a:lstStyle/>
                    <a:p>
                      <a:pPr algn="l" rtl="0" fontAlgn="ctr"/>
                      <a:endParaRPr lang="en-US" sz="1200" b="1" i="0" u="none" strike="noStrike" dirty="0">
                        <a:solidFill>
                          <a:srgbClr val="000000"/>
                        </a:solidFill>
                        <a:effectLst/>
                        <a:latin typeface="Calibri" panose="020F0502020204030204" pitchFamily="34" charset="0"/>
                      </a:endParaRP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ctr" rtl="0" fontAlgn="ctr"/>
                      <a:r>
                        <a:rPr lang="en-US" sz="1200" b="1" i="0" u="none" strike="noStrike" dirty="0">
                          <a:solidFill>
                            <a:srgbClr val="000000"/>
                          </a:solidFill>
                          <a:effectLst/>
                          <a:latin typeface="Calibri" panose="020F0502020204030204" pitchFamily="34" charset="0"/>
                          <a:cs typeface="Calibri" panose="020F0502020204030204" pitchFamily="34" charset="0"/>
                        </a:rPr>
                        <a:t>Process Efficiency</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pPr algn="l" rtl="0" fontAlgn="b"/>
                      <a:r>
                        <a:rPr lang="en-US" sz="1100" b="0" i="0" u="none" strike="noStrike" dirty="0">
                          <a:solidFill>
                            <a:schemeClr val="tx1"/>
                          </a:solidFill>
                          <a:effectLst/>
                          <a:latin typeface="Calibri" panose="020F0502020204030204" pitchFamily="34" charset="0"/>
                          <a:cs typeface="Calibri" panose="020F0502020204030204" pitchFamily="34" charset="0"/>
                        </a:rPr>
                        <a:t>Approval Rate (% account)</a:t>
                      </a:r>
                    </a:p>
                  </a:txBody>
                  <a:tcPr marL="45720" marR="6715" marT="671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92.0%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baseline="0" dirty="0">
                          <a:solidFill>
                            <a:srgbClr val="000000"/>
                          </a:solidFill>
                          <a:effectLst/>
                          <a:latin typeface="Calibri" panose="020F0502020204030204" pitchFamily="34" charset="0"/>
                          <a:cs typeface="Calibri" panose="020F0502020204030204" pitchFamily="34" charset="0"/>
                        </a:rPr>
                        <a:t>37.5%</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baseline="0" dirty="0">
                          <a:solidFill>
                            <a:srgbClr val="000000"/>
                          </a:solidFill>
                          <a:effectLst/>
                          <a:latin typeface="Calibri" panose="020F0502020204030204" pitchFamily="34" charset="0"/>
                          <a:cs typeface="Calibri" panose="020F0502020204030204" pitchFamily="34" charset="0"/>
                        </a:rPr>
                        <a:t>60.0%</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baseline="0" dirty="0">
                          <a:solidFill>
                            <a:srgbClr val="000000"/>
                          </a:solidFill>
                          <a:effectLst/>
                          <a:latin typeface="Calibri" panose="020F0502020204030204" pitchFamily="34" charset="0"/>
                          <a:ea typeface="+mn-ea"/>
                          <a:cs typeface="Calibri" panose="020F0502020204030204" pitchFamily="34" charset="0"/>
                        </a:rPr>
                        <a:t>83.3%</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baseline="0" dirty="0">
                          <a:solidFill>
                            <a:srgbClr val="000000"/>
                          </a:solidFill>
                          <a:effectLst/>
                          <a:latin typeface="Calibri" panose="020F0502020204030204" pitchFamily="34" charset="0"/>
                          <a:ea typeface="+mn-ea"/>
                          <a:cs typeface="Calibri" panose="020F0502020204030204" pitchFamily="34" charset="0"/>
                        </a:rPr>
                        <a:t>83.3%</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baseline="0" dirty="0">
                          <a:solidFill>
                            <a:srgbClr val="000000"/>
                          </a:solidFill>
                          <a:effectLst/>
                          <a:latin typeface="Calibri" panose="020F0502020204030204" pitchFamily="34" charset="0"/>
                          <a:ea typeface="+mn-ea"/>
                          <a:cs typeface="Calibri" panose="020F0502020204030204" pitchFamily="34" charset="0"/>
                        </a:rPr>
                        <a:t>52.6%</a:t>
                      </a: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baseline="0" dirty="0" smtClean="0">
                          <a:solidFill>
                            <a:srgbClr val="000000"/>
                          </a:solidFill>
                          <a:effectLst/>
                          <a:latin typeface="Calibri" panose="020F0502020204030204" pitchFamily="34" charset="0"/>
                          <a:ea typeface="+mn-ea"/>
                          <a:cs typeface="Calibri" panose="020F0502020204030204" pitchFamily="34" charset="0"/>
                        </a:rPr>
                        <a:t>58%</a:t>
                      </a:r>
                      <a:endParaRPr lang="en-US" sz="1200" b="0" i="0" u="none" strike="noStrike" kern="1200" baseline="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baseline="0" dirty="0" smtClean="0">
                          <a:solidFill>
                            <a:srgbClr val="000000"/>
                          </a:solidFill>
                          <a:effectLst/>
                          <a:latin typeface="Calibri" panose="020F0502020204030204" pitchFamily="34" charset="0"/>
                          <a:ea typeface="+mn-ea"/>
                          <a:cs typeface="Calibri" panose="020F0502020204030204" pitchFamily="34" charset="0"/>
                        </a:rPr>
                        <a:t>60%</a:t>
                      </a:r>
                      <a:endParaRPr lang="en-US" sz="1200" b="0" i="0" u="none" strike="noStrike" kern="1200" baseline="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rtl="0" fontAlgn="b"/>
                      <a:r>
                        <a:rPr lang="en-US" sz="1200" b="0" i="0" u="none" strike="noStrike" kern="1200" baseline="0" dirty="0" smtClean="0">
                          <a:solidFill>
                            <a:srgbClr val="000000"/>
                          </a:solidFill>
                          <a:effectLst/>
                          <a:latin typeface="Calibri" panose="020F0502020204030204" pitchFamily="34" charset="0"/>
                          <a:ea typeface="+mn-ea"/>
                          <a:cs typeface="Calibri" panose="020F0502020204030204" pitchFamily="34" charset="0"/>
                        </a:rPr>
                        <a:t>50%</a:t>
                      </a:r>
                      <a:endParaRPr lang="en-US" sz="1200" b="0" i="0" u="none" strike="noStrike" kern="1200" baseline="0" dirty="0">
                        <a:solidFill>
                          <a:srgbClr val="000000"/>
                        </a:solidFill>
                        <a:effectLst/>
                        <a:latin typeface="Calibri" panose="020F0502020204030204" pitchFamily="34" charset="0"/>
                        <a:ea typeface="+mn-ea"/>
                        <a:cs typeface="Calibri" panose="020F0502020204030204" pitchFamily="34" charset="0"/>
                      </a:endParaRPr>
                    </a:p>
                  </a:txBody>
                  <a:tcPr marL="9525" marR="9525" marT="9525"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166659063"/>
                  </a:ext>
                </a:extLst>
              </a:tr>
            </a:tbl>
          </a:graphicData>
        </a:graphic>
      </p:graphicFrame>
      <p:sp>
        <p:nvSpPr>
          <p:cNvPr id="15" name="TextBox 14"/>
          <p:cNvSpPr txBox="1"/>
          <p:nvPr/>
        </p:nvSpPr>
        <p:spPr>
          <a:xfrm>
            <a:off x="8007532" y="1061222"/>
            <a:ext cx="3603562" cy="45627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1600" b="1" dirty="0"/>
              <a:t>Key Takeaway :</a:t>
            </a:r>
          </a:p>
          <a:p>
            <a:pPr algn="just"/>
            <a:endParaRPr lang="en-US" sz="1050" b="1" dirty="0"/>
          </a:p>
          <a:p>
            <a:pPr marL="285750" indent="-285750" algn="just">
              <a:buFont typeface="Wingdings" panose="05000000000000000000" pitchFamily="2" charset="2"/>
              <a:buChar char="v"/>
            </a:pPr>
            <a:r>
              <a:rPr lang="en-US" sz="1200" dirty="0">
                <a:solidFill>
                  <a:schemeClr val="tx1"/>
                </a:solidFill>
              </a:rPr>
              <a:t>This portfolio includes HFS new cases originated from </a:t>
            </a:r>
            <a:r>
              <a:rPr lang="en-US" sz="1200" dirty="0" smtClean="0">
                <a:solidFill>
                  <a:schemeClr val="tx1"/>
                </a:solidFill>
              </a:rPr>
              <a:t>Jun21 </a:t>
            </a:r>
            <a:r>
              <a:rPr lang="en-US" sz="1200" dirty="0">
                <a:solidFill>
                  <a:schemeClr val="tx1"/>
                </a:solidFill>
              </a:rPr>
              <a:t>onwards.</a:t>
            </a:r>
          </a:p>
          <a:p>
            <a:pPr marL="285750" indent="-285750" algn="just">
              <a:buFont typeface="Wingdings" panose="05000000000000000000" pitchFamily="2" charset="2"/>
              <a:buChar char="v"/>
            </a:pPr>
            <a:endParaRPr lang="en-US" sz="1200" dirty="0">
              <a:solidFill>
                <a:schemeClr val="tx1"/>
              </a:solidFill>
            </a:endParaRPr>
          </a:p>
          <a:p>
            <a:pPr marL="285750" indent="-285750" algn="just">
              <a:buFont typeface="Wingdings" panose="05000000000000000000" pitchFamily="2" charset="2"/>
              <a:buChar char="v"/>
            </a:pPr>
            <a:r>
              <a:rPr lang="en-US" sz="1200" dirty="0">
                <a:solidFill>
                  <a:schemeClr val="tx1"/>
                </a:solidFill>
              </a:rPr>
              <a:t>NEA has been increasing M-O-M for the past </a:t>
            </a:r>
            <a:r>
              <a:rPr lang="en-US" sz="1200" dirty="0" smtClean="0">
                <a:solidFill>
                  <a:schemeClr val="tx1"/>
                </a:solidFill>
              </a:rPr>
              <a:t>two </a:t>
            </a:r>
            <a:r>
              <a:rPr lang="en-US" sz="1200" dirty="0">
                <a:solidFill>
                  <a:schemeClr val="tx1"/>
                </a:solidFill>
              </a:rPr>
              <a:t>months with Momentum of new business </a:t>
            </a:r>
            <a:r>
              <a:rPr lang="en-US" sz="1200" dirty="0" smtClean="0">
                <a:solidFill>
                  <a:schemeClr val="tx1"/>
                </a:solidFill>
              </a:rPr>
              <a:t>@ </a:t>
            </a:r>
            <a:r>
              <a:rPr lang="en-US" sz="1200" b="1" dirty="0" smtClean="0">
                <a:solidFill>
                  <a:schemeClr val="tx1"/>
                </a:solidFill>
              </a:rPr>
              <a:t>9.3 </a:t>
            </a:r>
            <a:r>
              <a:rPr lang="en-US" sz="1200" b="1" dirty="0" err="1">
                <a:solidFill>
                  <a:schemeClr val="tx1"/>
                </a:solidFill>
              </a:rPr>
              <a:t>crs</a:t>
            </a:r>
            <a:r>
              <a:rPr lang="en-US" sz="1200" b="1" dirty="0">
                <a:solidFill>
                  <a:schemeClr val="tx1"/>
                </a:solidFill>
              </a:rPr>
              <a:t> in </a:t>
            </a:r>
            <a:r>
              <a:rPr lang="en-US" sz="1200" b="1" dirty="0" smtClean="0">
                <a:solidFill>
                  <a:schemeClr val="tx1"/>
                </a:solidFill>
              </a:rPr>
              <a:t>Dec’21 </a:t>
            </a:r>
            <a:r>
              <a:rPr lang="en-US" sz="1200" dirty="0">
                <a:solidFill>
                  <a:schemeClr val="tx1"/>
                </a:solidFill>
              </a:rPr>
              <a:t>vis-à-vis </a:t>
            </a:r>
            <a:r>
              <a:rPr lang="en-US" sz="1200" dirty="0" smtClean="0">
                <a:solidFill>
                  <a:schemeClr val="tx1"/>
                </a:solidFill>
              </a:rPr>
              <a:t>@ </a:t>
            </a:r>
            <a:r>
              <a:rPr lang="en-US" sz="1200" b="1" dirty="0" smtClean="0">
                <a:solidFill>
                  <a:schemeClr val="tx1"/>
                </a:solidFill>
              </a:rPr>
              <a:t>12.1</a:t>
            </a:r>
            <a:r>
              <a:rPr lang="en-US" sz="1200" dirty="0" smtClean="0">
                <a:solidFill>
                  <a:schemeClr val="tx1"/>
                </a:solidFill>
              </a:rPr>
              <a:t> </a:t>
            </a:r>
            <a:r>
              <a:rPr lang="en-US" sz="1200" b="1" dirty="0" err="1" smtClean="0">
                <a:solidFill>
                  <a:schemeClr val="tx1"/>
                </a:solidFill>
              </a:rPr>
              <a:t>crs</a:t>
            </a:r>
            <a:r>
              <a:rPr lang="en-US" sz="1200" b="1" dirty="0" smtClean="0">
                <a:solidFill>
                  <a:schemeClr val="tx1"/>
                </a:solidFill>
              </a:rPr>
              <a:t> </a:t>
            </a:r>
            <a:r>
              <a:rPr lang="en-US" sz="1200" b="1" dirty="0">
                <a:solidFill>
                  <a:schemeClr val="tx1"/>
                </a:solidFill>
              </a:rPr>
              <a:t>in </a:t>
            </a:r>
            <a:r>
              <a:rPr lang="en-US" sz="1200" b="1" dirty="0" smtClean="0">
                <a:solidFill>
                  <a:schemeClr val="tx1"/>
                </a:solidFill>
              </a:rPr>
              <a:t>May’22</a:t>
            </a:r>
          </a:p>
          <a:p>
            <a:pPr marL="285750" indent="-285750" algn="just">
              <a:buFont typeface="Wingdings" panose="05000000000000000000" pitchFamily="2" charset="2"/>
              <a:buChar char="v"/>
            </a:pPr>
            <a:endParaRPr lang="en-US" sz="1200" dirty="0">
              <a:solidFill>
                <a:srgbClr val="FF0000"/>
              </a:solidFill>
            </a:endParaRPr>
          </a:p>
          <a:p>
            <a:pPr marL="285750" indent="-285750" algn="just">
              <a:buFont typeface="Wingdings" panose="05000000000000000000" pitchFamily="2" charset="2"/>
              <a:buChar char="v"/>
            </a:pPr>
            <a:r>
              <a:rPr lang="en-US" sz="1200" dirty="0">
                <a:solidFill>
                  <a:schemeClr val="tx1"/>
                </a:solidFill>
                <a:cs typeface="Arial" panose="020B0604020202020204" pitchFamily="34" charset="0"/>
              </a:rPr>
              <a:t>Bounce rate for current bucket </a:t>
            </a:r>
            <a:r>
              <a:rPr lang="en-US" sz="1200" dirty="0" smtClean="0">
                <a:solidFill>
                  <a:schemeClr val="tx1"/>
                </a:solidFill>
                <a:cs typeface="Arial" panose="020B0604020202020204" pitchFamily="34" charset="0"/>
              </a:rPr>
              <a:t>is reduced from 15.7% in Mar’22 to 14.9% in May’22. </a:t>
            </a:r>
            <a:r>
              <a:rPr lang="en-US" sz="1200" b="1" dirty="0" smtClean="0">
                <a:solidFill>
                  <a:schemeClr val="tx1"/>
                </a:solidFill>
                <a:cs typeface="Arial" panose="020B0604020202020204" pitchFamily="34" charset="0"/>
              </a:rPr>
              <a:t>Regular </a:t>
            </a:r>
            <a:r>
              <a:rPr lang="en-US" sz="1200" b="1" dirty="0">
                <a:solidFill>
                  <a:schemeClr val="tx1"/>
                </a:solidFill>
                <a:cs typeface="Arial" panose="020B0604020202020204" pitchFamily="34" charset="0"/>
              </a:rPr>
              <a:t>calling and due date/repeat bounce calling process to be made stringent and rigorous.</a:t>
            </a:r>
          </a:p>
          <a:p>
            <a:pPr algn="just"/>
            <a:endParaRPr lang="en-US" sz="1200" b="1" dirty="0">
              <a:solidFill>
                <a:srgbClr val="FF0000"/>
              </a:solidFill>
              <a:cs typeface="Arial" panose="020B0604020202020204" pitchFamily="34" charset="0"/>
            </a:endParaRPr>
          </a:p>
          <a:p>
            <a:pPr marL="285750" indent="-285750" algn="just">
              <a:buFont typeface="Wingdings" panose="05000000000000000000" pitchFamily="2" charset="2"/>
              <a:buChar char="v"/>
            </a:pPr>
            <a:r>
              <a:rPr lang="en-US" sz="1200" b="1" dirty="0">
                <a:solidFill>
                  <a:schemeClr val="tx1"/>
                </a:solidFill>
              </a:rPr>
              <a:t>X+ has decreased in </a:t>
            </a:r>
            <a:r>
              <a:rPr lang="en-US" sz="1200" b="1" dirty="0" smtClean="0">
                <a:solidFill>
                  <a:schemeClr val="tx1"/>
                </a:solidFill>
              </a:rPr>
              <a:t>May’22 to 8% from 9.6% in Mar’22. </a:t>
            </a:r>
            <a:r>
              <a:rPr lang="en-US" sz="1200" dirty="0" smtClean="0">
                <a:solidFill>
                  <a:schemeClr val="tx1"/>
                </a:solidFill>
              </a:rPr>
              <a:t>Main </a:t>
            </a:r>
            <a:r>
              <a:rPr lang="en-US" sz="1200" dirty="0">
                <a:solidFill>
                  <a:schemeClr val="tx1"/>
                </a:solidFill>
              </a:rPr>
              <a:t>accounts in X+ - Midas Scans (3.38 </a:t>
            </a:r>
            <a:r>
              <a:rPr lang="en-US" sz="1200" dirty="0" err="1">
                <a:solidFill>
                  <a:schemeClr val="tx1"/>
                </a:solidFill>
              </a:rPr>
              <a:t>crs</a:t>
            </a:r>
            <a:r>
              <a:rPr lang="en-US" sz="1200" dirty="0">
                <a:solidFill>
                  <a:schemeClr val="tx1"/>
                </a:solidFill>
              </a:rPr>
              <a:t>) , Surabhi Imaging (1.60 </a:t>
            </a:r>
            <a:r>
              <a:rPr lang="en-US" sz="1200" dirty="0" err="1">
                <a:solidFill>
                  <a:schemeClr val="tx1"/>
                </a:solidFill>
              </a:rPr>
              <a:t>cr</a:t>
            </a:r>
            <a:r>
              <a:rPr lang="en-US" sz="1200" dirty="0">
                <a:solidFill>
                  <a:schemeClr val="tx1"/>
                </a:solidFill>
              </a:rPr>
              <a:t>), </a:t>
            </a:r>
            <a:r>
              <a:rPr lang="en-US" sz="1200" dirty="0" err="1">
                <a:solidFill>
                  <a:schemeClr val="tx1"/>
                </a:solidFill>
              </a:rPr>
              <a:t>Aravinds</a:t>
            </a:r>
            <a:r>
              <a:rPr lang="en-US" sz="1200" dirty="0">
                <a:solidFill>
                  <a:schemeClr val="tx1"/>
                </a:solidFill>
              </a:rPr>
              <a:t> ENT (1.09 </a:t>
            </a:r>
            <a:r>
              <a:rPr lang="en-US" sz="1200" dirty="0" err="1">
                <a:solidFill>
                  <a:schemeClr val="tx1"/>
                </a:solidFill>
              </a:rPr>
              <a:t>cr</a:t>
            </a:r>
            <a:r>
              <a:rPr lang="en-US" sz="1200" dirty="0">
                <a:solidFill>
                  <a:schemeClr val="tx1"/>
                </a:solidFill>
              </a:rPr>
              <a:t>), </a:t>
            </a:r>
            <a:r>
              <a:rPr lang="en-US" sz="1200" dirty="0" err="1">
                <a:solidFill>
                  <a:schemeClr val="tx1"/>
                </a:solidFill>
              </a:rPr>
              <a:t>Raghavendra</a:t>
            </a:r>
            <a:r>
              <a:rPr lang="en-US" sz="1200" dirty="0">
                <a:solidFill>
                  <a:schemeClr val="tx1"/>
                </a:solidFill>
              </a:rPr>
              <a:t> </a:t>
            </a:r>
            <a:r>
              <a:rPr lang="en-US" sz="1200" dirty="0" err="1">
                <a:solidFill>
                  <a:schemeClr val="tx1"/>
                </a:solidFill>
              </a:rPr>
              <a:t>Goud</a:t>
            </a:r>
            <a:r>
              <a:rPr lang="en-US" sz="1200" dirty="0">
                <a:solidFill>
                  <a:schemeClr val="tx1"/>
                </a:solidFill>
              </a:rPr>
              <a:t> (0.65 </a:t>
            </a:r>
            <a:r>
              <a:rPr lang="en-US" sz="1200" dirty="0" err="1">
                <a:solidFill>
                  <a:schemeClr val="tx1"/>
                </a:solidFill>
              </a:rPr>
              <a:t>cr</a:t>
            </a:r>
            <a:r>
              <a:rPr lang="en-US" sz="1200" dirty="0">
                <a:solidFill>
                  <a:schemeClr val="tx1"/>
                </a:solidFill>
              </a:rPr>
              <a:t>), Smart Care (0.53 </a:t>
            </a:r>
            <a:r>
              <a:rPr lang="en-US" sz="1200" dirty="0" err="1">
                <a:solidFill>
                  <a:schemeClr val="tx1"/>
                </a:solidFill>
              </a:rPr>
              <a:t>cr</a:t>
            </a:r>
            <a:r>
              <a:rPr lang="en-US" sz="1200" dirty="0">
                <a:solidFill>
                  <a:schemeClr val="tx1"/>
                </a:solidFill>
              </a:rPr>
              <a:t>)</a:t>
            </a:r>
          </a:p>
          <a:p>
            <a:pPr marL="285750" indent="-285750" algn="just">
              <a:buFont typeface="Wingdings" panose="05000000000000000000" pitchFamily="2" charset="2"/>
              <a:buChar char="v"/>
            </a:pPr>
            <a:endParaRPr lang="en-US" sz="1200" dirty="0">
              <a:solidFill>
                <a:schemeClr val="tx1"/>
              </a:solidFill>
            </a:endParaRPr>
          </a:p>
          <a:p>
            <a:pPr marL="285750" indent="-285750" algn="just">
              <a:buFont typeface="Wingdings" panose="05000000000000000000" pitchFamily="2" charset="2"/>
              <a:buChar char="v"/>
            </a:pPr>
            <a:r>
              <a:rPr lang="en-US" sz="1200" dirty="0">
                <a:solidFill>
                  <a:schemeClr val="tx1"/>
                </a:solidFill>
              </a:rPr>
              <a:t>30+ </a:t>
            </a:r>
            <a:r>
              <a:rPr lang="en-US" sz="1200" dirty="0" smtClean="0">
                <a:solidFill>
                  <a:schemeClr val="tx1"/>
                </a:solidFill>
              </a:rPr>
              <a:t>has marginally increased </a:t>
            </a:r>
            <a:r>
              <a:rPr lang="en-US" sz="1200" dirty="0">
                <a:solidFill>
                  <a:schemeClr val="tx1"/>
                </a:solidFill>
              </a:rPr>
              <a:t>from </a:t>
            </a:r>
            <a:r>
              <a:rPr lang="en-US" sz="1200" dirty="0" smtClean="0">
                <a:solidFill>
                  <a:schemeClr val="tx1"/>
                </a:solidFill>
              </a:rPr>
              <a:t>4.7% </a:t>
            </a:r>
            <a:r>
              <a:rPr lang="en-US" sz="1200" dirty="0">
                <a:solidFill>
                  <a:schemeClr val="tx1"/>
                </a:solidFill>
              </a:rPr>
              <a:t>to </a:t>
            </a:r>
            <a:r>
              <a:rPr lang="en-US" sz="1200" dirty="0" smtClean="0">
                <a:solidFill>
                  <a:schemeClr val="tx1"/>
                </a:solidFill>
              </a:rPr>
              <a:t>5%. </a:t>
            </a:r>
            <a:endParaRPr lang="en-US" sz="1200" dirty="0">
              <a:solidFill>
                <a:schemeClr val="tx1"/>
              </a:solidFill>
              <a:cs typeface="Arial" panose="020B0604020202020204" pitchFamily="34" charset="0"/>
            </a:endParaRPr>
          </a:p>
          <a:p>
            <a:pPr marL="285750" indent="-285750" algn="just">
              <a:buFont typeface="Wingdings" panose="05000000000000000000" pitchFamily="2" charset="2"/>
              <a:buChar char="v"/>
            </a:pPr>
            <a:endParaRPr lang="en-US" sz="1200" dirty="0">
              <a:solidFill>
                <a:srgbClr val="FF0000"/>
              </a:solidFill>
            </a:endParaRPr>
          </a:p>
          <a:p>
            <a:pPr marL="285750" indent="-285750" algn="just">
              <a:buFont typeface="Wingdings" panose="05000000000000000000" pitchFamily="2" charset="2"/>
              <a:buChar char="v"/>
            </a:pPr>
            <a:r>
              <a:rPr lang="en-US" sz="1200" dirty="0" smtClean="0">
                <a:solidFill>
                  <a:schemeClr val="tx1"/>
                </a:solidFill>
              </a:rPr>
              <a:t>Approval </a:t>
            </a:r>
            <a:r>
              <a:rPr lang="en-US" sz="1200" dirty="0">
                <a:solidFill>
                  <a:schemeClr val="tx1"/>
                </a:solidFill>
              </a:rPr>
              <a:t>Rate </a:t>
            </a:r>
            <a:r>
              <a:rPr lang="en-US" sz="1200" dirty="0" smtClean="0">
                <a:solidFill>
                  <a:schemeClr val="tx1"/>
                </a:solidFill>
              </a:rPr>
              <a:t>are dropped in May’22 mainly due CIBIL and policy level exceptions. </a:t>
            </a:r>
            <a:endParaRPr lang="en-US" sz="1200" dirty="0">
              <a:solidFill>
                <a:schemeClr val="tx1"/>
              </a:solidFill>
            </a:endParaRPr>
          </a:p>
        </p:txBody>
      </p:sp>
      <p:sp>
        <p:nvSpPr>
          <p:cNvPr id="10" name="Rectangle 9"/>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Summary| </a:t>
            </a:r>
            <a:r>
              <a:rPr lang="en-US" sz="3200" b="1" dirty="0"/>
              <a:t>Healthcare | </a:t>
            </a:r>
            <a:r>
              <a:rPr lang="en-US" sz="3200" dirty="0"/>
              <a:t>New Book – </a:t>
            </a:r>
            <a:r>
              <a:rPr lang="en-US" sz="3200" dirty="0" smtClean="0"/>
              <a:t>May’22</a:t>
            </a:r>
            <a:endParaRPr lang="en-US" sz="3200" dirty="0"/>
          </a:p>
        </p:txBody>
      </p:sp>
      <p:pic>
        <p:nvPicPr>
          <p:cNvPr id="8" name="Freeform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8003" y="3827695"/>
            <a:ext cx="556534" cy="275796"/>
          </a:xfrm>
          <a:prstGeom prst="rect">
            <a:avLst/>
          </a:prstGeom>
          <a:noFill/>
          <a:extLst>
            <a:ext uri="{909E8E84-426E-40DD-AFC4-6F175D3DCCD1}">
              <a14:hiddenFill xmlns:a14="http://schemas.microsoft.com/office/drawing/2010/main">
                <a:solidFill>
                  <a:srgbClr val="FFFFFF"/>
                </a:solidFill>
              </a14:hiddenFill>
            </a:ext>
          </a:extLst>
        </p:spPr>
      </p:pic>
      <p:pic>
        <p:nvPicPr>
          <p:cNvPr id="9" name="Freeform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5207" y="4194931"/>
            <a:ext cx="556534" cy="27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05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RCA| </a:t>
            </a:r>
            <a:r>
              <a:rPr lang="en-US" sz="3200" b="1" dirty="0"/>
              <a:t>Healthcare | </a:t>
            </a:r>
            <a:r>
              <a:rPr lang="en-US" sz="3200" dirty="0"/>
              <a:t>New Book X+ Accounts – </a:t>
            </a:r>
            <a:r>
              <a:rPr lang="en-US" sz="3200" dirty="0" smtClean="0"/>
              <a:t>May’22</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708844106"/>
              </p:ext>
            </p:extLst>
          </p:nvPr>
        </p:nvGraphicFramePr>
        <p:xfrm>
          <a:off x="130284" y="741037"/>
          <a:ext cx="11924943" cy="5932072"/>
        </p:xfrm>
        <a:graphic>
          <a:graphicData uri="http://schemas.openxmlformats.org/drawingml/2006/table">
            <a:tbl>
              <a:tblPr>
                <a:tableStyleId>{BC89EF96-8CEA-46FF-86C4-4CE0E7609802}</a:tableStyleId>
              </a:tblPr>
              <a:tblGrid>
                <a:gridCol w="1189777">
                  <a:extLst>
                    <a:ext uri="{9D8B030D-6E8A-4147-A177-3AD203B41FA5}">
                      <a16:colId xmlns:a16="http://schemas.microsoft.com/office/drawing/2014/main" val="2734733799"/>
                    </a:ext>
                  </a:extLst>
                </a:gridCol>
                <a:gridCol w="452919">
                  <a:extLst>
                    <a:ext uri="{9D8B030D-6E8A-4147-A177-3AD203B41FA5}">
                      <a16:colId xmlns:a16="http://schemas.microsoft.com/office/drawing/2014/main" val="3867740271"/>
                    </a:ext>
                  </a:extLst>
                </a:gridCol>
                <a:gridCol w="481831">
                  <a:extLst>
                    <a:ext uri="{9D8B030D-6E8A-4147-A177-3AD203B41FA5}">
                      <a16:colId xmlns:a16="http://schemas.microsoft.com/office/drawing/2014/main" val="3896994504"/>
                    </a:ext>
                  </a:extLst>
                </a:gridCol>
                <a:gridCol w="555763">
                  <a:extLst>
                    <a:ext uri="{9D8B030D-6E8A-4147-A177-3AD203B41FA5}">
                      <a16:colId xmlns:a16="http://schemas.microsoft.com/office/drawing/2014/main" val="2082613926"/>
                    </a:ext>
                  </a:extLst>
                </a:gridCol>
                <a:gridCol w="639174">
                  <a:extLst>
                    <a:ext uri="{9D8B030D-6E8A-4147-A177-3AD203B41FA5}">
                      <a16:colId xmlns:a16="http://schemas.microsoft.com/office/drawing/2014/main" val="3079619657"/>
                    </a:ext>
                  </a:extLst>
                </a:gridCol>
                <a:gridCol w="4240834">
                  <a:extLst>
                    <a:ext uri="{9D8B030D-6E8A-4147-A177-3AD203B41FA5}">
                      <a16:colId xmlns:a16="http://schemas.microsoft.com/office/drawing/2014/main" val="2647355728"/>
                    </a:ext>
                  </a:extLst>
                </a:gridCol>
                <a:gridCol w="3304621">
                  <a:extLst>
                    <a:ext uri="{9D8B030D-6E8A-4147-A177-3AD203B41FA5}">
                      <a16:colId xmlns:a16="http://schemas.microsoft.com/office/drawing/2014/main" val="1771165075"/>
                    </a:ext>
                  </a:extLst>
                </a:gridCol>
                <a:gridCol w="1060024">
                  <a:extLst>
                    <a:ext uri="{9D8B030D-6E8A-4147-A177-3AD203B41FA5}">
                      <a16:colId xmlns:a16="http://schemas.microsoft.com/office/drawing/2014/main" val="1586949039"/>
                    </a:ext>
                  </a:extLst>
                </a:gridCol>
              </a:tblGrid>
              <a:tr h="616124">
                <a:tc>
                  <a:txBody>
                    <a:bodyPr/>
                    <a:lstStyle/>
                    <a:p>
                      <a:pPr algn="l" fontAlgn="ctr"/>
                      <a:r>
                        <a:rPr lang="en-IN" sz="1100" b="1" i="0" u="none" strike="noStrike">
                          <a:solidFill>
                            <a:srgbClr val="000000"/>
                          </a:solidFill>
                          <a:effectLst/>
                          <a:latin typeface="Calibri" panose="020F0502020204030204" pitchFamily="34" charset="0"/>
                        </a:rPr>
                        <a:t>CUSTOMER NAME</a:t>
                      </a:r>
                    </a:p>
                  </a:txBody>
                  <a:tcPr marL="9525" marR="9525" marT="9525" marB="0" anchor="ctr"/>
                </a:tc>
                <a:tc>
                  <a:txBody>
                    <a:bodyPr/>
                    <a:lstStyle/>
                    <a:p>
                      <a:pPr algn="l" fontAlgn="ctr"/>
                      <a:r>
                        <a:rPr lang="en-IN" sz="1100" b="1" i="0" u="none" strike="noStrike" dirty="0">
                          <a:solidFill>
                            <a:srgbClr val="000000"/>
                          </a:solidFill>
                          <a:effectLst/>
                          <a:latin typeface="Calibri" panose="020F0502020204030204" pitchFamily="34" charset="0"/>
                        </a:rPr>
                        <a:t>Bucket</a:t>
                      </a:r>
                      <a:br>
                        <a:rPr lang="en-IN" sz="1100" b="1" i="0" u="none" strike="noStrike" dirty="0">
                          <a:solidFill>
                            <a:srgbClr val="000000"/>
                          </a:solidFill>
                          <a:effectLst/>
                          <a:latin typeface="Calibri" panose="020F0502020204030204" pitchFamily="34" charset="0"/>
                        </a:rPr>
                      </a:br>
                      <a:r>
                        <a:rPr lang="en-IN" sz="1100" b="1" i="0" u="none" strike="noStrike" dirty="0" smtClean="0">
                          <a:solidFill>
                            <a:srgbClr val="000000"/>
                          </a:solidFill>
                          <a:effectLst/>
                          <a:latin typeface="Calibri" panose="020F0502020204030204" pitchFamily="34" charset="0"/>
                        </a:rPr>
                        <a:t>May-22</a:t>
                      </a:r>
                      <a:endParaRPr lang="en-IN"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1" i="0" u="none" strike="noStrike">
                          <a:solidFill>
                            <a:srgbClr val="000000"/>
                          </a:solidFill>
                          <a:effectLst/>
                          <a:latin typeface="Calibri" panose="020F0502020204030204" pitchFamily="34" charset="0"/>
                        </a:rPr>
                        <a:t> LOAN AMOUNT </a:t>
                      </a:r>
                    </a:p>
                  </a:txBody>
                  <a:tcPr marL="9525" marR="9525" marT="9525" marB="0" anchor="ctr"/>
                </a:tc>
                <a:tc>
                  <a:txBody>
                    <a:bodyPr/>
                    <a:lstStyle/>
                    <a:p>
                      <a:pPr algn="l" fontAlgn="ctr"/>
                      <a:r>
                        <a:rPr lang="en-IN" sz="1100" b="1" i="0" u="none" strike="noStrike">
                          <a:solidFill>
                            <a:srgbClr val="000000"/>
                          </a:solidFill>
                          <a:effectLst/>
                          <a:latin typeface="Calibri" panose="020F0502020204030204" pitchFamily="34" charset="0"/>
                        </a:rPr>
                        <a:t>BRANCH</a:t>
                      </a:r>
                    </a:p>
                  </a:txBody>
                  <a:tcPr marL="9525" marR="9525" marT="9525" marB="0" anchor="ctr"/>
                </a:tc>
                <a:tc>
                  <a:txBody>
                    <a:bodyPr/>
                    <a:lstStyle/>
                    <a:p>
                      <a:pPr algn="l" fontAlgn="ctr"/>
                      <a:r>
                        <a:rPr lang="en-IN" sz="1100" b="1" i="0" u="none" strike="noStrike">
                          <a:solidFill>
                            <a:srgbClr val="000000"/>
                          </a:solidFill>
                          <a:effectLst/>
                          <a:latin typeface="Calibri" panose="020F0502020204030204" pitchFamily="34" charset="0"/>
                        </a:rPr>
                        <a:t> DISBURSEMENT MONTH</a:t>
                      </a:r>
                    </a:p>
                  </a:txBody>
                  <a:tcPr marL="9525" marR="9525" marT="9525" marB="0" anchor="ctr"/>
                </a:tc>
                <a:tc>
                  <a:txBody>
                    <a:bodyPr/>
                    <a:lstStyle/>
                    <a:p>
                      <a:pPr algn="l" fontAlgn="ctr"/>
                      <a:r>
                        <a:rPr lang="en-IN" sz="1100" b="1" i="0" u="none" strike="noStrike">
                          <a:solidFill>
                            <a:srgbClr val="000000"/>
                          </a:solidFill>
                          <a:effectLst/>
                          <a:latin typeface="Calibri" panose="020F0502020204030204" pitchFamily="34" charset="0"/>
                        </a:rPr>
                        <a:t>Detailed Profile of customer </a:t>
                      </a:r>
                    </a:p>
                  </a:txBody>
                  <a:tcPr marL="9525" marR="9525" marT="9525" marB="0" anchor="ctr"/>
                </a:tc>
                <a:tc>
                  <a:txBody>
                    <a:bodyPr/>
                    <a:lstStyle/>
                    <a:p>
                      <a:pPr algn="l" fontAlgn="ctr"/>
                      <a:r>
                        <a:rPr lang="en-IN" sz="1100" b="1" i="0" u="none" strike="noStrike">
                          <a:solidFill>
                            <a:srgbClr val="000000"/>
                          </a:solidFill>
                          <a:effectLst/>
                          <a:latin typeface="Calibri" panose="020F0502020204030204" pitchFamily="34" charset="0"/>
                        </a:rPr>
                        <a:t>RCA of Default</a:t>
                      </a:r>
                    </a:p>
                  </a:txBody>
                  <a:tcPr marL="9525" marR="9525" marT="9525" marB="0" anchor="ctr"/>
                </a:tc>
                <a:tc>
                  <a:txBody>
                    <a:bodyPr/>
                    <a:lstStyle/>
                    <a:p>
                      <a:pPr algn="l" fontAlgn="ctr"/>
                      <a:r>
                        <a:rPr lang="en-IN" sz="1100" b="1" i="0" u="none" strike="noStrike">
                          <a:solidFill>
                            <a:srgbClr val="000000"/>
                          </a:solidFill>
                          <a:effectLst/>
                          <a:latin typeface="Calibri" panose="020F0502020204030204" pitchFamily="34" charset="0"/>
                        </a:rPr>
                        <a:t>Latest Status as per Credit/Business team</a:t>
                      </a:r>
                      <a:br>
                        <a:rPr lang="en-IN" sz="1100" b="1" i="0" u="none" strike="noStrike">
                          <a:solidFill>
                            <a:srgbClr val="000000"/>
                          </a:solidFill>
                          <a:effectLst/>
                          <a:latin typeface="Calibri" panose="020F0502020204030204" pitchFamily="34" charset="0"/>
                        </a:rPr>
                      </a:br>
                      <a:endParaRPr lang="en-IN"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37993354"/>
                  </a:ext>
                </a:extLst>
              </a:tr>
              <a:tr h="387419">
                <a:tc>
                  <a:txBody>
                    <a:bodyPr/>
                    <a:lstStyle/>
                    <a:p>
                      <a:pPr algn="l" fontAlgn="ctr"/>
                      <a:r>
                        <a:rPr lang="it-IT" sz="1100" b="0" i="0" u="none" strike="noStrike" dirty="0">
                          <a:solidFill>
                            <a:srgbClr val="000000"/>
                          </a:solidFill>
                          <a:effectLst/>
                          <a:latin typeface="Calibri" panose="020F0502020204030204" pitchFamily="34" charset="0"/>
                        </a:rPr>
                        <a:t>Dr Noshina Diagnostics Proprietor Dr Noshina Sarfaraz</a:t>
                      </a: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61-90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1.02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Gurgaon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Dec-20</a:t>
                      </a:r>
                    </a:p>
                  </a:txBody>
                  <a:tcPr marL="9525" marR="9525" marT="9525" marB="0" anchor="ctr"/>
                </a:tc>
                <a:tc>
                  <a:txBody>
                    <a:bodyPr/>
                    <a:lstStyle/>
                    <a:p>
                      <a:pPr algn="l" fontAlgn="ctr"/>
                      <a:r>
                        <a:rPr lang="en-US" sz="1100" u="none" strike="noStrike" dirty="0" smtClean="0">
                          <a:effectLst/>
                        </a:rPr>
                        <a:t>●  </a:t>
                      </a:r>
                      <a:r>
                        <a:rPr lang="en-US" sz="1100" b="1" u="none" strike="noStrike" dirty="0" smtClean="0">
                          <a:effectLst/>
                        </a:rPr>
                        <a:t>Doctor Profile (MBBS) with 20-25 years experience, running DI for last 20 years in Hyderabad.</a:t>
                      </a:r>
                      <a:r>
                        <a:rPr lang="en-US" sz="1100" u="none" strike="noStrike" dirty="0" smtClean="0">
                          <a:effectLst/>
                        </a:rPr>
                        <a:t> CMR 4, 738, 694. Supportive Financials,  Positive References, Good ABB, BTO, Credits, Satisfactory repayment track, Satisfactory Forward looking DSCR. </a:t>
                      </a:r>
                      <a:r>
                        <a:rPr lang="en-US" sz="1100" i="1" u="sng" strike="noStrike" dirty="0" smtClean="0">
                          <a:effectLst/>
                        </a:rPr>
                        <a:t>Funding of CT Scan</a:t>
                      </a:r>
                      <a:endParaRPr lang="en-US" sz="1100" b="0" i="1" u="sng"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Post </a:t>
                      </a:r>
                      <a:r>
                        <a:rPr lang="en-IN" sz="1100" b="0" i="0" u="none" strike="noStrike" dirty="0" err="1">
                          <a:solidFill>
                            <a:srgbClr val="000000"/>
                          </a:solidFill>
                          <a:effectLst/>
                          <a:latin typeface="Calibri" panose="020F0502020204030204" pitchFamily="34" charset="0"/>
                        </a:rPr>
                        <a:t>Covid</a:t>
                      </a:r>
                      <a:r>
                        <a:rPr lang="en-IN" sz="1100" b="0" i="0" u="none" strike="noStrike" dirty="0">
                          <a:solidFill>
                            <a:srgbClr val="000000"/>
                          </a:solidFill>
                          <a:effectLst/>
                          <a:latin typeface="Calibri" panose="020F0502020204030204" pitchFamily="34" charset="0"/>
                        </a:rPr>
                        <a:t> lockdown footfall in centre (where CLIX funded CT installed) dropped and yet to recover from that. This has resulted impact on Cash Flows. Customer has shifted the diagnostic centre to a different location and installation is going on. Expected to Start by 20th </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One EMI would be paid by 25th </a:t>
                      </a:r>
                    </a:p>
                  </a:txBody>
                  <a:tcPr marL="9525" marR="9525" marT="9525" marB="0" anchor="ctr"/>
                </a:tc>
                <a:extLst>
                  <a:ext uri="{0D108BD9-81ED-4DB2-BD59-A6C34878D82A}">
                    <a16:rowId xmlns:a16="http://schemas.microsoft.com/office/drawing/2014/main" val="1020521081"/>
                  </a:ext>
                </a:extLst>
              </a:tr>
              <a:tr h="867980">
                <a:tc>
                  <a:txBody>
                    <a:bodyPr/>
                    <a:lstStyle/>
                    <a:p>
                      <a:pPr algn="l" fontAlgn="ctr"/>
                      <a:r>
                        <a:rPr lang="en-IN" sz="1100" b="0" i="0" u="none" strike="noStrike" dirty="0" err="1">
                          <a:solidFill>
                            <a:srgbClr val="000000"/>
                          </a:solidFill>
                          <a:effectLst/>
                          <a:latin typeface="Calibri" panose="020F0502020204030204" pitchFamily="34" charset="0"/>
                        </a:rPr>
                        <a:t>Raniganj</a:t>
                      </a:r>
                      <a:r>
                        <a:rPr lang="en-IN" sz="1100" b="0" i="0" u="none" strike="noStrike" dirty="0">
                          <a:solidFill>
                            <a:srgbClr val="000000"/>
                          </a:solidFill>
                          <a:effectLst/>
                          <a:latin typeface="Calibri" panose="020F0502020204030204" pitchFamily="34" charset="0"/>
                        </a:rPr>
                        <a:t> Nursing Home And Diagnostic Centre</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150+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1.06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Kolkata</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Apr-21</a:t>
                      </a:r>
                    </a:p>
                  </a:txBody>
                  <a:tcPr marL="9525" marR="9525" marT="9525" marB="0" anchor="ctr"/>
                </a:tc>
                <a:tc>
                  <a:txBody>
                    <a:bodyPr/>
                    <a:lstStyle/>
                    <a:p>
                      <a:pPr algn="l" fontAlgn="ctr"/>
                      <a:r>
                        <a:rPr lang="en-US" sz="1100" u="none" strike="noStrike" dirty="0" smtClean="0">
                          <a:effectLst/>
                        </a:rPr>
                        <a:t>●  </a:t>
                      </a:r>
                      <a:r>
                        <a:rPr lang="en-US" sz="1100" b="1" u="none" strike="noStrike" dirty="0" smtClean="0">
                          <a:effectLst/>
                        </a:rPr>
                        <a:t>Non Doctor Profile with relevant experience (He was running a nursing him 20 Bedded), Additional supportive business (Furniture</a:t>
                      </a:r>
                      <a:r>
                        <a:rPr lang="en-US" sz="1100" b="1" u="none" strike="noStrike" baseline="0" dirty="0" smtClean="0">
                          <a:effectLst/>
                        </a:rPr>
                        <a:t> showroom)</a:t>
                      </a:r>
                      <a:r>
                        <a:rPr lang="en-US" sz="1100" b="1" u="none" strike="noStrike" dirty="0" smtClean="0">
                          <a:effectLst/>
                        </a:rPr>
                        <a:t>, </a:t>
                      </a:r>
                      <a:r>
                        <a:rPr lang="en-US" sz="1100" u="none" strike="noStrike" dirty="0" smtClean="0">
                          <a:effectLst/>
                        </a:rPr>
                        <a:t>CIBIL 727, 746, 677, 624,  PG of all partners, SD of INR 11.58 Lacs, Positive references, good banking habits, combined Net Worth INR 2.5 </a:t>
                      </a:r>
                      <a:r>
                        <a:rPr lang="en-US" sz="1100" u="none" strike="noStrike" dirty="0" err="1" smtClean="0">
                          <a:effectLst/>
                        </a:rPr>
                        <a:t>Crs</a:t>
                      </a:r>
                      <a:r>
                        <a:rPr lang="en-US" sz="1100" u="none" strike="noStrike" dirty="0" smtClean="0">
                          <a:effectLst/>
                        </a:rPr>
                        <a:t>, supportive catchment located in </a:t>
                      </a:r>
                      <a:r>
                        <a:rPr lang="en-US" sz="1100" u="none" strike="noStrike" dirty="0" err="1" smtClean="0">
                          <a:effectLst/>
                        </a:rPr>
                        <a:t>Ranigaun</a:t>
                      </a:r>
                      <a:r>
                        <a:rPr lang="en-US" sz="1100" u="none" strike="noStrike" dirty="0" smtClean="0">
                          <a:effectLst/>
                        </a:rPr>
                        <a:t>,</a:t>
                      </a:r>
                      <a:r>
                        <a:rPr lang="en-US" sz="1100" u="none" strike="noStrike" baseline="0" dirty="0" smtClean="0">
                          <a:effectLst/>
                        </a:rPr>
                        <a:t> 220 </a:t>
                      </a:r>
                      <a:r>
                        <a:rPr lang="en-US" sz="1100" u="none" strike="noStrike" baseline="0" dirty="0" err="1" smtClean="0">
                          <a:effectLst/>
                        </a:rPr>
                        <a:t>kms</a:t>
                      </a:r>
                      <a:r>
                        <a:rPr lang="en-US" sz="1100" u="none" strike="noStrike" baseline="0" dirty="0" smtClean="0">
                          <a:effectLst/>
                        </a:rPr>
                        <a:t> from </a:t>
                      </a:r>
                      <a:r>
                        <a:rPr lang="en-US" sz="1100" u="none" strike="noStrike" baseline="0" dirty="0" err="1" smtClean="0">
                          <a:effectLst/>
                        </a:rPr>
                        <a:t>Kokaltta</a:t>
                      </a:r>
                      <a:r>
                        <a:rPr lang="en-US" sz="1100" u="none" strike="noStrike" baseline="0" dirty="0" smtClean="0">
                          <a:effectLst/>
                        </a:rPr>
                        <a:t> </a:t>
                      </a:r>
                      <a:r>
                        <a:rPr lang="en-US" sz="1100" u="none" strike="noStrike" dirty="0" smtClean="0">
                          <a:effectLst/>
                        </a:rPr>
                        <a:t>.</a:t>
                      </a:r>
                      <a:r>
                        <a:rPr lang="en-US" sz="1100" i="1" u="sng" strike="noStrike" dirty="0" smtClean="0">
                          <a:effectLst/>
                        </a:rPr>
                        <a:t>Funding</a:t>
                      </a:r>
                      <a:r>
                        <a:rPr lang="en-US" sz="1100" i="1" u="sng" strike="noStrike" baseline="0" dirty="0" smtClean="0">
                          <a:effectLst/>
                        </a:rPr>
                        <a:t> of CT Scan and Multiple small equipment's</a:t>
                      </a:r>
                      <a:endParaRPr lang="en-US" sz="1100" b="0" i="1" u="sng"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Delay in getting site ready (due to multiple lock downs) leading to delay in installation of CT equipment (still not installed and operational) leading to major Cash Flow generation issues. </a:t>
                      </a:r>
                      <a:endParaRPr lang="en-IN" sz="1100" b="0" i="0" u="none" strike="noStrike" dirty="0" smtClean="0">
                        <a:solidFill>
                          <a:srgbClr val="000000"/>
                        </a:solidFill>
                        <a:effectLst/>
                        <a:latin typeface="Calibri" panose="020F0502020204030204" pitchFamily="34" charset="0"/>
                      </a:endParaRPr>
                    </a:p>
                    <a:p>
                      <a:pPr algn="l" fontAlgn="ctr"/>
                      <a:r>
                        <a:rPr lang="en-IN" sz="1100" b="0" i="0" u="none" strike="noStrike" dirty="0" smtClean="0">
                          <a:solidFill>
                            <a:srgbClr val="000000"/>
                          </a:solidFill>
                          <a:effectLst/>
                          <a:latin typeface="Calibri" panose="020F0502020204030204" pitchFamily="34" charset="0"/>
                        </a:rPr>
                        <a:t>●  </a:t>
                      </a:r>
                      <a:r>
                        <a:rPr lang="en-IN" sz="1100" b="0" i="0" u="none" strike="noStrike" dirty="0">
                          <a:solidFill>
                            <a:srgbClr val="000000"/>
                          </a:solidFill>
                          <a:effectLst/>
                          <a:latin typeface="Calibri" panose="020F0502020204030204" pitchFamily="34" charset="0"/>
                        </a:rPr>
                        <a:t>Customer's brother detected with terminal illness which is keeping him occupied and not able to concentrate in business</a:t>
                      </a:r>
                      <a:r>
                        <a:rPr lang="en-IN" sz="1100" b="0" i="0" u="none" strike="noStrike" dirty="0" smtClean="0">
                          <a:solidFill>
                            <a:srgbClr val="000000"/>
                          </a:solidFill>
                          <a:effectLst/>
                          <a:latin typeface="Calibri" panose="020F0502020204030204" pitchFamily="34" charset="0"/>
                        </a:rPr>
                        <a:t>.</a:t>
                      </a:r>
                    </a:p>
                    <a:p>
                      <a:pPr marL="0" marR="0" lvl="0" indent="0" algn="l" defTabSz="914377" rtl="0" eaLnBrk="1" fontAlgn="ctr" latinLnBrk="0" hangingPunct="1">
                        <a:lnSpc>
                          <a:spcPct val="100000"/>
                        </a:lnSpc>
                        <a:spcBef>
                          <a:spcPts val="0"/>
                        </a:spcBef>
                        <a:spcAft>
                          <a:spcPts val="0"/>
                        </a:spcAft>
                        <a:buClrTx/>
                        <a:buSzTx/>
                        <a:buFontTx/>
                        <a:buNone/>
                        <a:tabLst/>
                        <a:defRPr/>
                      </a:pPr>
                      <a:r>
                        <a:rPr lang="en-IN" sz="1100" b="0" i="0" u="none" strike="noStrike" dirty="0" smtClean="0">
                          <a:solidFill>
                            <a:srgbClr val="000000"/>
                          </a:solidFill>
                          <a:effectLst/>
                          <a:latin typeface="Calibri" panose="020F0502020204030204" pitchFamily="34" charset="0"/>
                        </a:rPr>
                        <a:t>●Intentional Issue – Diversified in real estate – Section 138 filed and legal proceedings initiated</a:t>
                      </a: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Asset</a:t>
                      </a:r>
                      <a:r>
                        <a:rPr lang="en-IN" sz="1100" b="0" i="0" u="none" strike="noStrike" baseline="0" dirty="0" smtClean="0">
                          <a:solidFill>
                            <a:srgbClr val="000000"/>
                          </a:solidFill>
                          <a:effectLst/>
                          <a:latin typeface="Calibri" panose="020F0502020204030204" pitchFamily="34" charset="0"/>
                        </a:rPr>
                        <a:t> Repossessed</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7825353"/>
                  </a:ext>
                </a:extLst>
              </a:tr>
              <a:tr h="687607">
                <a:tc>
                  <a:txBody>
                    <a:bodyPr/>
                    <a:lstStyle/>
                    <a:p>
                      <a:pPr algn="l" fontAlgn="ctr"/>
                      <a:r>
                        <a:rPr lang="en-IN" sz="1100" b="0" i="0" u="none" strike="noStrike" dirty="0">
                          <a:solidFill>
                            <a:srgbClr val="000000"/>
                          </a:solidFill>
                          <a:effectLst/>
                          <a:latin typeface="Calibri" panose="020F0502020204030204" pitchFamily="34" charset="0"/>
                        </a:rPr>
                        <a:t>Smart Care </a:t>
                      </a:r>
                      <a:r>
                        <a:rPr lang="en-IN" sz="1100" b="0" i="0" u="none" strike="noStrike" dirty="0" err="1">
                          <a:solidFill>
                            <a:srgbClr val="000000"/>
                          </a:solidFill>
                          <a:effectLst/>
                          <a:latin typeface="Calibri" panose="020F0502020204030204" pitchFamily="34" charset="0"/>
                        </a:rPr>
                        <a:t>Multispeciality</a:t>
                      </a:r>
                      <a:r>
                        <a:rPr lang="en-IN" sz="1100" b="0" i="0" u="none" strike="noStrike" dirty="0">
                          <a:solidFill>
                            <a:srgbClr val="000000"/>
                          </a:solidFill>
                          <a:effectLst/>
                          <a:latin typeface="Calibri" panose="020F0502020204030204" pitchFamily="34" charset="0"/>
                        </a:rPr>
                        <a:t> Hospital</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1-30</a:t>
                      </a: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0.65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Hyderabad</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Oct-20</a:t>
                      </a:r>
                    </a:p>
                  </a:txBody>
                  <a:tcPr marL="9525" marR="9525" marT="9525" marB="0" anchor="ctr"/>
                </a:tc>
                <a:tc>
                  <a:txBody>
                    <a:bodyPr/>
                    <a:lstStyle/>
                    <a:p>
                      <a:pPr algn="l" fontAlgn="ctr"/>
                      <a:r>
                        <a:rPr lang="en-US" sz="1100" b="1" u="none" strike="noStrike" dirty="0" smtClean="0">
                          <a:effectLst/>
                        </a:rPr>
                        <a:t>Doctor Profile with  experience – MBBS in</a:t>
                      </a:r>
                      <a:r>
                        <a:rPr lang="en-US" sz="1100" b="1" u="none" strike="noStrike" baseline="0" dirty="0" smtClean="0">
                          <a:effectLst/>
                        </a:rPr>
                        <a:t> 2013 with 7 years experience as a consultant</a:t>
                      </a:r>
                      <a:r>
                        <a:rPr lang="en-US" sz="1100" b="1" u="none" strike="noStrike" dirty="0" smtClean="0">
                          <a:effectLst/>
                        </a:rPr>
                        <a:t>, start up 25 bedded hospital, Project</a:t>
                      </a:r>
                      <a:r>
                        <a:rPr lang="en-US" sz="1100" b="1" u="none" strike="noStrike" baseline="0" dirty="0" smtClean="0">
                          <a:effectLst/>
                        </a:rPr>
                        <a:t> cost: </a:t>
                      </a:r>
                      <a:r>
                        <a:rPr lang="en-US" sz="1100" b="1" u="none" strike="noStrike" baseline="0" dirty="0" err="1" smtClean="0">
                          <a:effectLst/>
                        </a:rPr>
                        <a:t>Rs</a:t>
                      </a:r>
                      <a:r>
                        <a:rPr lang="en-US" sz="1100" b="1" u="none" strike="noStrike" baseline="0" dirty="0" smtClean="0">
                          <a:effectLst/>
                        </a:rPr>
                        <a:t>. 200</a:t>
                      </a:r>
                      <a:r>
                        <a:rPr lang="en-US" sz="1100" b="1" u="none" strike="noStrike" dirty="0" smtClean="0">
                          <a:effectLst/>
                        </a:rPr>
                        <a:t> Lakhs (Rented premises), investment (</a:t>
                      </a:r>
                      <a:r>
                        <a:rPr lang="en-US" sz="1100" b="1" u="none" strike="noStrike" dirty="0" err="1" smtClean="0">
                          <a:effectLst/>
                        </a:rPr>
                        <a:t>Rs</a:t>
                      </a:r>
                      <a:r>
                        <a:rPr lang="en-US" sz="1100" b="1" u="none" strike="noStrike" dirty="0" smtClean="0">
                          <a:effectLst/>
                        </a:rPr>
                        <a:t>. 100 Lakhs)</a:t>
                      </a:r>
                      <a:r>
                        <a:rPr lang="en-US" sz="1100" u="none" strike="noStrike" dirty="0" smtClean="0">
                          <a:effectLst/>
                        </a:rPr>
                        <a:t>, at Warangal. CIBIL 744, -1. No Loan liabilities, Positive reference,  Increases in Revenues month on month, Good BTO/Credits, Low competition. Almost 25% margin. </a:t>
                      </a:r>
                      <a:r>
                        <a:rPr lang="en-US" sz="1100" i="1" u="sng" strike="noStrike" dirty="0" smtClean="0">
                          <a:effectLst/>
                        </a:rPr>
                        <a:t>Funded CT</a:t>
                      </a:r>
                      <a:r>
                        <a:rPr lang="en-US" sz="1100" i="1" u="sng" strike="noStrike" baseline="0" dirty="0" smtClean="0">
                          <a:effectLst/>
                        </a:rPr>
                        <a:t> Scan</a:t>
                      </a:r>
                      <a:endParaRPr lang="en-US" sz="1100" b="0" i="1" u="sng"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Cash flow issue on account of diversification of funds for sister's marriage to the tune of </a:t>
                      </a:r>
                      <a:r>
                        <a:rPr lang="en-IN" sz="1100" b="0" i="0" u="none" strike="noStrike" dirty="0" err="1">
                          <a:solidFill>
                            <a:srgbClr val="000000"/>
                          </a:solidFill>
                          <a:effectLst/>
                          <a:latin typeface="Calibri" panose="020F0502020204030204" pitchFamily="34" charset="0"/>
                        </a:rPr>
                        <a:t>Rs</a:t>
                      </a:r>
                      <a:r>
                        <a:rPr lang="en-IN" sz="1100" b="0" i="0" u="none" strike="noStrike" dirty="0">
                          <a:solidFill>
                            <a:srgbClr val="000000"/>
                          </a:solidFill>
                          <a:effectLst/>
                          <a:latin typeface="Calibri" panose="020F0502020204030204" pitchFamily="34" charset="0"/>
                        </a:rPr>
                        <a:t>. 100 Lakhs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One EMI has already been paid and is stab. One more EMI would be paid by Month End</a:t>
                      </a:r>
                    </a:p>
                  </a:txBody>
                  <a:tcPr marL="9525" marR="9525" marT="9525" marB="0" anchor="ctr"/>
                </a:tc>
                <a:extLst>
                  <a:ext uri="{0D108BD9-81ED-4DB2-BD59-A6C34878D82A}">
                    <a16:rowId xmlns:a16="http://schemas.microsoft.com/office/drawing/2014/main" val="213690258"/>
                  </a:ext>
                </a:extLst>
              </a:tr>
              <a:tr h="687607">
                <a:tc>
                  <a:txBody>
                    <a:bodyPr/>
                    <a:lstStyle/>
                    <a:p>
                      <a:pPr algn="l" fontAlgn="ctr"/>
                      <a:r>
                        <a:rPr lang="en-IN" sz="1100" b="0" i="0" u="none" strike="noStrike" dirty="0" err="1">
                          <a:solidFill>
                            <a:srgbClr val="000000"/>
                          </a:solidFill>
                          <a:effectLst/>
                          <a:latin typeface="Calibri" panose="020F0502020204030204" pitchFamily="34" charset="0"/>
                        </a:rPr>
                        <a:t>Jeevandhara</a:t>
                      </a:r>
                      <a:r>
                        <a:rPr lang="en-IN" sz="1100" b="0" i="0" u="none" strike="noStrike" dirty="0">
                          <a:solidFill>
                            <a:srgbClr val="000000"/>
                          </a:solidFill>
                          <a:effectLst/>
                          <a:latin typeface="Calibri" panose="020F0502020204030204" pitchFamily="34" charset="0"/>
                        </a:rPr>
                        <a:t> Hospital Prop Vikram Singh</a:t>
                      </a: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61-90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0.44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Gurgaon</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Oct-20</a:t>
                      </a:r>
                    </a:p>
                  </a:txBody>
                  <a:tcPr marL="9525" marR="9525" marT="9525" marB="0" anchor="ctr"/>
                </a:tc>
                <a:tc>
                  <a:txBody>
                    <a:bodyPr/>
                    <a:lstStyle/>
                    <a:p>
                      <a:pPr algn="l" fontAlgn="ctr"/>
                      <a:r>
                        <a:rPr lang="en-US" sz="1100" b="1" u="none" strike="noStrike" dirty="0" smtClean="0">
                          <a:effectLst/>
                        </a:rPr>
                        <a:t>Non Doctor Profile (BAMS) running hospital since 2014</a:t>
                      </a:r>
                      <a:r>
                        <a:rPr lang="en-US" sz="1100" u="none" strike="noStrike" dirty="0" smtClean="0">
                          <a:effectLst/>
                        </a:rPr>
                        <a:t>. General 15 Bedded</a:t>
                      </a:r>
                      <a:r>
                        <a:rPr lang="en-US" sz="1100" u="none" strike="noStrike" baseline="0" dirty="0" smtClean="0">
                          <a:effectLst/>
                        </a:rPr>
                        <a:t> hospital, </a:t>
                      </a:r>
                      <a:r>
                        <a:rPr lang="en-US" sz="1100" u="none" strike="noStrike" dirty="0" smtClean="0">
                          <a:effectLst/>
                        </a:rPr>
                        <a:t>CIBIL CMR4, 720, 747,  Supportive Financials 78 Lakhs , Good Banking Credits/BTO, Positive references, shorter tenor of 48 months. </a:t>
                      </a:r>
                      <a:r>
                        <a:rPr lang="en-US" sz="1100" i="1" u="sng" strike="noStrike" dirty="0" smtClean="0">
                          <a:effectLst/>
                        </a:rPr>
                        <a:t>Multiple Assets</a:t>
                      </a:r>
                      <a:endParaRPr lang="en-US" sz="1100" b="0" i="1" u="sng"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  Lack of Discipline in banking/revenue deposition. ●  Lower footfall due to </a:t>
                      </a:r>
                      <a:r>
                        <a:rPr lang="en-IN" sz="1100" b="0" i="0" u="none" strike="noStrike" dirty="0" err="1" smtClean="0">
                          <a:solidFill>
                            <a:srgbClr val="000000"/>
                          </a:solidFill>
                          <a:effectLst/>
                          <a:latin typeface="Calibri" panose="020F0502020204030204" pitchFamily="34" charset="0"/>
                        </a:rPr>
                        <a:t>covid</a:t>
                      </a:r>
                      <a:r>
                        <a:rPr lang="en-IN" sz="1100" b="0" i="0" u="none" strike="noStrike" dirty="0" smtClean="0">
                          <a:solidFill>
                            <a:srgbClr val="000000"/>
                          </a:solidFill>
                          <a:effectLst/>
                          <a:latin typeface="Calibri" panose="020F0502020204030204" pitchFamily="34" charset="0"/>
                        </a:rPr>
                        <a:t> lock downs </a:t>
                      </a:r>
                    </a:p>
                    <a:p>
                      <a:pPr algn="l" fontAlgn="ctr"/>
                      <a:r>
                        <a:rPr lang="en-IN" sz="1100" b="0" i="0" u="none" strike="noStrike" dirty="0" smtClean="0">
                          <a:solidFill>
                            <a:srgbClr val="000000"/>
                          </a:solidFill>
                          <a:effectLst/>
                          <a:latin typeface="Calibri" panose="020F0502020204030204" pitchFamily="34" charset="0"/>
                        </a:rPr>
                        <a:t>●  Family health issues in Oct'21/Nov'21</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Payment of one EMI would be done by 20</a:t>
                      </a:r>
                      <a:r>
                        <a:rPr lang="en-IN" sz="1100" b="0" i="0" u="none" strike="noStrike" baseline="30000" dirty="0" smtClean="0">
                          <a:solidFill>
                            <a:srgbClr val="000000"/>
                          </a:solidFill>
                          <a:effectLst/>
                          <a:latin typeface="Calibri" panose="020F0502020204030204" pitchFamily="34" charset="0"/>
                        </a:rPr>
                        <a:t>th</a:t>
                      </a:r>
                      <a:r>
                        <a:rPr lang="en-IN" sz="1100" b="0" i="0" u="none" strike="noStrike" dirty="0" smtClean="0">
                          <a:solidFill>
                            <a:srgbClr val="000000"/>
                          </a:solidFill>
                          <a:effectLst/>
                          <a:latin typeface="Calibri" panose="020F0502020204030204" pitchFamily="34" charset="0"/>
                        </a:rPr>
                        <a:t> July</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0674014"/>
                  </a:ext>
                </a:extLst>
              </a:tr>
              <a:tr h="687607">
                <a:tc>
                  <a:txBody>
                    <a:bodyPr/>
                    <a:lstStyle/>
                    <a:p>
                      <a:pPr algn="l" fontAlgn="ctr"/>
                      <a:r>
                        <a:rPr lang="en-IN" sz="1100" b="0" i="0" u="none" strike="noStrike" dirty="0">
                          <a:solidFill>
                            <a:srgbClr val="000000"/>
                          </a:solidFill>
                          <a:effectLst/>
                          <a:latin typeface="Calibri" panose="020F0502020204030204" pitchFamily="34" charset="0"/>
                        </a:rPr>
                        <a:t>Nightingale Diagnostic Prop Golam  </a:t>
                      </a:r>
                      <a:r>
                        <a:rPr lang="en-IN" sz="1100" b="0" i="0" u="none" strike="noStrike" dirty="0" err="1">
                          <a:solidFill>
                            <a:srgbClr val="000000"/>
                          </a:solidFill>
                          <a:effectLst/>
                          <a:latin typeface="Calibri" panose="020F0502020204030204" pitchFamily="34" charset="0"/>
                        </a:rPr>
                        <a:t>Nobi</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1-30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0.35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Kolkata</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Jan-21</a:t>
                      </a:r>
                    </a:p>
                  </a:txBody>
                  <a:tcPr marL="9525" marR="9525" marT="9525" marB="0" anchor="ctr"/>
                </a:tc>
                <a:tc>
                  <a:txBody>
                    <a:bodyPr/>
                    <a:lstStyle/>
                    <a:p>
                      <a:pPr algn="l" fontAlgn="ctr"/>
                      <a:r>
                        <a:rPr lang="en-US" sz="1100" u="none" strike="noStrike" dirty="0" smtClean="0">
                          <a:effectLst/>
                        </a:rPr>
                        <a:t>●Nightingale Diagnostic, is a </a:t>
                      </a:r>
                      <a:r>
                        <a:rPr lang="en-US" sz="1100" b="1" u="none" strike="noStrike" dirty="0" smtClean="0">
                          <a:effectLst/>
                        </a:rPr>
                        <a:t>Poly Clinic and Pathology Centre running successfully since April 2015</a:t>
                      </a:r>
                      <a:r>
                        <a:rPr lang="en-US" sz="1100" u="none" strike="noStrike" dirty="0" smtClean="0">
                          <a:effectLst/>
                        </a:rPr>
                        <a:t>, at </a:t>
                      </a:r>
                      <a:r>
                        <a:rPr lang="en-US" sz="1100" u="none" strike="noStrike" dirty="0" err="1" smtClean="0">
                          <a:effectLst/>
                        </a:rPr>
                        <a:t>Ranibagan</a:t>
                      </a:r>
                      <a:r>
                        <a:rPr lang="en-US" sz="1100" u="none" strike="noStrike" dirty="0" smtClean="0">
                          <a:effectLst/>
                        </a:rPr>
                        <a:t> in </a:t>
                      </a:r>
                      <a:r>
                        <a:rPr lang="en-US" sz="1100" u="none" strike="noStrike" dirty="0" err="1" smtClean="0">
                          <a:effectLst/>
                        </a:rPr>
                        <a:t>Berhampore</a:t>
                      </a:r>
                      <a:r>
                        <a:rPr lang="en-US" sz="1100" u="none" strike="noStrike" dirty="0" smtClean="0">
                          <a:effectLst/>
                        </a:rPr>
                        <a:t> by  Mr. Golam </a:t>
                      </a:r>
                      <a:r>
                        <a:rPr lang="en-US" sz="1100" u="none" strike="noStrike" dirty="0" err="1" smtClean="0">
                          <a:effectLst/>
                        </a:rPr>
                        <a:t>Nobi</a:t>
                      </a:r>
                      <a:r>
                        <a:rPr lang="en-US" sz="1100" u="none" strike="noStrike" dirty="0" smtClean="0">
                          <a:effectLst/>
                        </a:rPr>
                        <a:t> (Non-Doctor),  sole proprietor. It is located close to </a:t>
                      </a:r>
                      <a:r>
                        <a:rPr lang="en-US" sz="1100" u="none" strike="noStrike" dirty="0" err="1" smtClean="0">
                          <a:effectLst/>
                        </a:rPr>
                        <a:t>Berhampore</a:t>
                      </a:r>
                      <a:r>
                        <a:rPr lang="en-US" sz="1100" u="none" strike="noStrike" dirty="0" smtClean="0">
                          <a:effectLst/>
                        </a:rPr>
                        <a:t> station and </a:t>
                      </a:r>
                      <a:r>
                        <a:rPr lang="en-US" sz="1100" u="none" strike="noStrike" dirty="0" err="1" smtClean="0">
                          <a:effectLst/>
                        </a:rPr>
                        <a:t>Murshidabad</a:t>
                      </a:r>
                      <a:r>
                        <a:rPr lang="en-US" sz="1100" u="none" strike="noStrike" dirty="0" smtClean="0">
                          <a:effectLst/>
                        </a:rPr>
                        <a:t> Medical college. </a:t>
                      </a:r>
                    </a:p>
                    <a:p>
                      <a:pPr algn="l" fontAlgn="ctr"/>
                      <a:r>
                        <a:rPr lang="en-US" sz="1100" u="none" strike="noStrike" dirty="0" smtClean="0">
                          <a:effectLst/>
                        </a:rPr>
                        <a:t>● </a:t>
                      </a:r>
                      <a:r>
                        <a:rPr lang="en-US" sz="1100" u="none" strike="noStrike" dirty="0" err="1" smtClean="0">
                          <a:effectLst/>
                        </a:rPr>
                        <a:t>Revenure</a:t>
                      </a:r>
                      <a:r>
                        <a:rPr lang="en-US" sz="1100" u="none" strike="noStrike" dirty="0" smtClean="0">
                          <a:effectLst/>
                        </a:rPr>
                        <a:t> of 80 Lakhs as on 31-Mar-20, </a:t>
                      </a:r>
                      <a:r>
                        <a:rPr lang="en-US" sz="1100" u="none" strike="noStrike" dirty="0" err="1" smtClean="0">
                          <a:effectLst/>
                        </a:rPr>
                        <a:t>Networth</a:t>
                      </a:r>
                      <a:r>
                        <a:rPr lang="en-US" sz="1100" u="none" strike="noStrike" baseline="0" dirty="0" smtClean="0">
                          <a:effectLst/>
                        </a:rPr>
                        <a:t> of 19 lakhs. </a:t>
                      </a:r>
                    </a:p>
                    <a:p>
                      <a:pPr algn="l" fontAlgn="ctr"/>
                      <a:r>
                        <a:rPr lang="en-US" sz="1100" u="none" strike="noStrike" dirty="0" smtClean="0">
                          <a:effectLst/>
                        </a:rPr>
                        <a:t>● </a:t>
                      </a:r>
                      <a:r>
                        <a:rPr lang="en-US" sz="1100" i="1" u="sng" strike="noStrike" dirty="0" smtClean="0">
                          <a:effectLst/>
                        </a:rPr>
                        <a:t>Funding of Ultrasound and Pathology Equipment</a:t>
                      </a:r>
                      <a:endParaRPr lang="en-US" sz="1100" b="0" i="1" u="sng" strike="noStrike" dirty="0" smtClean="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Foot Falls have been low during Mar'22 as this is low season in hospitals</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Customer has committed to pay </a:t>
                      </a:r>
                      <a:r>
                        <a:rPr lang="en-IN" sz="1100" b="0" i="0" u="none" strike="noStrike" dirty="0" smtClean="0">
                          <a:solidFill>
                            <a:srgbClr val="000000"/>
                          </a:solidFill>
                          <a:effectLst/>
                          <a:latin typeface="Calibri" panose="020F0502020204030204" pitchFamily="34" charset="0"/>
                        </a:rPr>
                        <a:t>Two</a:t>
                      </a:r>
                      <a:r>
                        <a:rPr lang="en-IN" sz="1100" b="0" i="0" u="none" strike="noStrike" baseline="0" dirty="0" smtClean="0">
                          <a:solidFill>
                            <a:srgbClr val="000000"/>
                          </a:solidFill>
                          <a:effectLst/>
                          <a:latin typeface="Calibri" panose="020F0502020204030204" pitchFamily="34" charset="0"/>
                        </a:rPr>
                        <a:t> EMI within two months including current EMI</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7763563"/>
                  </a:ext>
                </a:extLst>
              </a:tr>
            </a:tbl>
          </a:graphicData>
        </a:graphic>
      </p:graphicFrame>
    </p:spTree>
    <p:extLst>
      <p:ext uri="{BB962C8B-B14F-4D97-AF65-F5344CB8AC3E}">
        <p14:creationId xmlns:p14="http://schemas.microsoft.com/office/powerpoint/2010/main" val="3336584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284" y="98512"/>
            <a:ext cx="119249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defTabSz="914377">
              <a:defRPr/>
            </a:pPr>
            <a:r>
              <a:rPr lang="en-US" sz="3200" dirty="0"/>
              <a:t>RCA| </a:t>
            </a:r>
            <a:r>
              <a:rPr lang="en-US" sz="3200" b="1" dirty="0"/>
              <a:t>Healthcare | </a:t>
            </a:r>
            <a:r>
              <a:rPr lang="en-US" sz="3200" dirty="0"/>
              <a:t>New Book X+ Accounts – </a:t>
            </a:r>
            <a:r>
              <a:rPr lang="en-US" sz="3200" dirty="0" smtClean="0"/>
              <a:t>May’22</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974315874"/>
              </p:ext>
            </p:extLst>
          </p:nvPr>
        </p:nvGraphicFramePr>
        <p:xfrm>
          <a:off x="2" y="783770"/>
          <a:ext cx="12055229" cy="5833063"/>
        </p:xfrm>
        <a:graphic>
          <a:graphicData uri="http://schemas.openxmlformats.org/drawingml/2006/table">
            <a:tbl>
              <a:tblPr>
                <a:tableStyleId>{BC89EF96-8CEA-46FF-86C4-4CE0E7609802}</a:tableStyleId>
              </a:tblPr>
              <a:tblGrid>
                <a:gridCol w="951827">
                  <a:extLst>
                    <a:ext uri="{9D8B030D-6E8A-4147-A177-3AD203B41FA5}">
                      <a16:colId xmlns:a16="http://schemas.microsoft.com/office/drawing/2014/main" val="2734733799"/>
                    </a:ext>
                  </a:extLst>
                </a:gridCol>
                <a:gridCol w="519193">
                  <a:extLst>
                    <a:ext uri="{9D8B030D-6E8A-4147-A177-3AD203B41FA5}">
                      <a16:colId xmlns:a16="http://schemas.microsoft.com/office/drawing/2014/main" val="3867740271"/>
                    </a:ext>
                  </a:extLst>
                </a:gridCol>
                <a:gridCol w="517051">
                  <a:extLst>
                    <a:ext uri="{9D8B030D-6E8A-4147-A177-3AD203B41FA5}">
                      <a16:colId xmlns:a16="http://schemas.microsoft.com/office/drawing/2014/main" val="3896994504"/>
                    </a:ext>
                  </a:extLst>
                </a:gridCol>
                <a:gridCol w="626427">
                  <a:extLst>
                    <a:ext uri="{9D8B030D-6E8A-4147-A177-3AD203B41FA5}">
                      <a16:colId xmlns:a16="http://schemas.microsoft.com/office/drawing/2014/main" val="2082613926"/>
                    </a:ext>
                  </a:extLst>
                </a:gridCol>
                <a:gridCol w="765635">
                  <a:extLst>
                    <a:ext uri="{9D8B030D-6E8A-4147-A177-3AD203B41FA5}">
                      <a16:colId xmlns:a16="http://schemas.microsoft.com/office/drawing/2014/main" val="3079619657"/>
                    </a:ext>
                  </a:extLst>
                </a:gridCol>
                <a:gridCol w="4923156">
                  <a:extLst>
                    <a:ext uri="{9D8B030D-6E8A-4147-A177-3AD203B41FA5}">
                      <a16:colId xmlns:a16="http://schemas.microsoft.com/office/drawing/2014/main" val="2647355728"/>
                    </a:ext>
                  </a:extLst>
                </a:gridCol>
                <a:gridCol w="2392964">
                  <a:extLst>
                    <a:ext uri="{9D8B030D-6E8A-4147-A177-3AD203B41FA5}">
                      <a16:colId xmlns:a16="http://schemas.microsoft.com/office/drawing/2014/main" val="1771165075"/>
                    </a:ext>
                  </a:extLst>
                </a:gridCol>
                <a:gridCol w="1358976">
                  <a:extLst>
                    <a:ext uri="{9D8B030D-6E8A-4147-A177-3AD203B41FA5}">
                      <a16:colId xmlns:a16="http://schemas.microsoft.com/office/drawing/2014/main" val="1586949039"/>
                    </a:ext>
                  </a:extLst>
                </a:gridCol>
              </a:tblGrid>
              <a:tr h="343142">
                <a:tc>
                  <a:txBody>
                    <a:bodyPr/>
                    <a:lstStyle/>
                    <a:p>
                      <a:pPr algn="l" fontAlgn="ctr"/>
                      <a:r>
                        <a:rPr lang="en-US" sz="1100" b="1" u="none" strike="noStrike" dirty="0">
                          <a:effectLst/>
                        </a:rPr>
                        <a:t>Customer Name</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Bucket</a:t>
                      </a:r>
                      <a:br>
                        <a:rPr lang="en-US" sz="1100" b="1" u="none" strike="noStrike" dirty="0">
                          <a:effectLst/>
                        </a:rPr>
                      </a:br>
                      <a:r>
                        <a:rPr lang="en-US" sz="1100" b="1" u="none" strike="noStrike" dirty="0" smtClean="0">
                          <a:effectLst/>
                        </a:rPr>
                        <a:t>May-22</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Loan Amount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Branch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Disbursement Month</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Detailed Profile of customer </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RCA of Default</a:t>
                      </a:r>
                      <a:endParaRPr lang="en-US" sz="1100" b="1" i="0" u="none" strike="noStrike" dirty="0">
                        <a:solidFill>
                          <a:srgbClr val="000000"/>
                        </a:solidFill>
                        <a:effectLst/>
                        <a:latin typeface="Calibri" panose="020F0502020204030204" pitchFamily="34" charset="0"/>
                      </a:endParaRPr>
                    </a:p>
                  </a:txBody>
                  <a:tcPr marL="1262" marR="1262" marT="1262" marB="0" anchor="ctr"/>
                </a:tc>
                <a:tc>
                  <a:txBody>
                    <a:bodyPr/>
                    <a:lstStyle/>
                    <a:p>
                      <a:pPr algn="l" fontAlgn="ctr"/>
                      <a:r>
                        <a:rPr lang="en-US" sz="1100" b="1" u="none" strike="noStrike" dirty="0">
                          <a:effectLst/>
                        </a:rPr>
                        <a:t>Latest </a:t>
                      </a:r>
                      <a:r>
                        <a:rPr lang="en-US" sz="1100" b="1" u="none" strike="noStrike" dirty="0" smtClean="0">
                          <a:effectLst/>
                        </a:rPr>
                        <a:t>Status </a:t>
                      </a:r>
                      <a:r>
                        <a:rPr lang="en-US" sz="1100" b="1" u="none" strike="noStrike" dirty="0">
                          <a:effectLst/>
                        </a:rPr>
                        <a:t>as per Credit/Business team</a:t>
                      </a:r>
                      <a:endParaRPr lang="en-US" sz="1100" b="1" i="0" u="none" strike="noStrike" dirty="0">
                        <a:solidFill>
                          <a:srgbClr val="000000"/>
                        </a:solidFill>
                        <a:effectLst/>
                        <a:latin typeface="Calibri" panose="020F0502020204030204" pitchFamily="34" charset="0"/>
                      </a:endParaRPr>
                    </a:p>
                  </a:txBody>
                  <a:tcPr marL="1262" marR="1262" marT="1262" marB="0" anchor="ctr"/>
                </a:tc>
                <a:extLst>
                  <a:ext uri="{0D108BD9-81ED-4DB2-BD59-A6C34878D82A}">
                    <a16:rowId xmlns:a16="http://schemas.microsoft.com/office/drawing/2014/main" val="2537993354"/>
                  </a:ext>
                </a:extLst>
              </a:tr>
              <a:tr h="2655816">
                <a:tc>
                  <a:txBody>
                    <a:bodyPr/>
                    <a:lstStyle/>
                    <a:p>
                      <a:pPr algn="l" fontAlgn="ctr"/>
                      <a:r>
                        <a:rPr lang="en-IN" sz="1100" b="0" i="0" u="none" strike="noStrike" dirty="0">
                          <a:solidFill>
                            <a:srgbClr val="000000"/>
                          </a:solidFill>
                          <a:effectLst/>
                          <a:latin typeface="Calibri" panose="020F0502020204030204" pitchFamily="34" charset="0"/>
                        </a:rPr>
                        <a:t>Sky Hospital</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1-30</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1.05 </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Gurgaon</a:t>
                      </a:r>
                    </a:p>
                  </a:txBody>
                  <a:tcPr marL="9525" marR="9525" marT="9525" marB="0" anchor="ctr"/>
                </a:tc>
                <a:tc>
                  <a:txBody>
                    <a:bodyPr/>
                    <a:lstStyle/>
                    <a:p>
                      <a:pPr algn="l" fontAlgn="ctr"/>
                      <a:r>
                        <a:rPr lang="en-IN" sz="1100" b="0" i="0" u="none" strike="noStrike">
                          <a:solidFill>
                            <a:srgbClr val="000000"/>
                          </a:solidFill>
                          <a:effectLst/>
                          <a:latin typeface="Calibri" panose="020F0502020204030204" pitchFamily="34" charset="0"/>
                        </a:rPr>
                        <a:t>Dec-20</a:t>
                      </a:r>
                    </a:p>
                  </a:txBody>
                  <a:tcPr marL="9525" marR="9525" marT="9525" marB="0" anchor="ctr"/>
                </a:tc>
                <a:tc>
                  <a:txBody>
                    <a:bodyPr/>
                    <a:lstStyle/>
                    <a:p>
                      <a:pPr algn="l" fontAlgn="ctr"/>
                      <a:r>
                        <a:rPr lang="en-US" sz="1100" u="none" strike="noStrike" dirty="0" smtClean="0">
                          <a:effectLst/>
                        </a:rPr>
                        <a:t>●   Mr. </a:t>
                      </a:r>
                      <a:r>
                        <a:rPr lang="en-US" sz="1100" u="none" strike="noStrike" dirty="0" err="1" smtClean="0">
                          <a:effectLst/>
                        </a:rPr>
                        <a:t>Pramod</a:t>
                      </a:r>
                      <a:r>
                        <a:rPr lang="en-US" sz="1100" u="none" strike="noStrike" dirty="0" smtClean="0">
                          <a:effectLst/>
                        </a:rPr>
                        <a:t>(Father) and Mr. Pradeep(Son) has been into running business of Pharmacy and couple of years back they have also ventured into running hospital.</a:t>
                      </a:r>
                      <a:br>
                        <a:rPr lang="en-US" sz="1100" u="none" strike="noStrike" dirty="0" smtClean="0">
                          <a:effectLst/>
                        </a:rPr>
                      </a:br>
                      <a:r>
                        <a:rPr lang="en-US" sz="1100" u="none" strike="noStrike" dirty="0" smtClean="0">
                          <a:effectLst/>
                        </a:rPr>
                        <a:t>●  Mr. Pradeep Agarwal will be overseeing operations &amp; business of the hospital. Currently </a:t>
                      </a:r>
                      <a:r>
                        <a:rPr lang="en-US" sz="1100" u="none" strike="noStrike" dirty="0" err="1" smtClean="0">
                          <a:effectLst/>
                        </a:rPr>
                        <a:t>Runing</a:t>
                      </a:r>
                      <a:r>
                        <a:rPr lang="en-US" sz="1100" u="none" strike="noStrike" dirty="0" smtClean="0">
                          <a:effectLst/>
                        </a:rPr>
                        <a:t> </a:t>
                      </a:r>
                      <a:r>
                        <a:rPr lang="en-US" sz="1100" u="none" strike="noStrike" dirty="0" err="1" smtClean="0">
                          <a:effectLst/>
                        </a:rPr>
                        <a:t>Mahamaya</a:t>
                      </a:r>
                      <a:r>
                        <a:rPr lang="en-US" sz="1100" u="none" strike="noStrike" dirty="0" smtClean="0">
                          <a:effectLst/>
                        </a:rPr>
                        <a:t> Medicos(Under Pradeep Agarwal HUF)</a:t>
                      </a:r>
                      <a:br>
                        <a:rPr lang="en-US" sz="1100" u="none" strike="noStrike" dirty="0" smtClean="0">
                          <a:effectLst/>
                        </a:rPr>
                      </a:br>
                      <a:r>
                        <a:rPr lang="en-US" sz="1100" u="none" strike="noStrike" dirty="0" smtClean="0">
                          <a:effectLst/>
                        </a:rPr>
                        <a:t>●   Entity is also managed by Mr. Pankaj Agarwal  - brother of Founder Partner Mr. Pradeep Agarwal(PG) continuing to support management of the entity.</a:t>
                      </a:r>
                      <a:br>
                        <a:rPr lang="en-US" sz="1100" u="none" strike="noStrike" dirty="0" smtClean="0">
                          <a:effectLst/>
                        </a:rPr>
                      </a:br>
                      <a:r>
                        <a:rPr lang="en-US" sz="1100" u="none" strike="noStrike" dirty="0" smtClean="0">
                          <a:effectLst/>
                        </a:rPr>
                        <a:t>(4) Promoters and Personal Guarantors have a strong acumen in running businesses of Iron and Steel(Bars &amp; Rods, Steel, Alloys, Cement, Wire and Hardware).</a:t>
                      </a:r>
                      <a:br>
                        <a:rPr lang="en-US" sz="1100" u="none" strike="noStrike" dirty="0" smtClean="0">
                          <a:effectLst/>
                        </a:rPr>
                      </a:br>
                      <a:r>
                        <a:rPr lang="en-US" sz="1100" u="none" strike="noStrike" dirty="0" smtClean="0">
                          <a:effectLst/>
                        </a:rPr>
                        <a:t>●  Entities held by Promoters: 1) </a:t>
                      </a:r>
                      <a:r>
                        <a:rPr lang="en-US" sz="1100" u="none" strike="noStrike" dirty="0" err="1" smtClean="0">
                          <a:effectLst/>
                        </a:rPr>
                        <a:t>Mangal</a:t>
                      </a:r>
                      <a:r>
                        <a:rPr lang="en-US" sz="1100" u="none" strike="noStrike" dirty="0" smtClean="0">
                          <a:effectLst/>
                        </a:rPr>
                        <a:t> Commercial Private Limited  2) </a:t>
                      </a:r>
                      <a:r>
                        <a:rPr lang="en-US" sz="1100" u="none" strike="noStrike" dirty="0" err="1" smtClean="0">
                          <a:effectLst/>
                        </a:rPr>
                        <a:t>Salasar</a:t>
                      </a:r>
                      <a:r>
                        <a:rPr lang="en-US" sz="1100" u="none" strike="noStrike" dirty="0" smtClean="0">
                          <a:effectLst/>
                        </a:rPr>
                        <a:t> </a:t>
                      </a:r>
                      <a:r>
                        <a:rPr lang="en-US" sz="1100" u="none" strike="noStrike" dirty="0" err="1" smtClean="0">
                          <a:effectLst/>
                        </a:rPr>
                        <a:t>Tradeco</a:t>
                      </a:r>
                      <a:r>
                        <a:rPr lang="en-US" sz="1100" u="none" strike="noStrike" dirty="0" smtClean="0">
                          <a:effectLst/>
                        </a:rPr>
                        <a:t> Private Limited  3) </a:t>
                      </a:r>
                      <a:r>
                        <a:rPr lang="en-US" sz="1100" u="none" strike="noStrike" dirty="0" err="1" smtClean="0">
                          <a:effectLst/>
                        </a:rPr>
                        <a:t>Sukripa</a:t>
                      </a:r>
                      <a:r>
                        <a:rPr lang="en-US" sz="1100" u="none" strike="noStrike" dirty="0" smtClean="0">
                          <a:effectLst/>
                        </a:rPr>
                        <a:t> </a:t>
                      </a:r>
                      <a:r>
                        <a:rPr lang="en-US" sz="1100" u="none" strike="noStrike" dirty="0" err="1" smtClean="0">
                          <a:effectLst/>
                        </a:rPr>
                        <a:t>Udyog</a:t>
                      </a:r>
                      <a:r>
                        <a:rPr lang="en-US" sz="1100" u="none" strike="noStrike" dirty="0" smtClean="0">
                          <a:effectLst/>
                        </a:rPr>
                        <a:t> LLP.</a:t>
                      </a:r>
                      <a:br>
                        <a:rPr lang="en-US" sz="1100" u="none" strike="noStrike" dirty="0" smtClean="0">
                          <a:effectLst/>
                        </a:rPr>
                      </a:br>
                      <a:r>
                        <a:rPr lang="en-US" sz="1100" u="none" strike="noStrike" dirty="0" smtClean="0">
                          <a:effectLst/>
                        </a:rPr>
                        <a:t>● </a:t>
                      </a:r>
                      <a:r>
                        <a:rPr lang="en-US" sz="1100" b="1" u="none" strike="noStrike" dirty="0" smtClean="0">
                          <a:effectLst/>
                        </a:rPr>
                        <a:t>This is a 50 bedded multi-</a:t>
                      </a:r>
                      <a:r>
                        <a:rPr lang="en-US" sz="1100" b="1" u="none" strike="noStrike" dirty="0" err="1" smtClean="0">
                          <a:effectLst/>
                        </a:rPr>
                        <a:t>speciality</a:t>
                      </a:r>
                      <a:r>
                        <a:rPr lang="en-US" sz="1100" b="1" u="none" strike="noStrike" dirty="0" smtClean="0">
                          <a:effectLst/>
                        </a:rPr>
                        <a:t> hospital</a:t>
                      </a:r>
                      <a:r>
                        <a:rPr lang="en-US" sz="1100" u="none" strike="noStrike" dirty="0" smtClean="0">
                          <a:effectLst/>
                        </a:rPr>
                        <a:t>(20000 Square Feet) having modalities like Cardiology, Pediatrics, Orthopedics, General Surgery, </a:t>
                      </a:r>
                      <a:r>
                        <a:rPr lang="en-US" sz="1100" u="none" strike="noStrike" dirty="0" err="1" smtClean="0">
                          <a:effectLst/>
                        </a:rPr>
                        <a:t>Gyneacology</a:t>
                      </a:r>
                      <a:r>
                        <a:rPr lang="en-US" sz="1100" u="none" strike="noStrike" dirty="0" smtClean="0">
                          <a:effectLst/>
                        </a:rPr>
                        <a:t>, Urology, ENT, Neurology, Neurosurgery , Plastic Surgery etc. Set-up has a operating vintage of 18 Months approx.(Including vintage of </a:t>
                      </a:r>
                      <a:r>
                        <a:rPr lang="en-US" sz="1100" u="none" strike="noStrike" dirty="0" err="1" smtClean="0">
                          <a:effectLst/>
                        </a:rPr>
                        <a:t>Chirayu</a:t>
                      </a:r>
                      <a:r>
                        <a:rPr lang="en-US" sz="1100" u="none" strike="noStrike" dirty="0" smtClean="0">
                          <a:effectLst/>
                        </a:rPr>
                        <a:t> Hospital founded in Jan-18)</a:t>
                      </a:r>
                    </a:p>
                    <a:p>
                      <a:pPr algn="l" fontAlgn="ctr"/>
                      <a:r>
                        <a:rPr lang="en-US" sz="1100" b="0" i="1" u="sng" strike="noStrike" dirty="0" smtClean="0">
                          <a:solidFill>
                            <a:srgbClr val="000000"/>
                          </a:solidFill>
                          <a:effectLst/>
                          <a:latin typeface="Calibri" panose="020F0502020204030204" pitchFamily="34" charset="0"/>
                        </a:rPr>
                        <a:t>Funded</a:t>
                      </a:r>
                      <a:r>
                        <a:rPr lang="en-US" sz="1100" b="0" i="1" u="sng" strike="noStrike" baseline="0" dirty="0" smtClean="0">
                          <a:solidFill>
                            <a:srgbClr val="000000"/>
                          </a:solidFill>
                          <a:effectLst/>
                          <a:latin typeface="Calibri" panose="020F0502020204030204" pitchFamily="34" charset="0"/>
                        </a:rPr>
                        <a:t> GE CT Scan</a:t>
                      </a:r>
                      <a:endParaRPr lang="en-US" sz="1100" b="0" i="1" u="sng"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One of the partner was kidnapped so there is disturbance in </a:t>
                      </a:r>
                      <a:r>
                        <a:rPr lang="en-IN" sz="1100" b="0" i="0" u="none" strike="noStrike" dirty="0" smtClean="0">
                          <a:solidFill>
                            <a:srgbClr val="000000"/>
                          </a:solidFill>
                          <a:effectLst/>
                          <a:latin typeface="Calibri" panose="020F0502020204030204" pitchFamily="34" charset="0"/>
                        </a:rPr>
                        <a:t>Footfalls</a:t>
                      </a:r>
                      <a:r>
                        <a:rPr lang="en-IN" sz="1100" b="0" i="0" u="none" strike="noStrike" dirty="0">
                          <a:solidFill>
                            <a:srgbClr val="000000"/>
                          </a:solidFill>
                          <a:effectLst/>
                          <a:latin typeface="Calibri" panose="020F0502020204030204" pitchFamily="34" charset="0"/>
                        </a:rPr>
                        <a:t>, Operations and </a:t>
                      </a:r>
                      <a:r>
                        <a:rPr lang="en-IN" sz="1100" b="0" i="0" u="none" strike="noStrike" dirty="0" err="1">
                          <a:solidFill>
                            <a:srgbClr val="000000"/>
                          </a:solidFill>
                          <a:effectLst/>
                          <a:latin typeface="Calibri" panose="020F0502020204030204" pitchFamily="34" charset="0"/>
                        </a:rPr>
                        <a:t>Cashflows</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One EMI to be collected this month</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57416187"/>
                  </a:ext>
                </a:extLst>
              </a:tr>
              <a:tr h="2834105">
                <a:tc>
                  <a:txBody>
                    <a:bodyPr/>
                    <a:lstStyle/>
                    <a:p>
                      <a:pPr algn="l" fontAlgn="ctr"/>
                      <a:r>
                        <a:rPr lang="en-IN" sz="1100" b="0" i="0" u="none" strike="noStrike" dirty="0">
                          <a:solidFill>
                            <a:srgbClr val="000000"/>
                          </a:solidFill>
                          <a:effectLst/>
                          <a:latin typeface="Calibri" panose="020F0502020204030204" pitchFamily="34" charset="0"/>
                        </a:rPr>
                        <a:t>KMR Universal Hospital</a:t>
                      </a:r>
                    </a:p>
                  </a:txBody>
                  <a:tcPr marL="9525" marR="9525" marT="9525" marB="0" anchor="ctr"/>
                </a:tc>
                <a:tc>
                  <a:txBody>
                    <a:bodyPr/>
                    <a:lstStyle/>
                    <a:p>
                      <a:pPr algn="l" fontAlgn="ctr"/>
                      <a:r>
                        <a:rPr lang="en-IN" sz="1100" b="0" i="0" u="none" strike="noStrike" dirty="0" smtClean="0">
                          <a:solidFill>
                            <a:srgbClr val="000000"/>
                          </a:solidFill>
                          <a:effectLst/>
                          <a:latin typeface="Calibri" panose="020F0502020204030204" pitchFamily="34" charset="0"/>
                        </a:rPr>
                        <a:t>31-60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4.59</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Bangalore</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Aug/oct-21</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●This is a registered partnership incorporated in December 2020 by 2 Individuals,  Share of Profit is equally divided into 2 partners @ 50% each., Partners:- (I) Mr. B Mahindra(MBBS and BDS) (II) Mr K Ravi </a:t>
                      </a:r>
                      <a:r>
                        <a:rPr lang="en-IN" sz="1100" b="0" i="0" u="none" strike="noStrike" dirty="0" err="1">
                          <a:solidFill>
                            <a:srgbClr val="000000"/>
                          </a:solidFill>
                          <a:effectLst/>
                          <a:latin typeface="Calibri" panose="020F0502020204030204" pitchFamily="34" charset="0"/>
                        </a:rPr>
                        <a:t>Teja</a:t>
                      </a:r>
                      <a:r>
                        <a:rPr lang="en-IN" sz="1100" b="0" i="0" u="none" strike="noStrike" dirty="0">
                          <a:solidFill>
                            <a:srgbClr val="000000"/>
                          </a:solidFill>
                          <a:effectLst/>
                          <a:latin typeface="Calibri" panose="020F0502020204030204" pitchFamily="34" charset="0"/>
                        </a:rPr>
                        <a:t>(MD)</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●KMR Universal Hospital is 100 bedded </a:t>
                      </a:r>
                      <a:r>
                        <a:rPr lang="en-IN" sz="1100" b="0" i="0" u="none" strike="noStrike" dirty="0" smtClean="0">
                          <a:solidFill>
                            <a:srgbClr val="000000"/>
                          </a:solidFill>
                          <a:effectLst/>
                          <a:latin typeface="Calibri" panose="020F0502020204030204" pitchFamily="34" charset="0"/>
                        </a:rPr>
                        <a:t>Multispecialty </a:t>
                      </a:r>
                      <a:r>
                        <a:rPr lang="en-IN" sz="1100" b="0" i="0" u="none" strike="noStrike" dirty="0">
                          <a:solidFill>
                            <a:srgbClr val="000000"/>
                          </a:solidFill>
                          <a:effectLst/>
                          <a:latin typeface="Calibri" panose="020F0502020204030204" pitchFamily="34" charset="0"/>
                        </a:rPr>
                        <a:t>hospital which is first hospital with Trauma Care &amp; ICU care with 24/7 hospital in </a:t>
                      </a:r>
                      <a:r>
                        <a:rPr lang="en-IN" sz="1100" b="0" i="0" u="none" strike="noStrike" dirty="0" err="1">
                          <a:solidFill>
                            <a:srgbClr val="000000"/>
                          </a:solidFill>
                          <a:effectLst/>
                          <a:latin typeface="Calibri" panose="020F0502020204030204" pitchFamily="34" charset="0"/>
                        </a:rPr>
                        <a:t>Nandigram</a:t>
                      </a:r>
                      <a:r>
                        <a:rPr lang="en-IN" sz="1100" b="0" i="0" u="none" strike="noStrike" dirty="0">
                          <a:solidFill>
                            <a:srgbClr val="000000"/>
                          </a:solidFill>
                          <a:effectLst/>
                          <a:latin typeface="Calibri" panose="020F0502020204030204" pitchFamily="34" charset="0"/>
                        </a:rPr>
                        <a:t> Town. Hospital is having OPD, Emergency Care, 2 Advanced Operation Theatres, ICU facility (10 beds), </a:t>
                      </a:r>
                      <a:r>
                        <a:rPr lang="en-IN" sz="1100" b="0" i="0" u="none" strike="noStrike" dirty="0" err="1">
                          <a:solidFill>
                            <a:srgbClr val="000000"/>
                          </a:solidFill>
                          <a:effectLst/>
                          <a:latin typeface="Calibri" panose="020F0502020204030204" pitchFamily="34" charset="0"/>
                        </a:rPr>
                        <a:t>Gynec</a:t>
                      </a:r>
                      <a:r>
                        <a:rPr lang="en-IN" sz="1100" b="0" i="0" u="none" strike="noStrike" dirty="0">
                          <a:solidFill>
                            <a:srgbClr val="000000"/>
                          </a:solidFill>
                          <a:effectLst/>
                          <a:latin typeface="Calibri" panose="020F0502020204030204" pitchFamily="34" charset="0"/>
                        </a:rPr>
                        <a:t>, </a:t>
                      </a:r>
                      <a:r>
                        <a:rPr lang="en-IN" sz="1100" b="0" i="0" u="none" strike="noStrike" dirty="0" smtClean="0">
                          <a:solidFill>
                            <a:srgbClr val="000000"/>
                          </a:solidFill>
                          <a:effectLst/>
                          <a:latin typeface="Calibri" panose="020F0502020204030204" pitchFamily="34" charset="0"/>
                        </a:rPr>
                        <a:t>Orthopaedic, </a:t>
                      </a:r>
                      <a:r>
                        <a:rPr lang="en-IN" sz="1100" b="0" i="0" u="none" strike="noStrike" dirty="0">
                          <a:solidFill>
                            <a:srgbClr val="000000"/>
                          </a:solidFill>
                          <a:effectLst/>
                          <a:latin typeface="Calibri" panose="020F0502020204030204" pitchFamily="34" charset="0"/>
                        </a:rPr>
                        <a:t>Neuro Consultation, </a:t>
                      </a:r>
                      <a:r>
                        <a:rPr lang="en-IN" sz="1100" b="0" i="0" u="none" strike="noStrike" dirty="0" smtClean="0">
                          <a:solidFill>
                            <a:srgbClr val="000000"/>
                          </a:solidFill>
                          <a:effectLst/>
                          <a:latin typeface="Calibri" panose="020F0502020204030204" pitchFamily="34" charset="0"/>
                        </a:rPr>
                        <a:t>Paediatric, </a:t>
                      </a:r>
                      <a:r>
                        <a:rPr lang="en-IN" sz="1100" b="0" i="0" u="none" strike="noStrike" dirty="0">
                          <a:solidFill>
                            <a:srgbClr val="000000"/>
                          </a:solidFill>
                          <a:effectLst/>
                          <a:latin typeface="Calibri" panose="020F0502020204030204" pitchFamily="34" charset="0"/>
                        </a:rPr>
                        <a:t>Dental, ENT &amp; Other Specialities.</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●In the second wave of </a:t>
                      </a:r>
                      <a:r>
                        <a:rPr lang="en-IN" sz="1100" b="0" i="0" u="none" strike="noStrike" dirty="0" err="1">
                          <a:solidFill>
                            <a:srgbClr val="000000"/>
                          </a:solidFill>
                          <a:effectLst/>
                          <a:latin typeface="Calibri" panose="020F0502020204030204" pitchFamily="34" charset="0"/>
                        </a:rPr>
                        <a:t>Covid</a:t>
                      </a:r>
                      <a:r>
                        <a:rPr lang="en-IN" sz="1100" b="0" i="0" u="none" strike="noStrike" dirty="0">
                          <a:solidFill>
                            <a:srgbClr val="000000"/>
                          </a:solidFill>
                          <a:effectLst/>
                          <a:latin typeface="Calibri" panose="020F0502020204030204" pitchFamily="34" charset="0"/>
                        </a:rPr>
                        <a:t> 19 Hospital has treated about 200 </a:t>
                      </a:r>
                      <a:r>
                        <a:rPr lang="en-IN" sz="1100" b="0" i="0" u="none" strike="noStrike" dirty="0" err="1">
                          <a:solidFill>
                            <a:srgbClr val="000000"/>
                          </a:solidFill>
                          <a:effectLst/>
                          <a:latin typeface="Calibri" panose="020F0502020204030204" pitchFamily="34" charset="0"/>
                        </a:rPr>
                        <a:t>Covid</a:t>
                      </a:r>
                      <a:r>
                        <a:rPr lang="en-IN" sz="1100" b="0" i="0" u="none" strike="noStrike" dirty="0">
                          <a:solidFill>
                            <a:srgbClr val="000000"/>
                          </a:solidFill>
                          <a:effectLst/>
                          <a:latin typeface="Calibri" panose="020F0502020204030204" pitchFamily="34" charset="0"/>
                        </a:rPr>
                        <a:t> patients. Among total patients 28 patients were covered under </a:t>
                      </a:r>
                      <a:r>
                        <a:rPr lang="en-IN" sz="1100" b="0" i="0" u="none" strike="noStrike" dirty="0" err="1">
                          <a:solidFill>
                            <a:srgbClr val="000000"/>
                          </a:solidFill>
                          <a:effectLst/>
                          <a:latin typeface="Calibri" panose="020F0502020204030204" pitchFamily="34" charset="0"/>
                        </a:rPr>
                        <a:t>Aarogyasree</a:t>
                      </a:r>
                      <a:r>
                        <a:rPr lang="en-IN" sz="1100" b="0" i="0" u="none" strike="noStrike" dirty="0">
                          <a:solidFill>
                            <a:srgbClr val="000000"/>
                          </a:solidFill>
                          <a:effectLst/>
                          <a:latin typeface="Calibri" panose="020F0502020204030204" pitchFamily="34" charset="0"/>
                        </a:rPr>
                        <a:t> Scheme which is governed by State government of Andhra Pradesh</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●Apart from promoters there are total 8 specialist full time doctors were employed.</a:t>
                      </a:r>
                      <a:br>
                        <a:rPr lang="en-IN" sz="1100" b="0" i="0" u="none" strike="noStrike" dirty="0">
                          <a:solidFill>
                            <a:srgbClr val="000000"/>
                          </a:solidFill>
                          <a:effectLst/>
                          <a:latin typeface="Calibri" panose="020F0502020204030204" pitchFamily="34" charset="0"/>
                        </a:rPr>
                      </a:br>
                      <a:r>
                        <a:rPr lang="en-IN" sz="1100" b="0" i="0" u="none" strike="noStrike" dirty="0">
                          <a:solidFill>
                            <a:srgbClr val="000000"/>
                          </a:solidFill>
                          <a:effectLst/>
                          <a:latin typeface="Calibri" panose="020F0502020204030204" pitchFamily="34" charset="0"/>
                        </a:rPr>
                        <a:t>●Apart from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Ravi </a:t>
                      </a:r>
                      <a:r>
                        <a:rPr lang="en-IN" sz="1100" b="0" i="0" u="none" strike="noStrike" dirty="0" err="1">
                          <a:solidFill>
                            <a:srgbClr val="000000"/>
                          </a:solidFill>
                          <a:effectLst/>
                          <a:latin typeface="Calibri" panose="020F0502020204030204" pitchFamily="34" charset="0"/>
                        </a:rPr>
                        <a:t>Teja</a:t>
                      </a:r>
                      <a:r>
                        <a:rPr lang="en-IN" sz="1100" b="0" i="0" u="none" strike="noStrike" dirty="0">
                          <a:solidFill>
                            <a:srgbClr val="000000"/>
                          </a:solidFill>
                          <a:effectLst/>
                          <a:latin typeface="Calibri" panose="020F0502020204030204" pitchFamily="34" charset="0"/>
                        </a:rPr>
                        <a:t> &amp; </a:t>
                      </a:r>
                      <a:r>
                        <a:rPr lang="en-IN" sz="1100" b="0" i="0" u="none" strike="noStrike" dirty="0" err="1">
                          <a:solidFill>
                            <a:srgbClr val="000000"/>
                          </a:solidFill>
                          <a:effectLst/>
                          <a:latin typeface="Calibri" panose="020F0502020204030204" pitchFamily="34" charset="0"/>
                        </a:rPr>
                        <a:t>Dr.</a:t>
                      </a:r>
                      <a:r>
                        <a:rPr lang="en-IN" sz="1100" b="0" i="0" u="none" strike="noStrike" dirty="0">
                          <a:solidFill>
                            <a:srgbClr val="000000"/>
                          </a:solidFill>
                          <a:effectLst/>
                          <a:latin typeface="Calibri" panose="020F0502020204030204" pitchFamily="34" charset="0"/>
                        </a:rPr>
                        <a:t> Mahindra there will be 10 full time doctors will be available and speciality doctor will be on call basis. They are having 40 - 50 </a:t>
                      </a:r>
                      <a:r>
                        <a:rPr lang="en-IN" sz="1100" b="0" i="0" u="none" strike="noStrike" dirty="0" err="1">
                          <a:solidFill>
                            <a:srgbClr val="000000"/>
                          </a:solidFill>
                          <a:effectLst/>
                          <a:latin typeface="Calibri" panose="020F0502020204030204" pitchFamily="34" charset="0"/>
                        </a:rPr>
                        <a:t>Referal</a:t>
                      </a:r>
                      <a:r>
                        <a:rPr lang="en-IN" sz="1100" b="0" i="0" u="none" strike="noStrike" dirty="0">
                          <a:solidFill>
                            <a:srgbClr val="000000"/>
                          </a:solidFill>
                          <a:effectLst/>
                          <a:latin typeface="Calibri" panose="020F0502020204030204" pitchFamily="34" charset="0"/>
                        </a:rPr>
                        <a:t> doctors for hospitalization &amp; Emergency Care. And also promotor has good contact with local RMP doctors and </a:t>
                      </a:r>
                      <a:r>
                        <a:rPr lang="en-IN" sz="1100" b="0" i="0" u="none" strike="noStrike" dirty="0" err="1">
                          <a:solidFill>
                            <a:srgbClr val="000000"/>
                          </a:solidFill>
                          <a:effectLst/>
                          <a:latin typeface="Calibri" panose="020F0502020204030204" pitchFamily="34" charset="0"/>
                        </a:rPr>
                        <a:t>clincs</a:t>
                      </a:r>
                      <a:r>
                        <a:rPr lang="en-IN" sz="1100" b="0" i="0" u="none" strike="noStrike" dirty="0">
                          <a:solidFill>
                            <a:srgbClr val="000000"/>
                          </a:solidFill>
                          <a:effectLst/>
                          <a:latin typeface="Calibri" panose="020F0502020204030204" pitchFamily="34" charset="0"/>
                        </a:rPr>
                        <a:t>. There are about 100 RMP doctors were </a:t>
                      </a:r>
                      <a:r>
                        <a:rPr lang="en-IN" sz="1100" b="0" i="0" u="none" strike="noStrike" dirty="0" err="1">
                          <a:solidFill>
                            <a:srgbClr val="000000"/>
                          </a:solidFill>
                          <a:effectLst/>
                          <a:latin typeface="Calibri" panose="020F0502020204030204" pitchFamily="34" charset="0"/>
                        </a:rPr>
                        <a:t>appraoched</a:t>
                      </a:r>
                      <a:r>
                        <a:rPr lang="en-IN" sz="1100" b="0" i="0" u="none" strike="noStrike" dirty="0">
                          <a:solidFill>
                            <a:srgbClr val="000000"/>
                          </a:solidFill>
                          <a:effectLst/>
                          <a:latin typeface="Calibri" panose="020F0502020204030204" pitchFamily="34" charset="0"/>
                        </a:rPr>
                        <a:t> on the day of </a:t>
                      </a:r>
                      <a:r>
                        <a:rPr lang="en-IN" sz="1100" b="0" i="0" u="none" strike="noStrike" dirty="0" err="1">
                          <a:solidFill>
                            <a:srgbClr val="000000"/>
                          </a:solidFill>
                          <a:effectLst/>
                          <a:latin typeface="Calibri" panose="020F0502020204030204" pitchFamily="34" charset="0"/>
                        </a:rPr>
                        <a:t>inogaration</a:t>
                      </a:r>
                      <a:r>
                        <a:rPr lang="en-IN" sz="11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Customer has diverted funds of </a:t>
                      </a:r>
                      <a:r>
                        <a:rPr lang="en-IN" sz="1100" b="0" i="0" u="none" strike="noStrike" dirty="0" err="1">
                          <a:solidFill>
                            <a:srgbClr val="000000"/>
                          </a:solidFill>
                          <a:effectLst/>
                          <a:latin typeface="Calibri" panose="020F0502020204030204" pitchFamily="34" charset="0"/>
                        </a:rPr>
                        <a:t>Rs</a:t>
                      </a:r>
                      <a:r>
                        <a:rPr lang="en-IN" sz="1100" b="0" i="0" u="none" strike="noStrike" dirty="0">
                          <a:solidFill>
                            <a:srgbClr val="000000"/>
                          </a:solidFill>
                          <a:effectLst/>
                          <a:latin typeface="Calibri" panose="020F0502020204030204" pitchFamily="34" charset="0"/>
                        </a:rPr>
                        <a:t>. 300 Lakhs in purchase of property and has taken many hand loans and at the same time, due to off season in the hospital, there are low foot falls and lower cash flows. </a:t>
                      </a:r>
                    </a:p>
                  </a:txBody>
                  <a:tcPr marL="9525" marR="9525" marT="9525" marB="0" anchor="ctr"/>
                </a:tc>
                <a:tc>
                  <a:txBody>
                    <a:bodyPr/>
                    <a:lstStyle/>
                    <a:p>
                      <a:pPr algn="l" fontAlgn="ctr"/>
                      <a:r>
                        <a:rPr lang="en-IN" sz="1100" b="0" i="0" u="none" strike="noStrike" dirty="0">
                          <a:solidFill>
                            <a:srgbClr val="000000"/>
                          </a:solidFill>
                          <a:effectLst/>
                          <a:latin typeface="Calibri" panose="020F0502020204030204" pitchFamily="34" charset="0"/>
                        </a:rPr>
                        <a:t>Visit was done during Apr'22 first week as the customer has committed to pay the EMI, now the customer has committed to pay the EMI on </a:t>
                      </a:r>
                      <a:r>
                        <a:rPr lang="en-IN" sz="1100" b="0" i="0" u="none" strike="noStrike" dirty="0" smtClean="0">
                          <a:solidFill>
                            <a:srgbClr val="000000"/>
                          </a:solidFill>
                          <a:effectLst/>
                          <a:latin typeface="Calibri" panose="020F0502020204030204" pitchFamily="34" charset="0"/>
                        </a:rPr>
                        <a:t>20</a:t>
                      </a:r>
                      <a:r>
                        <a:rPr lang="en-IN" sz="1100" b="0" i="0" u="none" strike="noStrike" baseline="30000" dirty="0" smtClean="0">
                          <a:solidFill>
                            <a:srgbClr val="000000"/>
                          </a:solidFill>
                          <a:effectLst/>
                          <a:latin typeface="Calibri" panose="020F0502020204030204" pitchFamily="34" charset="0"/>
                        </a:rPr>
                        <a:t>th</a:t>
                      </a:r>
                      <a:r>
                        <a:rPr lang="en-IN" sz="1100" b="0" i="0" u="none" strike="noStrike" baseline="0" dirty="0" smtClean="0">
                          <a:solidFill>
                            <a:srgbClr val="000000"/>
                          </a:solidFill>
                          <a:effectLst/>
                          <a:latin typeface="Calibri" panose="020F0502020204030204" pitchFamily="34" charset="0"/>
                        </a:rPr>
                        <a:t> July</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70309001"/>
                  </a:ext>
                </a:extLst>
              </a:tr>
            </a:tbl>
          </a:graphicData>
        </a:graphic>
      </p:graphicFrame>
    </p:spTree>
    <p:extLst>
      <p:ext uri="{BB962C8B-B14F-4D97-AF65-F5344CB8AC3E}">
        <p14:creationId xmlns:p14="http://schemas.microsoft.com/office/powerpoint/2010/main" val="166118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F52ECE2D79364096B913081DF014B7" ma:contentTypeVersion="15" ma:contentTypeDescription="Create a new document." ma:contentTypeScope="" ma:versionID="11eac963e4c8f985f1bed82f5ec63a2a">
  <xsd:schema xmlns:xsd="http://www.w3.org/2001/XMLSchema" xmlns:xs="http://www.w3.org/2001/XMLSchema" xmlns:p="http://schemas.microsoft.com/office/2006/metadata/properties" xmlns:ns1="http://schemas.microsoft.com/sharepoint/v3" xmlns:ns3="8ed681aa-484b-4230-85d7-58db5cf69384" xmlns:ns4="e3fdcfc8-0208-479b-a23b-27818c5ff945" targetNamespace="http://schemas.microsoft.com/office/2006/metadata/properties" ma:root="true" ma:fieldsID="7570164eeeb8dbcca29a9adbd6970bf1" ns1:_="" ns3:_="" ns4:_="">
    <xsd:import namespace="http://schemas.microsoft.com/sharepoint/v3"/>
    <xsd:import namespace="8ed681aa-484b-4230-85d7-58db5cf69384"/>
    <xsd:import namespace="e3fdcfc8-0208-479b-a23b-27818c5ff94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1:_ip_UnifiedCompliancePolicyProperties" minOccurs="0"/>
                <xsd:element ref="ns1:_ip_UnifiedCompliancePolicyUIActio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d681aa-484b-4230-85d7-58db5cf6938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fdcfc8-0208-479b-a23b-27818c5ff94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1DEF357-D422-4744-A862-9BA6BD288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ed681aa-484b-4230-85d7-58db5cf69384"/>
    <ds:schemaRef ds:uri="e3fdcfc8-0208-479b-a23b-27818c5ff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CD634F-2667-4905-A49C-7C2ADDDD6239}">
  <ds:schemaRefs>
    <ds:schemaRef ds:uri="http://schemas.microsoft.com/sharepoint/v3/contenttype/forms"/>
  </ds:schemaRefs>
</ds:datastoreItem>
</file>

<file path=customXml/itemProps3.xml><?xml version="1.0" encoding="utf-8"?>
<ds:datastoreItem xmlns:ds="http://schemas.openxmlformats.org/officeDocument/2006/customXml" ds:itemID="{6E42F876-FA58-4FFA-9161-59F19609DFFD}">
  <ds:schemaRefs>
    <ds:schemaRef ds:uri="http://www.w3.org/XML/1998/namespace"/>
    <ds:schemaRef ds:uri="http://purl.org/dc/terms/"/>
    <ds:schemaRef ds:uri="http://schemas.microsoft.com/sharepoint/v3"/>
    <ds:schemaRef ds:uri="http://schemas.microsoft.com/office/infopath/2007/PartnerControls"/>
    <ds:schemaRef ds:uri="http://purl.org/dc/elements/1.1/"/>
    <ds:schemaRef ds:uri="http://schemas.microsoft.com/office/2006/documentManagement/types"/>
    <ds:schemaRef ds:uri="http://purl.org/dc/dcmitype/"/>
    <ds:schemaRef ds:uri="http://schemas.openxmlformats.org/package/2006/metadata/core-properties"/>
    <ds:schemaRef ds:uri="e3fdcfc8-0208-479b-a23b-27818c5ff945"/>
    <ds:schemaRef ds:uri="8ed681aa-484b-4230-85d7-58db5cf6938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69278</TotalTime>
  <Words>5043</Words>
  <Application>Microsoft Office PowerPoint</Application>
  <PresentationFormat>Widescreen</PresentationFormat>
  <Paragraphs>1281</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Unicode MS</vt:lpstr>
      <vt:lpstr>Calibri</vt:lpstr>
      <vt:lpstr>Calibri Light</vt:lpstr>
      <vt:lpstr>Encode Sans</vt:lpstr>
      <vt:lpstr>Encode Sans Normal</vt:lpstr>
      <vt:lpstr>Encode Sans Wide</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Clix Capital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 Rathi</dc:creator>
  <cp:keywords>Classification=CL1X_INT3RNAL</cp:keywords>
  <cp:lastModifiedBy>Komal Sharma</cp:lastModifiedBy>
  <cp:revision>2652</cp:revision>
  <cp:lastPrinted>2019-04-24T08:24:22Z</cp:lastPrinted>
  <dcterms:created xsi:type="dcterms:W3CDTF">2018-11-20T13:41:57Z</dcterms:created>
  <dcterms:modified xsi:type="dcterms:W3CDTF">2022-06-30T12:35:58Z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fb710d3a-4304-4768-9359-158705d9aab9</vt:lpwstr>
  </property>
  <property fmtid="{D5CDD505-2E9C-101B-9397-08002B2CF9AE}" pid="3" name="Classification">
    <vt:lpwstr>CL1X_INT3RNAL</vt:lpwstr>
  </property>
  <property fmtid="{D5CDD505-2E9C-101B-9397-08002B2CF9AE}" pid="4" name="VisualMarkings">
    <vt:lpwstr>No</vt:lpwstr>
  </property>
  <property fmtid="{D5CDD505-2E9C-101B-9397-08002B2CF9AE}" pid="5" name="ContentTypeId">
    <vt:lpwstr>0x0101000FF52ECE2D79364096B913081DF014B7</vt:lpwstr>
  </property>
  <property fmtid="{D5CDD505-2E9C-101B-9397-08002B2CF9AE}" pid="6" name="MSIP_Label_1251bcad-b2f4-49ce-a009-af9acc307d5a_Enabled">
    <vt:lpwstr>true</vt:lpwstr>
  </property>
  <property fmtid="{D5CDD505-2E9C-101B-9397-08002B2CF9AE}" pid="7" name="MSIP_Label_1251bcad-b2f4-49ce-a009-af9acc307d5a_SetDate">
    <vt:lpwstr>2022-06-30T12:35:57Z</vt:lpwstr>
  </property>
  <property fmtid="{D5CDD505-2E9C-101B-9397-08002B2CF9AE}" pid="8" name="MSIP_Label_1251bcad-b2f4-49ce-a009-af9acc307d5a_Method">
    <vt:lpwstr>Privileged</vt:lpwstr>
  </property>
  <property fmtid="{D5CDD505-2E9C-101B-9397-08002B2CF9AE}" pid="9" name="MSIP_Label_1251bcad-b2f4-49ce-a009-af9acc307d5a_Name">
    <vt:lpwstr>CLIX_INT3RNAL</vt:lpwstr>
  </property>
  <property fmtid="{D5CDD505-2E9C-101B-9397-08002B2CF9AE}" pid="10" name="MSIP_Label_1251bcad-b2f4-49ce-a009-af9acc307d5a_SiteId">
    <vt:lpwstr>f5414736-f600-4e44-a822-d5ee52d92a70</vt:lpwstr>
  </property>
  <property fmtid="{D5CDD505-2E9C-101B-9397-08002B2CF9AE}" pid="11" name="MSIP_Label_1251bcad-b2f4-49ce-a009-af9acc307d5a_ActionId">
    <vt:lpwstr>cee6d954-c11c-4cf3-9699-cc862b8a3723</vt:lpwstr>
  </property>
  <property fmtid="{D5CDD505-2E9C-101B-9397-08002B2CF9AE}" pid="12" name="MSIP_Label_1251bcad-b2f4-49ce-a009-af9acc307d5a_ContentBits">
    <vt:lpwstr>2</vt:lpwstr>
  </property>
</Properties>
</file>