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5" r:id="rId3"/>
  </p:sldMasterIdLst>
  <p:notesMasterIdLst>
    <p:notesMasterId r:id="rId30"/>
  </p:notesMasterIdLst>
  <p:handoutMasterIdLst>
    <p:handoutMasterId r:id="rId31"/>
  </p:handoutMasterIdLst>
  <p:sldIdLst>
    <p:sldId id="256" r:id="rId4"/>
    <p:sldId id="260" r:id="rId5"/>
    <p:sldId id="293" r:id="rId6"/>
    <p:sldId id="294" r:id="rId7"/>
    <p:sldId id="261" r:id="rId8"/>
    <p:sldId id="289" r:id="rId9"/>
    <p:sldId id="287" r:id="rId10"/>
    <p:sldId id="290" r:id="rId11"/>
    <p:sldId id="262" r:id="rId12"/>
    <p:sldId id="304" r:id="rId13"/>
    <p:sldId id="305" r:id="rId14"/>
    <p:sldId id="306" r:id="rId15"/>
    <p:sldId id="277" r:id="rId16"/>
    <p:sldId id="295" r:id="rId17"/>
    <p:sldId id="296" r:id="rId18"/>
    <p:sldId id="297" r:id="rId19"/>
    <p:sldId id="270" r:id="rId20"/>
    <p:sldId id="273" r:id="rId21"/>
    <p:sldId id="274" r:id="rId22"/>
    <p:sldId id="275" r:id="rId23"/>
    <p:sldId id="276" r:id="rId24"/>
    <p:sldId id="299" r:id="rId25"/>
    <p:sldId id="301" r:id="rId26"/>
    <p:sldId id="280" r:id="rId27"/>
    <p:sldId id="303" r:id="rId28"/>
    <p:sldId id="30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1E53F6-0331-4E15-9387-4C8811DC5419}">
          <p14:sldIdLst>
            <p14:sldId id="256"/>
            <p14:sldId id="260"/>
            <p14:sldId id="293"/>
            <p14:sldId id="294"/>
            <p14:sldId id="261"/>
            <p14:sldId id="289"/>
            <p14:sldId id="287"/>
            <p14:sldId id="290"/>
            <p14:sldId id="262"/>
            <p14:sldId id="304"/>
            <p14:sldId id="305"/>
            <p14:sldId id="306"/>
            <p14:sldId id="277"/>
            <p14:sldId id="295"/>
            <p14:sldId id="296"/>
            <p14:sldId id="297"/>
            <p14:sldId id="270"/>
            <p14:sldId id="273"/>
            <p14:sldId id="274"/>
            <p14:sldId id="275"/>
            <p14:sldId id="276"/>
            <p14:sldId id="299"/>
            <p14:sldId id="301"/>
            <p14:sldId id="280"/>
            <p14:sldId id="303"/>
            <p14:sldId id="302"/>
          </p14:sldIdLst>
        </p14:section>
        <p14:section name="Untitled Section" id="{0CDACAA8-5DBF-420D-9912-B190AA942D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2" autoAdjust="0"/>
    <p:restoredTop sz="94660"/>
  </p:normalViewPr>
  <p:slideViewPr>
    <p:cSldViewPr snapToGrid="0">
      <p:cViewPr varScale="1">
        <p:scale>
          <a:sx n="73" d="100"/>
          <a:sy n="73" d="100"/>
        </p:scale>
        <p:origin x="846" y="66"/>
      </p:cViewPr>
      <p:guideLst/>
    </p:cSldViewPr>
  </p:slideViewPr>
  <p:notesTextViewPr>
    <p:cViewPr>
      <p:scale>
        <a:sx n="1" d="1"/>
        <a:sy n="1" d="1"/>
      </p:scale>
      <p:origin x="0" y="0"/>
    </p:cViewPr>
  </p:notesTextViewPr>
  <p:notesViewPr>
    <p:cSldViewPr snapToGrid="0">
      <p:cViewPr varScale="1">
        <p:scale>
          <a:sx n="84" d="100"/>
          <a:sy n="84" d="100"/>
        </p:scale>
        <p:origin x="382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594BA-8AC1-48CC-AF68-5F68CAA35E59}" type="datetimeFigureOut">
              <a:rPr lang="en-US" smtClean="0"/>
              <a:t>11/2/2022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B5183-5EB2-4E34-B212-5580DD1DCAFF}" type="slidenum">
              <a:rPr lang="en-US" smtClean="0"/>
              <a:t>‹#›</a:t>
            </a:fld>
            <a:endParaRPr lang="en-US" dirty="0"/>
          </a:p>
        </p:txBody>
      </p:sp>
    </p:spTree>
    <p:extLst>
      <p:ext uri="{BB962C8B-B14F-4D97-AF65-F5344CB8AC3E}">
        <p14:creationId xmlns:p14="http://schemas.microsoft.com/office/powerpoint/2010/main" val="3080851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14C0A-4629-4F04-B824-9F1253295684}"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FE125-CFBA-4606-B762-93DCFD40FDD9}" type="slidenum">
              <a:rPr lang="en-US" smtClean="0"/>
              <a:t>‹#›</a:t>
            </a:fld>
            <a:endParaRPr lang="en-US" dirty="0"/>
          </a:p>
        </p:txBody>
      </p:sp>
    </p:spTree>
    <p:extLst>
      <p:ext uri="{BB962C8B-B14F-4D97-AF65-F5344CB8AC3E}">
        <p14:creationId xmlns:p14="http://schemas.microsoft.com/office/powerpoint/2010/main" val="2271276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ChangeArrowheads="1" noTextEdit="1"/>
          </p:cNvSpPr>
          <p:nvPr>
            <p:ph type="sldImg"/>
          </p:nvPr>
        </p:nvSpPr>
        <p:spPr bwMode="auto">
          <a:xfrm>
            <a:off x="-423863" y="239713"/>
            <a:ext cx="8034338" cy="45196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1" name="Text Box 2"/>
          <p:cNvSpPr txBox="1">
            <a:spLocks noChangeArrowheads="1"/>
          </p:cNvSpPr>
          <p:nvPr/>
        </p:nvSpPr>
        <p:spPr bwMode="auto">
          <a:xfrm>
            <a:off x="868363" y="4886325"/>
            <a:ext cx="5445125"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lvl1pPr defTabSz="465138">
              <a:defRPr>
                <a:solidFill>
                  <a:schemeClr val="tx1"/>
                </a:solidFill>
                <a:latin typeface="Calibri" panose="020F0502020204030204" pitchFamily="34" charset="0"/>
              </a:defRPr>
            </a:lvl1pPr>
            <a:lvl2pPr marL="742950" indent="-285750" defTabSz="465138">
              <a:defRPr>
                <a:solidFill>
                  <a:schemeClr val="tx1"/>
                </a:solidFill>
                <a:latin typeface="Calibri" panose="020F0502020204030204" pitchFamily="34" charset="0"/>
              </a:defRPr>
            </a:lvl2pPr>
            <a:lvl3pPr marL="1143000" indent="-228600" defTabSz="465138">
              <a:defRPr>
                <a:solidFill>
                  <a:schemeClr val="tx1"/>
                </a:solidFill>
                <a:latin typeface="Calibri" panose="020F0502020204030204" pitchFamily="34" charset="0"/>
              </a:defRPr>
            </a:lvl3pPr>
            <a:lvl4pPr marL="1600200" indent="-228600" defTabSz="465138">
              <a:defRPr>
                <a:solidFill>
                  <a:schemeClr val="tx1"/>
                </a:solidFill>
                <a:latin typeface="Calibri" panose="020F0502020204030204" pitchFamily="34" charset="0"/>
              </a:defRPr>
            </a:lvl4pPr>
            <a:lvl5pPr marL="2057400" indent="-228600" defTabSz="465138">
              <a:defRPr>
                <a:solidFill>
                  <a:schemeClr val="tx1"/>
                </a:solidFill>
                <a:latin typeface="Calibri" panose="020F0502020204030204" pitchFamily="34" charset="0"/>
              </a:defRPr>
            </a:lvl5pPr>
            <a:lvl6pPr marL="2514600" indent="-228600" defTabSz="465138" eaLnBrk="0" fontAlgn="base" hangingPunct="0">
              <a:spcBef>
                <a:spcPct val="0"/>
              </a:spcBef>
              <a:spcAft>
                <a:spcPct val="0"/>
              </a:spcAft>
              <a:defRPr>
                <a:solidFill>
                  <a:schemeClr val="tx1"/>
                </a:solidFill>
                <a:latin typeface="Calibri" panose="020F0502020204030204" pitchFamily="34" charset="0"/>
              </a:defRPr>
            </a:lvl6pPr>
            <a:lvl7pPr marL="2971800" indent="-228600" defTabSz="465138" eaLnBrk="0" fontAlgn="base" hangingPunct="0">
              <a:spcBef>
                <a:spcPct val="0"/>
              </a:spcBef>
              <a:spcAft>
                <a:spcPct val="0"/>
              </a:spcAft>
              <a:defRPr>
                <a:solidFill>
                  <a:schemeClr val="tx1"/>
                </a:solidFill>
                <a:latin typeface="Calibri" panose="020F0502020204030204" pitchFamily="34" charset="0"/>
              </a:defRPr>
            </a:lvl7pPr>
            <a:lvl8pPr marL="3429000" indent="-228600" defTabSz="465138" eaLnBrk="0" fontAlgn="base" hangingPunct="0">
              <a:spcBef>
                <a:spcPct val="0"/>
              </a:spcBef>
              <a:spcAft>
                <a:spcPct val="0"/>
              </a:spcAft>
              <a:defRPr>
                <a:solidFill>
                  <a:schemeClr val="tx1"/>
                </a:solidFill>
                <a:latin typeface="Calibri" panose="020F0502020204030204" pitchFamily="34" charset="0"/>
              </a:defRPr>
            </a:lvl8pPr>
            <a:lvl9pPr marL="3886200" indent="-228600" defTabSz="465138" eaLnBrk="0" fontAlgn="base" hangingPunct="0">
              <a:spcBef>
                <a:spcPct val="0"/>
              </a:spcBef>
              <a:spcAft>
                <a:spcPct val="0"/>
              </a:spcAft>
              <a:defRPr>
                <a:solidFill>
                  <a:schemeClr val="tx1"/>
                </a:solidFill>
                <a:latin typeface="Calibri" panose="020F0502020204030204" pitchFamily="34" charset="0"/>
              </a:defRPr>
            </a:lvl9pPr>
          </a:lstStyle>
          <a:p>
            <a:pPr eaLnBrk="1" hangingPunct="1">
              <a:buClr>
                <a:srgbClr val="000000"/>
              </a:buClr>
              <a:buSzPct val="100000"/>
            </a:pPr>
            <a:endParaRPr lang="en-US" altLang="en-US" sz="1200" b="1" dirty="0">
              <a:solidFill>
                <a:srgbClr val="FFFFFF"/>
              </a:solidFill>
              <a:latin typeface="GE Inspira"/>
              <a:ea typeface="Microsoft YaHei" panose="020B0503020204020204" pitchFamily="34" charset="-122"/>
            </a:endParaRPr>
          </a:p>
        </p:txBody>
      </p:sp>
    </p:spTree>
    <p:extLst>
      <p:ext uri="{BB962C8B-B14F-4D97-AF65-F5344CB8AC3E}">
        <p14:creationId xmlns:p14="http://schemas.microsoft.com/office/powerpoint/2010/main" val="4131516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FB3D1EC-6825-4C88-A4C7-2990BA6FA988}" type="slidenum">
              <a:rPr lang="en-US" altLang="en-US" smtClean="0"/>
              <a:pPr/>
              <a:t>17</a:t>
            </a:fld>
            <a:endParaRPr lang="en-US" altLang="en-US" dirty="0" smtClean="0"/>
          </a:p>
        </p:txBody>
      </p:sp>
    </p:spTree>
    <p:extLst>
      <p:ext uri="{BB962C8B-B14F-4D97-AF65-F5344CB8AC3E}">
        <p14:creationId xmlns:p14="http://schemas.microsoft.com/office/powerpoint/2010/main" val="288887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5C2654D-C1E0-4B78-A822-90381433BC36}" type="slidenum">
              <a:rPr lang="en-US" altLang="en-US" smtClean="0"/>
              <a:pPr/>
              <a:t>18</a:t>
            </a:fld>
            <a:endParaRPr lang="en-US" altLang="en-US" dirty="0" smtClean="0"/>
          </a:p>
        </p:txBody>
      </p:sp>
    </p:spTree>
    <p:extLst>
      <p:ext uri="{BB962C8B-B14F-4D97-AF65-F5344CB8AC3E}">
        <p14:creationId xmlns:p14="http://schemas.microsoft.com/office/powerpoint/2010/main" val="823294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BC6DBD1-DF34-4674-81E4-BBB760FF39F8}" type="slidenum">
              <a:rPr lang="en-US" altLang="en-US" smtClean="0"/>
              <a:pPr/>
              <a:t>20</a:t>
            </a:fld>
            <a:endParaRPr lang="en-US" altLang="en-US" dirty="0" smtClean="0"/>
          </a:p>
        </p:txBody>
      </p:sp>
    </p:spTree>
    <p:extLst>
      <p:ext uri="{BB962C8B-B14F-4D97-AF65-F5344CB8AC3E}">
        <p14:creationId xmlns:p14="http://schemas.microsoft.com/office/powerpoint/2010/main" val="2190350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AB2535-E476-472E-B07D-1BEA85636198}" type="slidenum">
              <a:rPr lang="en-US" altLang="en-US" smtClean="0"/>
              <a:pPr/>
              <a:t>21</a:t>
            </a:fld>
            <a:endParaRPr lang="en-US" altLang="en-US" dirty="0" smtClean="0"/>
          </a:p>
        </p:txBody>
      </p:sp>
    </p:spTree>
    <p:extLst>
      <p:ext uri="{BB962C8B-B14F-4D97-AF65-F5344CB8AC3E}">
        <p14:creationId xmlns:p14="http://schemas.microsoft.com/office/powerpoint/2010/main" val="2600690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247819B-B12B-4895-AE3C-95406B2D4AA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61207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47BD93E-2852-4475-B96A-1AE490B2CA5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94300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bwMode="auto">
          <a:xfrm>
            <a:off x="-423863" y="239713"/>
            <a:ext cx="8034338" cy="45196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Text Box 2"/>
          <p:cNvSpPr txBox="1">
            <a:spLocks noChangeArrowheads="1"/>
          </p:cNvSpPr>
          <p:nvPr/>
        </p:nvSpPr>
        <p:spPr bwMode="auto">
          <a:xfrm>
            <a:off x="868363" y="4886325"/>
            <a:ext cx="5445125"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177" tIns="46589" rIns="93177" bIns="46589" anchor="ctr"/>
          <a:lstStyle>
            <a:lvl1pPr defTabSz="465138">
              <a:defRPr>
                <a:solidFill>
                  <a:schemeClr val="tx1"/>
                </a:solidFill>
                <a:latin typeface="Calibri" panose="020F0502020204030204" pitchFamily="34" charset="0"/>
              </a:defRPr>
            </a:lvl1pPr>
            <a:lvl2pPr marL="742950" indent="-285750" defTabSz="465138">
              <a:defRPr>
                <a:solidFill>
                  <a:schemeClr val="tx1"/>
                </a:solidFill>
                <a:latin typeface="Calibri" panose="020F0502020204030204" pitchFamily="34" charset="0"/>
              </a:defRPr>
            </a:lvl2pPr>
            <a:lvl3pPr marL="1143000" indent="-228600" defTabSz="465138">
              <a:defRPr>
                <a:solidFill>
                  <a:schemeClr val="tx1"/>
                </a:solidFill>
                <a:latin typeface="Calibri" panose="020F0502020204030204" pitchFamily="34" charset="0"/>
              </a:defRPr>
            </a:lvl3pPr>
            <a:lvl4pPr marL="1600200" indent="-228600" defTabSz="465138">
              <a:defRPr>
                <a:solidFill>
                  <a:schemeClr val="tx1"/>
                </a:solidFill>
                <a:latin typeface="Calibri" panose="020F0502020204030204" pitchFamily="34" charset="0"/>
              </a:defRPr>
            </a:lvl4pPr>
            <a:lvl5pPr marL="2057400" indent="-228600" defTabSz="465138">
              <a:defRPr>
                <a:solidFill>
                  <a:schemeClr val="tx1"/>
                </a:solidFill>
                <a:latin typeface="Calibri" panose="020F0502020204030204" pitchFamily="34" charset="0"/>
              </a:defRPr>
            </a:lvl5pPr>
            <a:lvl6pPr marL="2514600" indent="-228600" defTabSz="465138" eaLnBrk="0" fontAlgn="base" hangingPunct="0">
              <a:spcBef>
                <a:spcPct val="0"/>
              </a:spcBef>
              <a:spcAft>
                <a:spcPct val="0"/>
              </a:spcAft>
              <a:defRPr>
                <a:solidFill>
                  <a:schemeClr val="tx1"/>
                </a:solidFill>
                <a:latin typeface="Calibri" panose="020F0502020204030204" pitchFamily="34" charset="0"/>
              </a:defRPr>
            </a:lvl6pPr>
            <a:lvl7pPr marL="2971800" indent="-228600" defTabSz="465138" eaLnBrk="0" fontAlgn="base" hangingPunct="0">
              <a:spcBef>
                <a:spcPct val="0"/>
              </a:spcBef>
              <a:spcAft>
                <a:spcPct val="0"/>
              </a:spcAft>
              <a:defRPr>
                <a:solidFill>
                  <a:schemeClr val="tx1"/>
                </a:solidFill>
                <a:latin typeface="Calibri" panose="020F0502020204030204" pitchFamily="34" charset="0"/>
              </a:defRPr>
            </a:lvl7pPr>
            <a:lvl8pPr marL="3429000" indent="-228600" defTabSz="465138" eaLnBrk="0" fontAlgn="base" hangingPunct="0">
              <a:spcBef>
                <a:spcPct val="0"/>
              </a:spcBef>
              <a:spcAft>
                <a:spcPct val="0"/>
              </a:spcAft>
              <a:defRPr>
                <a:solidFill>
                  <a:schemeClr val="tx1"/>
                </a:solidFill>
                <a:latin typeface="Calibri" panose="020F0502020204030204" pitchFamily="34" charset="0"/>
              </a:defRPr>
            </a:lvl8pPr>
            <a:lvl9pPr marL="3886200" indent="-228600" defTabSz="465138"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465138" rtl="0" eaLnBrk="1" fontAlgn="base" latinLnBrk="0" hangingPunct="1">
              <a:lnSpc>
                <a:spcPct val="100000"/>
              </a:lnSpc>
              <a:spcBef>
                <a:spcPct val="0"/>
              </a:spcBef>
              <a:spcAft>
                <a:spcPct val="0"/>
              </a:spcAft>
              <a:buClr>
                <a:srgbClr val="000000"/>
              </a:buClr>
              <a:buSzPct val="100000"/>
              <a:buFontTx/>
              <a:buNone/>
              <a:tabLst/>
              <a:defRPr/>
            </a:pPr>
            <a:endParaRPr kumimoji="0" lang="en-US" altLang="en-US" sz="1200" b="1" i="0" u="none" strike="noStrike" kern="1200" cap="none" spc="0" normalizeH="0" baseline="0" noProof="0" smtClean="0">
              <a:ln>
                <a:noFill/>
              </a:ln>
              <a:solidFill>
                <a:srgbClr val="FFFFFF"/>
              </a:solidFill>
              <a:effectLst/>
              <a:uLnTx/>
              <a:uFillTx/>
              <a:latin typeface="GE Inspira"/>
              <a:ea typeface="Microsoft YaHei" panose="020B0503020204020204" pitchFamily="34" charset="-122"/>
              <a:cs typeface="+mn-cs"/>
            </a:endParaRPr>
          </a:p>
        </p:txBody>
      </p:sp>
    </p:spTree>
    <p:extLst>
      <p:ext uri="{BB962C8B-B14F-4D97-AF65-F5344CB8AC3E}">
        <p14:creationId xmlns:p14="http://schemas.microsoft.com/office/powerpoint/2010/main" val="2972512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95B605-68B4-46E8-A3CD-859A8AA996E1}" type="slidenum">
              <a:rPr lang="en-US" altLang="en-US" smtClean="0"/>
              <a:pPr/>
              <a:t>9</a:t>
            </a:fld>
            <a:endParaRPr lang="en-US" altLang="en-US" dirty="0" smtClean="0"/>
          </a:p>
        </p:txBody>
      </p:sp>
    </p:spTree>
    <p:extLst>
      <p:ext uri="{BB962C8B-B14F-4D97-AF65-F5344CB8AC3E}">
        <p14:creationId xmlns:p14="http://schemas.microsoft.com/office/powerpoint/2010/main" val="87635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95B605-68B4-46E8-A3CD-859A8AA996E1}" type="slidenum">
              <a:rPr lang="en-US" altLang="en-US" smtClean="0"/>
              <a:pPr/>
              <a:t>10</a:t>
            </a:fld>
            <a:endParaRPr lang="en-US" altLang="en-US" dirty="0" smtClean="0"/>
          </a:p>
        </p:txBody>
      </p:sp>
    </p:spTree>
    <p:extLst>
      <p:ext uri="{BB962C8B-B14F-4D97-AF65-F5344CB8AC3E}">
        <p14:creationId xmlns:p14="http://schemas.microsoft.com/office/powerpoint/2010/main" val="172379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95B605-68B4-46E8-A3CD-859A8AA996E1}" type="slidenum">
              <a:rPr lang="en-US" altLang="en-US" smtClean="0"/>
              <a:pPr/>
              <a:t>11</a:t>
            </a:fld>
            <a:endParaRPr lang="en-US" altLang="en-US" dirty="0" smtClean="0"/>
          </a:p>
        </p:txBody>
      </p:sp>
    </p:spTree>
    <p:extLst>
      <p:ext uri="{BB962C8B-B14F-4D97-AF65-F5344CB8AC3E}">
        <p14:creationId xmlns:p14="http://schemas.microsoft.com/office/powerpoint/2010/main" val="307933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95B605-68B4-46E8-A3CD-859A8AA996E1}" type="slidenum">
              <a:rPr lang="en-US" altLang="en-US" smtClean="0"/>
              <a:pPr/>
              <a:t>12</a:t>
            </a:fld>
            <a:endParaRPr lang="en-US" altLang="en-US" dirty="0" smtClean="0"/>
          </a:p>
        </p:txBody>
      </p:sp>
    </p:spTree>
    <p:extLst>
      <p:ext uri="{BB962C8B-B14F-4D97-AF65-F5344CB8AC3E}">
        <p14:creationId xmlns:p14="http://schemas.microsoft.com/office/powerpoint/2010/main" val="824973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5FC921-33E9-478F-A8F8-FDEEF73925A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12674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35BEED-05D4-4E7A-B944-B09937E30F6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0987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564457-13CA-436C-B561-790E50961A05}"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7120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 name="Freeform 22"/>
          <p:cNvSpPr>
            <a:spLocks/>
          </p:cNvSpPr>
          <p:nvPr userDrawn="1"/>
        </p:nvSpPr>
        <p:spPr bwMode="auto">
          <a:xfrm>
            <a:off x="-2" y="-5451"/>
            <a:ext cx="12192001" cy="6861466"/>
          </a:xfrm>
          <a:custGeom>
            <a:avLst/>
            <a:gdLst>
              <a:gd name="T0" fmla="*/ 917 w 2859"/>
              <a:gd name="T1" fmla="*/ 0 h 1609"/>
              <a:gd name="T2" fmla="*/ 0 w 2859"/>
              <a:gd name="T3" fmla="*/ 1289 h 1609"/>
              <a:gd name="T4" fmla="*/ 0 w 2859"/>
              <a:gd name="T5" fmla="*/ 1609 h 1609"/>
              <a:gd name="T6" fmla="*/ 2859 w 2859"/>
              <a:gd name="T7" fmla="*/ 1609 h 1609"/>
              <a:gd name="T8" fmla="*/ 2859 w 2859"/>
              <a:gd name="T9" fmla="*/ 0 h 1609"/>
              <a:gd name="T10" fmla="*/ 917 w 2859"/>
              <a:gd name="T11" fmla="*/ 0 h 1609"/>
            </a:gdLst>
            <a:ahLst/>
            <a:cxnLst>
              <a:cxn ang="0">
                <a:pos x="T0" y="T1"/>
              </a:cxn>
              <a:cxn ang="0">
                <a:pos x="T2" y="T3"/>
              </a:cxn>
              <a:cxn ang="0">
                <a:pos x="T4" y="T5"/>
              </a:cxn>
              <a:cxn ang="0">
                <a:pos x="T6" y="T7"/>
              </a:cxn>
              <a:cxn ang="0">
                <a:pos x="T8" y="T9"/>
              </a:cxn>
              <a:cxn ang="0">
                <a:pos x="T10" y="T11"/>
              </a:cxn>
            </a:cxnLst>
            <a:rect l="0" t="0" r="r" b="b"/>
            <a:pathLst>
              <a:path w="2859" h="1609">
                <a:moveTo>
                  <a:pt x="917" y="0"/>
                </a:moveTo>
                <a:lnTo>
                  <a:pt x="0" y="1289"/>
                </a:lnTo>
                <a:lnTo>
                  <a:pt x="0" y="1609"/>
                </a:lnTo>
                <a:lnTo>
                  <a:pt x="2859" y="1609"/>
                </a:lnTo>
                <a:lnTo>
                  <a:pt x="2859" y="0"/>
                </a:lnTo>
                <a:lnTo>
                  <a:pt x="917" y="0"/>
                </a:lnTo>
                <a:close/>
              </a:path>
            </a:pathLst>
          </a:custGeom>
          <a:solidFill>
            <a:srgbClr val="4B71B6"/>
          </a:solidFill>
          <a:ln>
            <a:noFill/>
          </a:ln>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4" name="Freeform 5"/>
          <p:cNvSpPr>
            <a:spLocks/>
          </p:cNvSpPr>
          <p:nvPr userDrawn="1"/>
        </p:nvSpPr>
        <p:spPr bwMode="auto">
          <a:xfrm>
            <a:off x="-2" y="-5451"/>
            <a:ext cx="3927540" cy="5518170"/>
          </a:xfrm>
          <a:custGeom>
            <a:avLst/>
            <a:gdLst>
              <a:gd name="T0" fmla="*/ 0 w 921"/>
              <a:gd name="T1" fmla="*/ 0 h 1294"/>
              <a:gd name="T2" fmla="*/ 0 w 921"/>
              <a:gd name="T3" fmla="*/ 1294 h 1294"/>
              <a:gd name="T4" fmla="*/ 921 w 921"/>
              <a:gd name="T5" fmla="*/ 0 h 1294"/>
              <a:gd name="T6" fmla="*/ 0 w 921"/>
              <a:gd name="T7" fmla="*/ 0 h 1294"/>
            </a:gdLst>
            <a:ahLst/>
            <a:cxnLst>
              <a:cxn ang="0">
                <a:pos x="T0" y="T1"/>
              </a:cxn>
              <a:cxn ang="0">
                <a:pos x="T2" y="T3"/>
              </a:cxn>
              <a:cxn ang="0">
                <a:pos x="T4" y="T5"/>
              </a:cxn>
              <a:cxn ang="0">
                <a:pos x="T6" y="T7"/>
              </a:cxn>
            </a:cxnLst>
            <a:rect l="0" t="0" r="r" b="b"/>
            <a:pathLst>
              <a:path w="921" h="1294">
                <a:moveTo>
                  <a:pt x="0" y="0"/>
                </a:moveTo>
                <a:lnTo>
                  <a:pt x="0" y="1294"/>
                </a:lnTo>
                <a:lnTo>
                  <a:pt x="921" y="0"/>
                </a:lnTo>
                <a:lnTo>
                  <a:pt x="0" y="0"/>
                </a:lnTo>
                <a:close/>
              </a:path>
            </a:pathLst>
          </a:custGeom>
          <a:solidFill>
            <a:srgbClr val="159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5" name="Freeform 7"/>
          <p:cNvSpPr>
            <a:spLocks/>
          </p:cNvSpPr>
          <p:nvPr userDrawn="1"/>
        </p:nvSpPr>
        <p:spPr bwMode="auto">
          <a:xfrm>
            <a:off x="8626937" y="1836782"/>
            <a:ext cx="3565062" cy="5019233"/>
          </a:xfrm>
          <a:custGeom>
            <a:avLst/>
            <a:gdLst>
              <a:gd name="T0" fmla="*/ 0 w 836"/>
              <a:gd name="T1" fmla="*/ 1177 h 1177"/>
              <a:gd name="T2" fmla="*/ 836 w 836"/>
              <a:gd name="T3" fmla="*/ 1177 h 1177"/>
              <a:gd name="T4" fmla="*/ 836 w 836"/>
              <a:gd name="T5" fmla="*/ 0 h 1177"/>
              <a:gd name="T6" fmla="*/ 0 w 836"/>
              <a:gd name="T7" fmla="*/ 1177 h 1177"/>
            </a:gdLst>
            <a:ahLst/>
            <a:cxnLst>
              <a:cxn ang="0">
                <a:pos x="T0" y="T1"/>
              </a:cxn>
              <a:cxn ang="0">
                <a:pos x="T2" y="T3"/>
              </a:cxn>
              <a:cxn ang="0">
                <a:pos x="T4" y="T5"/>
              </a:cxn>
              <a:cxn ang="0">
                <a:pos x="T6" y="T7"/>
              </a:cxn>
            </a:cxnLst>
            <a:rect l="0" t="0" r="r" b="b"/>
            <a:pathLst>
              <a:path w="836" h="1177">
                <a:moveTo>
                  <a:pt x="0" y="1177"/>
                </a:moveTo>
                <a:lnTo>
                  <a:pt x="836" y="1177"/>
                </a:lnTo>
                <a:lnTo>
                  <a:pt x="836" y="0"/>
                </a:lnTo>
                <a:lnTo>
                  <a:pt x="0" y="1177"/>
                </a:lnTo>
                <a:close/>
              </a:path>
            </a:pathLst>
          </a:custGeom>
          <a:solidFill>
            <a:srgbClr val="9A2E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6" name="Freeform 8"/>
          <p:cNvSpPr>
            <a:spLocks/>
          </p:cNvSpPr>
          <p:nvPr userDrawn="1"/>
        </p:nvSpPr>
        <p:spPr bwMode="auto">
          <a:xfrm>
            <a:off x="9838035" y="3538290"/>
            <a:ext cx="2353964" cy="3317725"/>
          </a:xfrm>
          <a:custGeom>
            <a:avLst/>
            <a:gdLst>
              <a:gd name="T0" fmla="*/ 0 w 552"/>
              <a:gd name="T1" fmla="*/ 778 h 778"/>
              <a:gd name="T2" fmla="*/ 552 w 552"/>
              <a:gd name="T3" fmla="*/ 778 h 778"/>
              <a:gd name="T4" fmla="*/ 552 w 552"/>
              <a:gd name="T5" fmla="*/ 0 h 778"/>
              <a:gd name="T6" fmla="*/ 0 w 552"/>
              <a:gd name="T7" fmla="*/ 778 h 778"/>
            </a:gdLst>
            <a:ahLst/>
            <a:cxnLst>
              <a:cxn ang="0">
                <a:pos x="T0" y="T1"/>
              </a:cxn>
              <a:cxn ang="0">
                <a:pos x="T2" y="T3"/>
              </a:cxn>
              <a:cxn ang="0">
                <a:pos x="T4" y="T5"/>
              </a:cxn>
              <a:cxn ang="0">
                <a:pos x="T6" y="T7"/>
              </a:cxn>
            </a:cxnLst>
            <a:rect l="0" t="0" r="r" b="b"/>
            <a:pathLst>
              <a:path w="552" h="778">
                <a:moveTo>
                  <a:pt x="0" y="778"/>
                </a:moveTo>
                <a:lnTo>
                  <a:pt x="552" y="778"/>
                </a:lnTo>
                <a:lnTo>
                  <a:pt x="552" y="0"/>
                </a:lnTo>
                <a:lnTo>
                  <a:pt x="0" y="778"/>
                </a:lnTo>
                <a:close/>
              </a:path>
            </a:pathLst>
          </a:custGeom>
          <a:solidFill>
            <a:srgbClr val="E2076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nvGrpSpPr>
          <p:cNvPr id="27" name="Group 26"/>
          <p:cNvGrpSpPr/>
          <p:nvPr userDrawn="1"/>
        </p:nvGrpSpPr>
        <p:grpSpPr>
          <a:xfrm>
            <a:off x="304800" y="338994"/>
            <a:ext cx="1511300" cy="352587"/>
            <a:chOff x="0" y="-4846638"/>
            <a:chExt cx="6511926" cy="1519238"/>
          </a:xfrm>
          <a:solidFill>
            <a:schemeClr val="bg1"/>
          </a:solidFill>
        </p:grpSpPr>
        <p:sp>
          <p:nvSpPr>
            <p:cNvPr id="28" name="Freeform 16"/>
            <p:cNvSpPr>
              <a:spLocks/>
            </p:cNvSpPr>
            <p:nvPr/>
          </p:nvSpPr>
          <p:spPr bwMode="auto">
            <a:xfrm>
              <a:off x="2003425" y="-4835525"/>
              <a:ext cx="1158875" cy="1497013"/>
            </a:xfrm>
            <a:custGeom>
              <a:avLst/>
              <a:gdLst>
                <a:gd name="T0" fmla="*/ 1793 w 1879"/>
                <a:gd name="T1" fmla="*/ 1849 h 2424"/>
                <a:gd name="T2" fmla="*/ 743 w 1879"/>
                <a:gd name="T3" fmla="*/ 1849 h 2424"/>
                <a:gd name="T4" fmla="*/ 678 w 1879"/>
                <a:gd name="T5" fmla="*/ 1784 h 2424"/>
                <a:gd name="T6" fmla="*/ 583 w 1879"/>
                <a:gd name="T7" fmla="*/ 65 h 2424"/>
                <a:gd name="T8" fmla="*/ 518 w 1879"/>
                <a:gd name="T9" fmla="*/ 0 h 2424"/>
                <a:gd name="T10" fmla="*/ 65 w 1879"/>
                <a:gd name="T11" fmla="*/ 0 h 2424"/>
                <a:gd name="T12" fmla="*/ 0 w 1879"/>
                <a:gd name="T13" fmla="*/ 65 h 2424"/>
                <a:gd name="T14" fmla="*/ 0 w 1879"/>
                <a:gd name="T15" fmla="*/ 2359 h 2424"/>
                <a:gd name="T16" fmla="*/ 65 w 1879"/>
                <a:gd name="T17" fmla="*/ 2424 h 2424"/>
                <a:gd name="T18" fmla="*/ 1479 w 1879"/>
                <a:gd name="T19" fmla="*/ 2424 h 2424"/>
                <a:gd name="T20" fmla="*/ 1527 w 1879"/>
                <a:gd name="T21" fmla="*/ 2403 h 2424"/>
                <a:gd name="T22" fmla="*/ 1841 w 1879"/>
                <a:gd name="T23" fmla="*/ 1958 h 2424"/>
                <a:gd name="T24" fmla="*/ 1793 w 1879"/>
                <a:gd name="T25" fmla="*/ 184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9" h="2424">
                  <a:moveTo>
                    <a:pt x="1793" y="1849"/>
                  </a:moveTo>
                  <a:cubicBezTo>
                    <a:pt x="743" y="1849"/>
                    <a:pt x="743" y="1849"/>
                    <a:pt x="743" y="1849"/>
                  </a:cubicBezTo>
                  <a:cubicBezTo>
                    <a:pt x="707" y="1849"/>
                    <a:pt x="678" y="1819"/>
                    <a:pt x="678" y="1784"/>
                  </a:cubicBezTo>
                  <a:cubicBezTo>
                    <a:pt x="583" y="65"/>
                    <a:pt x="583" y="65"/>
                    <a:pt x="583" y="65"/>
                  </a:cubicBezTo>
                  <a:cubicBezTo>
                    <a:pt x="583" y="29"/>
                    <a:pt x="554" y="0"/>
                    <a:pt x="518" y="0"/>
                  </a:cubicBezTo>
                  <a:cubicBezTo>
                    <a:pt x="65" y="0"/>
                    <a:pt x="65" y="0"/>
                    <a:pt x="65" y="0"/>
                  </a:cubicBezTo>
                  <a:cubicBezTo>
                    <a:pt x="29" y="0"/>
                    <a:pt x="0" y="29"/>
                    <a:pt x="0" y="65"/>
                  </a:cubicBezTo>
                  <a:cubicBezTo>
                    <a:pt x="0" y="2359"/>
                    <a:pt x="0" y="2359"/>
                    <a:pt x="0" y="2359"/>
                  </a:cubicBezTo>
                  <a:cubicBezTo>
                    <a:pt x="0" y="2395"/>
                    <a:pt x="29" y="2424"/>
                    <a:pt x="65" y="2424"/>
                  </a:cubicBezTo>
                  <a:cubicBezTo>
                    <a:pt x="1479" y="2424"/>
                    <a:pt x="1479" y="2424"/>
                    <a:pt x="1479" y="2424"/>
                  </a:cubicBezTo>
                  <a:cubicBezTo>
                    <a:pt x="1498" y="2424"/>
                    <a:pt x="1515" y="2417"/>
                    <a:pt x="1527" y="2403"/>
                  </a:cubicBezTo>
                  <a:cubicBezTo>
                    <a:pt x="1841" y="1958"/>
                    <a:pt x="1841" y="1958"/>
                    <a:pt x="1841" y="1958"/>
                  </a:cubicBezTo>
                  <a:cubicBezTo>
                    <a:pt x="1879" y="1916"/>
                    <a:pt x="1850" y="1849"/>
                    <a:pt x="1793" y="184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9" name="Freeform 17"/>
            <p:cNvSpPr>
              <a:spLocks/>
            </p:cNvSpPr>
            <p:nvPr/>
          </p:nvSpPr>
          <p:spPr bwMode="auto">
            <a:xfrm>
              <a:off x="3465513" y="-4846638"/>
              <a:ext cx="1035050" cy="1519238"/>
            </a:xfrm>
            <a:custGeom>
              <a:avLst/>
              <a:gdLst>
                <a:gd name="T0" fmla="*/ 742 w 1678"/>
                <a:gd name="T1" fmla="*/ 0 h 2460"/>
                <a:gd name="T2" fmla="*/ 42 w 1678"/>
                <a:gd name="T3" fmla="*/ 0 h 2460"/>
                <a:gd name="T4" fmla="*/ 17 w 1678"/>
                <a:gd name="T5" fmla="*/ 53 h 2460"/>
                <a:gd name="T6" fmla="*/ 876 w 1678"/>
                <a:gd name="T7" fmla="*/ 1172 h 2460"/>
                <a:gd name="T8" fmla="*/ 876 w 1678"/>
                <a:gd name="T9" fmla="*/ 1288 h 2460"/>
                <a:gd name="T10" fmla="*/ 91 w 1678"/>
                <a:gd name="T11" fmla="*/ 2409 h 2460"/>
                <a:gd name="T12" fmla="*/ 118 w 1678"/>
                <a:gd name="T13" fmla="*/ 2460 h 2460"/>
                <a:gd name="T14" fmla="*/ 761 w 1678"/>
                <a:gd name="T15" fmla="*/ 2460 h 2460"/>
                <a:gd name="T16" fmla="*/ 785 w 1678"/>
                <a:gd name="T17" fmla="*/ 2449 h 2460"/>
                <a:gd name="T18" fmla="*/ 1675 w 1678"/>
                <a:gd name="T19" fmla="*/ 1230 h 2460"/>
                <a:gd name="T20" fmla="*/ 766 w 1678"/>
                <a:gd name="T21" fmla="*/ 10 h 2460"/>
                <a:gd name="T22" fmla="*/ 742 w 1678"/>
                <a:gd name="T23"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8" h="2460">
                  <a:moveTo>
                    <a:pt x="742" y="0"/>
                  </a:moveTo>
                  <a:cubicBezTo>
                    <a:pt x="42" y="0"/>
                    <a:pt x="42" y="0"/>
                    <a:pt x="42" y="0"/>
                  </a:cubicBezTo>
                  <a:cubicBezTo>
                    <a:pt x="15" y="0"/>
                    <a:pt x="0" y="32"/>
                    <a:pt x="17" y="53"/>
                  </a:cubicBezTo>
                  <a:cubicBezTo>
                    <a:pt x="209" y="289"/>
                    <a:pt x="876" y="1172"/>
                    <a:pt x="876" y="1172"/>
                  </a:cubicBezTo>
                  <a:cubicBezTo>
                    <a:pt x="905" y="1218"/>
                    <a:pt x="897" y="1249"/>
                    <a:pt x="876" y="1288"/>
                  </a:cubicBezTo>
                  <a:cubicBezTo>
                    <a:pt x="91" y="2409"/>
                    <a:pt x="91" y="2409"/>
                    <a:pt x="91" y="2409"/>
                  </a:cubicBezTo>
                  <a:cubicBezTo>
                    <a:pt x="76" y="2431"/>
                    <a:pt x="92" y="2460"/>
                    <a:pt x="118" y="2460"/>
                  </a:cubicBezTo>
                  <a:cubicBezTo>
                    <a:pt x="761" y="2460"/>
                    <a:pt x="761" y="2460"/>
                    <a:pt x="761" y="2460"/>
                  </a:cubicBezTo>
                  <a:cubicBezTo>
                    <a:pt x="770" y="2460"/>
                    <a:pt x="779" y="2456"/>
                    <a:pt x="785" y="2449"/>
                  </a:cubicBezTo>
                  <a:cubicBezTo>
                    <a:pt x="882" y="2341"/>
                    <a:pt x="1672" y="1445"/>
                    <a:pt x="1675" y="1230"/>
                  </a:cubicBezTo>
                  <a:cubicBezTo>
                    <a:pt x="1678" y="999"/>
                    <a:pt x="864" y="116"/>
                    <a:pt x="766" y="10"/>
                  </a:cubicBezTo>
                  <a:cubicBezTo>
                    <a:pt x="760" y="4"/>
                    <a:pt x="751" y="0"/>
                    <a:pt x="742" y="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30" name="Freeform 18"/>
            <p:cNvSpPr>
              <a:spLocks/>
            </p:cNvSpPr>
            <p:nvPr/>
          </p:nvSpPr>
          <p:spPr bwMode="auto">
            <a:xfrm>
              <a:off x="4748213" y="-4835525"/>
              <a:ext cx="1763713" cy="1497013"/>
            </a:xfrm>
            <a:custGeom>
              <a:avLst/>
              <a:gdLst>
                <a:gd name="T0" fmla="*/ 2037 w 2859"/>
                <a:gd name="T1" fmla="*/ 1269 h 2424"/>
                <a:gd name="T2" fmla="*/ 2037 w 2859"/>
                <a:gd name="T3" fmla="*/ 1155 h 2424"/>
                <a:gd name="T4" fmla="*/ 2809 w 2859"/>
                <a:gd name="T5" fmla="*/ 142 h 2424"/>
                <a:gd name="T6" fmla="*/ 2747 w 2859"/>
                <a:gd name="T7" fmla="*/ 0 h 2424"/>
                <a:gd name="T8" fmla="*/ 2194 w 2859"/>
                <a:gd name="T9" fmla="*/ 0 h 2424"/>
                <a:gd name="T10" fmla="*/ 2131 w 2859"/>
                <a:gd name="T11" fmla="*/ 27 h 2424"/>
                <a:gd name="T12" fmla="*/ 1478 w 2859"/>
                <a:gd name="T13" fmla="*/ 735 h 2424"/>
                <a:gd name="T14" fmla="*/ 1382 w 2859"/>
                <a:gd name="T15" fmla="*/ 735 h 2424"/>
                <a:gd name="T16" fmla="*/ 723 w 2859"/>
                <a:gd name="T17" fmla="*/ 21 h 2424"/>
                <a:gd name="T18" fmla="*/ 675 w 2859"/>
                <a:gd name="T19" fmla="*/ 0 h 2424"/>
                <a:gd name="T20" fmla="*/ 112 w 2859"/>
                <a:gd name="T21" fmla="*/ 0 h 2424"/>
                <a:gd name="T22" fmla="*/ 50 w 2859"/>
                <a:gd name="T23" fmla="*/ 142 h 2424"/>
                <a:gd name="T24" fmla="*/ 823 w 2859"/>
                <a:gd name="T25" fmla="*/ 1155 h 2424"/>
                <a:gd name="T26" fmla="*/ 823 w 2859"/>
                <a:gd name="T27" fmla="*/ 1269 h 2424"/>
                <a:gd name="T28" fmla="*/ 50 w 2859"/>
                <a:gd name="T29" fmla="*/ 2283 h 2424"/>
                <a:gd name="T30" fmla="*/ 112 w 2859"/>
                <a:gd name="T31" fmla="*/ 2424 h 2424"/>
                <a:gd name="T32" fmla="*/ 675 w 2859"/>
                <a:gd name="T33" fmla="*/ 2424 h 2424"/>
                <a:gd name="T34" fmla="*/ 723 w 2859"/>
                <a:gd name="T35" fmla="*/ 2403 h 2424"/>
                <a:gd name="T36" fmla="*/ 1368 w 2859"/>
                <a:gd name="T37" fmla="*/ 1704 h 2424"/>
                <a:gd name="T38" fmla="*/ 1492 w 2859"/>
                <a:gd name="T39" fmla="*/ 1704 h 2424"/>
                <a:gd name="T40" fmla="*/ 2137 w 2859"/>
                <a:gd name="T41" fmla="*/ 2403 h 2424"/>
                <a:gd name="T42" fmla="*/ 2185 w 2859"/>
                <a:gd name="T43" fmla="*/ 2424 h 2424"/>
                <a:gd name="T44" fmla="*/ 2747 w 2859"/>
                <a:gd name="T45" fmla="*/ 2424 h 2424"/>
                <a:gd name="T46" fmla="*/ 2809 w 2859"/>
                <a:gd name="T47" fmla="*/ 2283 h 2424"/>
                <a:gd name="T48" fmla="*/ 2037 w 2859"/>
                <a:gd name="T49" fmla="*/ 126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59" h="2424">
                  <a:moveTo>
                    <a:pt x="2037" y="1269"/>
                  </a:moveTo>
                  <a:cubicBezTo>
                    <a:pt x="2007" y="1237"/>
                    <a:pt x="2007" y="1187"/>
                    <a:pt x="2037" y="1155"/>
                  </a:cubicBezTo>
                  <a:cubicBezTo>
                    <a:pt x="2809" y="142"/>
                    <a:pt x="2809" y="142"/>
                    <a:pt x="2809" y="142"/>
                  </a:cubicBezTo>
                  <a:cubicBezTo>
                    <a:pt x="2859" y="88"/>
                    <a:pt x="2821" y="0"/>
                    <a:pt x="2747" y="0"/>
                  </a:cubicBezTo>
                  <a:cubicBezTo>
                    <a:pt x="2194" y="0"/>
                    <a:pt x="2194" y="0"/>
                    <a:pt x="2194" y="0"/>
                  </a:cubicBezTo>
                  <a:cubicBezTo>
                    <a:pt x="2170" y="0"/>
                    <a:pt x="2147" y="10"/>
                    <a:pt x="2131" y="27"/>
                  </a:cubicBezTo>
                  <a:cubicBezTo>
                    <a:pt x="1478" y="735"/>
                    <a:pt x="1478" y="735"/>
                    <a:pt x="1478" y="735"/>
                  </a:cubicBezTo>
                  <a:cubicBezTo>
                    <a:pt x="1452" y="763"/>
                    <a:pt x="1408" y="763"/>
                    <a:pt x="1382" y="735"/>
                  </a:cubicBezTo>
                  <a:cubicBezTo>
                    <a:pt x="723" y="21"/>
                    <a:pt x="723" y="21"/>
                    <a:pt x="723" y="21"/>
                  </a:cubicBezTo>
                  <a:cubicBezTo>
                    <a:pt x="711" y="7"/>
                    <a:pt x="693" y="0"/>
                    <a:pt x="675" y="0"/>
                  </a:cubicBezTo>
                  <a:cubicBezTo>
                    <a:pt x="112" y="0"/>
                    <a:pt x="112" y="0"/>
                    <a:pt x="112" y="0"/>
                  </a:cubicBezTo>
                  <a:cubicBezTo>
                    <a:pt x="39" y="0"/>
                    <a:pt x="0" y="88"/>
                    <a:pt x="50" y="142"/>
                  </a:cubicBezTo>
                  <a:cubicBezTo>
                    <a:pt x="823" y="1155"/>
                    <a:pt x="823" y="1155"/>
                    <a:pt x="823" y="1155"/>
                  </a:cubicBezTo>
                  <a:cubicBezTo>
                    <a:pt x="852" y="1187"/>
                    <a:pt x="852" y="1237"/>
                    <a:pt x="823" y="1269"/>
                  </a:cubicBezTo>
                  <a:cubicBezTo>
                    <a:pt x="50" y="2283"/>
                    <a:pt x="50" y="2283"/>
                    <a:pt x="50" y="2283"/>
                  </a:cubicBezTo>
                  <a:cubicBezTo>
                    <a:pt x="0" y="2337"/>
                    <a:pt x="39" y="2424"/>
                    <a:pt x="112" y="2424"/>
                  </a:cubicBezTo>
                  <a:cubicBezTo>
                    <a:pt x="675" y="2424"/>
                    <a:pt x="675" y="2424"/>
                    <a:pt x="675" y="2424"/>
                  </a:cubicBezTo>
                  <a:cubicBezTo>
                    <a:pt x="693" y="2424"/>
                    <a:pt x="711" y="2417"/>
                    <a:pt x="723" y="2403"/>
                  </a:cubicBezTo>
                  <a:cubicBezTo>
                    <a:pt x="1368" y="1704"/>
                    <a:pt x="1368" y="1704"/>
                    <a:pt x="1368" y="1704"/>
                  </a:cubicBezTo>
                  <a:cubicBezTo>
                    <a:pt x="1401" y="1668"/>
                    <a:pt x="1459" y="1668"/>
                    <a:pt x="1492" y="1704"/>
                  </a:cubicBezTo>
                  <a:cubicBezTo>
                    <a:pt x="2137" y="2403"/>
                    <a:pt x="2137" y="2403"/>
                    <a:pt x="2137" y="2403"/>
                  </a:cubicBezTo>
                  <a:cubicBezTo>
                    <a:pt x="2150" y="2417"/>
                    <a:pt x="2167" y="2424"/>
                    <a:pt x="2185" y="2424"/>
                  </a:cubicBezTo>
                  <a:cubicBezTo>
                    <a:pt x="2747" y="2424"/>
                    <a:pt x="2747" y="2424"/>
                    <a:pt x="2747" y="2424"/>
                  </a:cubicBezTo>
                  <a:cubicBezTo>
                    <a:pt x="2821" y="2424"/>
                    <a:pt x="2859" y="2337"/>
                    <a:pt x="2809" y="2283"/>
                  </a:cubicBezTo>
                  <a:lnTo>
                    <a:pt x="2037" y="126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31" name="Freeform 19"/>
            <p:cNvSpPr>
              <a:spLocks/>
            </p:cNvSpPr>
            <p:nvPr/>
          </p:nvSpPr>
          <p:spPr bwMode="auto">
            <a:xfrm>
              <a:off x="0" y="-4845050"/>
              <a:ext cx="1581150" cy="1514475"/>
            </a:xfrm>
            <a:custGeom>
              <a:avLst/>
              <a:gdLst>
                <a:gd name="T0" fmla="*/ 1531 w 2562"/>
                <a:gd name="T1" fmla="*/ 581 h 2454"/>
                <a:gd name="T2" fmla="*/ 2477 w 2562"/>
                <a:gd name="T3" fmla="*/ 581 h 2454"/>
                <a:gd name="T4" fmla="*/ 2529 w 2562"/>
                <a:gd name="T5" fmla="*/ 476 h 2454"/>
                <a:gd name="T6" fmla="*/ 2187 w 2562"/>
                <a:gd name="T7" fmla="*/ 33 h 2454"/>
                <a:gd name="T8" fmla="*/ 2121 w 2562"/>
                <a:gd name="T9" fmla="*/ 0 h 2454"/>
                <a:gd name="T10" fmla="*/ 1518 w 2562"/>
                <a:gd name="T11" fmla="*/ 0 h 2454"/>
                <a:gd name="T12" fmla="*/ 1518 w 2562"/>
                <a:gd name="T13" fmla="*/ 0 h 2454"/>
                <a:gd name="T14" fmla="*/ 0 w 2562"/>
                <a:gd name="T15" fmla="*/ 1215 h 2454"/>
                <a:gd name="T16" fmla="*/ 1515 w 2562"/>
                <a:gd name="T17" fmla="*/ 2454 h 2454"/>
                <a:gd name="T18" fmla="*/ 2117 w 2562"/>
                <a:gd name="T19" fmla="*/ 2454 h 2454"/>
                <a:gd name="T20" fmla="*/ 2184 w 2562"/>
                <a:gd name="T21" fmla="*/ 2422 h 2454"/>
                <a:gd name="T22" fmla="*/ 2526 w 2562"/>
                <a:gd name="T23" fmla="*/ 1978 h 2454"/>
                <a:gd name="T24" fmla="*/ 2474 w 2562"/>
                <a:gd name="T25" fmla="*/ 1873 h 2454"/>
                <a:gd name="T26" fmla="*/ 1512 w 2562"/>
                <a:gd name="T27" fmla="*/ 1873 h 2454"/>
                <a:gd name="T28" fmla="*/ 748 w 2562"/>
                <a:gd name="T29" fmla="*/ 1215 h 2454"/>
                <a:gd name="T30" fmla="*/ 1531 w 2562"/>
                <a:gd name="T31" fmla="*/ 581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62" h="2454">
                  <a:moveTo>
                    <a:pt x="1531" y="581"/>
                  </a:moveTo>
                  <a:cubicBezTo>
                    <a:pt x="2477" y="581"/>
                    <a:pt x="2477" y="581"/>
                    <a:pt x="2477" y="581"/>
                  </a:cubicBezTo>
                  <a:cubicBezTo>
                    <a:pt x="2531" y="581"/>
                    <a:pt x="2562" y="519"/>
                    <a:pt x="2529" y="476"/>
                  </a:cubicBezTo>
                  <a:cubicBezTo>
                    <a:pt x="2187" y="33"/>
                    <a:pt x="2187" y="33"/>
                    <a:pt x="2187" y="33"/>
                  </a:cubicBezTo>
                  <a:cubicBezTo>
                    <a:pt x="2171" y="12"/>
                    <a:pt x="2147" y="0"/>
                    <a:pt x="2121" y="0"/>
                  </a:cubicBezTo>
                  <a:cubicBezTo>
                    <a:pt x="1518" y="0"/>
                    <a:pt x="1518" y="0"/>
                    <a:pt x="1518" y="0"/>
                  </a:cubicBezTo>
                  <a:cubicBezTo>
                    <a:pt x="1518" y="0"/>
                    <a:pt x="1518" y="0"/>
                    <a:pt x="1518" y="0"/>
                  </a:cubicBezTo>
                  <a:cubicBezTo>
                    <a:pt x="656" y="9"/>
                    <a:pt x="0" y="450"/>
                    <a:pt x="0" y="1215"/>
                  </a:cubicBezTo>
                  <a:cubicBezTo>
                    <a:pt x="0" y="2002"/>
                    <a:pt x="655" y="2454"/>
                    <a:pt x="1515" y="2454"/>
                  </a:cubicBezTo>
                  <a:cubicBezTo>
                    <a:pt x="2117" y="2454"/>
                    <a:pt x="2117" y="2454"/>
                    <a:pt x="2117" y="2454"/>
                  </a:cubicBezTo>
                  <a:cubicBezTo>
                    <a:pt x="2143" y="2454"/>
                    <a:pt x="2168" y="2442"/>
                    <a:pt x="2184" y="2422"/>
                  </a:cubicBezTo>
                  <a:cubicBezTo>
                    <a:pt x="2526" y="1978"/>
                    <a:pt x="2526" y="1978"/>
                    <a:pt x="2526" y="1978"/>
                  </a:cubicBezTo>
                  <a:cubicBezTo>
                    <a:pt x="2559" y="1935"/>
                    <a:pt x="2528" y="1873"/>
                    <a:pt x="2474" y="1873"/>
                  </a:cubicBezTo>
                  <a:cubicBezTo>
                    <a:pt x="2066" y="1873"/>
                    <a:pt x="1623" y="1873"/>
                    <a:pt x="1512" y="1873"/>
                  </a:cubicBezTo>
                  <a:cubicBezTo>
                    <a:pt x="1134" y="1873"/>
                    <a:pt x="748" y="1795"/>
                    <a:pt x="748" y="1215"/>
                  </a:cubicBezTo>
                  <a:cubicBezTo>
                    <a:pt x="748" y="920"/>
                    <a:pt x="838" y="583"/>
                    <a:pt x="1531" y="58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33" name="TextBox 32"/>
          <p:cNvSpPr txBox="1"/>
          <p:nvPr userDrawn="1"/>
        </p:nvSpPr>
        <p:spPr>
          <a:xfrm>
            <a:off x="76200" y="6427258"/>
            <a:ext cx="3886200" cy="215444"/>
          </a:xfrm>
          <a:prstGeom prst="rect">
            <a:avLst/>
          </a:prstGeom>
          <a:noFill/>
        </p:spPr>
        <p:txBody>
          <a:bodyPr wrap="square" rtlCol="0">
            <a:spAutoFit/>
          </a:bodyPr>
          <a:lstStyle/>
          <a:p>
            <a:r>
              <a:rPr lang="en-US" sz="800" kern="1200" dirty="0">
                <a:solidFill>
                  <a:schemeClr val="bg1"/>
                </a:solidFill>
                <a:latin typeface="Encode Sans" panose="00000500000000000000" pitchFamily="2" charset="0"/>
              </a:rPr>
              <a:t>© Clix Capital Services Pvt. Ltd. All rights reserved.</a:t>
            </a:r>
          </a:p>
        </p:txBody>
      </p:sp>
      <p:sp>
        <p:nvSpPr>
          <p:cNvPr id="34" name="Date Placeholder 3"/>
          <p:cNvSpPr>
            <a:spLocks noGrp="1"/>
          </p:cNvSpPr>
          <p:nvPr>
            <p:ph type="dt" sz="half" idx="10"/>
          </p:nvPr>
        </p:nvSpPr>
        <p:spPr>
          <a:xfrm>
            <a:off x="3429000" y="4740275"/>
            <a:ext cx="2641600" cy="365125"/>
          </a:xfrm>
        </p:spPr>
        <p:txBody>
          <a:bodyPr/>
          <a:lstStyle>
            <a:lvl1pPr>
              <a:defRPr>
                <a:solidFill>
                  <a:schemeClr val="bg1"/>
                </a:solidFill>
              </a:defRPr>
            </a:lvl1pPr>
          </a:lstStyle>
          <a:p>
            <a:fld id="{4DF02A50-CB14-477E-9045-4781F90D7110}" type="datetime3">
              <a:rPr lang="en-US" smtClean="0"/>
              <a:t>2 November 2022</a:t>
            </a:fld>
            <a:endParaRPr lang="en-US" dirty="0"/>
          </a:p>
        </p:txBody>
      </p:sp>
    </p:spTree>
    <p:extLst>
      <p:ext uri="{BB962C8B-B14F-4D97-AF65-F5344CB8AC3E}">
        <p14:creationId xmlns:p14="http://schemas.microsoft.com/office/powerpoint/2010/main" val="256150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Freeform 5"/>
          <p:cNvSpPr>
            <a:spLocks/>
          </p:cNvSpPr>
          <p:nvPr userDrawn="1"/>
        </p:nvSpPr>
        <p:spPr bwMode="auto">
          <a:xfrm>
            <a:off x="0" y="0"/>
            <a:ext cx="12192001" cy="6861466"/>
          </a:xfrm>
          <a:custGeom>
            <a:avLst/>
            <a:gdLst>
              <a:gd name="T0" fmla="*/ 917 w 2859"/>
              <a:gd name="T1" fmla="*/ 0 h 1609"/>
              <a:gd name="T2" fmla="*/ 0 w 2859"/>
              <a:gd name="T3" fmla="*/ 1289 h 1609"/>
              <a:gd name="T4" fmla="*/ 0 w 2859"/>
              <a:gd name="T5" fmla="*/ 1609 h 1609"/>
              <a:gd name="T6" fmla="*/ 2859 w 2859"/>
              <a:gd name="T7" fmla="*/ 1609 h 1609"/>
              <a:gd name="T8" fmla="*/ 2859 w 2859"/>
              <a:gd name="T9" fmla="*/ 0 h 1609"/>
              <a:gd name="T10" fmla="*/ 917 w 2859"/>
              <a:gd name="T11" fmla="*/ 0 h 1609"/>
            </a:gdLst>
            <a:ahLst/>
            <a:cxnLst>
              <a:cxn ang="0">
                <a:pos x="T0" y="T1"/>
              </a:cxn>
              <a:cxn ang="0">
                <a:pos x="T2" y="T3"/>
              </a:cxn>
              <a:cxn ang="0">
                <a:pos x="T4" y="T5"/>
              </a:cxn>
              <a:cxn ang="0">
                <a:pos x="T6" y="T7"/>
              </a:cxn>
              <a:cxn ang="0">
                <a:pos x="T8" y="T9"/>
              </a:cxn>
              <a:cxn ang="0">
                <a:pos x="T10" y="T11"/>
              </a:cxn>
            </a:cxnLst>
            <a:rect l="0" t="0" r="r" b="b"/>
            <a:pathLst>
              <a:path w="2859" h="1609">
                <a:moveTo>
                  <a:pt x="917" y="0"/>
                </a:moveTo>
                <a:lnTo>
                  <a:pt x="0" y="1289"/>
                </a:lnTo>
                <a:lnTo>
                  <a:pt x="0" y="1609"/>
                </a:lnTo>
                <a:lnTo>
                  <a:pt x="2859" y="1609"/>
                </a:lnTo>
                <a:lnTo>
                  <a:pt x="2859" y="0"/>
                </a:lnTo>
                <a:lnTo>
                  <a:pt x="917" y="0"/>
                </a:lnTo>
                <a:close/>
              </a:path>
            </a:pathLst>
          </a:custGeom>
          <a:solidFill>
            <a:srgbClr val="4B71B6"/>
          </a:solidFill>
          <a:ln>
            <a:noFill/>
          </a:ln>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7" name="Freeform 5"/>
          <p:cNvSpPr>
            <a:spLocks/>
          </p:cNvSpPr>
          <p:nvPr userDrawn="1"/>
        </p:nvSpPr>
        <p:spPr bwMode="auto">
          <a:xfrm>
            <a:off x="-2" y="-5451"/>
            <a:ext cx="3927540" cy="5518170"/>
          </a:xfrm>
          <a:custGeom>
            <a:avLst/>
            <a:gdLst>
              <a:gd name="T0" fmla="*/ 0 w 921"/>
              <a:gd name="T1" fmla="*/ 0 h 1294"/>
              <a:gd name="T2" fmla="*/ 0 w 921"/>
              <a:gd name="T3" fmla="*/ 1294 h 1294"/>
              <a:gd name="T4" fmla="*/ 921 w 921"/>
              <a:gd name="T5" fmla="*/ 0 h 1294"/>
              <a:gd name="T6" fmla="*/ 0 w 921"/>
              <a:gd name="T7" fmla="*/ 0 h 1294"/>
            </a:gdLst>
            <a:ahLst/>
            <a:cxnLst>
              <a:cxn ang="0">
                <a:pos x="T0" y="T1"/>
              </a:cxn>
              <a:cxn ang="0">
                <a:pos x="T2" y="T3"/>
              </a:cxn>
              <a:cxn ang="0">
                <a:pos x="T4" y="T5"/>
              </a:cxn>
              <a:cxn ang="0">
                <a:pos x="T6" y="T7"/>
              </a:cxn>
            </a:cxnLst>
            <a:rect l="0" t="0" r="r" b="b"/>
            <a:pathLst>
              <a:path w="921" h="1294">
                <a:moveTo>
                  <a:pt x="0" y="0"/>
                </a:moveTo>
                <a:lnTo>
                  <a:pt x="0" y="1294"/>
                </a:lnTo>
                <a:lnTo>
                  <a:pt x="921" y="0"/>
                </a:lnTo>
                <a:lnTo>
                  <a:pt x="0" y="0"/>
                </a:lnTo>
                <a:close/>
              </a:path>
            </a:pathLst>
          </a:custGeom>
          <a:solidFill>
            <a:srgbClr val="1597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8" name="Freeform 7"/>
          <p:cNvSpPr>
            <a:spLocks/>
          </p:cNvSpPr>
          <p:nvPr userDrawn="1"/>
        </p:nvSpPr>
        <p:spPr bwMode="auto">
          <a:xfrm>
            <a:off x="8626937" y="1836782"/>
            <a:ext cx="3565062" cy="5019233"/>
          </a:xfrm>
          <a:custGeom>
            <a:avLst/>
            <a:gdLst>
              <a:gd name="T0" fmla="*/ 0 w 836"/>
              <a:gd name="T1" fmla="*/ 1177 h 1177"/>
              <a:gd name="T2" fmla="*/ 836 w 836"/>
              <a:gd name="T3" fmla="*/ 1177 h 1177"/>
              <a:gd name="T4" fmla="*/ 836 w 836"/>
              <a:gd name="T5" fmla="*/ 0 h 1177"/>
              <a:gd name="T6" fmla="*/ 0 w 836"/>
              <a:gd name="T7" fmla="*/ 1177 h 1177"/>
            </a:gdLst>
            <a:ahLst/>
            <a:cxnLst>
              <a:cxn ang="0">
                <a:pos x="T0" y="T1"/>
              </a:cxn>
              <a:cxn ang="0">
                <a:pos x="T2" y="T3"/>
              </a:cxn>
              <a:cxn ang="0">
                <a:pos x="T4" y="T5"/>
              </a:cxn>
              <a:cxn ang="0">
                <a:pos x="T6" y="T7"/>
              </a:cxn>
            </a:cxnLst>
            <a:rect l="0" t="0" r="r" b="b"/>
            <a:pathLst>
              <a:path w="836" h="1177">
                <a:moveTo>
                  <a:pt x="0" y="1177"/>
                </a:moveTo>
                <a:lnTo>
                  <a:pt x="836" y="1177"/>
                </a:lnTo>
                <a:lnTo>
                  <a:pt x="836" y="0"/>
                </a:lnTo>
                <a:lnTo>
                  <a:pt x="0" y="1177"/>
                </a:lnTo>
                <a:close/>
              </a:path>
            </a:pathLst>
          </a:custGeom>
          <a:solidFill>
            <a:srgbClr val="9A2E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9" name="Freeform 8"/>
          <p:cNvSpPr>
            <a:spLocks/>
          </p:cNvSpPr>
          <p:nvPr userDrawn="1"/>
        </p:nvSpPr>
        <p:spPr bwMode="auto">
          <a:xfrm>
            <a:off x="9838035" y="3538290"/>
            <a:ext cx="2353964" cy="3317725"/>
          </a:xfrm>
          <a:custGeom>
            <a:avLst/>
            <a:gdLst>
              <a:gd name="T0" fmla="*/ 0 w 552"/>
              <a:gd name="T1" fmla="*/ 778 h 778"/>
              <a:gd name="T2" fmla="*/ 552 w 552"/>
              <a:gd name="T3" fmla="*/ 778 h 778"/>
              <a:gd name="T4" fmla="*/ 552 w 552"/>
              <a:gd name="T5" fmla="*/ 0 h 778"/>
              <a:gd name="T6" fmla="*/ 0 w 552"/>
              <a:gd name="T7" fmla="*/ 778 h 778"/>
            </a:gdLst>
            <a:ahLst/>
            <a:cxnLst>
              <a:cxn ang="0">
                <a:pos x="T0" y="T1"/>
              </a:cxn>
              <a:cxn ang="0">
                <a:pos x="T2" y="T3"/>
              </a:cxn>
              <a:cxn ang="0">
                <a:pos x="T4" y="T5"/>
              </a:cxn>
              <a:cxn ang="0">
                <a:pos x="T6" y="T7"/>
              </a:cxn>
            </a:cxnLst>
            <a:rect l="0" t="0" r="r" b="b"/>
            <a:pathLst>
              <a:path w="552" h="778">
                <a:moveTo>
                  <a:pt x="0" y="778"/>
                </a:moveTo>
                <a:lnTo>
                  <a:pt x="552" y="778"/>
                </a:lnTo>
                <a:lnTo>
                  <a:pt x="552" y="0"/>
                </a:lnTo>
                <a:lnTo>
                  <a:pt x="0" y="778"/>
                </a:lnTo>
                <a:close/>
              </a:path>
            </a:pathLst>
          </a:custGeom>
          <a:solidFill>
            <a:srgbClr val="E2076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nvGrpSpPr>
          <p:cNvPr id="10" name="Group 9"/>
          <p:cNvGrpSpPr/>
          <p:nvPr userDrawn="1"/>
        </p:nvGrpSpPr>
        <p:grpSpPr>
          <a:xfrm>
            <a:off x="304800" y="338994"/>
            <a:ext cx="1511300" cy="352587"/>
            <a:chOff x="0" y="-4846638"/>
            <a:chExt cx="6511926" cy="1519238"/>
          </a:xfrm>
          <a:solidFill>
            <a:schemeClr val="bg1"/>
          </a:solidFill>
        </p:grpSpPr>
        <p:sp>
          <p:nvSpPr>
            <p:cNvPr id="11" name="Freeform 16"/>
            <p:cNvSpPr>
              <a:spLocks/>
            </p:cNvSpPr>
            <p:nvPr/>
          </p:nvSpPr>
          <p:spPr bwMode="auto">
            <a:xfrm>
              <a:off x="2003425" y="-4835525"/>
              <a:ext cx="1158875" cy="1497013"/>
            </a:xfrm>
            <a:custGeom>
              <a:avLst/>
              <a:gdLst>
                <a:gd name="T0" fmla="*/ 1793 w 1879"/>
                <a:gd name="T1" fmla="*/ 1849 h 2424"/>
                <a:gd name="T2" fmla="*/ 743 w 1879"/>
                <a:gd name="T3" fmla="*/ 1849 h 2424"/>
                <a:gd name="T4" fmla="*/ 678 w 1879"/>
                <a:gd name="T5" fmla="*/ 1784 h 2424"/>
                <a:gd name="T6" fmla="*/ 583 w 1879"/>
                <a:gd name="T7" fmla="*/ 65 h 2424"/>
                <a:gd name="T8" fmla="*/ 518 w 1879"/>
                <a:gd name="T9" fmla="*/ 0 h 2424"/>
                <a:gd name="T10" fmla="*/ 65 w 1879"/>
                <a:gd name="T11" fmla="*/ 0 h 2424"/>
                <a:gd name="T12" fmla="*/ 0 w 1879"/>
                <a:gd name="T13" fmla="*/ 65 h 2424"/>
                <a:gd name="T14" fmla="*/ 0 w 1879"/>
                <a:gd name="T15" fmla="*/ 2359 h 2424"/>
                <a:gd name="T16" fmla="*/ 65 w 1879"/>
                <a:gd name="T17" fmla="*/ 2424 h 2424"/>
                <a:gd name="T18" fmla="*/ 1479 w 1879"/>
                <a:gd name="T19" fmla="*/ 2424 h 2424"/>
                <a:gd name="T20" fmla="*/ 1527 w 1879"/>
                <a:gd name="T21" fmla="*/ 2403 h 2424"/>
                <a:gd name="T22" fmla="*/ 1841 w 1879"/>
                <a:gd name="T23" fmla="*/ 1958 h 2424"/>
                <a:gd name="T24" fmla="*/ 1793 w 1879"/>
                <a:gd name="T25" fmla="*/ 184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9" h="2424">
                  <a:moveTo>
                    <a:pt x="1793" y="1849"/>
                  </a:moveTo>
                  <a:cubicBezTo>
                    <a:pt x="743" y="1849"/>
                    <a:pt x="743" y="1849"/>
                    <a:pt x="743" y="1849"/>
                  </a:cubicBezTo>
                  <a:cubicBezTo>
                    <a:pt x="707" y="1849"/>
                    <a:pt x="678" y="1819"/>
                    <a:pt x="678" y="1784"/>
                  </a:cubicBezTo>
                  <a:cubicBezTo>
                    <a:pt x="583" y="65"/>
                    <a:pt x="583" y="65"/>
                    <a:pt x="583" y="65"/>
                  </a:cubicBezTo>
                  <a:cubicBezTo>
                    <a:pt x="583" y="29"/>
                    <a:pt x="554" y="0"/>
                    <a:pt x="518" y="0"/>
                  </a:cubicBezTo>
                  <a:cubicBezTo>
                    <a:pt x="65" y="0"/>
                    <a:pt x="65" y="0"/>
                    <a:pt x="65" y="0"/>
                  </a:cubicBezTo>
                  <a:cubicBezTo>
                    <a:pt x="29" y="0"/>
                    <a:pt x="0" y="29"/>
                    <a:pt x="0" y="65"/>
                  </a:cubicBezTo>
                  <a:cubicBezTo>
                    <a:pt x="0" y="2359"/>
                    <a:pt x="0" y="2359"/>
                    <a:pt x="0" y="2359"/>
                  </a:cubicBezTo>
                  <a:cubicBezTo>
                    <a:pt x="0" y="2395"/>
                    <a:pt x="29" y="2424"/>
                    <a:pt x="65" y="2424"/>
                  </a:cubicBezTo>
                  <a:cubicBezTo>
                    <a:pt x="1479" y="2424"/>
                    <a:pt x="1479" y="2424"/>
                    <a:pt x="1479" y="2424"/>
                  </a:cubicBezTo>
                  <a:cubicBezTo>
                    <a:pt x="1498" y="2424"/>
                    <a:pt x="1515" y="2417"/>
                    <a:pt x="1527" y="2403"/>
                  </a:cubicBezTo>
                  <a:cubicBezTo>
                    <a:pt x="1841" y="1958"/>
                    <a:pt x="1841" y="1958"/>
                    <a:pt x="1841" y="1958"/>
                  </a:cubicBezTo>
                  <a:cubicBezTo>
                    <a:pt x="1879" y="1916"/>
                    <a:pt x="1850" y="1849"/>
                    <a:pt x="1793" y="184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2" name="Freeform 17"/>
            <p:cNvSpPr>
              <a:spLocks/>
            </p:cNvSpPr>
            <p:nvPr/>
          </p:nvSpPr>
          <p:spPr bwMode="auto">
            <a:xfrm>
              <a:off x="3465513" y="-4846638"/>
              <a:ext cx="1035050" cy="1519238"/>
            </a:xfrm>
            <a:custGeom>
              <a:avLst/>
              <a:gdLst>
                <a:gd name="T0" fmla="*/ 742 w 1678"/>
                <a:gd name="T1" fmla="*/ 0 h 2460"/>
                <a:gd name="T2" fmla="*/ 42 w 1678"/>
                <a:gd name="T3" fmla="*/ 0 h 2460"/>
                <a:gd name="T4" fmla="*/ 17 w 1678"/>
                <a:gd name="T5" fmla="*/ 53 h 2460"/>
                <a:gd name="T6" fmla="*/ 876 w 1678"/>
                <a:gd name="T7" fmla="*/ 1172 h 2460"/>
                <a:gd name="T8" fmla="*/ 876 w 1678"/>
                <a:gd name="T9" fmla="*/ 1288 h 2460"/>
                <a:gd name="T10" fmla="*/ 91 w 1678"/>
                <a:gd name="T11" fmla="*/ 2409 h 2460"/>
                <a:gd name="T12" fmla="*/ 118 w 1678"/>
                <a:gd name="T13" fmla="*/ 2460 h 2460"/>
                <a:gd name="T14" fmla="*/ 761 w 1678"/>
                <a:gd name="T15" fmla="*/ 2460 h 2460"/>
                <a:gd name="T16" fmla="*/ 785 w 1678"/>
                <a:gd name="T17" fmla="*/ 2449 h 2460"/>
                <a:gd name="T18" fmla="*/ 1675 w 1678"/>
                <a:gd name="T19" fmla="*/ 1230 h 2460"/>
                <a:gd name="T20" fmla="*/ 766 w 1678"/>
                <a:gd name="T21" fmla="*/ 10 h 2460"/>
                <a:gd name="T22" fmla="*/ 742 w 1678"/>
                <a:gd name="T23"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8" h="2460">
                  <a:moveTo>
                    <a:pt x="742" y="0"/>
                  </a:moveTo>
                  <a:cubicBezTo>
                    <a:pt x="42" y="0"/>
                    <a:pt x="42" y="0"/>
                    <a:pt x="42" y="0"/>
                  </a:cubicBezTo>
                  <a:cubicBezTo>
                    <a:pt x="15" y="0"/>
                    <a:pt x="0" y="32"/>
                    <a:pt x="17" y="53"/>
                  </a:cubicBezTo>
                  <a:cubicBezTo>
                    <a:pt x="209" y="289"/>
                    <a:pt x="876" y="1172"/>
                    <a:pt x="876" y="1172"/>
                  </a:cubicBezTo>
                  <a:cubicBezTo>
                    <a:pt x="905" y="1218"/>
                    <a:pt x="897" y="1249"/>
                    <a:pt x="876" y="1288"/>
                  </a:cubicBezTo>
                  <a:cubicBezTo>
                    <a:pt x="91" y="2409"/>
                    <a:pt x="91" y="2409"/>
                    <a:pt x="91" y="2409"/>
                  </a:cubicBezTo>
                  <a:cubicBezTo>
                    <a:pt x="76" y="2431"/>
                    <a:pt x="92" y="2460"/>
                    <a:pt x="118" y="2460"/>
                  </a:cubicBezTo>
                  <a:cubicBezTo>
                    <a:pt x="761" y="2460"/>
                    <a:pt x="761" y="2460"/>
                    <a:pt x="761" y="2460"/>
                  </a:cubicBezTo>
                  <a:cubicBezTo>
                    <a:pt x="770" y="2460"/>
                    <a:pt x="779" y="2456"/>
                    <a:pt x="785" y="2449"/>
                  </a:cubicBezTo>
                  <a:cubicBezTo>
                    <a:pt x="882" y="2341"/>
                    <a:pt x="1672" y="1445"/>
                    <a:pt x="1675" y="1230"/>
                  </a:cubicBezTo>
                  <a:cubicBezTo>
                    <a:pt x="1678" y="999"/>
                    <a:pt x="864" y="116"/>
                    <a:pt x="766" y="10"/>
                  </a:cubicBezTo>
                  <a:cubicBezTo>
                    <a:pt x="760" y="4"/>
                    <a:pt x="751" y="0"/>
                    <a:pt x="742" y="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3" name="Freeform 18"/>
            <p:cNvSpPr>
              <a:spLocks/>
            </p:cNvSpPr>
            <p:nvPr/>
          </p:nvSpPr>
          <p:spPr bwMode="auto">
            <a:xfrm>
              <a:off x="4748213" y="-4835525"/>
              <a:ext cx="1763713" cy="1497013"/>
            </a:xfrm>
            <a:custGeom>
              <a:avLst/>
              <a:gdLst>
                <a:gd name="T0" fmla="*/ 2037 w 2859"/>
                <a:gd name="T1" fmla="*/ 1269 h 2424"/>
                <a:gd name="T2" fmla="*/ 2037 w 2859"/>
                <a:gd name="T3" fmla="*/ 1155 h 2424"/>
                <a:gd name="T4" fmla="*/ 2809 w 2859"/>
                <a:gd name="T5" fmla="*/ 142 h 2424"/>
                <a:gd name="T6" fmla="*/ 2747 w 2859"/>
                <a:gd name="T7" fmla="*/ 0 h 2424"/>
                <a:gd name="T8" fmla="*/ 2194 w 2859"/>
                <a:gd name="T9" fmla="*/ 0 h 2424"/>
                <a:gd name="T10" fmla="*/ 2131 w 2859"/>
                <a:gd name="T11" fmla="*/ 27 h 2424"/>
                <a:gd name="T12" fmla="*/ 1478 w 2859"/>
                <a:gd name="T13" fmla="*/ 735 h 2424"/>
                <a:gd name="T14" fmla="*/ 1382 w 2859"/>
                <a:gd name="T15" fmla="*/ 735 h 2424"/>
                <a:gd name="T16" fmla="*/ 723 w 2859"/>
                <a:gd name="T17" fmla="*/ 21 h 2424"/>
                <a:gd name="T18" fmla="*/ 675 w 2859"/>
                <a:gd name="T19" fmla="*/ 0 h 2424"/>
                <a:gd name="T20" fmla="*/ 112 w 2859"/>
                <a:gd name="T21" fmla="*/ 0 h 2424"/>
                <a:gd name="T22" fmla="*/ 50 w 2859"/>
                <a:gd name="T23" fmla="*/ 142 h 2424"/>
                <a:gd name="T24" fmla="*/ 823 w 2859"/>
                <a:gd name="T25" fmla="*/ 1155 h 2424"/>
                <a:gd name="T26" fmla="*/ 823 w 2859"/>
                <a:gd name="T27" fmla="*/ 1269 h 2424"/>
                <a:gd name="T28" fmla="*/ 50 w 2859"/>
                <a:gd name="T29" fmla="*/ 2283 h 2424"/>
                <a:gd name="T30" fmla="*/ 112 w 2859"/>
                <a:gd name="T31" fmla="*/ 2424 h 2424"/>
                <a:gd name="T32" fmla="*/ 675 w 2859"/>
                <a:gd name="T33" fmla="*/ 2424 h 2424"/>
                <a:gd name="T34" fmla="*/ 723 w 2859"/>
                <a:gd name="T35" fmla="*/ 2403 h 2424"/>
                <a:gd name="T36" fmla="*/ 1368 w 2859"/>
                <a:gd name="T37" fmla="*/ 1704 h 2424"/>
                <a:gd name="T38" fmla="*/ 1492 w 2859"/>
                <a:gd name="T39" fmla="*/ 1704 h 2424"/>
                <a:gd name="T40" fmla="*/ 2137 w 2859"/>
                <a:gd name="T41" fmla="*/ 2403 h 2424"/>
                <a:gd name="T42" fmla="*/ 2185 w 2859"/>
                <a:gd name="T43" fmla="*/ 2424 h 2424"/>
                <a:gd name="T44" fmla="*/ 2747 w 2859"/>
                <a:gd name="T45" fmla="*/ 2424 h 2424"/>
                <a:gd name="T46" fmla="*/ 2809 w 2859"/>
                <a:gd name="T47" fmla="*/ 2283 h 2424"/>
                <a:gd name="T48" fmla="*/ 2037 w 2859"/>
                <a:gd name="T49" fmla="*/ 126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59" h="2424">
                  <a:moveTo>
                    <a:pt x="2037" y="1269"/>
                  </a:moveTo>
                  <a:cubicBezTo>
                    <a:pt x="2007" y="1237"/>
                    <a:pt x="2007" y="1187"/>
                    <a:pt x="2037" y="1155"/>
                  </a:cubicBezTo>
                  <a:cubicBezTo>
                    <a:pt x="2809" y="142"/>
                    <a:pt x="2809" y="142"/>
                    <a:pt x="2809" y="142"/>
                  </a:cubicBezTo>
                  <a:cubicBezTo>
                    <a:pt x="2859" y="88"/>
                    <a:pt x="2821" y="0"/>
                    <a:pt x="2747" y="0"/>
                  </a:cubicBezTo>
                  <a:cubicBezTo>
                    <a:pt x="2194" y="0"/>
                    <a:pt x="2194" y="0"/>
                    <a:pt x="2194" y="0"/>
                  </a:cubicBezTo>
                  <a:cubicBezTo>
                    <a:pt x="2170" y="0"/>
                    <a:pt x="2147" y="10"/>
                    <a:pt x="2131" y="27"/>
                  </a:cubicBezTo>
                  <a:cubicBezTo>
                    <a:pt x="1478" y="735"/>
                    <a:pt x="1478" y="735"/>
                    <a:pt x="1478" y="735"/>
                  </a:cubicBezTo>
                  <a:cubicBezTo>
                    <a:pt x="1452" y="763"/>
                    <a:pt x="1408" y="763"/>
                    <a:pt x="1382" y="735"/>
                  </a:cubicBezTo>
                  <a:cubicBezTo>
                    <a:pt x="723" y="21"/>
                    <a:pt x="723" y="21"/>
                    <a:pt x="723" y="21"/>
                  </a:cubicBezTo>
                  <a:cubicBezTo>
                    <a:pt x="711" y="7"/>
                    <a:pt x="693" y="0"/>
                    <a:pt x="675" y="0"/>
                  </a:cubicBezTo>
                  <a:cubicBezTo>
                    <a:pt x="112" y="0"/>
                    <a:pt x="112" y="0"/>
                    <a:pt x="112" y="0"/>
                  </a:cubicBezTo>
                  <a:cubicBezTo>
                    <a:pt x="39" y="0"/>
                    <a:pt x="0" y="88"/>
                    <a:pt x="50" y="142"/>
                  </a:cubicBezTo>
                  <a:cubicBezTo>
                    <a:pt x="823" y="1155"/>
                    <a:pt x="823" y="1155"/>
                    <a:pt x="823" y="1155"/>
                  </a:cubicBezTo>
                  <a:cubicBezTo>
                    <a:pt x="852" y="1187"/>
                    <a:pt x="852" y="1237"/>
                    <a:pt x="823" y="1269"/>
                  </a:cubicBezTo>
                  <a:cubicBezTo>
                    <a:pt x="50" y="2283"/>
                    <a:pt x="50" y="2283"/>
                    <a:pt x="50" y="2283"/>
                  </a:cubicBezTo>
                  <a:cubicBezTo>
                    <a:pt x="0" y="2337"/>
                    <a:pt x="39" y="2424"/>
                    <a:pt x="112" y="2424"/>
                  </a:cubicBezTo>
                  <a:cubicBezTo>
                    <a:pt x="675" y="2424"/>
                    <a:pt x="675" y="2424"/>
                    <a:pt x="675" y="2424"/>
                  </a:cubicBezTo>
                  <a:cubicBezTo>
                    <a:pt x="693" y="2424"/>
                    <a:pt x="711" y="2417"/>
                    <a:pt x="723" y="2403"/>
                  </a:cubicBezTo>
                  <a:cubicBezTo>
                    <a:pt x="1368" y="1704"/>
                    <a:pt x="1368" y="1704"/>
                    <a:pt x="1368" y="1704"/>
                  </a:cubicBezTo>
                  <a:cubicBezTo>
                    <a:pt x="1401" y="1668"/>
                    <a:pt x="1459" y="1668"/>
                    <a:pt x="1492" y="1704"/>
                  </a:cubicBezTo>
                  <a:cubicBezTo>
                    <a:pt x="2137" y="2403"/>
                    <a:pt x="2137" y="2403"/>
                    <a:pt x="2137" y="2403"/>
                  </a:cubicBezTo>
                  <a:cubicBezTo>
                    <a:pt x="2150" y="2417"/>
                    <a:pt x="2167" y="2424"/>
                    <a:pt x="2185" y="2424"/>
                  </a:cubicBezTo>
                  <a:cubicBezTo>
                    <a:pt x="2747" y="2424"/>
                    <a:pt x="2747" y="2424"/>
                    <a:pt x="2747" y="2424"/>
                  </a:cubicBezTo>
                  <a:cubicBezTo>
                    <a:pt x="2821" y="2424"/>
                    <a:pt x="2859" y="2337"/>
                    <a:pt x="2809" y="2283"/>
                  </a:cubicBezTo>
                  <a:lnTo>
                    <a:pt x="2037" y="12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4" name="Freeform 19"/>
            <p:cNvSpPr>
              <a:spLocks/>
            </p:cNvSpPr>
            <p:nvPr/>
          </p:nvSpPr>
          <p:spPr bwMode="auto">
            <a:xfrm>
              <a:off x="0" y="-4845050"/>
              <a:ext cx="1581150" cy="1514475"/>
            </a:xfrm>
            <a:custGeom>
              <a:avLst/>
              <a:gdLst>
                <a:gd name="T0" fmla="*/ 1531 w 2562"/>
                <a:gd name="T1" fmla="*/ 581 h 2454"/>
                <a:gd name="T2" fmla="*/ 2477 w 2562"/>
                <a:gd name="T3" fmla="*/ 581 h 2454"/>
                <a:gd name="T4" fmla="*/ 2529 w 2562"/>
                <a:gd name="T5" fmla="*/ 476 h 2454"/>
                <a:gd name="T6" fmla="*/ 2187 w 2562"/>
                <a:gd name="T7" fmla="*/ 33 h 2454"/>
                <a:gd name="T8" fmla="*/ 2121 w 2562"/>
                <a:gd name="T9" fmla="*/ 0 h 2454"/>
                <a:gd name="T10" fmla="*/ 1518 w 2562"/>
                <a:gd name="T11" fmla="*/ 0 h 2454"/>
                <a:gd name="T12" fmla="*/ 1518 w 2562"/>
                <a:gd name="T13" fmla="*/ 0 h 2454"/>
                <a:gd name="T14" fmla="*/ 0 w 2562"/>
                <a:gd name="T15" fmla="*/ 1215 h 2454"/>
                <a:gd name="T16" fmla="*/ 1515 w 2562"/>
                <a:gd name="T17" fmla="*/ 2454 h 2454"/>
                <a:gd name="T18" fmla="*/ 2117 w 2562"/>
                <a:gd name="T19" fmla="*/ 2454 h 2454"/>
                <a:gd name="T20" fmla="*/ 2184 w 2562"/>
                <a:gd name="T21" fmla="*/ 2422 h 2454"/>
                <a:gd name="T22" fmla="*/ 2526 w 2562"/>
                <a:gd name="T23" fmla="*/ 1978 h 2454"/>
                <a:gd name="T24" fmla="*/ 2474 w 2562"/>
                <a:gd name="T25" fmla="*/ 1873 h 2454"/>
                <a:gd name="T26" fmla="*/ 1512 w 2562"/>
                <a:gd name="T27" fmla="*/ 1873 h 2454"/>
                <a:gd name="T28" fmla="*/ 748 w 2562"/>
                <a:gd name="T29" fmla="*/ 1215 h 2454"/>
                <a:gd name="T30" fmla="*/ 1531 w 2562"/>
                <a:gd name="T31" fmla="*/ 581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62" h="2454">
                  <a:moveTo>
                    <a:pt x="1531" y="581"/>
                  </a:moveTo>
                  <a:cubicBezTo>
                    <a:pt x="2477" y="581"/>
                    <a:pt x="2477" y="581"/>
                    <a:pt x="2477" y="581"/>
                  </a:cubicBezTo>
                  <a:cubicBezTo>
                    <a:pt x="2531" y="581"/>
                    <a:pt x="2562" y="519"/>
                    <a:pt x="2529" y="476"/>
                  </a:cubicBezTo>
                  <a:cubicBezTo>
                    <a:pt x="2187" y="33"/>
                    <a:pt x="2187" y="33"/>
                    <a:pt x="2187" y="33"/>
                  </a:cubicBezTo>
                  <a:cubicBezTo>
                    <a:pt x="2171" y="12"/>
                    <a:pt x="2147" y="0"/>
                    <a:pt x="2121" y="0"/>
                  </a:cubicBezTo>
                  <a:cubicBezTo>
                    <a:pt x="1518" y="0"/>
                    <a:pt x="1518" y="0"/>
                    <a:pt x="1518" y="0"/>
                  </a:cubicBezTo>
                  <a:cubicBezTo>
                    <a:pt x="1518" y="0"/>
                    <a:pt x="1518" y="0"/>
                    <a:pt x="1518" y="0"/>
                  </a:cubicBezTo>
                  <a:cubicBezTo>
                    <a:pt x="656" y="9"/>
                    <a:pt x="0" y="450"/>
                    <a:pt x="0" y="1215"/>
                  </a:cubicBezTo>
                  <a:cubicBezTo>
                    <a:pt x="0" y="2002"/>
                    <a:pt x="655" y="2454"/>
                    <a:pt x="1515" y="2454"/>
                  </a:cubicBezTo>
                  <a:cubicBezTo>
                    <a:pt x="2117" y="2454"/>
                    <a:pt x="2117" y="2454"/>
                    <a:pt x="2117" y="2454"/>
                  </a:cubicBezTo>
                  <a:cubicBezTo>
                    <a:pt x="2143" y="2454"/>
                    <a:pt x="2168" y="2442"/>
                    <a:pt x="2184" y="2422"/>
                  </a:cubicBezTo>
                  <a:cubicBezTo>
                    <a:pt x="2526" y="1978"/>
                    <a:pt x="2526" y="1978"/>
                    <a:pt x="2526" y="1978"/>
                  </a:cubicBezTo>
                  <a:cubicBezTo>
                    <a:pt x="2559" y="1935"/>
                    <a:pt x="2528" y="1873"/>
                    <a:pt x="2474" y="1873"/>
                  </a:cubicBezTo>
                  <a:cubicBezTo>
                    <a:pt x="2066" y="1873"/>
                    <a:pt x="1623" y="1873"/>
                    <a:pt x="1512" y="1873"/>
                  </a:cubicBezTo>
                  <a:cubicBezTo>
                    <a:pt x="1134" y="1873"/>
                    <a:pt x="748" y="1795"/>
                    <a:pt x="748" y="1215"/>
                  </a:cubicBezTo>
                  <a:cubicBezTo>
                    <a:pt x="748" y="920"/>
                    <a:pt x="838" y="583"/>
                    <a:pt x="1531" y="58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15" name="Text Placeholder 28"/>
          <p:cNvSpPr txBox="1">
            <a:spLocks/>
          </p:cNvSpPr>
          <p:nvPr userDrawn="1"/>
        </p:nvSpPr>
        <p:spPr>
          <a:xfrm>
            <a:off x="10363200" y="6477000"/>
            <a:ext cx="1828800" cy="2286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0" dirty="0">
                <a:solidFill>
                  <a:schemeClr val="bg1"/>
                </a:solidFill>
                <a:latin typeface="Encode Sans" panose="00000500000000000000" pitchFamily="2" charset="0"/>
                <a:cs typeface="Arial Unicode MS" panose="020B0604020202020204" pitchFamily="34" charset="-128"/>
              </a:rPr>
              <a:t>www.clix.capital</a:t>
            </a:r>
          </a:p>
        </p:txBody>
      </p:sp>
      <p:sp>
        <p:nvSpPr>
          <p:cNvPr id="23" name="Text Placeholder 28"/>
          <p:cNvSpPr txBox="1">
            <a:spLocks/>
          </p:cNvSpPr>
          <p:nvPr userDrawn="1"/>
        </p:nvSpPr>
        <p:spPr>
          <a:xfrm>
            <a:off x="685800" y="4800600"/>
            <a:ext cx="7848600" cy="1981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This information made available is privileged and confidential and meant for private circulation only. The recipient/reader shall not engage in reproduction or distribution of this document, in whole or in part, or make disclosure of its contents, without the prior written consent of Clix Capital Services Private Limited (Clix). This information contained herein is provided strictly for informational and internal discussion purposes and does not create a business or professional services relationship, nor does it constitute an offer or solicitation of an offer or any advice or recommendation, to purchase any securities or other financial instruments.</a:t>
            </a:r>
          </a:p>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This document has been prepared on the basis of data provided by companies, publicly available information, internally developed data, and other third party sources believed to be reliable. Whilst no action has been solicited based upon the information provided herein, Clix exercises due care in selection of the information to avoid inaccuracies and believes the representations contained therein as fair and reasonable. However, it does not guarantee the accuracy of any such information and has not independently verified the assumptions on which such information is based. Clix along with their respective directors, employees, affiliates, or representatives do not assume any responsibility for, or warrant the accuracy, completeness, adequacy, and reliability of such information and none shall be liable for any direct, indirect, special, incidental, consequential, punitive, or exemplary damages, including lost profits arising in any way from the information contained in this material.</a:t>
            </a:r>
          </a:p>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Recipients of this information should rely on information/data arising out of their own investigations. Readers are advised to seek independent professional advice and arrive at an informed investment decision before making any investments. Investments in securities are subject to market risks. No assurances, guarantees, or representations can be made that the objectives of any of the investments will be achieved. Readers should note that investments will involve significant risks and the investments may not be suited to all categories of investors.</a:t>
            </a:r>
          </a:p>
          <a:p>
            <a:pPr algn="l">
              <a:spcAft>
                <a:spcPts val="600"/>
              </a:spcAft>
            </a:pPr>
            <a:r>
              <a:rPr lang="en-US" sz="600" b="0" dirty="0">
                <a:solidFill>
                  <a:schemeClr val="bg1"/>
                </a:solidFill>
                <a:latin typeface="Encode Sans" panose="00000500000000000000" pitchFamily="2" charset="0"/>
                <a:cs typeface="Arial Unicode MS" panose="020B0604020202020204" pitchFamily="34" charset="-128"/>
              </a:rPr>
              <a:t>Certain information contained in this  document may constitute ‘forward-looking statements,’ which can be identified by the use of forward-looking terminology. Due to various risks and uncertainties, actual events or results, or the actual performance of the company and the group  may differ materially from those reflected or contemplated in such forward-looking statements. Clix is not responsible or liable for any loss resulting from the management of any such investments. Willing investors should have the financial ability and willingness to accept risks and lack of liquidity, which are characteristics of the investments described herein.</a:t>
            </a:r>
          </a:p>
        </p:txBody>
      </p:sp>
    </p:spTree>
    <p:extLst>
      <p:ext uri="{BB962C8B-B14F-4D97-AF65-F5344CB8AC3E}">
        <p14:creationId xmlns:p14="http://schemas.microsoft.com/office/powerpoint/2010/main" val="374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74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p:cNvPr>
          <p:cNvSpPr>
            <a:spLocks noGrp="1"/>
          </p:cNvSpPr>
          <p:nvPr>
            <p:ph type="dt" sz="half" idx="10"/>
          </p:nvPr>
        </p:nvSpPr>
        <p:spPr/>
        <p:txBody>
          <a:bodyPr/>
          <a:lstStyle>
            <a:lvl1pPr>
              <a:defRPr/>
            </a:lvl1pPr>
          </a:lstStyle>
          <a:p>
            <a:pPr>
              <a:defRPr/>
            </a:pPr>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6EA17A61-77C5-4DAC-800F-C462629605D9}" type="slidenum">
              <a:rPr lang="en-US" altLang="en-US"/>
              <a:pPr>
                <a:defRPr/>
              </a:pPr>
              <a:t>‹#›</a:t>
            </a:fld>
            <a:endParaRPr lang="en-US" altLang="en-US"/>
          </a:p>
        </p:txBody>
      </p:sp>
    </p:spTree>
    <p:extLst>
      <p:ext uri="{BB962C8B-B14F-4D97-AF65-F5344CB8AC3E}">
        <p14:creationId xmlns:p14="http://schemas.microsoft.com/office/powerpoint/2010/main" val="654496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01CBBB2A-A9C3-4916-B9D2-A431946C8B63}" type="slidenum">
              <a:rPr lang="en-US" altLang="en-US"/>
              <a:pPr>
                <a:defRPr/>
              </a:pPr>
              <a:t>‹#›</a:t>
            </a:fld>
            <a:endParaRPr lang="en-US" altLang="en-US"/>
          </a:p>
        </p:txBody>
      </p:sp>
    </p:spTree>
    <p:extLst>
      <p:ext uri="{BB962C8B-B14F-4D97-AF65-F5344CB8AC3E}">
        <p14:creationId xmlns:p14="http://schemas.microsoft.com/office/powerpoint/2010/main" val="3298954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p:cNvPr>
          <p:cNvSpPr>
            <a:spLocks noGrp="1"/>
          </p:cNvSpPr>
          <p:nvPr>
            <p:ph type="dt" sz="half" idx="10"/>
          </p:nvPr>
        </p:nvSpPr>
        <p:spPr/>
        <p:txBody>
          <a:bodyPr/>
          <a:lstStyle>
            <a:lvl1pPr>
              <a:defRPr/>
            </a:lvl1pPr>
          </a:lstStyle>
          <a:p>
            <a:pPr>
              <a:defRPr/>
            </a:pPr>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918EE1F2-6F27-48E7-B5C4-ABFF2395E545}" type="slidenum">
              <a:rPr lang="en-US" altLang="en-US"/>
              <a:pPr>
                <a:defRPr/>
              </a:pPr>
              <a:t>‹#›</a:t>
            </a:fld>
            <a:endParaRPr lang="en-US" altLang="en-US"/>
          </a:p>
        </p:txBody>
      </p:sp>
    </p:spTree>
    <p:extLst>
      <p:ext uri="{BB962C8B-B14F-4D97-AF65-F5344CB8AC3E}">
        <p14:creationId xmlns:p14="http://schemas.microsoft.com/office/powerpoint/2010/main" val="3463324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p:cNvPr>
          <p:cNvSpPr>
            <a:spLocks noGrp="1"/>
          </p:cNvSpPr>
          <p:nvPr>
            <p:ph type="dt" sz="half" idx="10"/>
          </p:nvPr>
        </p:nvSpPr>
        <p:spPr/>
        <p:txBody>
          <a:bodyPr/>
          <a:lstStyle>
            <a:lvl1pPr>
              <a:defRPr/>
            </a:lvl1pPr>
          </a:lstStyle>
          <a:p>
            <a:pPr>
              <a:defRPr/>
            </a:pPr>
            <a:endParaRPr lang="en-US"/>
          </a:p>
        </p:txBody>
      </p:sp>
      <p:sp>
        <p:nvSpPr>
          <p:cNvPr id="6" name="Footer Placeholder 4">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p:cNvPr>
          <p:cNvSpPr>
            <a:spLocks noGrp="1"/>
          </p:cNvSpPr>
          <p:nvPr>
            <p:ph type="sldNum" sz="quarter" idx="12"/>
          </p:nvPr>
        </p:nvSpPr>
        <p:spPr/>
        <p:txBody>
          <a:bodyPr/>
          <a:lstStyle>
            <a:lvl1pPr>
              <a:defRPr/>
            </a:lvl1pPr>
          </a:lstStyle>
          <a:p>
            <a:pPr>
              <a:defRPr/>
            </a:pPr>
            <a:fld id="{44F64A26-B5A4-4885-A991-C378161244BC}" type="slidenum">
              <a:rPr lang="en-US" altLang="en-US"/>
              <a:pPr>
                <a:defRPr/>
              </a:pPr>
              <a:t>‹#›</a:t>
            </a:fld>
            <a:endParaRPr lang="en-US" altLang="en-US"/>
          </a:p>
        </p:txBody>
      </p:sp>
    </p:spTree>
    <p:extLst>
      <p:ext uri="{BB962C8B-B14F-4D97-AF65-F5344CB8AC3E}">
        <p14:creationId xmlns:p14="http://schemas.microsoft.com/office/powerpoint/2010/main" val="3029964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p:cNvPr>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p:cNvPr>
          <p:cNvSpPr>
            <a:spLocks noGrp="1"/>
          </p:cNvSpPr>
          <p:nvPr>
            <p:ph sz="half" idx="2"/>
          </p:nvPr>
        </p:nvSpPr>
        <p:spPr>
          <a:xfrm>
            <a:off x="839790"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p:cNvPr>
          <p:cNvSpPr>
            <a:spLocks noGrp="1"/>
          </p:cNvSpPr>
          <p:nvPr>
            <p:ph type="dt" sz="half" idx="10"/>
          </p:nvPr>
        </p:nvSpPr>
        <p:spPr/>
        <p:txBody>
          <a:bodyPr/>
          <a:lstStyle>
            <a:lvl1pPr>
              <a:defRPr/>
            </a:lvl1pPr>
          </a:lstStyle>
          <a:p>
            <a:pPr>
              <a:defRPr/>
            </a:pPr>
            <a:endParaRPr lang="en-US"/>
          </a:p>
        </p:txBody>
      </p:sp>
      <p:sp>
        <p:nvSpPr>
          <p:cNvPr id="8" name="Footer Placeholder 4">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p:cNvPr>
          <p:cNvSpPr>
            <a:spLocks noGrp="1"/>
          </p:cNvSpPr>
          <p:nvPr>
            <p:ph type="sldNum" sz="quarter" idx="12"/>
          </p:nvPr>
        </p:nvSpPr>
        <p:spPr/>
        <p:txBody>
          <a:bodyPr/>
          <a:lstStyle>
            <a:lvl1pPr>
              <a:defRPr/>
            </a:lvl1pPr>
          </a:lstStyle>
          <a:p>
            <a:pPr>
              <a:defRPr/>
            </a:pPr>
            <a:fld id="{111434D2-7D96-4566-A92B-C34D8D8C27EF}" type="slidenum">
              <a:rPr lang="en-US" altLang="en-US"/>
              <a:pPr>
                <a:defRPr/>
              </a:pPr>
              <a:t>‹#›</a:t>
            </a:fld>
            <a:endParaRPr lang="en-US" altLang="en-US"/>
          </a:p>
        </p:txBody>
      </p:sp>
    </p:spTree>
    <p:extLst>
      <p:ext uri="{BB962C8B-B14F-4D97-AF65-F5344CB8AC3E}">
        <p14:creationId xmlns:p14="http://schemas.microsoft.com/office/powerpoint/2010/main" val="3939201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Date Placeholder 3">
            <a:extLst/>
          </p:cNvPr>
          <p:cNvSpPr>
            <a:spLocks noGrp="1"/>
          </p:cNvSpPr>
          <p:nvPr>
            <p:ph type="dt" sz="half" idx="10"/>
          </p:nvPr>
        </p:nvSpPr>
        <p:spPr/>
        <p:txBody>
          <a:bodyPr/>
          <a:lstStyle>
            <a:lvl1pPr>
              <a:defRPr/>
            </a:lvl1pPr>
          </a:lstStyle>
          <a:p>
            <a:pPr>
              <a:defRPr/>
            </a:pPr>
            <a:endParaRPr lang="en-US"/>
          </a:p>
        </p:txBody>
      </p:sp>
      <p:sp>
        <p:nvSpPr>
          <p:cNvPr id="4" name="Footer Placeholder 4">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p:cNvPr>
          <p:cNvSpPr>
            <a:spLocks noGrp="1"/>
          </p:cNvSpPr>
          <p:nvPr>
            <p:ph type="sldNum" sz="quarter" idx="12"/>
          </p:nvPr>
        </p:nvSpPr>
        <p:spPr/>
        <p:txBody>
          <a:bodyPr/>
          <a:lstStyle>
            <a:lvl1pPr>
              <a:defRPr/>
            </a:lvl1pPr>
          </a:lstStyle>
          <a:p>
            <a:pPr>
              <a:defRPr/>
            </a:pPr>
            <a:fld id="{4F438095-6A92-4571-8C3A-EC3626BBA0E4}" type="slidenum">
              <a:rPr lang="en-US" altLang="en-US"/>
              <a:pPr>
                <a:defRPr/>
              </a:pPr>
              <a:t>‹#›</a:t>
            </a:fld>
            <a:endParaRPr lang="en-US" altLang="en-US"/>
          </a:p>
        </p:txBody>
      </p:sp>
    </p:spTree>
    <p:extLst>
      <p:ext uri="{BB962C8B-B14F-4D97-AF65-F5344CB8AC3E}">
        <p14:creationId xmlns:p14="http://schemas.microsoft.com/office/powerpoint/2010/main" val="70044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pPr>
              <a:defRPr/>
            </a:pPr>
            <a:endParaRPr lang="en-US"/>
          </a:p>
        </p:txBody>
      </p:sp>
      <p:sp>
        <p:nvSpPr>
          <p:cNvPr id="3" name="Footer Placeholder 4">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p:cNvPr>
          <p:cNvSpPr>
            <a:spLocks noGrp="1"/>
          </p:cNvSpPr>
          <p:nvPr>
            <p:ph type="sldNum" sz="quarter" idx="12"/>
          </p:nvPr>
        </p:nvSpPr>
        <p:spPr/>
        <p:txBody>
          <a:bodyPr/>
          <a:lstStyle>
            <a:lvl1pPr>
              <a:defRPr/>
            </a:lvl1pPr>
          </a:lstStyle>
          <a:p>
            <a:pPr>
              <a:defRPr/>
            </a:pPr>
            <a:fld id="{A98AA2A8-4E4D-4C4B-A932-4CC981D7DA8D}" type="slidenum">
              <a:rPr lang="en-US" altLang="en-US"/>
              <a:pPr>
                <a:defRPr/>
              </a:pPr>
              <a:t>‹#›</a:t>
            </a:fld>
            <a:endParaRPr lang="en-US" altLang="en-US"/>
          </a:p>
        </p:txBody>
      </p:sp>
    </p:spTree>
    <p:extLst>
      <p:ext uri="{BB962C8B-B14F-4D97-AF65-F5344CB8AC3E}">
        <p14:creationId xmlns:p14="http://schemas.microsoft.com/office/powerpoint/2010/main" val="1249588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p:cNvPr>
          <p:cNvSpPr>
            <a:spLocks noGrp="1"/>
          </p:cNvSpPr>
          <p:nvPr>
            <p:ph type="dt" sz="half" idx="10"/>
          </p:nvPr>
        </p:nvSpPr>
        <p:spPr/>
        <p:txBody>
          <a:bodyPr/>
          <a:lstStyle>
            <a:lvl1pPr>
              <a:defRPr/>
            </a:lvl1pPr>
          </a:lstStyle>
          <a:p>
            <a:pPr>
              <a:defRPr/>
            </a:pPr>
            <a:endParaRPr lang="en-US"/>
          </a:p>
        </p:txBody>
      </p:sp>
      <p:sp>
        <p:nvSpPr>
          <p:cNvPr id="6" name="Footer Placeholder 4">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p:cNvPr>
          <p:cNvSpPr>
            <a:spLocks noGrp="1"/>
          </p:cNvSpPr>
          <p:nvPr>
            <p:ph type="sldNum" sz="quarter" idx="12"/>
          </p:nvPr>
        </p:nvSpPr>
        <p:spPr/>
        <p:txBody>
          <a:bodyPr/>
          <a:lstStyle>
            <a:lvl1pPr>
              <a:defRPr/>
            </a:lvl1pPr>
          </a:lstStyle>
          <a:p>
            <a:pPr>
              <a:defRPr/>
            </a:pPr>
            <a:fld id="{01BE6928-61E0-40B0-BDBF-8A5E4F4CBD61}" type="slidenum">
              <a:rPr lang="en-US" altLang="en-US"/>
              <a:pPr>
                <a:defRPr/>
              </a:pPr>
              <a:t>‹#›</a:t>
            </a:fld>
            <a:endParaRPr lang="en-US" altLang="en-US"/>
          </a:p>
        </p:txBody>
      </p:sp>
    </p:spTree>
    <p:extLst>
      <p:ext uri="{BB962C8B-B14F-4D97-AF65-F5344CB8AC3E}">
        <p14:creationId xmlns:p14="http://schemas.microsoft.com/office/powerpoint/2010/main" val="373307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7" name="Group 6"/>
          <p:cNvGrpSpPr/>
          <p:nvPr userDrawn="1"/>
        </p:nvGrpSpPr>
        <p:grpSpPr>
          <a:xfrm>
            <a:off x="11532735" y="304796"/>
            <a:ext cx="441554" cy="243715"/>
            <a:chOff x="5360988" y="3021013"/>
            <a:chExt cx="1466851" cy="809625"/>
          </a:xfrm>
        </p:grpSpPr>
        <p:sp>
          <p:nvSpPr>
            <p:cNvPr id="8"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sp>
          <p:nvSpPr>
            <p:cNvPr id="9"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gr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1"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2" name="Text Placeholder 12"/>
          <p:cNvSpPr>
            <a:spLocks noGrp="1"/>
          </p:cNvSpPr>
          <p:nvPr>
            <p:ph type="body" sz="quarter" idx="13"/>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3" name="Text Placeholder 12"/>
          <p:cNvSpPr>
            <a:spLocks noGrp="1"/>
          </p:cNvSpPr>
          <p:nvPr>
            <p:ph type="body" sz="quarter" idx="14"/>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4" name="TextBox 13"/>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spTree>
    <p:extLst>
      <p:ext uri="{BB962C8B-B14F-4D97-AF65-F5344CB8AC3E}">
        <p14:creationId xmlns:p14="http://schemas.microsoft.com/office/powerpoint/2010/main" val="702198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p:cNvPr>
          <p:cNvSpPr>
            <a:spLocks noGrp="1"/>
          </p:cNvSpPr>
          <p:nvPr>
            <p:ph type="dt" sz="half" idx="10"/>
          </p:nvPr>
        </p:nvSpPr>
        <p:spPr/>
        <p:txBody>
          <a:bodyPr/>
          <a:lstStyle>
            <a:lvl1pPr>
              <a:defRPr/>
            </a:lvl1pPr>
          </a:lstStyle>
          <a:p>
            <a:pPr>
              <a:defRPr/>
            </a:pPr>
            <a:endParaRPr lang="en-US"/>
          </a:p>
        </p:txBody>
      </p:sp>
      <p:sp>
        <p:nvSpPr>
          <p:cNvPr id="6" name="Footer Placeholder 4">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p:cNvPr>
          <p:cNvSpPr>
            <a:spLocks noGrp="1"/>
          </p:cNvSpPr>
          <p:nvPr>
            <p:ph type="sldNum" sz="quarter" idx="12"/>
          </p:nvPr>
        </p:nvSpPr>
        <p:spPr/>
        <p:txBody>
          <a:bodyPr/>
          <a:lstStyle>
            <a:lvl1pPr>
              <a:defRPr/>
            </a:lvl1pPr>
          </a:lstStyle>
          <a:p>
            <a:pPr>
              <a:defRPr/>
            </a:pPr>
            <a:fld id="{2292989C-B39D-4FB8-868F-3C8EF10C98B6}" type="slidenum">
              <a:rPr lang="en-US" altLang="en-US"/>
              <a:pPr>
                <a:defRPr/>
              </a:pPr>
              <a:t>‹#›</a:t>
            </a:fld>
            <a:endParaRPr lang="en-US" altLang="en-US"/>
          </a:p>
        </p:txBody>
      </p:sp>
    </p:spTree>
    <p:extLst>
      <p:ext uri="{BB962C8B-B14F-4D97-AF65-F5344CB8AC3E}">
        <p14:creationId xmlns:p14="http://schemas.microsoft.com/office/powerpoint/2010/main" val="147534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Vertical Text Placeholder 2">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29DEDF2E-D786-4A91-A746-000035AC6E6A}" type="slidenum">
              <a:rPr lang="en-US" altLang="en-US"/>
              <a:pPr>
                <a:defRPr/>
              </a:pPr>
              <a:t>‹#›</a:t>
            </a:fld>
            <a:endParaRPr lang="en-US" altLang="en-US"/>
          </a:p>
        </p:txBody>
      </p:sp>
    </p:spTree>
    <p:extLst>
      <p:ext uri="{BB962C8B-B14F-4D97-AF65-F5344CB8AC3E}">
        <p14:creationId xmlns:p14="http://schemas.microsoft.com/office/powerpoint/2010/main" val="3377759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0E91FF36-D960-4B89-8F77-8BF44296BD9C}" type="slidenum">
              <a:rPr lang="en-US" altLang="en-US"/>
              <a:pPr>
                <a:defRPr/>
              </a:pPr>
              <a:t>‹#›</a:t>
            </a:fld>
            <a:endParaRPr lang="en-US" altLang="en-US"/>
          </a:p>
        </p:txBody>
      </p:sp>
    </p:spTree>
    <p:extLst>
      <p:ext uri="{BB962C8B-B14F-4D97-AF65-F5344CB8AC3E}">
        <p14:creationId xmlns:p14="http://schemas.microsoft.com/office/powerpoint/2010/main" val="33057112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05150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5232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3950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65300"/>
            <a:ext cx="5537200" cy="4095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765300"/>
            <a:ext cx="5537200" cy="4095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3041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1"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1"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5371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1098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33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463675"/>
            <a:ext cx="11687175" cy="4351338"/>
          </a:xfrm>
        </p:spPr>
        <p:txBody>
          <a:bodyPr>
            <a:normAutofit/>
          </a:bodyPr>
          <a:lstStyle>
            <a:lvl1pPr marL="228600" indent="-228600">
              <a:lnSpc>
                <a:spcPct val="100000"/>
              </a:lnSpc>
              <a:buFont typeface="Wingdings" panose="05000000000000000000" pitchFamily="2" charset="2"/>
              <a:buChar char="Ø"/>
              <a:defRPr sz="1800">
                <a:solidFill>
                  <a:schemeClr val="tx2"/>
                </a:solidFill>
              </a:defRPr>
            </a:lvl1pPr>
            <a:lvl2pPr marL="800100" indent="-342900">
              <a:lnSpc>
                <a:spcPct val="100000"/>
              </a:lnSpc>
              <a:buFont typeface="Wingdings" panose="05000000000000000000" pitchFamily="2" charset="2"/>
              <a:buChar char="è"/>
              <a:defRPr sz="1600">
                <a:solidFill>
                  <a:schemeClr val="tx2"/>
                </a:solidFill>
              </a:defRPr>
            </a:lvl2pPr>
            <a:lvl3pPr marL="1085850" indent="-171450">
              <a:lnSpc>
                <a:spcPct val="100000"/>
              </a:lnSpc>
              <a:buFont typeface="Wingdings 3" panose="05040102010807070707" pitchFamily="18" charset="2"/>
              <a:buChar char="î"/>
              <a:defRPr sz="1400">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p:txBody>
      </p:sp>
      <p:grpSp>
        <p:nvGrpSpPr>
          <p:cNvPr id="7" name="Group 6"/>
          <p:cNvGrpSpPr/>
          <p:nvPr userDrawn="1"/>
        </p:nvGrpSpPr>
        <p:grpSpPr>
          <a:xfrm>
            <a:off x="11532735" y="304796"/>
            <a:ext cx="441554" cy="243715"/>
            <a:chOff x="5360988" y="3021013"/>
            <a:chExt cx="1466851" cy="809625"/>
          </a:xfrm>
        </p:grpSpPr>
        <p:sp>
          <p:nvSpPr>
            <p:cNvPr id="8"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sp>
          <p:nvSpPr>
            <p:cNvPr id="9"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gr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1"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2" name="Text Placeholder 12"/>
          <p:cNvSpPr>
            <a:spLocks noGrp="1"/>
          </p:cNvSpPr>
          <p:nvPr>
            <p:ph type="body" sz="quarter" idx="13"/>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3" name="Text Placeholder 12"/>
          <p:cNvSpPr>
            <a:spLocks noGrp="1"/>
          </p:cNvSpPr>
          <p:nvPr>
            <p:ph type="body" sz="quarter" idx="14"/>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4" name="TextBox 13"/>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spTree>
    <p:extLst>
      <p:ext uri="{BB962C8B-B14F-4D97-AF65-F5344CB8AC3E}">
        <p14:creationId xmlns:p14="http://schemas.microsoft.com/office/powerpoint/2010/main" val="34448508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5"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7517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898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4582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8104" y="357188"/>
            <a:ext cx="2823633" cy="5503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357188"/>
            <a:ext cx="8267700" cy="5503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54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599" y="1825625"/>
            <a:ext cx="5686425" cy="4351338"/>
          </a:xfrm>
        </p:spPr>
        <p:txBody>
          <a:bodyPr>
            <a:normAutofit/>
          </a:bodyPr>
          <a:lstStyle>
            <a:lvl1pPr marL="285750" indent="-285750">
              <a:lnSpc>
                <a:spcPct val="100000"/>
              </a:lnSpc>
              <a:buFont typeface="Wingdings" panose="05000000000000000000" pitchFamily="2" charset="2"/>
              <a:buChar char="Ø"/>
              <a:defRPr sz="1800">
                <a:solidFill>
                  <a:schemeClr val="tx2"/>
                </a:solidFill>
              </a:defRPr>
            </a:lvl1pPr>
            <a:lvl2pPr marL="742950" indent="-285750">
              <a:lnSpc>
                <a:spcPct val="100000"/>
              </a:lnSpc>
              <a:buFont typeface="Wingdings" panose="05000000000000000000" pitchFamily="2" charset="2"/>
              <a:buChar char="è"/>
              <a:defRPr sz="1600">
                <a:solidFill>
                  <a:schemeClr val="tx2"/>
                </a:solidFill>
              </a:defRPr>
            </a:lvl2pPr>
            <a:lvl3pPr marL="1085850" indent="-171450">
              <a:lnSpc>
                <a:spcPct val="100000"/>
              </a:lnSpc>
              <a:buFont typeface="Wingdings 3" panose="05040102010807070707" pitchFamily="18" charset="2"/>
              <a:buChar char="î"/>
              <a:defRPr sz="1400">
                <a:solidFill>
                  <a:schemeClr val="tx2"/>
                </a:solidFill>
              </a:defRPr>
            </a:lvl3pPr>
          </a:lstStyle>
          <a:p>
            <a:pPr lvl="0"/>
            <a:r>
              <a:rPr lang="en-US" smtClean="0"/>
              <a:t>Edit Master text styles</a:t>
            </a:r>
          </a:p>
          <a:p>
            <a:pPr lvl="1"/>
            <a:r>
              <a:rPr lang="en-US" smtClean="0"/>
              <a:t>Second level</a:t>
            </a:r>
          </a:p>
          <a:p>
            <a:pPr lvl="2"/>
            <a:r>
              <a:rPr lang="en-US" smtClean="0"/>
              <a:t>Third level</a:t>
            </a:r>
          </a:p>
        </p:txBody>
      </p:sp>
      <p:sp>
        <p:nvSpPr>
          <p:cNvPr id="10"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1" name="Text Placeholder 12"/>
          <p:cNvSpPr>
            <a:spLocks noGrp="1"/>
          </p:cNvSpPr>
          <p:nvPr>
            <p:ph type="body" sz="quarter" idx="15"/>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2" name="Content Placeholder 2"/>
          <p:cNvSpPr>
            <a:spLocks noGrp="1"/>
          </p:cNvSpPr>
          <p:nvPr>
            <p:ph sz="half" idx="16"/>
          </p:nvPr>
        </p:nvSpPr>
        <p:spPr>
          <a:xfrm>
            <a:off x="6048374" y="1825625"/>
            <a:ext cx="5686425" cy="4351338"/>
          </a:xfrm>
        </p:spPr>
        <p:txBody>
          <a:bodyPr>
            <a:normAutofit/>
          </a:bodyPr>
          <a:lstStyle>
            <a:lvl1pPr marL="285750" indent="-285750">
              <a:lnSpc>
                <a:spcPct val="100000"/>
              </a:lnSpc>
              <a:buFont typeface="Wingdings" panose="05000000000000000000" pitchFamily="2" charset="2"/>
              <a:buChar char="Ø"/>
              <a:defRPr sz="1800">
                <a:solidFill>
                  <a:schemeClr val="tx2"/>
                </a:solidFill>
              </a:defRPr>
            </a:lvl1pPr>
            <a:lvl2pPr marL="742950" indent="-285750">
              <a:lnSpc>
                <a:spcPct val="100000"/>
              </a:lnSpc>
              <a:buFont typeface="Wingdings" panose="05000000000000000000" pitchFamily="2" charset="2"/>
              <a:buChar char="è"/>
              <a:defRPr sz="1600">
                <a:solidFill>
                  <a:schemeClr val="tx2"/>
                </a:solidFill>
              </a:defRPr>
            </a:lvl2pPr>
            <a:lvl3pPr marL="1085850" indent="-171450">
              <a:lnSpc>
                <a:spcPct val="100000"/>
              </a:lnSpc>
              <a:buFont typeface="Wingdings 3" panose="05040102010807070707" pitchFamily="18" charset="2"/>
              <a:buChar char="î"/>
              <a:defRPr sz="1400">
                <a:solidFill>
                  <a:schemeClr val="tx2"/>
                </a:solidFill>
              </a:defRPr>
            </a:lvl3pPr>
          </a:lstStyle>
          <a:p>
            <a:pPr lvl="0"/>
            <a:r>
              <a:rPr lang="en-US" smtClean="0"/>
              <a:t>Edit Master text styles</a:t>
            </a:r>
          </a:p>
          <a:p>
            <a:pPr lvl="1"/>
            <a:r>
              <a:rPr lang="en-US" smtClean="0"/>
              <a:t>Second level</a:t>
            </a:r>
          </a:p>
          <a:p>
            <a:pPr lvl="2"/>
            <a:r>
              <a:rPr lang="en-US" smtClean="0"/>
              <a:t>Third level</a:t>
            </a:r>
          </a:p>
        </p:txBody>
      </p:sp>
      <p:sp>
        <p:nvSpPr>
          <p:cNvPr id="13"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grpSp>
        <p:nvGrpSpPr>
          <p:cNvPr id="14" name="Group 13"/>
          <p:cNvGrpSpPr/>
          <p:nvPr userDrawn="1"/>
        </p:nvGrpSpPr>
        <p:grpSpPr>
          <a:xfrm>
            <a:off x="11532735" y="304796"/>
            <a:ext cx="441554" cy="243715"/>
            <a:chOff x="5360988" y="3021013"/>
            <a:chExt cx="1466851" cy="809625"/>
          </a:xfrm>
        </p:grpSpPr>
        <p:sp>
          <p:nvSpPr>
            <p:cNvPr id="15"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6"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17" name="TextBox 16"/>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13486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Content Placeholder 2"/>
          <p:cNvSpPr>
            <a:spLocks noGrp="1"/>
          </p:cNvSpPr>
          <p:nvPr>
            <p:ph sz="half" idx="13"/>
          </p:nvPr>
        </p:nvSpPr>
        <p:spPr>
          <a:xfrm>
            <a:off x="228599" y="1952625"/>
            <a:ext cx="5781676" cy="4152900"/>
          </a:xfrm>
          <a:ln>
            <a:solidFill>
              <a:schemeClr val="bg1">
                <a:lumMod val="85000"/>
              </a:schemeClr>
            </a:solidFill>
          </a:ln>
        </p:spPr>
        <p:txBody>
          <a:bodyPr>
            <a:normAutofit/>
          </a:bodyPr>
          <a:lstStyle>
            <a:lvl1pPr marL="285750" indent="-285750">
              <a:lnSpc>
                <a:spcPct val="100000"/>
              </a:lnSpc>
              <a:buFont typeface="Wingdings" panose="05000000000000000000" pitchFamily="2" charset="2"/>
              <a:buChar char="Ø"/>
              <a:defRPr sz="1400">
                <a:solidFill>
                  <a:schemeClr val="tx2"/>
                </a:solidFill>
              </a:defRPr>
            </a:lvl1pPr>
            <a:lvl2pPr marL="742950" indent="-285750">
              <a:lnSpc>
                <a:spcPct val="100000"/>
              </a:lnSpc>
              <a:buFont typeface="Wingdings" panose="05000000000000000000" pitchFamily="2" charset="2"/>
              <a:buChar char="è"/>
              <a:defRPr sz="1200">
                <a:solidFill>
                  <a:schemeClr val="tx2"/>
                </a:solidFill>
              </a:defRPr>
            </a:lvl2pPr>
            <a:lvl3pPr marL="1085850" indent="-171450">
              <a:lnSpc>
                <a:spcPct val="100000"/>
              </a:lnSpc>
              <a:buFont typeface="Wingdings 3" panose="05040102010807070707" pitchFamily="18" charset="2"/>
              <a:buChar char="î"/>
              <a:defRPr sz="1100">
                <a:solidFill>
                  <a:schemeClr val="tx2"/>
                </a:solidFill>
              </a:defRPr>
            </a:lvl3pPr>
          </a:lstStyle>
          <a:p>
            <a:pPr lvl="0"/>
            <a:r>
              <a:rPr lang="en-US" smtClean="0"/>
              <a:t>Edit Master text styles</a:t>
            </a:r>
          </a:p>
          <a:p>
            <a:pPr lvl="1"/>
            <a:r>
              <a:rPr lang="en-US" smtClean="0"/>
              <a:t>Second level</a:t>
            </a:r>
          </a:p>
          <a:p>
            <a:pPr lvl="2"/>
            <a:r>
              <a:rPr lang="en-US" smtClean="0"/>
              <a:t>Third level</a:t>
            </a:r>
          </a:p>
        </p:txBody>
      </p:sp>
      <p:sp>
        <p:nvSpPr>
          <p:cNvPr id="12"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3" name="Text Placeholder 12"/>
          <p:cNvSpPr>
            <a:spLocks noGrp="1"/>
          </p:cNvSpPr>
          <p:nvPr>
            <p:ph type="body" sz="quarter" idx="15"/>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grpSp>
        <p:nvGrpSpPr>
          <p:cNvPr id="14" name="Group 13"/>
          <p:cNvGrpSpPr/>
          <p:nvPr userDrawn="1"/>
        </p:nvGrpSpPr>
        <p:grpSpPr>
          <a:xfrm>
            <a:off x="11532735" y="304796"/>
            <a:ext cx="441554" cy="243715"/>
            <a:chOff x="5360988" y="3021013"/>
            <a:chExt cx="1466851" cy="809625"/>
          </a:xfrm>
        </p:grpSpPr>
        <p:sp>
          <p:nvSpPr>
            <p:cNvPr id="15"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sp>
          <p:nvSpPr>
            <p:cNvPr id="16"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Encode Sans" panose="00000500000000000000" pitchFamily="2" charset="0"/>
              </a:endParaRPr>
            </a:p>
          </p:txBody>
        </p:sp>
      </p:gr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8"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9" name="TextBox 18"/>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sp>
        <p:nvSpPr>
          <p:cNvPr id="20" name="Freeform 5"/>
          <p:cNvSpPr>
            <a:spLocks/>
          </p:cNvSpPr>
          <p:nvPr userDrawn="1"/>
        </p:nvSpPr>
        <p:spPr bwMode="auto">
          <a:xfrm>
            <a:off x="216310" y="1514475"/>
            <a:ext cx="5803855" cy="436524"/>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595A5C"/>
              </a:solidFill>
              <a:latin typeface="Encode Sans" panose="00000500000000000000" pitchFamily="2" charset="0"/>
            </a:endParaRPr>
          </a:p>
        </p:txBody>
      </p:sp>
      <p:sp>
        <p:nvSpPr>
          <p:cNvPr id="22" name="Text Placeholder 20"/>
          <p:cNvSpPr>
            <a:spLocks noGrp="1"/>
          </p:cNvSpPr>
          <p:nvPr>
            <p:ph type="body" sz="quarter" idx="11" hasCustomPrompt="1"/>
          </p:nvPr>
        </p:nvSpPr>
        <p:spPr>
          <a:xfrm>
            <a:off x="1632337" y="1580337"/>
            <a:ext cx="2971800" cy="304800"/>
          </a:xfrm>
        </p:spPr>
        <p:txBody>
          <a:bodyPr>
            <a:normAutofit/>
          </a:bodyPr>
          <a:lstStyle>
            <a:lvl1pPr marL="0" indent="0" algn="ctr">
              <a:buNone/>
              <a:defRPr lang="en-US" sz="1800" kern="1200" dirty="0" smtClean="0">
                <a:solidFill>
                  <a:schemeClr val="bg1"/>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
        <p:nvSpPr>
          <p:cNvPr id="26" name="Content Placeholder 2"/>
          <p:cNvSpPr>
            <a:spLocks noGrp="1"/>
          </p:cNvSpPr>
          <p:nvPr>
            <p:ph sz="half" idx="16"/>
          </p:nvPr>
        </p:nvSpPr>
        <p:spPr>
          <a:xfrm>
            <a:off x="6153149" y="1952625"/>
            <a:ext cx="5781676" cy="4152900"/>
          </a:xfrm>
          <a:ln>
            <a:solidFill>
              <a:schemeClr val="bg1">
                <a:lumMod val="85000"/>
              </a:schemeClr>
            </a:solidFill>
          </a:ln>
        </p:spPr>
        <p:txBody>
          <a:bodyPr>
            <a:normAutofit/>
          </a:bodyPr>
          <a:lstStyle>
            <a:lvl1pPr marL="285750" indent="-285750">
              <a:lnSpc>
                <a:spcPct val="100000"/>
              </a:lnSpc>
              <a:buFont typeface="Wingdings" panose="05000000000000000000" pitchFamily="2" charset="2"/>
              <a:buChar char="Ø"/>
              <a:defRPr sz="1400">
                <a:solidFill>
                  <a:schemeClr val="tx2"/>
                </a:solidFill>
              </a:defRPr>
            </a:lvl1pPr>
            <a:lvl2pPr marL="742950" indent="-285750">
              <a:lnSpc>
                <a:spcPct val="100000"/>
              </a:lnSpc>
              <a:buFont typeface="Wingdings" panose="05000000000000000000" pitchFamily="2" charset="2"/>
              <a:buChar char="è"/>
              <a:defRPr sz="1200">
                <a:solidFill>
                  <a:schemeClr val="tx2"/>
                </a:solidFill>
              </a:defRPr>
            </a:lvl2pPr>
            <a:lvl3pPr marL="1085850" indent="-171450">
              <a:lnSpc>
                <a:spcPct val="100000"/>
              </a:lnSpc>
              <a:buFont typeface="Wingdings 3" panose="05040102010807070707" pitchFamily="18" charset="2"/>
              <a:buChar char="î"/>
              <a:defRPr sz="1100">
                <a:solidFill>
                  <a:schemeClr val="tx2"/>
                </a:solidFill>
              </a:defRPr>
            </a:lvl3pPr>
          </a:lstStyle>
          <a:p>
            <a:pPr lvl="0"/>
            <a:r>
              <a:rPr lang="en-US" smtClean="0"/>
              <a:t>Edit Master text styles</a:t>
            </a:r>
          </a:p>
          <a:p>
            <a:pPr lvl="1"/>
            <a:r>
              <a:rPr lang="en-US" smtClean="0"/>
              <a:t>Second level</a:t>
            </a:r>
          </a:p>
          <a:p>
            <a:pPr lvl="2"/>
            <a:r>
              <a:rPr lang="en-US" smtClean="0"/>
              <a:t>Third level</a:t>
            </a:r>
          </a:p>
        </p:txBody>
      </p:sp>
      <p:sp>
        <p:nvSpPr>
          <p:cNvPr id="27" name="Freeform 5"/>
          <p:cNvSpPr>
            <a:spLocks/>
          </p:cNvSpPr>
          <p:nvPr userDrawn="1"/>
        </p:nvSpPr>
        <p:spPr bwMode="auto">
          <a:xfrm>
            <a:off x="6140860" y="1514475"/>
            <a:ext cx="5803855" cy="436524"/>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595A5C"/>
              </a:solidFill>
              <a:latin typeface="Encode Sans" panose="00000500000000000000" pitchFamily="2" charset="0"/>
            </a:endParaRPr>
          </a:p>
        </p:txBody>
      </p:sp>
      <p:sp>
        <p:nvSpPr>
          <p:cNvPr id="28" name="Text Placeholder 20"/>
          <p:cNvSpPr>
            <a:spLocks noGrp="1"/>
          </p:cNvSpPr>
          <p:nvPr>
            <p:ph type="body" sz="quarter" idx="17" hasCustomPrompt="1"/>
          </p:nvPr>
        </p:nvSpPr>
        <p:spPr>
          <a:xfrm>
            <a:off x="7556887" y="1580337"/>
            <a:ext cx="2971800" cy="304800"/>
          </a:xfrm>
        </p:spPr>
        <p:txBody>
          <a:bodyPr>
            <a:normAutofit/>
          </a:bodyPr>
          <a:lstStyle>
            <a:lvl1pPr marL="0" indent="0" algn="ctr">
              <a:buNone/>
              <a:defRPr lang="en-US" sz="1800" kern="1200" dirty="0" smtClean="0">
                <a:solidFill>
                  <a:schemeClr val="bg1"/>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Tree>
    <p:extLst>
      <p:ext uri="{BB962C8B-B14F-4D97-AF65-F5344CB8AC3E}">
        <p14:creationId xmlns:p14="http://schemas.microsoft.com/office/powerpoint/2010/main" val="289734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ext Placeholder 11"/>
          <p:cNvSpPr>
            <a:spLocks noGrp="1"/>
          </p:cNvSpPr>
          <p:nvPr>
            <p:ph type="body" sz="quarter" idx="15"/>
          </p:nvPr>
        </p:nvSpPr>
        <p:spPr>
          <a:xfrm>
            <a:off x="839788" y="2350698"/>
            <a:ext cx="3932237" cy="3819525"/>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787" y="1921298"/>
            <a:ext cx="3935413" cy="437006"/>
          </a:xfrm>
          <a:prstGeom prst="rect">
            <a:avLst/>
          </a:prstGeom>
        </p:spPr>
      </p:pic>
      <p:sp>
        <p:nvSpPr>
          <p:cNvPr id="10" name="Text Placeholder 20"/>
          <p:cNvSpPr>
            <a:spLocks noGrp="1"/>
          </p:cNvSpPr>
          <p:nvPr>
            <p:ph type="body" sz="quarter" idx="16" hasCustomPrompt="1"/>
          </p:nvPr>
        </p:nvSpPr>
        <p:spPr>
          <a:xfrm>
            <a:off x="1321593" y="1987401"/>
            <a:ext cx="2971800" cy="304800"/>
          </a:xfrm>
        </p:spPr>
        <p:txBody>
          <a:bodyPr>
            <a:normAutofit/>
          </a:bodyPr>
          <a:lstStyle>
            <a:lvl1pPr marL="0" indent="0" algn="ctr">
              <a:buNone/>
              <a:defRPr lang="en-US" sz="1800" kern="1200" dirty="0" smtClean="0">
                <a:solidFill>
                  <a:srgbClr val="595A5C"/>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
        <p:nvSpPr>
          <p:cNvPr id="11" name="Content Placeholder 2"/>
          <p:cNvSpPr>
            <a:spLocks noGrp="1"/>
          </p:cNvSpPr>
          <p:nvPr>
            <p:ph sz="half" idx="17"/>
          </p:nvPr>
        </p:nvSpPr>
        <p:spPr>
          <a:xfrm>
            <a:off x="5178363" y="1290727"/>
            <a:ext cx="6191251" cy="4879496"/>
          </a:xfrm>
          <a:ln>
            <a:solidFill>
              <a:schemeClr val="bg1">
                <a:lumMod val="85000"/>
              </a:schemeClr>
            </a:solidFill>
          </a:ln>
        </p:spPr>
        <p:txBody>
          <a:bodyPr>
            <a:normAutofit/>
          </a:bodyPr>
          <a:lstStyle>
            <a:lvl1pPr marL="285750" indent="-285750">
              <a:lnSpc>
                <a:spcPct val="100000"/>
              </a:lnSpc>
              <a:buFont typeface="Wingdings" panose="05000000000000000000" pitchFamily="2" charset="2"/>
              <a:buChar char="Ø"/>
              <a:defRPr sz="1400">
                <a:solidFill>
                  <a:schemeClr val="tx2"/>
                </a:solidFill>
              </a:defRPr>
            </a:lvl1pPr>
            <a:lvl2pPr marL="742950" indent="-285750">
              <a:lnSpc>
                <a:spcPct val="100000"/>
              </a:lnSpc>
              <a:buFont typeface="Wingdings" panose="05000000000000000000" pitchFamily="2" charset="2"/>
              <a:buChar char="è"/>
              <a:defRPr sz="1200">
                <a:solidFill>
                  <a:schemeClr val="tx2"/>
                </a:solidFill>
              </a:defRPr>
            </a:lvl2pPr>
            <a:lvl3pPr marL="1085850" indent="-171450">
              <a:lnSpc>
                <a:spcPct val="100000"/>
              </a:lnSpc>
              <a:buFont typeface="Wingdings 3" panose="05040102010807070707" pitchFamily="18" charset="2"/>
              <a:buChar char="î"/>
              <a:defRPr sz="1100">
                <a:solidFill>
                  <a:schemeClr val="tx2"/>
                </a:solidFill>
              </a:defRPr>
            </a:lvl3pPr>
          </a:lstStyle>
          <a:p>
            <a:pPr lvl="0"/>
            <a:r>
              <a:rPr lang="en-US" smtClean="0"/>
              <a:t>Edit Master text styles</a:t>
            </a:r>
          </a:p>
          <a:p>
            <a:pPr lvl="1"/>
            <a:r>
              <a:rPr lang="en-US" smtClean="0"/>
              <a:t>Second level</a:t>
            </a:r>
          </a:p>
          <a:p>
            <a:pPr lvl="2"/>
            <a:r>
              <a:rPr lang="en-US" smtClean="0"/>
              <a:t>Third level</a:t>
            </a:r>
          </a:p>
        </p:txBody>
      </p:sp>
      <p:sp>
        <p:nvSpPr>
          <p:cNvPr id="12"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3" name="Text Placeholder 12"/>
          <p:cNvSpPr>
            <a:spLocks noGrp="1"/>
          </p:cNvSpPr>
          <p:nvPr>
            <p:ph type="body" sz="quarter" idx="18"/>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4"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grpSp>
        <p:nvGrpSpPr>
          <p:cNvPr id="15" name="Group 14"/>
          <p:cNvGrpSpPr/>
          <p:nvPr userDrawn="1"/>
        </p:nvGrpSpPr>
        <p:grpSpPr>
          <a:xfrm>
            <a:off x="11532735" y="304796"/>
            <a:ext cx="441554" cy="243715"/>
            <a:chOff x="5360988" y="3021013"/>
            <a:chExt cx="1466851" cy="809625"/>
          </a:xfrm>
        </p:grpSpPr>
        <p:sp>
          <p:nvSpPr>
            <p:cNvPr id="16"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17"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18" name="TextBox 17"/>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310686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296598"/>
            <a:ext cx="6172200" cy="4873625"/>
          </a:xfr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11"/>
          <p:cNvSpPr>
            <a:spLocks noGrp="1"/>
          </p:cNvSpPr>
          <p:nvPr>
            <p:ph type="body" sz="quarter" idx="15"/>
          </p:nvPr>
        </p:nvSpPr>
        <p:spPr>
          <a:xfrm>
            <a:off x="839788" y="2350698"/>
            <a:ext cx="3932237" cy="3819525"/>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787" y="1921298"/>
            <a:ext cx="3935413" cy="437006"/>
          </a:xfrm>
          <a:prstGeom prst="rect">
            <a:avLst/>
          </a:prstGeom>
        </p:spPr>
      </p:pic>
      <p:sp>
        <p:nvSpPr>
          <p:cNvPr id="10" name="Text Placeholder 20"/>
          <p:cNvSpPr>
            <a:spLocks noGrp="1"/>
          </p:cNvSpPr>
          <p:nvPr>
            <p:ph type="body" sz="quarter" idx="16" hasCustomPrompt="1"/>
          </p:nvPr>
        </p:nvSpPr>
        <p:spPr>
          <a:xfrm>
            <a:off x="1321593" y="1987401"/>
            <a:ext cx="2971800" cy="304800"/>
          </a:xfrm>
        </p:spPr>
        <p:txBody>
          <a:bodyPr>
            <a:normAutofit/>
          </a:bodyPr>
          <a:lstStyle>
            <a:lvl1pPr marL="0" indent="0" algn="ctr">
              <a:buNone/>
              <a:defRPr lang="en-US" sz="1800" kern="1200" dirty="0" smtClean="0">
                <a:solidFill>
                  <a:srgbClr val="595A5C"/>
                </a:solidFill>
                <a:latin typeface="Encode Sans" panose="00000500000000000000" pitchFamily="2" charset="0"/>
                <a:ea typeface="+mn-ea"/>
                <a:cs typeface="+mn-cs"/>
              </a:defRPr>
            </a:lvl1pPr>
            <a:lvl2pPr marL="685800" indent="-228600">
              <a:buFont typeface="Encode Sans Wide" panose="02000000000000000000" pitchFamily="2" charset="0"/>
              <a:buChar char="−"/>
              <a:defRPr lang="en-US" sz="1400" kern="1200" dirty="0" smtClean="0">
                <a:solidFill>
                  <a:srgbClr val="595A5C"/>
                </a:solidFill>
                <a:latin typeface="Encode Sans Wide" panose="02000000000000000000" pitchFamily="2" charset="0"/>
                <a:ea typeface="+mn-ea"/>
                <a:cs typeface="+mn-cs"/>
              </a:defRPr>
            </a:lvl2pPr>
            <a:lvl3pPr>
              <a:defRPr lang="en-US" sz="1400" kern="1200" dirty="0" smtClean="0">
                <a:solidFill>
                  <a:srgbClr val="595A5C"/>
                </a:solidFill>
                <a:latin typeface="Encode Sans Wide" panose="02000000000000000000" pitchFamily="2" charset="0"/>
                <a:ea typeface="+mn-ea"/>
                <a:cs typeface="+mn-cs"/>
              </a:defRPr>
            </a:lvl3pPr>
            <a:lvl4pPr>
              <a:defRPr lang="en-US" sz="1400" kern="1200" dirty="0" smtClean="0">
                <a:solidFill>
                  <a:srgbClr val="595A5C"/>
                </a:solidFill>
                <a:latin typeface="Encode Sans Wide" panose="02000000000000000000" pitchFamily="2" charset="0"/>
                <a:ea typeface="+mn-ea"/>
                <a:cs typeface="+mn-cs"/>
              </a:defRPr>
            </a:lvl4pPr>
            <a:lvl5pPr>
              <a:defRPr lang="en-US" sz="1400" kern="1200" dirty="0">
                <a:solidFill>
                  <a:srgbClr val="595A5C"/>
                </a:solidFill>
                <a:latin typeface="Encode Sans Wide" panose="02000000000000000000" pitchFamily="2" charset="0"/>
                <a:ea typeface="+mn-ea"/>
                <a:cs typeface="+mn-cs"/>
              </a:defRPr>
            </a:lvl5pPr>
          </a:lstStyle>
          <a:p>
            <a:pPr lvl="0"/>
            <a:r>
              <a:rPr lang="en-US" dirty="0"/>
              <a:t>&lt;You can add title here&gt;</a:t>
            </a:r>
          </a:p>
        </p:txBody>
      </p:sp>
      <p:sp>
        <p:nvSpPr>
          <p:cNvPr id="11"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2" name="Text Placeholder 12"/>
          <p:cNvSpPr>
            <a:spLocks noGrp="1"/>
          </p:cNvSpPr>
          <p:nvPr>
            <p:ph type="body" sz="quarter" idx="18"/>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13"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4" name="TextBox 13"/>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18213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228600" y="228600"/>
            <a:ext cx="10820400"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8" name="Text Placeholder 12"/>
          <p:cNvSpPr>
            <a:spLocks noGrp="1"/>
          </p:cNvSpPr>
          <p:nvPr>
            <p:ph type="body" sz="quarter" idx="18"/>
          </p:nvPr>
        </p:nvSpPr>
        <p:spPr>
          <a:xfrm>
            <a:off x="228600" y="762000"/>
            <a:ext cx="6934200" cy="304800"/>
          </a:xfrm>
        </p:spPr>
        <p:txBody>
          <a:bodyPr anchor="ctr">
            <a:noAutofit/>
          </a:bodyPr>
          <a:lstStyle>
            <a:lvl1pPr marL="0" indent="0">
              <a:buNone/>
              <a:defRPr lang="en-US" sz="1800" kern="1200" dirty="0" smtClean="0">
                <a:solidFill>
                  <a:srgbClr val="595A5C"/>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9"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0" name="TextBox 9"/>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
        <p:nvSpPr>
          <p:cNvPr id="13" name="Text Placeholder 11"/>
          <p:cNvSpPr>
            <a:spLocks noGrp="1"/>
          </p:cNvSpPr>
          <p:nvPr>
            <p:ph type="body" sz="quarter" idx="19"/>
          </p:nvPr>
        </p:nvSpPr>
        <p:spPr>
          <a:xfrm rot="5400000">
            <a:off x="3626537" y="-1765961"/>
            <a:ext cx="4359517" cy="11095008"/>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2281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rot="5400000">
            <a:off x="8172779" y="3012745"/>
            <a:ext cx="5828641" cy="533400"/>
          </a:xfrm>
        </p:spPr>
        <p:txBody>
          <a:bodyPr anchor="ctr">
            <a:noAutofit/>
          </a:bodyPr>
          <a:lstStyle>
            <a:lvl1pPr marL="0" indent="0">
              <a:buNone/>
              <a:defRPr lang="en-US" sz="2400" kern="1200" dirty="0" smtClean="0">
                <a:solidFill>
                  <a:schemeClr val="tx1">
                    <a:lumMod val="65000"/>
                    <a:lumOff val="35000"/>
                  </a:schemeClr>
                </a:solidFill>
                <a:latin typeface="Encode Sans" panose="00000500000000000000" pitchFamily="2" charset="0"/>
                <a:ea typeface="+mn-ea"/>
                <a:cs typeface="Arial Unicode MS" panose="020B0604020202020204" pitchFamily="34" charset="-128"/>
              </a:defRPr>
            </a:lvl1pPr>
            <a:lvl2pPr marL="4572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2pPr>
            <a:lvl3pPr marL="9144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3pPr>
            <a:lvl4pPr marL="1371600" indent="0">
              <a:buNone/>
              <a:defRPr lang="en-US" sz="2400" kern="1200" dirty="0" smtClean="0">
                <a:solidFill>
                  <a:schemeClr val="tx1">
                    <a:lumMod val="65000"/>
                    <a:lumOff val="35000"/>
                  </a:schemeClr>
                </a:solidFill>
                <a:latin typeface="Encode Sans Wide" panose="02000000000000000000" pitchFamily="2" charset="0"/>
                <a:ea typeface="+mn-ea"/>
                <a:cs typeface="Arial Unicode MS" panose="020B0604020202020204" pitchFamily="34" charset="-128"/>
              </a:defRPr>
            </a:lvl4pPr>
            <a:lvl5pPr marL="1828800" indent="0">
              <a:buNone/>
              <a:defRPr lang="en-US" sz="2400" kern="1200" dirty="0">
                <a:solidFill>
                  <a:schemeClr val="tx1">
                    <a:lumMod val="65000"/>
                    <a:lumOff val="35000"/>
                  </a:schemeClr>
                </a:solidFill>
                <a:latin typeface="Encode Sans Wide" panose="02000000000000000000" pitchFamily="2" charset="0"/>
                <a:ea typeface="+mn-ea"/>
                <a:cs typeface="Arial Unicode MS" panose="020B0604020202020204" pitchFamily="34" charset="-128"/>
              </a:defRPr>
            </a:lvl5pPr>
          </a:lstStyle>
          <a:p>
            <a:pPr lvl="0"/>
            <a:r>
              <a:rPr lang="en-US" smtClean="0"/>
              <a:t>Edit Master text styles</a:t>
            </a:r>
          </a:p>
        </p:txBody>
      </p:sp>
      <p:sp>
        <p:nvSpPr>
          <p:cNvPr id="8" name="Text Placeholder 11"/>
          <p:cNvSpPr>
            <a:spLocks noGrp="1"/>
          </p:cNvSpPr>
          <p:nvPr>
            <p:ph type="body" sz="quarter" idx="19"/>
          </p:nvPr>
        </p:nvSpPr>
        <p:spPr>
          <a:xfrm rot="5400000">
            <a:off x="2807251" y="-1636787"/>
            <a:ext cx="5842814" cy="9818298"/>
          </a:xfrm>
          <a:ln w="12700">
            <a:solidFill>
              <a:schemeClr val="bg1">
                <a:lumMod val="85000"/>
              </a:schemeClr>
            </a:solidFill>
          </a:ln>
        </p:spPr>
        <p:txBody>
          <a:bodyPr>
            <a:normAutofit/>
          </a:bodyPr>
          <a:lstStyle>
            <a:lvl1pPr marL="344488" indent="-344488">
              <a:lnSpc>
                <a:spcPts val="1500"/>
              </a:lnSpc>
              <a:buSzPct val="110000"/>
              <a:buFont typeface="Wingdings" panose="05000000000000000000" pitchFamily="2" charset="2"/>
              <a:buChar char="Ø"/>
              <a:defRPr sz="1400">
                <a:solidFill>
                  <a:srgbClr val="595A5C"/>
                </a:solidFill>
              </a:defRPr>
            </a:lvl1pPr>
            <a:lvl2pPr marL="801688" indent="-344488">
              <a:lnSpc>
                <a:spcPts val="1500"/>
              </a:lnSpc>
              <a:buSzPct val="80000"/>
              <a:buFont typeface="Wingdings" panose="05000000000000000000" pitchFamily="2" charset="2"/>
              <a:buChar char=""/>
              <a:defRPr sz="1200">
                <a:solidFill>
                  <a:srgbClr val="595A5C"/>
                </a:solidFill>
              </a:defRPr>
            </a:lvl2pPr>
            <a:lvl3pPr marL="1143000" indent="-228600">
              <a:lnSpc>
                <a:spcPts val="1500"/>
              </a:lnSpc>
              <a:buSzPct val="150000"/>
              <a:buFont typeface="Wingdings 3" panose="05040102010807070707" pitchFamily="18" charset="2"/>
              <a:buChar char=""/>
              <a:defRPr sz="1100">
                <a:solidFill>
                  <a:srgbClr val="595A5C"/>
                </a:solidFill>
              </a:defRPr>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9"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panose="000005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panose="00000500000000000000" pitchFamily="2" charset="0"/>
              <a:ea typeface="+mn-ea"/>
              <a:cs typeface="+mn-cs"/>
            </a:endParaRPr>
          </a:p>
        </p:txBody>
      </p:sp>
      <p:sp>
        <p:nvSpPr>
          <p:cNvPr id="10" name="TextBox 9"/>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panose="00000500000000000000" pitchFamily="2" charset="0"/>
              </a:rPr>
              <a:t>© Clix Capital Services Pvt. Ltd. All rights reserved.</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692541"/>
            <a:ext cx="12192000" cy="165459"/>
          </a:xfrm>
          <a:prstGeom prst="rect">
            <a:avLst/>
          </a:prstGeom>
        </p:spPr>
      </p:pic>
    </p:spTree>
    <p:extLst>
      <p:ext uri="{BB962C8B-B14F-4D97-AF65-F5344CB8AC3E}">
        <p14:creationId xmlns:p14="http://schemas.microsoft.com/office/powerpoint/2010/main" val="252641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2E362-CCB0-4B59-AB8F-8140DFEFE1D0}" type="datetimeFigureOut">
              <a:rPr lang="en-US" smtClean="0"/>
              <a:t>11/2/2022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D8348-9D59-484E-B708-E89E61E5F735}" type="slidenum">
              <a:rPr lang="en-US" smtClean="0"/>
              <a:t>‹#›</a:t>
            </a:fld>
            <a:endParaRPr lang="en-US" dirty="0"/>
          </a:p>
        </p:txBody>
      </p:sp>
      <p:sp>
        <p:nvSpPr>
          <p:cNvPr id="7" name="MSIPCMContentMarking" descr="{&quot;HashCode&quot;:588313319,&quot;Placement&quot;:&quot;Footer&quot;,&quot;Top&quot;:519.343,&quot;Left&quot;:410.250946,&quot;SlideWidth&quot;:960,&quot;SlideHeight&quot;:540}"/>
          <p:cNvSpPr txBox="1"/>
          <p:nvPr userDrawn="1"/>
        </p:nvSpPr>
        <p:spPr>
          <a:xfrm>
            <a:off x="5210187" y="6595656"/>
            <a:ext cx="1771627"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dirty="0" smtClean="0">
                <a:solidFill>
                  <a:srgbClr val="000000"/>
                </a:solidFill>
                <a:latin typeface="Calibri" panose="020F0502020204030204" pitchFamily="34" charset="0"/>
              </a:rPr>
              <a:t>Clix Internal Circulation Only</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4870004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6" r:id="rId6"/>
    <p:sldLayoutId id="2147483657" r:id="rId7"/>
    <p:sldLayoutId id="2147483658" r:id="rId8"/>
    <p:sldLayoutId id="2147483659" r:id="rId9"/>
    <p:sldLayoutId id="2147483661" r:id="rId10"/>
    <p:sldLayoutId id="21474836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defRPr>
            </a:lvl1pPr>
          </a:lstStyle>
          <a:p>
            <a:pPr>
              <a:defRPr/>
            </a:pPr>
            <a:endParaRPr lang="en-US"/>
          </a:p>
        </p:txBody>
      </p:sp>
      <p:sp>
        <p:nvSpPr>
          <p:cNvPr id="5" name="Footer Placeholder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defRPr>
            </a:lvl1pPr>
          </a:lstStyle>
          <a:p>
            <a:pPr>
              <a:defRPr/>
            </a:pPr>
            <a:endParaRPr lang="en-US"/>
          </a:p>
        </p:txBody>
      </p:sp>
      <p:sp>
        <p:nvSpPr>
          <p:cNvPr id="6" name="Slide Number Placeholder 5">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23FCDD62-2D04-4412-8118-9EF657D2348C}" type="slidenum">
              <a:rPr lang="en-US" altLang="en-US"/>
              <a:pPr>
                <a:defRPr/>
              </a:pPr>
              <a:t>‹#›</a:t>
            </a:fld>
            <a:endParaRPr lang="en-US" altLang="en-US"/>
          </a:p>
        </p:txBody>
      </p:sp>
      <p:sp>
        <p:nvSpPr>
          <p:cNvPr id="1031" name="MSIPCMContentMarking" descr="{&quot;HashCode&quot;:588313319,&quot;Placement&quot;:&quot;Footer&quot;,&quot;Top&quot;:519.343,&quot;Left&quot;:410.250946,&quot;SlideWidth&quot;:960,&quot;SlideHeight&quot;:540}"/>
          <p:cNvSpPr txBox="1">
            <a:spLocks noChangeArrowheads="1"/>
          </p:cNvSpPr>
          <p:nvPr userDrawn="1"/>
        </p:nvSpPr>
        <p:spPr bwMode="auto">
          <a:xfrm>
            <a:off x="5210175" y="6596063"/>
            <a:ext cx="17716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en-US" sz="1000" smtClean="0">
                <a:solidFill>
                  <a:srgbClr val="000000"/>
                </a:solidFill>
              </a:rPr>
              <a:t>Clix Internal Circulation Only</a:t>
            </a:r>
          </a:p>
        </p:txBody>
      </p:sp>
    </p:spTree>
    <p:extLst>
      <p:ext uri="{BB962C8B-B14F-4D97-AF65-F5344CB8AC3E}">
        <p14:creationId xmlns:p14="http://schemas.microsoft.com/office/powerpoint/2010/main" val="102896336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1050588" y="6610350"/>
            <a:ext cx="1152525"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400" tIns="43200" rIns="86400" bIns="432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gn="r" eaLnBrk="1" hangingPunct="1">
              <a:spcBef>
                <a:spcPts val="625"/>
              </a:spcBef>
              <a:buSzPct val="100000"/>
              <a:defRPr/>
            </a:pPr>
            <a:r>
              <a:rPr lang="en-US" altLang="en-US" sz="1000" b="1" smtClean="0">
                <a:solidFill>
                  <a:srgbClr val="14187A"/>
                </a:solidFill>
                <a:latin typeface="GE Inspira"/>
                <a:cs typeface="Arial" panose="020B0604020202020204" pitchFamily="34" charset="0"/>
              </a:rPr>
              <a:t>Page </a:t>
            </a:r>
            <a:fld id="{D06F2FF6-474D-4AE5-9501-F8664946BFCE}" type="slidenum">
              <a:rPr lang="en-US" altLang="en-US" sz="1000" b="1" smtClean="0">
                <a:solidFill>
                  <a:srgbClr val="14187A"/>
                </a:solidFill>
                <a:latin typeface="GE Inspira"/>
                <a:cs typeface="Arial" panose="020B0604020202020204" pitchFamily="34" charset="0"/>
              </a:rPr>
              <a:pPr algn="r" eaLnBrk="1" hangingPunct="1">
                <a:spcBef>
                  <a:spcPts val="625"/>
                </a:spcBef>
                <a:buSzPct val="100000"/>
                <a:defRPr/>
              </a:pPr>
              <a:t>‹#›</a:t>
            </a:fld>
            <a:endParaRPr lang="en-US" altLang="en-US" sz="1000" b="1" smtClean="0">
              <a:solidFill>
                <a:srgbClr val="14187A"/>
              </a:solidFill>
              <a:latin typeface="GE Inspira"/>
              <a:cs typeface="Arial" panose="020B0604020202020204" pitchFamily="34" charset="0"/>
            </a:endParaRPr>
          </a:p>
        </p:txBody>
      </p:sp>
      <p:sp>
        <p:nvSpPr>
          <p:cNvPr id="3075" name="Rectangle 2"/>
          <p:cNvSpPr>
            <a:spLocks noGrp="1" noChangeArrowheads="1"/>
          </p:cNvSpPr>
          <p:nvPr>
            <p:ph type="title"/>
          </p:nvPr>
        </p:nvSpPr>
        <p:spPr bwMode="auto">
          <a:xfrm>
            <a:off x="474663" y="357188"/>
            <a:ext cx="1127760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title text format</a:t>
            </a:r>
          </a:p>
        </p:txBody>
      </p:sp>
      <p:sp>
        <p:nvSpPr>
          <p:cNvPr id="3076" name="Rectangle 3"/>
          <p:cNvSpPr>
            <a:spLocks noGrp="1" noChangeArrowheads="1"/>
          </p:cNvSpPr>
          <p:nvPr>
            <p:ph type="body" idx="1"/>
          </p:nvPr>
        </p:nvSpPr>
        <p:spPr bwMode="auto">
          <a:xfrm>
            <a:off x="457200" y="1765300"/>
            <a:ext cx="11277600" cy="409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3077" name="MSIPCMContentMarking" descr="{&quot;HashCode&quot;:588313319,&quot;Placement&quot;:&quot;Footer&quot;,&quot;Top&quot;:519.343,&quot;Left&quot;:410.250946,&quot;SlideWidth&quot;:960,&quot;SlideHeight&quot;:540}"/>
          <p:cNvSpPr txBox="1">
            <a:spLocks noChangeArrowheads="1"/>
          </p:cNvSpPr>
          <p:nvPr userDrawn="1"/>
        </p:nvSpPr>
        <p:spPr bwMode="auto">
          <a:xfrm>
            <a:off x="5210175" y="6596063"/>
            <a:ext cx="17716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en-US" sz="1000" smtClean="0">
                <a:solidFill>
                  <a:srgbClr val="000000"/>
                </a:solidFill>
              </a:rPr>
              <a:t>Clix Internal Circulation Only</a:t>
            </a:r>
          </a:p>
        </p:txBody>
      </p:sp>
    </p:spTree>
    <p:extLst>
      <p:ext uri="{BB962C8B-B14F-4D97-AF65-F5344CB8AC3E}">
        <p14:creationId xmlns:p14="http://schemas.microsoft.com/office/powerpoint/2010/main" val="412388129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457200" rtl="0" eaLnBrk="0" fontAlgn="base" hangingPunct="0">
        <a:lnSpc>
          <a:spcPct val="95000"/>
        </a:lnSpc>
        <a:spcBef>
          <a:spcPct val="0"/>
        </a:spcBef>
        <a:spcAft>
          <a:spcPct val="0"/>
        </a:spcAft>
        <a:buClr>
          <a:srgbClr val="000000"/>
        </a:buClr>
        <a:buSzPct val="100000"/>
        <a:buFont typeface="Times New Roman" panose="02020603050405020304" pitchFamily="18" charset="0"/>
        <a:defRPr sz="4000">
          <a:solidFill>
            <a:srgbClr val="4157AD"/>
          </a:solidFill>
          <a:latin typeface="+mj-lt"/>
          <a:ea typeface="+mj-ea"/>
          <a:cs typeface="+mj-cs"/>
        </a:defRPr>
      </a:lvl1pPr>
      <a:lvl2pPr algn="l" defTabSz="457200" rtl="0" eaLnBrk="0" fontAlgn="base" hangingPunct="0">
        <a:lnSpc>
          <a:spcPct val="95000"/>
        </a:lnSpc>
        <a:spcBef>
          <a:spcPct val="0"/>
        </a:spcBef>
        <a:spcAft>
          <a:spcPct val="0"/>
        </a:spcAft>
        <a:buClr>
          <a:srgbClr val="000000"/>
        </a:buClr>
        <a:buSzPct val="100000"/>
        <a:buFont typeface="Times New Roman" panose="02020603050405020304" pitchFamily="18" charset="0"/>
        <a:defRPr sz="4000">
          <a:solidFill>
            <a:srgbClr val="4157AD"/>
          </a:solidFill>
          <a:latin typeface="GE Inspira" pitchFamily="32" charset="0"/>
          <a:ea typeface="Microsoft YaHei" charset="-122"/>
        </a:defRPr>
      </a:lvl2pPr>
      <a:lvl3pPr algn="l" defTabSz="457200" rtl="0" eaLnBrk="0" fontAlgn="base" hangingPunct="0">
        <a:lnSpc>
          <a:spcPct val="95000"/>
        </a:lnSpc>
        <a:spcBef>
          <a:spcPct val="0"/>
        </a:spcBef>
        <a:spcAft>
          <a:spcPct val="0"/>
        </a:spcAft>
        <a:buClr>
          <a:srgbClr val="000000"/>
        </a:buClr>
        <a:buSzPct val="100000"/>
        <a:buFont typeface="Times New Roman" panose="02020603050405020304" pitchFamily="18" charset="0"/>
        <a:defRPr sz="4000">
          <a:solidFill>
            <a:srgbClr val="4157AD"/>
          </a:solidFill>
          <a:latin typeface="GE Inspira" pitchFamily="32" charset="0"/>
          <a:ea typeface="Microsoft YaHei" charset="-122"/>
        </a:defRPr>
      </a:lvl3pPr>
      <a:lvl4pPr algn="l" defTabSz="457200" rtl="0" eaLnBrk="0" fontAlgn="base" hangingPunct="0">
        <a:lnSpc>
          <a:spcPct val="95000"/>
        </a:lnSpc>
        <a:spcBef>
          <a:spcPct val="0"/>
        </a:spcBef>
        <a:spcAft>
          <a:spcPct val="0"/>
        </a:spcAft>
        <a:buClr>
          <a:srgbClr val="000000"/>
        </a:buClr>
        <a:buSzPct val="100000"/>
        <a:buFont typeface="Times New Roman" panose="02020603050405020304" pitchFamily="18" charset="0"/>
        <a:defRPr sz="4000">
          <a:solidFill>
            <a:srgbClr val="4157AD"/>
          </a:solidFill>
          <a:latin typeface="GE Inspira" pitchFamily="32" charset="0"/>
          <a:ea typeface="Microsoft YaHei" charset="-122"/>
        </a:defRPr>
      </a:lvl4pPr>
      <a:lvl5pPr algn="l" defTabSz="457200" rtl="0" eaLnBrk="0" fontAlgn="base" hangingPunct="0">
        <a:lnSpc>
          <a:spcPct val="95000"/>
        </a:lnSpc>
        <a:spcBef>
          <a:spcPct val="0"/>
        </a:spcBef>
        <a:spcAft>
          <a:spcPct val="0"/>
        </a:spcAft>
        <a:buClr>
          <a:srgbClr val="000000"/>
        </a:buClr>
        <a:buSzPct val="100000"/>
        <a:buFont typeface="Times New Roman" panose="02020603050405020304" pitchFamily="18" charset="0"/>
        <a:defRPr sz="4000">
          <a:solidFill>
            <a:srgbClr val="4157AD"/>
          </a:solidFill>
          <a:latin typeface="GE Inspira" pitchFamily="32" charset="0"/>
          <a:ea typeface="Microsoft YaHei" charset="-122"/>
        </a:defRPr>
      </a:lvl5pPr>
      <a:lvl6pPr marL="2514600" indent="-228600" algn="l" defTabSz="457200" rtl="0" eaLnBrk="0" fontAlgn="base" hangingPunct="0">
        <a:lnSpc>
          <a:spcPct val="95000"/>
        </a:lnSpc>
        <a:spcBef>
          <a:spcPct val="0"/>
        </a:spcBef>
        <a:spcAft>
          <a:spcPct val="0"/>
        </a:spcAft>
        <a:buClr>
          <a:srgbClr val="000000"/>
        </a:buClr>
        <a:buSzPct val="100000"/>
        <a:buFont typeface="Times New Roman" pitchFamily="16" charset="0"/>
        <a:defRPr sz="4000">
          <a:solidFill>
            <a:srgbClr val="4157AD"/>
          </a:solidFill>
          <a:latin typeface="GE Inspira" pitchFamily="32" charset="0"/>
          <a:ea typeface="Microsoft YaHei" charset="-122"/>
        </a:defRPr>
      </a:lvl6pPr>
      <a:lvl7pPr marL="2971800" indent="-228600" algn="l" defTabSz="457200" rtl="0" eaLnBrk="0" fontAlgn="base" hangingPunct="0">
        <a:lnSpc>
          <a:spcPct val="95000"/>
        </a:lnSpc>
        <a:spcBef>
          <a:spcPct val="0"/>
        </a:spcBef>
        <a:spcAft>
          <a:spcPct val="0"/>
        </a:spcAft>
        <a:buClr>
          <a:srgbClr val="000000"/>
        </a:buClr>
        <a:buSzPct val="100000"/>
        <a:buFont typeface="Times New Roman" pitchFamily="16" charset="0"/>
        <a:defRPr sz="4000">
          <a:solidFill>
            <a:srgbClr val="4157AD"/>
          </a:solidFill>
          <a:latin typeface="GE Inspira" pitchFamily="32" charset="0"/>
          <a:ea typeface="Microsoft YaHei" charset="-122"/>
        </a:defRPr>
      </a:lvl7pPr>
      <a:lvl8pPr marL="3429000" indent="-228600" algn="l" defTabSz="457200" rtl="0" eaLnBrk="0" fontAlgn="base" hangingPunct="0">
        <a:lnSpc>
          <a:spcPct val="95000"/>
        </a:lnSpc>
        <a:spcBef>
          <a:spcPct val="0"/>
        </a:spcBef>
        <a:spcAft>
          <a:spcPct val="0"/>
        </a:spcAft>
        <a:buClr>
          <a:srgbClr val="000000"/>
        </a:buClr>
        <a:buSzPct val="100000"/>
        <a:buFont typeface="Times New Roman" pitchFamily="16" charset="0"/>
        <a:defRPr sz="4000">
          <a:solidFill>
            <a:srgbClr val="4157AD"/>
          </a:solidFill>
          <a:latin typeface="GE Inspira" pitchFamily="32" charset="0"/>
          <a:ea typeface="Microsoft YaHei" charset="-122"/>
        </a:defRPr>
      </a:lvl8pPr>
      <a:lvl9pPr marL="3886200" indent="-228600" algn="l" defTabSz="457200" rtl="0" eaLnBrk="0" fontAlgn="base" hangingPunct="0">
        <a:lnSpc>
          <a:spcPct val="95000"/>
        </a:lnSpc>
        <a:spcBef>
          <a:spcPct val="0"/>
        </a:spcBef>
        <a:spcAft>
          <a:spcPct val="0"/>
        </a:spcAft>
        <a:buClr>
          <a:srgbClr val="000000"/>
        </a:buClr>
        <a:buSzPct val="100000"/>
        <a:buFont typeface="Times New Roman" pitchFamily="16" charset="0"/>
        <a:defRPr sz="4000">
          <a:solidFill>
            <a:srgbClr val="4157AD"/>
          </a:solidFill>
          <a:latin typeface="GE Inspira" pitchFamily="32" charset="0"/>
          <a:ea typeface="Microsoft YaHei"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mn-lt"/>
          <a:ea typeface="+mn-ea"/>
          <a:cs typeface="+mn-cs"/>
        </a:defRPr>
      </a:lvl1pPr>
      <a:lvl2pPr marL="742950" indent="-28575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mn-lt"/>
          <a:ea typeface="+mn-ea"/>
        </a:defRPr>
      </a:lvl2pPr>
      <a:lvl3pPr marL="1143000" indent="-2286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mn-lt"/>
          <a:ea typeface="+mn-ea"/>
        </a:defRPr>
      </a:lvl3pPr>
      <a:lvl4pPr marL="1600200" indent="-2286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mn-lt"/>
          <a:ea typeface="+mn-ea"/>
        </a:defRPr>
      </a:lvl4pPr>
      <a:lvl5pPr marL="2057400" indent="-2286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mn-lt"/>
          <a:ea typeface="+mn-ea"/>
        </a:defRPr>
      </a:lvl5pPr>
      <a:lvl6pPr marL="2514600" indent="-228600" algn="l" defTabSz="457200" rtl="0" eaLnBrk="0" fontAlgn="base" hangingPunct="0">
        <a:spcBef>
          <a:spcPts val="800"/>
        </a:spcBef>
        <a:spcAft>
          <a:spcPct val="0"/>
        </a:spcAft>
        <a:buClr>
          <a:srgbClr val="000000"/>
        </a:buClr>
        <a:buSzPct val="100000"/>
        <a:buFont typeface="Times New Roman" pitchFamily="16" charset="0"/>
        <a:defRPr sz="3200">
          <a:solidFill>
            <a:srgbClr val="4157AD"/>
          </a:solidFill>
          <a:latin typeface="+mn-lt"/>
          <a:ea typeface="+mn-ea"/>
        </a:defRPr>
      </a:lvl6pPr>
      <a:lvl7pPr marL="2971800" indent="-228600" algn="l" defTabSz="457200" rtl="0" eaLnBrk="0" fontAlgn="base" hangingPunct="0">
        <a:spcBef>
          <a:spcPts val="800"/>
        </a:spcBef>
        <a:spcAft>
          <a:spcPct val="0"/>
        </a:spcAft>
        <a:buClr>
          <a:srgbClr val="000000"/>
        </a:buClr>
        <a:buSzPct val="100000"/>
        <a:buFont typeface="Times New Roman" pitchFamily="16" charset="0"/>
        <a:defRPr sz="3200">
          <a:solidFill>
            <a:srgbClr val="4157AD"/>
          </a:solidFill>
          <a:latin typeface="+mn-lt"/>
          <a:ea typeface="+mn-ea"/>
        </a:defRPr>
      </a:lvl7pPr>
      <a:lvl8pPr marL="3429000" indent="-228600" algn="l" defTabSz="457200" rtl="0" eaLnBrk="0" fontAlgn="base" hangingPunct="0">
        <a:spcBef>
          <a:spcPts val="800"/>
        </a:spcBef>
        <a:spcAft>
          <a:spcPct val="0"/>
        </a:spcAft>
        <a:buClr>
          <a:srgbClr val="000000"/>
        </a:buClr>
        <a:buSzPct val="100000"/>
        <a:buFont typeface="Times New Roman" pitchFamily="16" charset="0"/>
        <a:defRPr sz="3200">
          <a:solidFill>
            <a:srgbClr val="4157AD"/>
          </a:solidFill>
          <a:latin typeface="+mn-lt"/>
          <a:ea typeface="+mn-ea"/>
        </a:defRPr>
      </a:lvl8pPr>
      <a:lvl9pPr marL="3886200" indent="-228600" algn="l" defTabSz="457200" rtl="0" eaLnBrk="0" fontAlgn="base" hangingPunct="0">
        <a:spcBef>
          <a:spcPts val="800"/>
        </a:spcBef>
        <a:spcAft>
          <a:spcPct val="0"/>
        </a:spcAft>
        <a:buClr>
          <a:srgbClr val="000000"/>
        </a:buClr>
        <a:buSzPct val="100000"/>
        <a:buFont typeface="Times New Roman" pitchFamily="16" charset="0"/>
        <a:defRPr sz="3200">
          <a:solidFill>
            <a:srgbClr val="4157AD"/>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hyperlink" Target="mailto:narayanan.rohit@gmail.com" TargetMode="External"/><Relationship Id="rId4" Type="http://schemas.openxmlformats.org/officeDocument/2006/relationships/hyperlink" Target="mailto:bhavani@dhatrilifecare.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a:xfrm>
            <a:off x="2971800" y="6360070"/>
            <a:ext cx="2641600" cy="365125"/>
          </a:xfrm>
        </p:spPr>
        <p:txBody>
          <a:bodyPr/>
          <a:lstStyle>
            <a:lvl1pPr>
              <a:defRPr>
                <a:solidFill>
                  <a:schemeClr val="bg1"/>
                </a:solidFill>
              </a:defRPr>
            </a:lvl1pPr>
          </a:lstStyle>
          <a:p>
            <a:fld id="{4DF02A50-CB14-477E-9045-4781F90D7110}" type="datetime3">
              <a:rPr lang="en-US" smtClean="0"/>
              <a:t>2 November 2022</a:t>
            </a:fld>
            <a:endParaRPr lang="en-US" dirty="0"/>
          </a:p>
        </p:txBody>
      </p:sp>
      <p:sp>
        <p:nvSpPr>
          <p:cNvPr id="6" name="TextBox 7"/>
          <p:cNvSpPr txBox="1">
            <a:spLocks noChangeArrowheads="1"/>
          </p:cNvSpPr>
          <p:nvPr/>
        </p:nvSpPr>
        <p:spPr bwMode="auto">
          <a:xfrm>
            <a:off x="314325" y="1019809"/>
            <a:ext cx="11512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solidFill>
                  <a:srgbClr val="FFFFFF"/>
                </a:solidFill>
                <a:latin typeface="Encode Sans Wide" panose="02000000000000000000" pitchFamily="2" charset="0"/>
              </a:rPr>
              <a:t>Dhatri Lifecare Services</a:t>
            </a:r>
            <a:r>
              <a:rPr lang="en-US" altLang="en-US" sz="2400" dirty="0">
                <a:solidFill>
                  <a:srgbClr val="FFFFFF"/>
                </a:solidFill>
                <a:latin typeface="Encode Sans Wide" panose="02000000000000000000" pitchFamily="2" charset="0"/>
              </a:rPr>
              <a:t>,</a:t>
            </a:r>
            <a:r>
              <a:rPr lang="en-US" altLang="en-US" sz="2400" b="1" dirty="0">
                <a:solidFill>
                  <a:srgbClr val="FFFFFF"/>
                </a:solidFill>
                <a:latin typeface="Encode Sans Wide" panose="02000000000000000000" pitchFamily="2" charset="0"/>
              </a:rPr>
              <a:t> Prop O N Bhavani</a:t>
            </a:r>
          </a:p>
        </p:txBody>
      </p:sp>
      <p:sp>
        <p:nvSpPr>
          <p:cNvPr id="8" name="TextBox 7">
            <a:extLst/>
          </p:cNvPr>
          <p:cNvSpPr txBox="1"/>
          <p:nvPr/>
        </p:nvSpPr>
        <p:spPr>
          <a:xfrm>
            <a:off x="77002" y="1612402"/>
            <a:ext cx="12114997" cy="4401205"/>
          </a:xfrm>
          <a:prstGeom prst="rect">
            <a:avLst/>
          </a:prstGeom>
          <a:noFill/>
        </p:spPr>
        <p:txBody>
          <a:bodyPr wrap="square">
            <a:spAutoFit/>
          </a:bodyPr>
          <a:lstStyle/>
          <a:p>
            <a:pPr>
              <a:defRPr/>
            </a:pPr>
            <a:r>
              <a:rPr lang="fr-FR" sz="1400" b="1" u="sng" cap="all" dirty="0">
                <a:solidFill>
                  <a:prstClr val="white"/>
                </a:solidFill>
              </a:rPr>
              <a:t>TRANSACTION </a:t>
            </a:r>
            <a:r>
              <a:rPr lang="fr-FR" sz="1400" b="1" u="sng" cap="all" dirty="0" smtClean="0">
                <a:solidFill>
                  <a:prstClr val="white"/>
                </a:solidFill>
              </a:rPr>
              <a:t> DETAILS</a:t>
            </a:r>
            <a:r>
              <a:rPr lang="fr-FR" sz="1400" cap="all" dirty="0">
                <a:solidFill>
                  <a:prstClr val="white"/>
                </a:solidFill>
              </a:rPr>
              <a:t>: </a:t>
            </a:r>
            <a:r>
              <a:rPr lang="fr-FR" sz="1400" b="1" cap="all" dirty="0">
                <a:solidFill>
                  <a:prstClr val="white"/>
                </a:solidFill>
              </a:rPr>
              <a:t> </a:t>
            </a:r>
            <a:r>
              <a:rPr lang="fr-FR" sz="1400" b="1" cap="all" dirty="0" smtClean="0">
                <a:solidFill>
                  <a:prstClr val="white"/>
                </a:solidFill>
              </a:rPr>
              <a:t>Equipment </a:t>
            </a:r>
            <a:r>
              <a:rPr lang="fr-FR" sz="1400" b="1" cap="all" dirty="0">
                <a:solidFill>
                  <a:prstClr val="white"/>
                </a:solidFill>
              </a:rPr>
              <a:t>term loan </a:t>
            </a:r>
            <a:r>
              <a:rPr lang="fr-FR" sz="1400" cap="all" dirty="0">
                <a:solidFill>
                  <a:prstClr val="white"/>
                </a:solidFill>
              </a:rPr>
              <a:t>:</a:t>
            </a:r>
            <a:r>
              <a:rPr lang="fr-FR" sz="1400" b="1" cap="all" dirty="0">
                <a:solidFill>
                  <a:prstClr val="white"/>
                </a:solidFill>
              </a:rPr>
              <a:t> </a:t>
            </a:r>
            <a:r>
              <a:rPr lang="fr-FR" sz="1400" b="1" cap="all" dirty="0" err="1">
                <a:solidFill>
                  <a:prstClr val="white"/>
                </a:solidFill>
              </a:rPr>
              <a:t>inr</a:t>
            </a:r>
            <a:r>
              <a:rPr lang="fr-FR" sz="1400" b="1" cap="all" dirty="0">
                <a:solidFill>
                  <a:prstClr val="white"/>
                </a:solidFill>
              </a:rPr>
              <a:t> </a:t>
            </a:r>
            <a:r>
              <a:rPr lang="fr-FR" sz="1400" b="1" cap="all" dirty="0" smtClean="0">
                <a:solidFill>
                  <a:prstClr val="white"/>
                </a:solidFill>
              </a:rPr>
              <a:t>322.10 </a:t>
            </a:r>
            <a:r>
              <a:rPr lang="fr-FR" sz="1400" b="1" cap="all" dirty="0">
                <a:solidFill>
                  <a:prstClr val="white"/>
                </a:solidFill>
              </a:rPr>
              <a:t>lakhs+INSURANCE</a:t>
            </a:r>
            <a:r>
              <a:rPr lang="fr-FR" sz="1400" cap="all" dirty="0">
                <a:solidFill>
                  <a:prstClr val="white"/>
                </a:solidFill>
              </a:rPr>
              <a:t>, </a:t>
            </a:r>
            <a:r>
              <a:rPr lang="fr-FR" sz="1400" b="1" cap="all" dirty="0">
                <a:solidFill>
                  <a:prstClr val="white"/>
                </a:solidFill>
              </a:rPr>
              <a:t> CUMulative exposure INR </a:t>
            </a:r>
            <a:r>
              <a:rPr lang="fr-FR" sz="1400" b="1" cap="all" dirty="0" smtClean="0">
                <a:solidFill>
                  <a:prstClr val="white"/>
                </a:solidFill>
              </a:rPr>
              <a:t>656.89 </a:t>
            </a:r>
            <a:r>
              <a:rPr lang="fr-FR" sz="1400" b="1" cap="all" dirty="0">
                <a:solidFill>
                  <a:prstClr val="white"/>
                </a:solidFill>
              </a:rPr>
              <a:t>+ </a:t>
            </a:r>
            <a:r>
              <a:rPr lang="fr-FR" sz="1400" b="1" cap="all" dirty="0" smtClean="0">
                <a:solidFill>
                  <a:prstClr val="white"/>
                </a:solidFill>
              </a:rPr>
              <a:t>INSURANCE </a:t>
            </a:r>
            <a:endParaRPr lang="fr-FR" sz="1400" b="1" cap="all" dirty="0">
              <a:solidFill>
                <a:prstClr val="white"/>
              </a:solidFill>
            </a:endParaRPr>
          </a:p>
          <a:p>
            <a:pPr eaLnBrk="1" fontAlgn="auto" hangingPunct="1">
              <a:spcBef>
                <a:spcPts val="0"/>
              </a:spcBef>
              <a:spcAft>
                <a:spcPts val="0"/>
              </a:spcAft>
              <a:defRPr/>
            </a:pPr>
            <a:r>
              <a:rPr lang="fr-FR" sz="1400" b="1" cap="all" dirty="0">
                <a:solidFill>
                  <a:prstClr val="white"/>
                </a:solidFill>
              </a:rPr>
              <a:t>		         </a:t>
            </a:r>
            <a:r>
              <a:rPr lang="fr-FR" sz="1400" b="1" cap="all" dirty="0" smtClean="0">
                <a:solidFill>
                  <a:prstClr val="white"/>
                </a:solidFill>
              </a:rPr>
              <a:t>EQUIPMENT </a:t>
            </a:r>
            <a:r>
              <a:rPr lang="fr-FR" sz="1400" b="1" cap="all" dirty="0">
                <a:solidFill>
                  <a:prstClr val="white"/>
                </a:solidFill>
              </a:rPr>
              <a:t>TOTAL PRICE: INR </a:t>
            </a:r>
            <a:r>
              <a:rPr lang="fr-FR" sz="1400" b="1" cap="all" dirty="0" smtClean="0">
                <a:solidFill>
                  <a:prstClr val="white"/>
                </a:solidFill>
              </a:rPr>
              <a:t>407.72390 LAKHS</a:t>
            </a:r>
            <a:r>
              <a:rPr lang="fr-FR" sz="1400" cap="all" dirty="0" smtClean="0">
                <a:solidFill>
                  <a:prstClr val="white"/>
                </a:solidFill>
              </a:rPr>
              <a:t>,</a:t>
            </a:r>
            <a:r>
              <a:rPr lang="fr-FR" sz="1400" b="1" cap="all" dirty="0" smtClean="0">
                <a:solidFill>
                  <a:prstClr val="white"/>
                </a:solidFill>
              </a:rPr>
              <a:t>  LTV 79% (</a:t>
            </a:r>
            <a:r>
              <a:rPr lang="fr-FR" sz="1400" b="1" cap="all" dirty="0" err="1" smtClean="0">
                <a:solidFill>
                  <a:prstClr val="white"/>
                </a:solidFill>
              </a:rPr>
              <a:t>Margin</a:t>
            </a:r>
            <a:r>
              <a:rPr lang="fr-FR" sz="1400" b="1" cap="all" dirty="0" smtClean="0">
                <a:solidFill>
                  <a:prstClr val="white"/>
                </a:solidFill>
              </a:rPr>
              <a:t> 21%)</a:t>
            </a:r>
            <a:endParaRPr lang="fr-FR" sz="1400" b="1" cap="all" dirty="0">
              <a:solidFill>
                <a:prstClr val="white"/>
              </a:solidFill>
            </a:endParaRPr>
          </a:p>
          <a:p>
            <a:pPr eaLnBrk="1" fontAlgn="auto" hangingPunct="1">
              <a:spcBef>
                <a:spcPts val="0"/>
              </a:spcBef>
              <a:spcAft>
                <a:spcPts val="0"/>
              </a:spcAft>
              <a:defRPr/>
            </a:pPr>
            <a:r>
              <a:rPr lang="fr-FR" sz="1400" b="1" cap="all" dirty="0">
                <a:solidFill>
                  <a:prstClr val="white"/>
                </a:solidFill>
              </a:rPr>
              <a:t>		         </a:t>
            </a:r>
            <a:r>
              <a:rPr lang="fr-FR" sz="1400" b="1" cap="all" dirty="0" smtClean="0">
                <a:solidFill>
                  <a:prstClr val="white"/>
                </a:solidFill>
              </a:rPr>
              <a:t>ténor </a:t>
            </a:r>
            <a:r>
              <a:rPr lang="fr-FR" sz="1400" cap="all" dirty="0">
                <a:solidFill>
                  <a:prstClr val="white"/>
                </a:solidFill>
              </a:rPr>
              <a:t>:</a:t>
            </a:r>
            <a:r>
              <a:rPr lang="fr-FR" sz="1400" b="1" cap="all" dirty="0">
                <a:solidFill>
                  <a:prstClr val="white"/>
                </a:solidFill>
              </a:rPr>
              <a:t> 60 </a:t>
            </a:r>
            <a:r>
              <a:rPr lang="fr-FR" sz="1400" b="1" cap="all" dirty="0" smtClean="0">
                <a:solidFill>
                  <a:prstClr val="white"/>
                </a:solidFill>
              </a:rPr>
              <a:t>months</a:t>
            </a:r>
            <a:endParaRPr lang="fr-FR" sz="1400" b="1" cap="all" dirty="0">
              <a:solidFill>
                <a:prstClr val="white"/>
              </a:solidFill>
            </a:endParaRPr>
          </a:p>
          <a:p>
            <a:pPr eaLnBrk="1" fontAlgn="auto" hangingPunct="1">
              <a:spcBef>
                <a:spcPts val="0"/>
              </a:spcBef>
              <a:spcAft>
                <a:spcPts val="0"/>
              </a:spcAft>
              <a:defRPr/>
            </a:pPr>
            <a:r>
              <a:rPr lang="fr-FR" sz="1400" b="1" cap="all" dirty="0">
                <a:solidFill>
                  <a:prstClr val="white"/>
                </a:solidFill>
              </a:rPr>
              <a:t>	</a:t>
            </a:r>
            <a:r>
              <a:rPr lang="fr-FR" sz="1400" b="1" cap="all" dirty="0" smtClean="0">
                <a:solidFill>
                  <a:prstClr val="white"/>
                </a:solidFill>
              </a:rPr>
              <a:t>	         Equipment: 1 mammography </a:t>
            </a:r>
            <a:r>
              <a:rPr lang="fr-FR" sz="1400" b="1" cap="all" dirty="0">
                <a:solidFill>
                  <a:prstClr val="white"/>
                </a:solidFill>
              </a:rPr>
              <a:t>&amp; </a:t>
            </a:r>
            <a:r>
              <a:rPr lang="fr-FR" sz="1400" b="1" cap="all" dirty="0" smtClean="0">
                <a:solidFill>
                  <a:prstClr val="white"/>
                </a:solidFill>
              </a:rPr>
              <a:t>2 X Ray</a:t>
            </a:r>
            <a:endParaRPr lang="fr-FR" sz="1400" b="1" cap="all" dirty="0">
              <a:solidFill>
                <a:prstClr val="white"/>
              </a:solidFill>
            </a:endParaRPr>
          </a:p>
          <a:p>
            <a:pPr eaLnBrk="1" fontAlgn="auto" hangingPunct="1">
              <a:spcBef>
                <a:spcPts val="0"/>
              </a:spcBef>
              <a:spcAft>
                <a:spcPts val="0"/>
              </a:spcAft>
              <a:defRPr/>
            </a:pPr>
            <a:endParaRPr lang="fr-FR" sz="1400" b="1" cap="all" dirty="0">
              <a:solidFill>
                <a:prstClr val="white"/>
              </a:solidFill>
            </a:endParaRPr>
          </a:p>
          <a:p>
            <a:pPr eaLnBrk="1" fontAlgn="auto" hangingPunct="1">
              <a:spcBef>
                <a:spcPts val="0"/>
              </a:spcBef>
              <a:spcAft>
                <a:spcPts val="0"/>
              </a:spcAft>
              <a:defRPr/>
            </a:pPr>
            <a:r>
              <a:rPr lang="fr-FR" sz="1400" b="1" u="sng" cap="all" dirty="0">
                <a:solidFill>
                  <a:prstClr val="white"/>
                </a:solidFill>
              </a:rPr>
              <a:t>REGISTERED </a:t>
            </a:r>
            <a:r>
              <a:rPr lang="fr-FR" sz="1400" b="1" u="sng" cap="all" dirty="0" smtClean="0">
                <a:solidFill>
                  <a:prstClr val="white"/>
                </a:solidFill>
              </a:rPr>
              <a:t> ADDRESS</a:t>
            </a:r>
            <a:r>
              <a:rPr lang="fr-FR" sz="1400" cap="all" dirty="0">
                <a:solidFill>
                  <a:prstClr val="white"/>
                </a:solidFill>
              </a:rPr>
              <a:t>: </a:t>
            </a:r>
            <a:r>
              <a:rPr lang="fr-FR" sz="1400" b="1" cap="all" dirty="0">
                <a:solidFill>
                  <a:prstClr val="white"/>
                </a:solidFill>
              </a:rPr>
              <a:t> </a:t>
            </a:r>
            <a:r>
              <a:rPr lang="fr-FR" sz="1400" b="1" cap="all" dirty="0" smtClean="0">
                <a:solidFill>
                  <a:prstClr val="white"/>
                </a:solidFill>
              </a:rPr>
              <a:t> </a:t>
            </a:r>
            <a:r>
              <a:rPr lang="en-IN" sz="1400" dirty="0" smtClean="0">
                <a:solidFill>
                  <a:schemeClr val="bg1"/>
                </a:solidFill>
              </a:rPr>
              <a:t>DHATRI </a:t>
            </a:r>
            <a:r>
              <a:rPr lang="en-IN" sz="1400" dirty="0">
                <a:solidFill>
                  <a:schemeClr val="bg1"/>
                </a:solidFill>
              </a:rPr>
              <a:t>LIFECARE SERVICES XV, 39, PARADISE LINE THOTTADA PARADISE LINE KANNUR 670007 KERALA </a:t>
            </a:r>
            <a:endParaRPr lang="en-IN" sz="1400" dirty="0" smtClean="0">
              <a:solidFill>
                <a:schemeClr val="bg1"/>
              </a:solidFill>
            </a:endParaRPr>
          </a:p>
          <a:p>
            <a:pPr eaLnBrk="1" fontAlgn="auto" hangingPunct="1">
              <a:spcBef>
                <a:spcPts val="0"/>
              </a:spcBef>
              <a:spcAft>
                <a:spcPts val="0"/>
              </a:spcAft>
              <a:defRPr/>
            </a:pPr>
            <a:r>
              <a:rPr lang="en-IN" sz="1400" dirty="0">
                <a:solidFill>
                  <a:schemeClr val="bg1"/>
                </a:solidFill>
              </a:rPr>
              <a:t> </a:t>
            </a:r>
            <a:r>
              <a:rPr lang="en-IN" sz="1400" dirty="0" smtClean="0">
                <a:solidFill>
                  <a:schemeClr val="bg1"/>
                </a:solidFill>
              </a:rPr>
              <a:t>                                                 </a:t>
            </a:r>
            <a:endParaRPr lang="en-IN" sz="1400" b="1" cap="all" dirty="0">
              <a:solidFill>
                <a:schemeClr val="bg1"/>
              </a:solidFill>
            </a:endParaRPr>
          </a:p>
          <a:p>
            <a:pPr eaLnBrk="1" fontAlgn="auto" hangingPunct="1">
              <a:spcBef>
                <a:spcPts val="0"/>
              </a:spcBef>
              <a:spcAft>
                <a:spcPts val="0"/>
              </a:spcAft>
              <a:defRPr/>
            </a:pPr>
            <a:r>
              <a:rPr lang="en-IN" sz="1400" b="1" u="sng" cap="all" dirty="0">
                <a:solidFill>
                  <a:schemeClr val="bg1"/>
                </a:solidFill>
              </a:rPr>
              <a:t>Asset  </a:t>
            </a:r>
            <a:r>
              <a:rPr lang="en-IN" sz="1400" b="1" u="sng" cap="all" dirty="0" smtClean="0">
                <a:solidFill>
                  <a:schemeClr val="bg1"/>
                </a:solidFill>
              </a:rPr>
              <a:t>Installation</a:t>
            </a:r>
            <a:r>
              <a:rPr lang="en-IN" sz="1400" u="sng" cap="all" dirty="0" smtClean="0">
                <a:solidFill>
                  <a:schemeClr val="bg1"/>
                </a:solidFill>
              </a:rPr>
              <a:t>:</a:t>
            </a:r>
            <a:r>
              <a:rPr lang="en-IN" sz="1400" cap="all" dirty="0" smtClean="0">
                <a:solidFill>
                  <a:schemeClr val="bg1"/>
                </a:solidFill>
              </a:rPr>
              <a:t>   </a:t>
            </a:r>
            <a:r>
              <a:rPr lang="en-IN" sz="1400" cap="all" dirty="0">
                <a:solidFill>
                  <a:schemeClr val="bg1"/>
                </a:solidFill>
              </a:rPr>
              <a:t> </a:t>
            </a:r>
            <a:r>
              <a:rPr lang="en-IN" sz="1400" cap="all" dirty="0" smtClean="0">
                <a:solidFill>
                  <a:schemeClr val="bg1"/>
                </a:solidFill>
              </a:rPr>
              <a:t> </a:t>
            </a:r>
            <a:r>
              <a:rPr lang="en-US" sz="1400" cap="all" dirty="0" smtClean="0">
                <a:solidFill>
                  <a:schemeClr val="bg1"/>
                </a:solidFill>
              </a:rPr>
              <a:t>Mammography – Aster Hospital Bangalore, X Ray Mobile system – Aster hospital Cochin, X Ray with AI Enabled Processing – Aster MIMS – Calicut.</a:t>
            </a:r>
          </a:p>
          <a:p>
            <a:pPr eaLnBrk="1" fontAlgn="auto" hangingPunct="1">
              <a:spcBef>
                <a:spcPts val="0"/>
              </a:spcBef>
              <a:spcAft>
                <a:spcPts val="0"/>
              </a:spcAft>
              <a:defRPr/>
            </a:pPr>
            <a:endParaRPr lang="en-US" sz="1400" b="1" u="sng" cap="all" dirty="0">
              <a:solidFill>
                <a:schemeClr val="bg1"/>
              </a:solidFill>
            </a:endParaRPr>
          </a:p>
          <a:p>
            <a:pPr eaLnBrk="1" fontAlgn="auto" hangingPunct="1">
              <a:spcBef>
                <a:spcPts val="0"/>
              </a:spcBef>
              <a:spcAft>
                <a:spcPts val="0"/>
              </a:spcAft>
              <a:defRPr/>
            </a:pPr>
            <a:r>
              <a:rPr lang="en-US" sz="1400" b="1" u="sng" cap="all" dirty="0" smtClean="0">
                <a:solidFill>
                  <a:schemeClr val="bg1"/>
                </a:solidFill>
              </a:rPr>
              <a:t>PGS</a:t>
            </a:r>
            <a:r>
              <a:rPr lang="en-US" sz="1400" u="sng" cap="all" dirty="0" smtClean="0">
                <a:solidFill>
                  <a:schemeClr val="bg1"/>
                </a:solidFill>
              </a:rPr>
              <a:t>:</a:t>
            </a:r>
            <a:r>
              <a:rPr lang="en-US" sz="1400" cap="all" dirty="0" smtClean="0">
                <a:solidFill>
                  <a:schemeClr val="bg1"/>
                </a:solidFill>
              </a:rPr>
              <a:t>     		         Mrs. O.N. Bhavani, mr roht narayanan,  mrs divya rohit</a:t>
            </a:r>
            <a:endParaRPr lang="en-US" sz="1400" b="1" u="sng" cap="all" dirty="0">
              <a:solidFill>
                <a:schemeClr val="bg1"/>
              </a:solidFill>
            </a:endParaRPr>
          </a:p>
          <a:p>
            <a:pPr eaLnBrk="1" fontAlgn="auto" hangingPunct="1">
              <a:spcBef>
                <a:spcPts val="0"/>
              </a:spcBef>
              <a:spcAft>
                <a:spcPts val="0"/>
              </a:spcAft>
              <a:defRPr/>
            </a:pPr>
            <a:r>
              <a:rPr lang="en-US" sz="1400" b="1" cap="all" dirty="0">
                <a:solidFill>
                  <a:prstClr val="white"/>
                </a:solidFill>
              </a:rPr>
              <a:t>		           </a:t>
            </a:r>
          </a:p>
          <a:p>
            <a:pPr eaLnBrk="1" fontAlgn="auto" hangingPunct="1">
              <a:spcBef>
                <a:spcPts val="0"/>
              </a:spcBef>
              <a:spcAft>
                <a:spcPts val="0"/>
              </a:spcAft>
              <a:defRPr/>
            </a:pPr>
            <a:endParaRPr lang="en-US" sz="1400" b="1" cap="all" dirty="0">
              <a:solidFill>
                <a:prstClr val="white"/>
              </a:solidFill>
            </a:endParaRPr>
          </a:p>
          <a:p>
            <a:pPr eaLnBrk="1" fontAlgn="auto" hangingPunct="1">
              <a:spcBef>
                <a:spcPts val="0"/>
              </a:spcBef>
              <a:spcAft>
                <a:spcPts val="0"/>
              </a:spcAft>
              <a:defRPr/>
            </a:pPr>
            <a:r>
              <a:rPr lang="en-US" sz="1400" b="1" u="sng" cap="all" dirty="0">
                <a:solidFill>
                  <a:prstClr val="white"/>
                </a:solidFill>
              </a:rPr>
              <a:t>Asset </a:t>
            </a:r>
            <a:r>
              <a:rPr lang="en-US" sz="1400" b="1" u="sng" cap="all" dirty="0" smtClean="0">
                <a:solidFill>
                  <a:prstClr val="white"/>
                </a:solidFill>
              </a:rPr>
              <a:t> categorY</a:t>
            </a:r>
            <a:r>
              <a:rPr lang="en-US" sz="1400" b="1" cap="all" dirty="0">
                <a:solidFill>
                  <a:prstClr val="white"/>
                </a:solidFill>
              </a:rPr>
              <a:t>	         </a:t>
            </a:r>
            <a:r>
              <a:rPr lang="en-US" sz="1400" b="1" cap="all" dirty="0" smtClean="0">
                <a:solidFill>
                  <a:prstClr val="white"/>
                </a:solidFill>
              </a:rPr>
              <a:t>CATEGORY </a:t>
            </a:r>
            <a:r>
              <a:rPr lang="en-US" sz="1400" b="1" cap="all" dirty="0">
                <a:solidFill>
                  <a:prstClr val="white"/>
                </a:solidFill>
              </a:rPr>
              <a:t>A </a:t>
            </a:r>
          </a:p>
          <a:p>
            <a:pPr eaLnBrk="1" fontAlgn="auto" hangingPunct="1">
              <a:spcBef>
                <a:spcPts val="0"/>
              </a:spcBef>
              <a:spcAft>
                <a:spcPts val="0"/>
              </a:spcAft>
              <a:defRPr/>
            </a:pPr>
            <a:endParaRPr lang="en-US" sz="1400" b="1" cap="all" dirty="0">
              <a:solidFill>
                <a:prstClr val="white"/>
              </a:solidFill>
            </a:endParaRPr>
          </a:p>
          <a:p>
            <a:pPr eaLnBrk="1" fontAlgn="auto" hangingPunct="1">
              <a:spcBef>
                <a:spcPts val="0"/>
              </a:spcBef>
              <a:spcAft>
                <a:spcPts val="0"/>
              </a:spcAft>
              <a:defRPr/>
            </a:pPr>
            <a:r>
              <a:rPr lang="en-US" sz="1400" b="1" u="sng" cap="all" dirty="0">
                <a:solidFill>
                  <a:prstClr val="white"/>
                </a:solidFill>
              </a:rPr>
              <a:t>Location </a:t>
            </a:r>
            <a:r>
              <a:rPr lang="en-US" sz="1400" b="1" u="sng" cap="all" dirty="0" smtClean="0">
                <a:solidFill>
                  <a:prstClr val="white"/>
                </a:solidFill>
              </a:rPr>
              <a:t> categorY</a:t>
            </a:r>
            <a:r>
              <a:rPr lang="en-US" sz="1400" b="1" cap="all" dirty="0" smtClean="0">
                <a:solidFill>
                  <a:prstClr val="white"/>
                </a:solidFill>
              </a:rPr>
              <a:t>     </a:t>
            </a:r>
            <a:r>
              <a:rPr lang="en-US" sz="1400" b="1" cap="all" dirty="0">
                <a:solidFill>
                  <a:prstClr val="white"/>
                </a:solidFill>
              </a:rPr>
              <a:t> </a:t>
            </a:r>
            <a:r>
              <a:rPr lang="en-US" sz="1400" b="1" cap="all" dirty="0" smtClean="0">
                <a:solidFill>
                  <a:prstClr val="white"/>
                </a:solidFill>
              </a:rPr>
              <a:t>CATEGORY A(</a:t>
            </a:r>
            <a:r>
              <a:rPr lang="en-US" sz="1400" b="1" cap="all" dirty="0" err="1" smtClean="0">
                <a:solidFill>
                  <a:prstClr val="white"/>
                </a:solidFill>
              </a:rPr>
              <a:t>Rohit</a:t>
            </a:r>
            <a:r>
              <a:rPr lang="en-US" sz="1400" b="1" cap="all" dirty="0" smtClean="0">
                <a:solidFill>
                  <a:prstClr val="white"/>
                </a:solidFill>
              </a:rPr>
              <a:t> Residence is in Bangalore)</a:t>
            </a:r>
            <a:endParaRPr lang="en-US" sz="1400" b="1" cap="all" dirty="0">
              <a:solidFill>
                <a:prstClr val="white"/>
              </a:solidFill>
            </a:endParaRPr>
          </a:p>
          <a:p>
            <a:pPr eaLnBrk="1" fontAlgn="auto" hangingPunct="1">
              <a:spcBef>
                <a:spcPts val="0"/>
              </a:spcBef>
              <a:spcAft>
                <a:spcPts val="0"/>
              </a:spcAft>
              <a:defRPr/>
            </a:pPr>
            <a:endParaRPr lang="en-US" sz="1400" b="1" cap="all" dirty="0">
              <a:solidFill>
                <a:prstClr val="white"/>
              </a:solidFill>
            </a:endParaRPr>
          </a:p>
          <a:p>
            <a:pPr eaLnBrk="1" fontAlgn="auto" hangingPunct="1">
              <a:spcBef>
                <a:spcPts val="0"/>
              </a:spcBef>
              <a:spcAft>
                <a:spcPts val="0"/>
              </a:spcAft>
              <a:defRPr/>
            </a:pPr>
            <a:r>
              <a:rPr lang="en-US" sz="1400" b="1" u="sng" cap="all" dirty="0">
                <a:solidFill>
                  <a:prstClr val="white"/>
                </a:solidFill>
              </a:rPr>
              <a:t>CUSTOMER </a:t>
            </a:r>
            <a:r>
              <a:rPr lang="en-US" sz="1400" b="1" u="sng" cap="all" dirty="0" smtClean="0">
                <a:solidFill>
                  <a:prstClr val="white"/>
                </a:solidFill>
              </a:rPr>
              <a:t> CATEGORY</a:t>
            </a:r>
            <a:r>
              <a:rPr lang="en-US" sz="1400" b="1" cap="all" dirty="0" smtClean="0">
                <a:solidFill>
                  <a:prstClr val="white"/>
                </a:solidFill>
              </a:rPr>
              <a:t>    </a:t>
            </a:r>
            <a:r>
              <a:rPr lang="en-US" sz="1400" b="1" cap="all" dirty="0" err="1">
                <a:solidFill>
                  <a:prstClr val="white"/>
                </a:solidFill>
              </a:rPr>
              <a:t>CATEGORY</a:t>
            </a:r>
            <a:r>
              <a:rPr lang="en-US" sz="1400" b="1" cap="all" dirty="0">
                <a:solidFill>
                  <a:prstClr val="white"/>
                </a:solidFill>
              </a:rPr>
              <a:t> </a:t>
            </a:r>
            <a:r>
              <a:rPr lang="en-US" sz="1400" b="1" cap="all" dirty="0" smtClean="0">
                <a:solidFill>
                  <a:prstClr val="white"/>
                </a:solidFill>
              </a:rPr>
              <a:t>c</a:t>
            </a:r>
          </a:p>
          <a:p>
            <a:pPr eaLnBrk="1" fontAlgn="auto" hangingPunct="1">
              <a:spcBef>
                <a:spcPts val="0"/>
              </a:spcBef>
              <a:spcAft>
                <a:spcPts val="0"/>
              </a:spcAft>
              <a:defRPr/>
            </a:pPr>
            <a:endParaRPr lang="en-US" sz="1400" b="1" cap="all" dirty="0">
              <a:solidFill>
                <a:prstClr val="white"/>
              </a:solidFill>
            </a:endParaRPr>
          </a:p>
          <a:p>
            <a:pPr>
              <a:defRPr/>
            </a:pPr>
            <a:r>
              <a:rPr lang="en-US" sz="1400" b="1" cap="all" dirty="0">
                <a:solidFill>
                  <a:prstClr val="white"/>
                </a:solidFill>
              </a:rPr>
              <a:t>Application ID</a:t>
            </a:r>
            <a:r>
              <a:rPr lang="en-US" sz="1400" b="1" cap="all">
                <a:solidFill>
                  <a:prstClr val="white"/>
                </a:solidFill>
              </a:rPr>
              <a:t>:  </a:t>
            </a:r>
            <a:r>
              <a:rPr lang="en-US" sz="1400" b="1" cap="all">
                <a:solidFill>
                  <a:prstClr val="white"/>
                </a:solidFill>
              </a:rPr>
              <a:t>SCDHFS0000140750</a:t>
            </a:r>
            <a:r>
              <a:rPr lang="en-US" sz="1400" b="1" cap="all">
                <a:solidFill>
                  <a:prstClr val="white"/>
                </a:solidFill>
              </a:rPr>
              <a:t>, </a:t>
            </a:r>
            <a:r>
              <a:rPr lang="en-US" sz="1400" b="1" cap="all">
                <a:solidFill>
                  <a:prstClr val="white"/>
                </a:solidFill>
              </a:rPr>
              <a:t>SCDHFS0000140756, SGUHFS0000110818</a:t>
            </a:r>
            <a:endParaRPr lang="en-US" sz="1400" b="1" cap="all" dirty="0">
              <a:solidFill>
                <a:prstClr val="white"/>
              </a:solidFill>
            </a:endParaRPr>
          </a:p>
        </p:txBody>
      </p:sp>
    </p:spTree>
    <p:extLst>
      <p:ext uri="{BB962C8B-B14F-4D97-AF65-F5344CB8AC3E}">
        <p14:creationId xmlns:p14="http://schemas.microsoft.com/office/powerpoint/2010/main" val="100823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E591239-D047-4F91-A2B8-FA5BC1A0BA7D}" type="slidenum">
              <a:rPr lang="en-US" altLang="en-US" sz="1200" smtClean="0">
                <a:solidFill>
                  <a:srgbClr val="898989"/>
                </a:solidFill>
              </a:rPr>
              <a:pPr>
                <a:lnSpc>
                  <a:spcPct val="100000"/>
                </a:lnSpc>
                <a:spcBef>
                  <a:spcPct val="0"/>
                </a:spcBef>
                <a:buFontTx/>
                <a:buNone/>
              </a:pPr>
              <a:t>10</a:t>
            </a:fld>
            <a:endParaRPr lang="en-US" altLang="en-US" sz="1200" dirty="0" smtClean="0">
              <a:solidFill>
                <a:srgbClr val="898989"/>
              </a:solidFill>
            </a:endParaRPr>
          </a:p>
        </p:txBody>
      </p:sp>
      <p:pic>
        <p:nvPicPr>
          <p:cNvPr id="9220" name="Picture 12"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26126"/>
            <a:ext cx="1114425" cy="61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2075" y="1120548"/>
            <a:ext cx="11964988" cy="54466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r>
              <a:rPr lang="en-US" sz="1400" dirty="0">
                <a:cs typeface="Calibri" panose="020F0502020204030204" pitchFamily="34" charset="0"/>
              </a:rPr>
              <a:t>They have got 70 Lakhs advance with Aster MIMS Calicut which will be kept as buffer for the initial period. The agreement has the minimum commitment, Interest that will be charged and the CMC.</a:t>
            </a:r>
          </a:p>
          <a:p>
            <a:pPr lvl="0"/>
            <a:r>
              <a:rPr lang="en-US" sz="1400" dirty="0">
                <a:cs typeface="Calibri" panose="020F0502020204030204" pitchFamily="34" charset="0"/>
              </a:rPr>
              <a:t>The Current average number of exposures @ MIMS Calicut is 7500+ each month, whereas </a:t>
            </a:r>
            <a:r>
              <a:rPr lang="en-US" sz="1400" dirty="0" err="1">
                <a:cs typeface="Calibri" panose="020F0502020204030204" pitchFamily="34" charset="0"/>
              </a:rPr>
              <a:t>Dhatri</a:t>
            </a:r>
            <a:r>
              <a:rPr lang="en-US" sz="1400" dirty="0">
                <a:cs typeface="Calibri" panose="020F0502020204030204" pitchFamily="34" charset="0"/>
              </a:rPr>
              <a:t> has a minimum commitment of 5000 exposures/month. They will enter into an agreement with 80% minimum commitment of average exposures of the Hospital to </a:t>
            </a:r>
            <a:r>
              <a:rPr lang="en-US" sz="1400" dirty="0" err="1">
                <a:cs typeface="Calibri" panose="020F0502020204030204" pitchFamily="34" charset="0"/>
              </a:rPr>
              <a:t>Dhatri</a:t>
            </a:r>
            <a:r>
              <a:rPr lang="en-US" sz="1400" dirty="0">
                <a:cs typeface="Calibri" panose="020F0502020204030204" pitchFamily="34" charset="0"/>
              </a:rPr>
              <a:t>.</a:t>
            </a:r>
          </a:p>
          <a:p>
            <a:pPr lvl="0"/>
            <a:r>
              <a:rPr lang="en-US" sz="1400" dirty="0">
                <a:cs typeface="Calibri" panose="020F0502020204030204" pitchFamily="34" charset="0"/>
              </a:rPr>
              <a:t>  The Current average number of </a:t>
            </a:r>
            <a:r>
              <a:rPr lang="en-US" sz="1400" dirty="0" err="1">
                <a:cs typeface="Calibri" panose="020F0502020204030204" pitchFamily="34" charset="0"/>
              </a:rPr>
              <a:t>Mammo</a:t>
            </a:r>
            <a:r>
              <a:rPr lang="en-US" sz="1400" dirty="0">
                <a:cs typeface="Calibri" panose="020F0502020204030204" pitchFamily="34" charset="0"/>
              </a:rPr>
              <a:t> @ MIMS Calicut is 125 each month, with an Analogue Unit, where as we have a minimum commitment of 100 exposures/month. VAB will be a new offering with a minimum commitment of 4/month with a charge of INR 10,000 for each procedure. Consumables will be extra and they will have an additional revenue of INR 3000/Procedure. They will enter into an agreement with 80% minimum commitment of average exposures of the Hospital to </a:t>
            </a:r>
            <a:r>
              <a:rPr lang="en-US" sz="1400" dirty="0" err="1">
                <a:cs typeface="Calibri" panose="020F0502020204030204" pitchFamily="34" charset="0"/>
              </a:rPr>
              <a:t>Dhatri</a:t>
            </a:r>
            <a:r>
              <a:rPr lang="en-US" sz="1400" dirty="0">
                <a:cs typeface="Calibri" panose="020F0502020204030204" pitchFamily="34" charset="0"/>
              </a:rPr>
              <a:t>.</a:t>
            </a:r>
          </a:p>
          <a:p>
            <a:pPr lvl="0"/>
            <a:r>
              <a:rPr lang="en-US" sz="1400" dirty="0">
                <a:cs typeface="Calibri" panose="020F0502020204030204" pitchFamily="34" charset="0"/>
              </a:rPr>
              <a:t>The </a:t>
            </a:r>
            <a:r>
              <a:rPr lang="en-US" sz="1400" dirty="0" err="1">
                <a:cs typeface="Calibri" panose="020F0502020204030204" pitchFamily="34" charset="0"/>
              </a:rPr>
              <a:t>Mammo</a:t>
            </a:r>
            <a:r>
              <a:rPr lang="en-US" sz="1400" dirty="0">
                <a:cs typeface="Calibri" panose="020F0502020204030204" pitchFamily="34" charset="0"/>
              </a:rPr>
              <a:t> comes with 2 years of warranty, whereas the DRs come with a 5 year warranty. They will have an additional revenue stream from the 2nd year from the CMC. CMC Value for example 24 Lakhs for 4 years period after completing of 1 year is collected for a 100 Lakhs equipment. The agreement entered will be for 124 Lakhs with Hospital. Again from 2nd year the CMC Charge is collected which will go into profit for applicant.</a:t>
            </a:r>
          </a:p>
          <a:p>
            <a:pPr lvl="0"/>
            <a:r>
              <a:rPr lang="en-US" sz="1400" dirty="0" smtClean="0">
                <a:cs typeface="Calibri" panose="020F0502020204030204" pitchFamily="34" charset="0"/>
              </a:rPr>
              <a:t>They will </a:t>
            </a:r>
            <a:r>
              <a:rPr lang="en-US" sz="1400" dirty="0">
                <a:cs typeface="Calibri" panose="020F0502020204030204" pitchFamily="34" charset="0"/>
              </a:rPr>
              <a:t>have a letter stating a lock-in period of 5 years, and in the event of a termination, the customer(Hospital) will buyback the equipment/s as per the buyback mentioned in the agreement</a:t>
            </a:r>
            <a:r>
              <a:rPr lang="en-US" sz="1400" dirty="0" smtClean="0">
                <a:cs typeface="Calibri" panose="020F0502020204030204" pitchFamily="34" charset="0"/>
              </a:rPr>
              <a:t>. This is </a:t>
            </a:r>
            <a:r>
              <a:rPr lang="en-US" sz="1400" dirty="0" err="1" smtClean="0">
                <a:cs typeface="Calibri" panose="020F0502020204030204" pitchFamily="34" charset="0"/>
              </a:rPr>
              <a:t>pdd</a:t>
            </a:r>
            <a:r>
              <a:rPr lang="en-US" sz="1400" dirty="0" smtClean="0">
                <a:cs typeface="Calibri" panose="020F0502020204030204" pitchFamily="34" charset="0"/>
              </a:rPr>
              <a:t> for ASTER RV Bangalore project. Aster MIMS Calicut this letters are available.</a:t>
            </a:r>
            <a:endParaRPr lang="en-US" sz="1400" dirty="0">
              <a:cs typeface="Calibri" panose="020F0502020204030204" pitchFamily="34" charset="0"/>
            </a:endParaRPr>
          </a:p>
          <a:p>
            <a:pPr lvl="0"/>
            <a:r>
              <a:rPr lang="en-US" sz="1400" dirty="0">
                <a:cs typeface="Calibri" panose="020F0502020204030204" pitchFamily="34" charset="0"/>
              </a:rPr>
              <a:t>There is also a penalty towards the termination of the contract.</a:t>
            </a:r>
          </a:p>
          <a:p>
            <a:pPr lvl="0"/>
            <a:r>
              <a:rPr lang="en-US" sz="1400" dirty="0">
                <a:cs typeface="Calibri" panose="020F0502020204030204" pitchFamily="34" charset="0"/>
              </a:rPr>
              <a:t>Current project one time nonrefundable amount is Rs. 1.25Cr.</a:t>
            </a:r>
          </a:p>
          <a:p>
            <a:r>
              <a:rPr lang="en-US" sz="1400" dirty="0">
                <a:cs typeface="Calibri" panose="020F0502020204030204" pitchFamily="34" charset="0"/>
              </a:rPr>
              <a:t>With the above points They have calculated the viability, and the customer(Hospital) will be able to close the contract before 5 years</a:t>
            </a:r>
            <a:r>
              <a:rPr lang="en-US" sz="1400" dirty="0" smtClean="0">
                <a:cs typeface="Calibri" panose="020F0502020204030204" pitchFamily="34" charset="0"/>
              </a:rPr>
              <a:t>.</a:t>
            </a:r>
            <a:r>
              <a:rPr lang="en-US" sz="1400" dirty="0">
                <a:cs typeface="Calibri" panose="020F0502020204030204" pitchFamily="34" charset="0"/>
              </a:rPr>
              <a:t> </a:t>
            </a:r>
          </a:p>
          <a:p>
            <a:r>
              <a:rPr lang="en-US" sz="1400" dirty="0">
                <a:cs typeface="Calibri" panose="020F0502020204030204" pitchFamily="34" charset="0"/>
              </a:rPr>
              <a:t>Now all the agreements are designed in similar manner going forward.  Current project agreement is at draft stage. Signed agreement to be documented prior to disbursement</a:t>
            </a:r>
            <a:r>
              <a:rPr lang="en-US" sz="1400" dirty="0" smtClean="0">
                <a:cs typeface="Calibri" panose="020F0502020204030204" pitchFamily="34" charset="0"/>
              </a:rPr>
              <a:t>.</a:t>
            </a:r>
          </a:p>
          <a:p>
            <a:r>
              <a:rPr lang="en-US" sz="1400" dirty="0">
                <a:cs typeface="Calibri" panose="020F0502020204030204" pitchFamily="34" charset="0"/>
              </a:rPr>
              <a:t>Installation of Mammography equipment is done in April 2022(For recently funded loan). Installation is completed. Asset verification is pending for Calicut hospital. This will be done before cash out. Other equipment verification reports are attached for reference.</a:t>
            </a:r>
          </a:p>
          <a:p>
            <a:endParaRPr lang="en-US" sz="1400" dirty="0">
              <a:cs typeface="Calibri" panose="020F0502020204030204" pitchFamily="34" charset="0"/>
            </a:endParaRPr>
          </a:p>
        </p:txBody>
      </p:sp>
      <p:sp>
        <p:nvSpPr>
          <p:cNvPr id="8" name="Rectangle 2"/>
          <p:cNvSpPr>
            <a:spLocks noChangeArrowheads="1"/>
          </p:cNvSpPr>
          <p:nvPr/>
        </p:nvSpPr>
        <p:spPr bwMode="auto">
          <a:xfrm>
            <a:off x="90488" y="749358"/>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a:spcBef>
                <a:spcPct val="0"/>
              </a:spcBef>
            </a:pPr>
            <a:r>
              <a:rPr lang="en-US" altLang="en-US" sz="1400" b="1" dirty="0">
                <a:solidFill>
                  <a:srgbClr val="FFFFFF"/>
                </a:solidFill>
                <a:cs typeface="Arial" panose="020B0604020202020204" pitchFamily="34" charset="0"/>
              </a:rPr>
              <a:t>Dhatri Lifecare Services Proprietor O N Bhavani – </a:t>
            </a:r>
            <a:r>
              <a:rPr lang="en-US" altLang="en-US" sz="1400" b="1" dirty="0" smtClean="0">
                <a:solidFill>
                  <a:srgbClr val="FFFFFF"/>
                </a:solidFill>
                <a:cs typeface="Arial" panose="020B0604020202020204" pitchFamily="34" charset="0"/>
              </a:rPr>
              <a:t>Proposed Tie-up</a:t>
            </a:r>
            <a:endParaRPr lang="en-US" altLang="en-US" sz="1400" b="1" dirty="0">
              <a:solidFill>
                <a:srgbClr val="FFFFFF"/>
              </a:solidFill>
              <a:cs typeface="Arial" panose="020B0604020202020204" pitchFamily="34" charset="0"/>
            </a:endParaRPr>
          </a:p>
        </p:txBody>
      </p:sp>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780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E591239-D047-4F91-A2B8-FA5BC1A0BA7D}" type="slidenum">
              <a:rPr lang="en-US" altLang="en-US" sz="1200" smtClean="0">
                <a:solidFill>
                  <a:srgbClr val="898989"/>
                </a:solidFill>
              </a:rPr>
              <a:pPr>
                <a:lnSpc>
                  <a:spcPct val="100000"/>
                </a:lnSpc>
                <a:spcBef>
                  <a:spcPct val="0"/>
                </a:spcBef>
                <a:buFontTx/>
                <a:buNone/>
              </a:pPr>
              <a:t>11</a:t>
            </a:fld>
            <a:endParaRPr lang="en-US" altLang="en-US" sz="1200" dirty="0" smtClean="0">
              <a:solidFill>
                <a:srgbClr val="898989"/>
              </a:solidFill>
            </a:endParaRPr>
          </a:p>
        </p:txBody>
      </p:sp>
      <p:pic>
        <p:nvPicPr>
          <p:cNvPr id="9220" name="Picture 12"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26126"/>
            <a:ext cx="1114425" cy="61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2075" y="1120548"/>
            <a:ext cx="11964988" cy="56076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5750" indent="-285750" eaLnBrk="0" fontAlgn="base" hangingPunct="0">
              <a:lnSpc>
                <a:spcPct val="100000"/>
              </a:lnSpc>
              <a:spcBef>
                <a:spcPct val="0"/>
              </a:spcBef>
              <a:spcAft>
                <a:spcPct val="0"/>
              </a:spcAft>
            </a:pPr>
            <a:r>
              <a:rPr lang="en-US" altLang="en-US" sz="1200" dirty="0" smtClean="0">
                <a:cs typeface="Calibri" panose="020F0502020204030204" pitchFamily="34" charset="0"/>
              </a:rPr>
              <a:t>POS </a:t>
            </a:r>
            <a:r>
              <a:rPr lang="en-US" altLang="en-US" sz="1200" dirty="0">
                <a:cs typeface="Calibri" panose="020F0502020204030204" pitchFamily="34" charset="0"/>
              </a:rPr>
              <a:t>vs Buyback exit clause is as mentioned below:-  </a:t>
            </a:r>
          </a:p>
          <a:p>
            <a:pPr lvl="0" eaLnBrk="0" fontAlgn="base" hangingPunct="0">
              <a:lnSpc>
                <a:spcPct val="100000"/>
              </a:lnSpc>
              <a:spcBef>
                <a:spcPct val="0"/>
              </a:spcBef>
              <a:spcAft>
                <a:spcPct val="0"/>
              </a:spcAft>
              <a:buNone/>
            </a:pPr>
            <a:r>
              <a:rPr lang="en-US" altLang="en-US" sz="1200" dirty="0">
                <a:cs typeface="Calibri" panose="020F0502020204030204" pitchFamily="34" charset="0"/>
              </a:rPr>
              <a:t>Mandatory buy back letter and Minimum commitment clause letter will come as PDD as per discussion within one month from the date of fund out. (From ASTER Bangalore). This is only for New </a:t>
            </a:r>
            <a:r>
              <a:rPr lang="en-US" altLang="en-US" sz="1200" dirty="0" smtClean="0">
                <a:cs typeface="Calibri" panose="020F0502020204030204" pitchFamily="34" charset="0"/>
              </a:rPr>
              <a:t>Mammography </a:t>
            </a:r>
            <a:r>
              <a:rPr lang="en-US" altLang="en-US" sz="1200" dirty="0">
                <a:cs typeface="Calibri" panose="020F0502020204030204" pitchFamily="34" charset="0"/>
              </a:rPr>
              <a:t>in current deal. The other 2 Equipment will go to ASTER MIMS Calicut wherein we already have the buyback letter and minimum commitment letter.(This is old agreement).</a:t>
            </a:r>
          </a:p>
          <a:p>
            <a:pPr lvl="0" eaLnBrk="0" fontAlgn="base" hangingPunct="0">
              <a:lnSpc>
                <a:spcPct val="100000"/>
              </a:lnSpc>
              <a:spcBef>
                <a:spcPct val="0"/>
              </a:spcBef>
              <a:spcAft>
                <a:spcPct val="0"/>
              </a:spcAft>
              <a:buNone/>
            </a:pPr>
            <a:r>
              <a:rPr lang="en-US" altLang="en-US" sz="1200" dirty="0">
                <a:cs typeface="Calibri" panose="020F0502020204030204" pitchFamily="34" charset="0"/>
              </a:rPr>
              <a:t>70 Lakhs advance of previous project is utilized for expansion activity</a:t>
            </a:r>
            <a:r>
              <a:rPr lang="en-US" altLang="en-US" sz="1200" dirty="0" smtClean="0">
                <a:cs typeface="Calibri" panose="020F0502020204030204" pitchFamily="34" charset="0"/>
              </a:rPr>
              <a:t>.</a:t>
            </a:r>
          </a:p>
          <a:p>
            <a:pPr lvl="0" eaLnBrk="0" fontAlgn="base" hangingPunct="0">
              <a:lnSpc>
                <a:spcPct val="100000"/>
              </a:lnSpc>
              <a:spcBef>
                <a:spcPct val="0"/>
              </a:spcBef>
              <a:spcAft>
                <a:spcPct val="0"/>
              </a:spcAft>
              <a:buNone/>
            </a:pPr>
            <a:endParaRPr lang="en-US" sz="1400" dirty="0">
              <a:cs typeface="Calibri" panose="020F0502020204030204" pitchFamily="34" charset="0"/>
            </a:endParaRPr>
          </a:p>
          <a:p>
            <a:pPr lvl="0" eaLnBrk="0" fontAlgn="base" hangingPunct="0">
              <a:lnSpc>
                <a:spcPct val="100000"/>
              </a:lnSpc>
              <a:spcBef>
                <a:spcPct val="0"/>
              </a:spcBef>
              <a:spcAft>
                <a:spcPct val="0"/>
              </a:spcAft>
              <a:buNone/>
            </a:pPr>
            <a:endParaRPr lang="en-US" sz="1400" dirty="0" smtClean="0">
              <a:cs typeface="Calibri" panose="020F0502020204030204" pitchFamily="34" charset="0"/>
            </a:endParaRPr>
          </a:p>
          <a:p>
            <a:pPr lvl="0" eaLnBrk="0" fontAlgn="base" hangingPunct="0">
              <a:lnSpc>
                <a:spcPct val="100000"/>
              </a:lnSpc>
              <a:spcBef>
                <a:spcPct val="0"/>
              </a:spcBef>
              <a:spcAft>
                <a:spcPct val="0"/>
              </a:spcAft>
              <a:buNone/>
            </a:pPr>
            <a:endParaRPr lang="en-US" sz="1400" dirty="0">
              <a:cs typeface="Calibri" panose="020F0502020204030204" pitchFamily="34" charset="0"/>
            </a:endParaRPr>
          </a:p>
          <a:p>
            <a:pPr lvl="0" eaLnBrk="0" fontAlgn="base" hangingPunct="0">
              <a:lnSpc>
                <a:spcPct val="100000"/>
              </a:lnSpc>
              <a:spcBef>
                <a:spcPct val="0"/>
              </a:spcBef>
              <a:spcAft>
                <a:spcPct val="0"/>
              </a:spcAft>
              <a:buNone/>
            </a:pPr>
            <a:endParaRPr lang="en-US" sz="1400" dirty="0" smtClean="0">
              <a:cs typeface="Calibri" panose="020F0502020204030204" pitchFamily="34" charset="0"/>
            </a:endParaRPr>
          </a:p>
          <a:p>
            <a:pPr lvl="0" eaLnBrk="0" fontAlgn="base" hangingPunct="0">
              <a:lnSpc>
                <a:spcPct val="100000"/>
              </a:lnSpc>
              <a:spcBef>
                <a:spcPct val="0"/>
              </a:spcBef>
              <a:spcAft>
                <a:spcPct val="0"/>
              </a:spcAft>
              <a:buNone/>
            </a:pPr>
            <a:endParaRPr lang="en-US" sz="1400" dirty="0">
              <a:cs typeface="Calibri" panose="020F0502020204030204" pitchFamily="34" charset="0"/>
            </a:endParaRPr>
          </a:p>
          <a:p>
            <a:pPr lvl="0" eaLnBrk="0" fontAlgn="base" hangingPunct="0">
              <a:lnSpc>
                <a:spcPct val="100000"/>
              </a:lnSpc>
              <a:spcBef>
                <a:spcPct val="0"/>
              </a:spcBef>
              <a:spcAft>
                <a:spcPct val="0"/>
              </a:spcAft>
              <a:buNone/>
            </a:pPr>
            <a:endParaRPr lang="en-US" sz="1400" dirty="0" smtClean="0">
              <a:cs typeface="Calibri" panose="020F0502020204030204" pitchFamily="34" charset="0"/>
            </a:endParaRPr>
          </a:p>
          <a:p>
            <a:pPr lvl="0" eaLnBrk="0" fontAlgn="base" hangingPunct="0">
              <a:lnSpc>
                <a:spcPct val="100000"/>
              </a:lnSpc>
              <a:spcBef>
                <a:spcPct val="0"/>
              </a:spcBef>
              <a:spcAft>
                <a:spcPct val="0"/>
              </a:spcAft>
              <a:buNone/>
            </a:pPr>
            <a:endParaRPr lang="en-US" sz="1400" dirty="0">
              <a:cs typeface="Calibri" panose="020F0502020204030204" pitchFamily="34" charset="0"/>
            </a:endParaRPr>
          </a:p>
          <a:p>
            <a:pPr lvl="0" eaLnBrk="0" fontAlgn="base" hangingPunct="0">
              <a:lnSpc>
                <a:spcPct val="100000"/>
              </a:lnSpc>
              <a:spcBef>
                <a:spcPct val="0"/>
              </a:spcBef>
              <a:spcAft>
                <a:spcPct val="0"/>
              </a:spcAft>
              <a:buNone/>
            </a:pPr>
            <a:endParaRPr lang="en-US" sz="1400" dirty="0" smtClean="0">
              <a:cs typeface="Calibri" panose="020F0502020204030204" pitchFamily="34" charset="0"/>
            </a:endParaRPr>
          </a:p>
          <a:p>
            <a:pPr lvl="0" eaLnBrk="0" fontAlgn="base" hangingPunct="0">
              <a:lnSpc>
                <a:spcPct val="100000"/>
              </a:lnSpc>
              <a:spcBef>
                <a:spcPct val="0"/>
              </a:spcBef>
              <a:spcAft>
                <a:spcPct val="0"/>
              </a:spcAft>
              <a:buNone/>
            </a:pPr>
            <a:endParaRPr lang="en-US" sz="1400" dirty="0">
              <a:cs typeface="Calibri" panose="020F0502020204030204" pitchFamily="34" charset="0"/>
            </a:endParaRPr>
          </a:p>
          <a:p>
            <a:pPr lvl="0" eaLnBrk="0" fontAlgn="base" hangingPunct="0">
              <a:lnSpc>
                <a:spcPct val="100000"/>
              </a:lnSpc>
              <a:spcBef>
                <a:spcPct val="0"/>
              </a:spcBef>
              <a:spcAft>
                <a:spcPct val="0"/>
              </a:spcAft>
              <a:buNone/>
            </a:pPr>
            <a:endParaRPr lang="en-US" sz="1400" dirty="0" smtClean="0">
              <a:cs typeface="Calibri" panose="020F0502020204030204" pitchFamily="34" charset="0"/>
            </a:endParaRPr>
          </a:p>
          <a:p>
            <a:pPr lvl="0" eaLnBrk="0" fontAlgn="base" hangingPunct="0">
              <a:lnSpc>
                <a:spcPct val="100000"/>
              </a:lnSpc>
              <a:spcBef>
                <a:spcPct val="0"/>
              </a:spcBef>
              <a:spcAft>
                <a:spcPct val="0"/>
              </a:spcAft>
              <a:buNone/>
            </a:pPr>
            <a:endParaRPr lang="en-US" sz="1200" dirty="0">
              <a:cs typeface="Calibri" panose="020F0502020204030204" pitchFamily="34" charset="0"/>
            </a:endParaRPr>
          </a:p>
          <a:p>
            <a:r>
              <a:rPr lang="en-US" sz="1200" dirty="0">
                <a:cs typeface="Calibri" panose="020F0502020204030204" pitchFamily="34" charset="0"/>
              </a:rPr>
              <a:t>Applicant </a:t>
            </a:r>
            <a:r>
              <a:rPr lang="en-US" sz="1200" dirty="0" err="1">
                <a:cs typeface="Calibri" panose="020F0502020204030204" pitchFamily="34" charset="0"/>
              </a:rPr>
              <a:t>Rohit</a:t>
            </a:r>
            <a:r>
              <a:rPr lang="en-US" sz="1200" dirty="0">
                <a:cs typeface="Calibri" panose="020F0502020204030204" pitchFamily="34" charset="0"/>
              </a:rPr>
              <a:t> Narayanan does not own any properties. One 15 + 5 Lakhs property loan is taken by him on loan for his mother. There are no other properties owned by applicant and his wife in their names</a:t>
            </a:r>
            <a:r>
              <a:rPr lang="en-US" sz="1200" dirty="0" smtClean="0">
                <a:cs typeface="Calibri" panose="020F0502020204030204" pitchFamily="34" charset="0"/>
              </a:rPr>
              <a:t>.</a:t>
            </a:r>
            <a:endParaRPr lang="en-US" sz="1200" dirty="0">
              <a:cs typeface="Calibri" panose="020F0502020204030204" pitchFamily="34" charset="0"/>
            </a:endParaRPr>
          </a:p>
          <a:p>
            <a:r>
              <a:rPr lang="en-US" sz="1200" dirty="0">
                <a:cs typeface="Calibri" panose="020F0502020204030204" pitchFamily="34" charset="0"/>
              </a:rPr>
              <a:t>All gold/ mutual funds and deposits will be around 90-92 Lakhs(Net worth excluding loans). All money is infused in the business. He did not purchase any property till date. His wife has got a new offer for 36 Lakhs recently. She will leave </a:t>
            </a:r>
            <a:r>
              <a:rPr lang="en-US" sz="1200" dirty="0" err="1">
                <a:cs typeface="Calibri" panose="020F0502020204030204" pitchFamily="34" charset="0"/>
              </a:rPr>
              <a:t>CapGemini</a:t>
            </a:r>
            <a:r>
              <a:rPr lang="en-US" sz="1200" dirty="0">
                <a:cs typeface="Calibri" panose="020F0502020204030204" pitchFamily="34" charset="0"/>
              </a:rPr>
              <a:t> as per discussion</a:t>
            </a:r>
            <a:r>
              <a:rPr lang="en-US" sz="1200" dirty="0" smtClean="0">
                <a:cs typeface="Calibri" panose="020F0502020204030204" pitchFamily="34" charset="0"/>
              </a:rPr>
              <a:t>.</a:t>
            </a:r>
            <a:endParaRPr lang="en-US" sz="1200" dirty="0">
              <a:cs typeface="Calibri" panose="020F0502020204030204" pitchFamily="34" charset="0"/>
            </a:endParaRPr>
          </a:p>
          <a:p>
            <a:r>
              <a:rPr lang="en-US" sz="1200" dirty="0">
                <a:cs typeface="Calibri" panose="020F0502020204030204" pitchFamily="34" charset="0"/>
              </a:rPr>
              <a:t>Margin Money:-</a:t>
            </a:r>
          </a:p>
          <a:p>
            <a:pPr lvl="0"/>
            <a:r>
              <a:rPr lang="en-US" sz="1200" dirty="0">
                <a:cs typeface="Calibri" panose="020F0502020204030204" pitchFamily="34" charset="0"/>
              </a:rPr>
              <a:t>85.62 Lakhs is the margin money to be paid. </a:t>
            </a:r>
          </a:p>
          <a:p>
            <a:pPr lvl="0"/>
            <a:r>
              <a:rPr lang="en-US" sz="1200" dirty="0">
                <a:cs typeface="Calibri" panose="020F0502020204030204" pitchFamily="34" charset="0"/>
              </a:rPr>
              <a:t>Out of this 43 Lakhs is already paid to </a:t>
            </a:r>
            <a:r>
              <a:rPr lang="en-US" sz="1200" dirty="0" err="1">
                <a:cs typeface="Calibri" panose="020F0502020204030204" pitchFamily="34" charset="0"/>
              </a:rPr>
              <a:t>Carestream</a:t>
            </a:r>
            <a:r>
              <a:rPr lang="en-US" sz="1200" dirty="0">
                <a:cs typeface="Calibri" panose="020F0502020204030204" pitchFamily="34" charset="0"/>
              </a:rPr>
              <a:t> Vendor. Remaining 42.62 Lakhs will be arranged from Mutual funds and other deposits. </a:t>
            </a:r>
          </a:p>
          <a:p>
            <a:pPr lvl="0"/>
            <a:r>
              <a:rPr lang="en-US" sz="1200" dirty="0">
                <a:cs typeface="Calibri" panose="020F0502020204030204" pitchFamily="34" charset="0"/>
              </a:rPr>
              <a:t>Above margin money is paid from cash inflows, own money and also some amount from 70 Lakhs advance received in Jan 2022 project. It’s a Mix of all</a:t>
            </a:r>
            <a:r>
              <a:rPr lang="en-US" sz="1200" dirty="0" smtClean="0">
                <a:cs typeface="Calibri" panose="020F0502020204030204" pitchFamily="34" charset="0"/>
              </a:rPr>
              <a:t>.</a:t>
            </a:r>
            <a:endParaRPr lang="en-US" sz="1200" dirty="0">
              <a:cs typeface="Calibri" panose="020F0502020204030204" pitchFamily="34" charset="0"/>
            </a:endParaRPr>
          </a:p>
        </p:txBody>
      </p:sp>
      <p:sp>
        <p:nvSpPr>
          <p:cNvPr id="8" name="Rectangle 2"/>
          <p:cNvSpPr>
            <a:spLocks noChangeArrowheads="1"/>
          </p:cNvSpPr>
          <p:nvPr/>
        </p:nvSpPr>
        <p:spPr bwMode="auto">
          <a:xfrm>
            <a:off x="90488" y="749358"/>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a:spcBef>
                <a:spcPct val="0"/>
              </a:spcBef>
            </a:pPr>
            <a:r>
              <a:rPr lang="en-US" altLang="en-US" sz="1400" b="1" dirty="0">
                <a:solidFill>
                  <a:srgbClr val="FFFFFF"/>
                </a:solidFill>
                <a:cs typeface="Arial" panose="020B0604020202020204" pitchFamily="34" charset="0"/>
              </a:rPr>
              <a:t>Dhatri Lifecare Services Proprietor O N Bhavani – </a:t>
            </a:r>
            <a:r>
              <a:rPr lang="en-US" altLang="en-US" sz="1400" b="1" dirty="0" smtClean="0">
                <a:solidFill>
                  <a:srgbClr val="FFFFFF"/>
                </a:solidFill>
                <a:cs typeface="Arial" panose="020B0604020202020204" pitchFamily="34" charset="0"/>
              </a:rPr>
              <a:t>POS vs Buyback</a:t>
            </a:r>
            <a:endParaRPr lang="en-US" altLang="en-US" sz="1400" b="1" dirty="0">
              <a:solidFill>
                <a:srgbClr val="FFFFFF"/>
              </a:solidFill>
              <a:cs typeface="Arial" panose="020B0604020202020204" pitchFamily="34" charset="0"/>
            </a:endParaRPr>
          </a:p>
        </p:txBody>
      </p:sp>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38417399"/>
              </p:ext>
            </p:extLst>
          </p:nvPr>
        </p:nvGraphicFramePr>
        <p:xfrm>
          <a:off x="90488" y="2206692"/>
          <a:ext cx="11964988" cy="2082165"/>
        </p:xfrm>
        <a:graphic>
          <a:graphicData uri="http://schemas.openxmlformats.org/drawingml/2006/table">
            <a:tbl>
              <a:tblPr firstRow="1" firstCol="1" bandRow="1">
                <a:tableStyleId>{5C22544A-7EE6-4342-B048-85BDC9FD1C3A}</a:tableStyleId>
              </a:tblPr>
              <a:tblGrid>
                <a:gridCol w="3498070">
                  <a:extLst>
                    <a:ext uri="{9D8B030D-6E8A-4147-A177-3AD203B41FA5}">
                      <a16:colId xmlns:a16="http://schemas.microsoft.com/office/drawing/2014/main" val="1883746895"/>
                    </a:ext>
                  </a:extLst>
                </a:gridCol>
                <a:gridCol w="3537820">
                  <a:extLst>
                    <a:ext uri="{9D8B030D-6E8A-4147-A177-3AD203B41FA5}">
                      <a16:colId xmlns:a16="http://schemas.microsoft.com/office/drawing/2014/main" val="3529513205"/>
                    </a:ext>
                  </a:extLst>
                </a:gridCol>
                <a:gridCol w="4929098">
                  <a:extLst>
                    <a:ext uri="{9D8B030D-6E8A-4147-A177-3AD203B41FA5}">
                      <a16:colId xmlns:a16="http://schemas.microsoft.com/office/drawing/2014/main" val="283440502"/>
                    </a:ext>
                  </a:extLst>
                </a:gridCol>
              </a:tblGrid>
              <a:tr h="358140">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9525" marR="9525" marT="9525" marB="0" anchor="ctr"/>
                </a:tc>
                <a:tc>
                  <a:txBody>
                    <a:bodyPr/>
                    <a:lstStyle/>
                    <a:p>
                      <a:pPr marL="0" marR="0" algn="ctr">
                        <a:spcBef>
                          <a:spcPts val="0"/>
                        </a:spcBef>
                        <a:spcAft>
                          <a:spcPts val="0"/>
                        </a:spcAft>
                      </a:pPr>
                      <a:r>
                        <a:rPr lang="en-US" sz="1100">
                          <a:effectLst/>
                        </a:rPr>
                        <a:t>POS</a:t>
                      </a:r>
                      <a:endParaRPr lang="en-US" sz="1100">
                        <a:effectLst/>
                        <a:latin typeface="Calibri" panose="020F0502020204030204" pitchFamily="34" charset="0"/>
                        <a:ea typeface="Calibri" panose="020F0502020204030204" pitchFamily="34" charset="0"/>
                      </a:endParaRPr>
                    </a:p>
                  </a:txBody>
                  <a:tcPr marL="9525" marR="9525" marT="9525" marB="0" anchor="ctr"/>
                </a:tc>
                <a:tc>
                  <a:txBody>
                    <a:bodyPr/>
                    <a:lstStyle/>
                    <a:p>
                      <a:pPr marL="0" marR="0" algn="ctr">
                        <a:spcBef>
                          <a:spcPts val="0"/>
                        </a:spcBef>
                        <a:spcAft>
                          <a:spcPts val="0"/>
                        </a:spcAft>
                      </a:pPr>
                      <a:r>
                        <a:rPr lang="en-US" sz="1100">
                          <a:effectLst/>
                        </a:rPr>
                        <a:t>Buyback as per agreement + Taxes extra</a:t>
                      </a:r>
                      <a:endParaRPr lang="en-US" sz="1100">
                        <a:effectLst/>
                        <a:latin typeface="Calibri" panose="020F0502020204030204" pitchFamily="34" charset="0"/>
                        <a:ea typeface="Calibri" panose="020F0502020204030204" pitchFamily="34" charset="0"/>
                      </a:endParaRPr>
                    </a:p>
                  </a:txBody>
                  <a:tcPr marL="9525" marR="9525" marT="9525" marB="0" anchor="ctr"/>
                </a:tc>
                <a:extLst>
                  <a:ext uri="{0D108BD9-81ED-4DB2-BD59-A6C34878D82A}">
                    <a16:rowId xmlns:a16="http://schemas.microsoft.com/office/drawing/2014/main" val="1457195985"/>
                  </a:ext>
                </a:extLst>
              </a:tr>
              <a:tr h="182880">
                <a:tc>
                  <a:txBody>
                    <a:bodyPr/>
                    <a:lstStyle/>
                    <a:p>
                      <a:pPr marL="0" marR="0">
                        <a:spcBef>
                          <a:spcPts val="0"/>
                        </a:spcBef>
                        <a:spcAft>
                          <a:spcPts val="0"/>
                        </a:spcAft>
                      </a:pPr>
                      <a:r>
                        <a:rPr lang="en-US" sz="1100">
                          <a:effectLst/>
                        </a:rPr>
                        <a:t>End of 12th Month</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 2,74,26,520.00 </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a:t>
                      </a:r>
                      <a:endParaRPr lang="en-US" sz="1200">
                        <a:effectLst/>
                      </a:endParaRPr>
                    </a:p>
                    <a:p>
                      <a:pPr marL="0" marR="0">
                        <a:spcBef>
                          <a:spcPts val="0"/>
                        </a:spcBef>
                        <a:spcAft>
                          <a:spcPts val="0"/>
                        </a:spcAft>
                      </a:pPr>
                      <a:r>
                        <a:rPr lang="en-US" sz="1100">
                          <a:effectLst/>
                        </a:rPr>
                        <a:t>₹ 55517829 + applicable taxes. </a:t>
                      </a:r>
                      <a:endParaRPr lang="en-US" sz="1200">
                        <a:solidFill>
                          <a:srgbClr val="000000"/>
                        </a:solidFill>
                        <a:effectLst/>
                        <a:latin typeface="Arial" panose="020B060402020202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3495771650"/>
                  </a:ext>
                </a:extLst>
              </a:tr>
              <a:tr h="182880">
                <a:tc>
                  <a:txBody>
                    <a:bodyPr/>
                    <a:lstStyle/>
                    <a:p>
                      <a:pPr marL="0" marR="0">
                        <a:spcBef>
                          <a:spcPts val="0"/>
                        </a:spcBef>
                        <a:spcAft>
                          <a:spcPts val="0"/>
                        </a:spcAft>
                      </a:pPr>
                      <a:r>
                        <a:rPr lang="en-US" sz="1100">
                          <a:effectLst/>
                        </a:rPr>
                        <a:t>End of 24th Month</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 2,19,28,665.00 </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a:t>
                      </a:r>
                      <a:endParaRPr lang="en-US" sz="1200">
                        <a:effectLst/>
                      </a:endParaRPr>
                    </a:p>
                    <a:p>
                      <a:pPr marL="0" marR="0">
                        <a:spcBef>
                          <a:spcPts val="0"/>
                        </a:spcBef>
                        <a:spcAft>
                          <a:spcPts val="0"/>
                        </a:spcAft>
                      </a:pPr>
                      <a:r>
                        <a:rPr lang="en-US" sz="1100">
                          <a:effectLst/>
                        </a:rPr>
                        <a:t>₹ 45125305 + applicable taxes. </a:t>
                      </a:r>
                      <a:endParaRPr lang="en-US" sz="1200">
                        <a:solidFill>
                          <a:srgbClr val="000000"/>
                        </a:solidFill>
                        <a:effectLst/>
                        <a:latin typeface="Arial" panose="020B060402020202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506312171"/>
                  </a:ext>
                </a:extLst>
              </a:tr>
              <a:tr h="182880">
                <a:tc>
                  <a:txBody>
                    <a:bodyPr/>
                    <a:lstStyle/>
                    <a:p>
                      <a:pPr marL="0" marR="0">
                        <a:spcBef>
                          <a:spcPts val="0"/>
                        </a:spcBef>
                        <a:spcAft>
                          <a:spcPts val="0"/>
                        </a:spcAft>
                      </a:pPr>
                      <a:r>
                        <a:rPr lang="en-US" sz="1100">
                          <a:effectLst/>
                        </a:rPr>
                        <a:t>End of 36th Month</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 1,56,09,748.00 </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a:t>
                      </a:r>
                      <a:endParaRPr lang="en-US" sz="1200">
                        <a:effectLst/>
                      </a:endParaRPr>
                    </a:p>
                    <a:p>
                      <a:pPr marL="0" marR="0">
                        <a:spcBef>
                          <a:spcPts val="0"/>
                        </a:spcBef>
                        <a:spcAft>
                          <a:spcPts val="0"/>
                        </a:spcAft>
                      </a:pPr>
                      <a:r>
                        <a:rPr lang="en-US" sz="1100">
                          <a:effectLst/>
                        </a:rPr>
                        <a:t>₹ 34216601 + applicable taxes. </a:t>
                      </a:r>
                      <a:endParaRPr lang="en-US" sz="1200">
                        <a:solidFill>
                          <a:srgbClr val="000000"/>
                        </a:solidFill>
                        <a:effectLst/>
                        <a:latin typeface="Arial" panose="020B060402020202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135529436"/>
                  </a:ext>
                </a:extLst>
              </a:tr>
              <a:tr h="182880">
                <a:tc>
                  <a:txBody>
                    <a:bodyPr/>
                    <a:lstStyle/>
                    <a:p>
                      <a:pPr marL="0" marR="0">
                        <a:spcBef>
                          <a:spcPts val="0"/>
                        </a:spcBef>
                        <a:spcAft>
                          <a:spcPts val="0"/>
                        </a:spcAft>
                      </a:pPr>
                      <a:r>
                        <a:rPr lang="en-US" sz="1100">
                          <a:effectLst/>
                        </a:rPr>
                        <a:t>End of 48th Month</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     83,47,152.00 </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a:effectLst/>
                        </a:rPr>
                        <a:t> </a:t>
                      </a:r>
                      <a:endParaRPr lang="en-US" sz="1200">
                        <a:effectLst/>
                      </a:endParaRPr>
                    </a:p>
                    <a:p>
                      <a:pPr marL="0" marR="0">
                        <a:spcBef>
                          <a:spcPts val="0"/>
                        </a:spcBef>
                        <a:spcAft>
                          <a:spcPts val="0"/>
                        </a:spcAft>
                      </a:pPr>
                      <a:r>
                        <a:rPr lang="en-US" sz="1100">
                          <a:effectLst/>
                        </a:rPr>
                        <a:t>₹ 23740842 + applicable taxes. </a:t>
                      </a:r>
                      <a:endParaRPr lang="en-US" sz="1200">
                        <a:solidFill>
                          <a:srgbClr val="000000"/>
                        </a:solidFill>
                        <a:effectLst/>
                        <a:latin typeface="Arial" panose="020B060402020202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3027376484"/>
                  </a:ext>
                </a:extLst>
              </a:tr>
              <a:tr h="190500">
                <a:tc>
                  <a:txBody>
                    <a:bodyPr/>
                    <a:lstStyle/>
                    <a:p>
                      <a:pPr marL="0" marR="0">
                        <a:spcBef>
                          <a:spcPts val="0"/>
                        </a:spcBef>
                        <a:spcAft>
                          <a:spcPts val="0"/>
                        </a:spcAft>
                      </a:pPr>
                      <a:r>
                        <a:rPr lang="en-US" sz="1100">
                          <a:effectLst/>
                        </a:rPr>
                        <a:t>End of 60th Month</a:t>
                      </a:r>
                      <a:endParaRPr lang="en-US" sz="110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dirty="0">
                          <a:effectLst/>
                        </a:rPr>
                        <a:t> ₹       7,40,774.00 </a:t>
                      </a:r>
                      <a:endParaRPr lang="en-US" sz="1100" dirty="0">
                        <a:effectLst/>
                        <a:latin typeface="Calibri" panose="020F0502020204030204" pitchFamily="34" charset="0"/>
                        <a:ea typeface="Calibri" panose="020F0502020204030204" pitchFamily="34" charset="0"/>
                      </a:endParaRPr>
                    </a:p>
                  </a:txBody>
                  <a:tcPr marL="9525" marR="9525" marT="9525" marB="0" anchor="b"/>
                </a:tc>
                <a:tc>
                  <a:txBody>
                    <a:bodyPr/>
                    <a:lstStyle/>
                    <a:p>
                      <a:pPr marL="0" marR="0">
                        <a:spcBef>
                          <a:spcPts val="0"/>
                        </a:spcBef>
                        <a:spcAft>
                          <a:spcPts val="0"/>
                        </a:spcAft>
                      </a:pPr>
                      <a:r>
                        <a:rPr lang="en-US" sz="1100" dirty="0">
                          <a:effectLst/>
                        </a:rPr>
                        <a:t> </a:t>
                      </a:r>
                      <a:endParaRPr lang="en-US" sz="1200" dirty="0">
                        <a:effectLst/>
                      </a:endParaRPr>
                    </a:p>
                    <a:p>
                      <a:pPr marL="0" marR="0">
                        <a:spcBef>
                          <a:spcPts val="0"/>
                        </a:spcBef>
                        <a:spcAft>
                          <a:spcPts val="0"/>
                        </a:spcAft>
                      </a:pPr>
                      <a:r>
                        <a:rPr lang="en-US" sz="1100" dirty="0">
                          <a:effectLst/>
                        </a:rPr>
                        <a:t>₹ 16466424 + applicable taxes. </a:t>
                      </a:r>
                      <a:endParaRPr lang="en-US" sz="1200" dirty="0">
                        <a:solidFill>
                          <a:srgbClr val="000000"/>
                        </a:solidFill>
                        <a:effectLst/>
                        <a:latin typeface="Arial" panose="020B060402020202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827211516"/>
                  </a:ext>
                </a:extLst>
              </a:tr>
            </a:tbl>
          </a:graphicData>
        </a:graphic>
      </p:graphicFrame>
    </p:spTree>
    <p:extLst>
      <p:ext uri="{BB962C8B-B14F-4D97-AF65-F5344CB8AC3E}">
        <p14:creationId xmlns:p14="http://schemas.microsoft.com/office/powerpoint/2010/main" val="262292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E591239-D047-4F91-A2B8-FA5BC1A0BA7D}" type="slidenum">
              <a:rPr lang="en-US" altLang="en-US" sz="1200" smtClean="0">
                <a:solidFill>
                  <a:srgbClr val="898989"/>
                </a:solidFill>
              </a:rPr>
              <a:pPr>
                <a:lnSpc>
                  <a:spcPct val="100000"/>
                </a:lnSpc>
                <a:spcBef>
                  <a:spcPct val="0"/>
                </a:spcBef>
                <a:buFontTx/>
                <a:buNone/>
              </a:pPr>
              <a:t>12</a:t>
            </a:fld>
            <a:endParaRPr lang="en-US" altLang="en-US" sz="1200" dirty="0" smtClean="0">
              <a:solidFill>
                <a:srgbClr val="898989"/>
              </a:solidFill>
            </a:endParaRPr>
          </a:p>
        </p:txBody>
      </p:sp>
      <p:pic>
        <p:nvPicPr>
          <p:cNvPr id="9220" name="Picture 12"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26126"/>
            <a:ext cx="1114425" cy="61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90488" y="749358"/>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a:spcBef>
                <a:spcPct val="0"/>
              </a:spcBef>
            </a:pPr>
            <a:r>
              <a:rPr lang="en-US" altLang="en-US" sz="1400" b="1" dirty="0">
                <a:solidFill>
                  <a:srgbClr val="FFFFFF"/>
                </a:solidFill>
                <a:cs typeface="Arial" panose="020B0604020202020204" pitchFamily="34" charset="0"/>
              </a:rPr>
              <a:t>Dhatri Lifecare Services Proprietor O N Bhavani – </a:t>
            </a:r>
            <a:r>
              <a:rPr lang="en-US" altLang="en-US" sz="1400" b="1" dirty="0" smtClean="0">
                <a:solidFill>
                  <a:srgbClr val="FFFFFF"/>
                </a:solidFill>
                <a:cs typeface="Arial" panose="020B0604020202020204" pitchFamily="34" charset="0"/>
              </a:rPr>
              <a:t>Cash flows from Current Project and Cash Flows from ASTER MIMS Calicut - Table</a:t>
            </a:r>
            <a:endParaRPr lang="en-US" altLang="en-US" sz="1400" b="1" dirty="0">
              <a:solidFill>
                <a:srgbClr val="FFFFFF"/>
              </a:solidFill>
              <a:cs typeface="Arial" panose="020B0604020202020204" pitchFamily="34" charset="0"/>
            </a:endParaRPr>
          </a:p>
        </p:txBody>
      </p:sp>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66617573"/>
              </p:ext>
            </p:extLst>
          </p:nvPr>
        </p:nvGraphicFramePr>
        <p:xfrm>
          <a:off x="90488" y="1253399"/>
          <a:ext cx="11964986" cy="5278029"/>
        </p:xfrm>
        <a:graphic>
          <a:graphicData uri="http://schemas.openxmlformats.org/drawingml/2006/table">
            <a:tbl>
              <a:tblPr firstRow="1" firstCol="1" bandRow="1"/>
              <a:tblGrid>
                <a:gridCol w="576878">
                  <a:extLst>
                    <a:ext uri="{9D8B030D-6E8A-4147-A177-3AD203B41FA5}">
                      <a16:colId xmlns:a16="http://schemas.microsoft.com/office/drawing/2014/main" val="3182694048"/>
                    </a:ext>
                  </a:extLst>
                </a:gridCol>
                <a:gridCol w="802462">
                  <a:extLst>
                    <a:ext uri="{9D8B030D-6E8A-4147-A177-3AD203B41FA5}">
                      <a16:colId xmlns:a16="http://schemas.microsoft.com/office/drawing/2014/main" val="2898593526"/>
                    </a:ext>
                  </a:extLst>
                </a:gridCol>
                <a:gridCol w="1897553">
                  <a:extLst>
                    <a:ext uri="{9D8B030D-6E8A-4147-A177-3AD203B41FA5}">
                      <a16:colId xmlns:a16="http://schemas.microsoft.com/office/drawing/2014/main" val="1495804540"/>
                    </a:ext>
                  </a:extLst>
                </a:gridCol>
                <a:gridCol w="1033632">
                  <a:extLst>
                    <a:ext uri="{9D8B030D-6E8A-4147-A177-3AD203B41FA5}">
                      <a16:colId xmlns:a16="http://schemas.microsoft.com/office/drawing/2014/main" val="3127422849"/>
                    </a:ext>
                  </a:extLst>
                </a:gridCol>
                <a:gridCol w="698399">
                  <a:extLst>
                    <a:ext uri="{9D8B030D-6E8A-4147-A177-3AD203B41FA5}">
                      <a16:colId xmlns:a16="http://schemas.microsoft.com/office/drawing/2014/main" val="2479646316"/>
                    </a:ext>
                  </a:extLst>
                </a:gridCol>
                <a:gridCol w="1089503">
                  <a:extLst>
                    <a:ext uri="{9D8B030D-6E8A-4147-A177-3AD203B41FA5}">
                      <a16:colId xmlns:a16="http://schemas.microsoft.com/office/drawing/2014/main" val="2868507951"/>
                    </a:ext>
                  </a:extLst>
                </a:gridCol>
                <a:gridCol w="2011392">
                  <a:extLst>
                    <a:ext uri="{9D8B030D-6E8A-4147-A177-3AD203B41FA5}">
                      <a16:colId xmlns:a16="http://schemas.microsoft.com/office/drawing/2014/main" val="2324396742"/>
                    </a:ext>
                  </a:extLst>
                </a:gridCol>
                <a:gridCol w="1075536">
                  <a:extLst>
                    <a:ext uri="{9D8B030D-6E8A-4147-A177-3AD203B41FA5}">
                      <a16:colId xmlns:a16="http://schemas.microsoft.com/office/drawing/2014/main" val="2471131955"/>
                    </a:ext>
                  </a:extLst>
                </a:gridCol>
                <a:gridCol w="698399">
                  <a:extLst>
                    <a:ext uri="{9D8B030D-6E8A-4147-A177-3AD203B41FA5}">
                      <a16:colId xmlns:a16="http://schemas.microsoft.com/office/drawing/2014/main" val="3262559612"/>
                    </a:ext>
                  </a:extLst>
                </a:gridCol>
                <a:gridCol w="2081232">
                  <a:extLst>
                    <a:ext uri="{9D8B030D-6E8A-4147-A177-3AD203B41FA5}">
                      <a16:colId xmlns:a16="http://schemas.microsoft.com/office/drawing/2014/main" val="2701229152"/>
                    </a:ext>
                  </a:extLst>
                </a:gridCol>
              </a:tblGrid>
              <a:tr h="170259">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Month</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Month</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Cash Inflows as per Agreement</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Service Charge</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CMC Cost</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Total Cash Flow</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EMI Amount - Current Project</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EMI Old Project</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Total EMI</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Difference in Cash Flow to EMI</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54972368"/>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Oct-22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312489</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312489</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-956536</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5800540"/>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Nov-22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312489</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312489</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-956536</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77109640"/>
                  </a:ext>
                </a:extLst>
              </a:tr>
              <a:tr h="1191813">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Dec-22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dirty="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132457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93664478"/>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Jan-23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132457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26028208"/>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Feb-23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132457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912410775"/>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6</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Mar-23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1401482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132457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07416103"/>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Apr-23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195822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79242858"/>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8</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May-23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195822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91535844"/>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9</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Jun-23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100000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295822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888934168"/>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Jul-23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195822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68353870"/>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Aug-23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195822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201616279"/>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Sep-23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100000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1564847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295822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906116751"/>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Oct-23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1306260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2880177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1611152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27643957"/>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Nov-23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304892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30790719"/>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Dec-23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450000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2023917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754892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660473354"/>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Jan-24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304892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56939290"/>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Feb-24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304892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24489027"/>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18</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Mar-24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1573917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450000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2023917</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754892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73722048"/>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19</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Apr-24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405530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182788944"/>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May-24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405530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52787742"/>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Jun-24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450000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2124555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855530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81220595"/>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22</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Jul-24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405530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58773673"/>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23</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Aug-24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405530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055074710"/>
                  </a:ext>
                </a:extLst>
              </a:tr>
              <a:tr h="170259">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Sep-24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1674555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450000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Calibri" panose="020F0502020204030204" pitchFamily="34" charset="0"/>
                        </a:rPr>
                        <a:t> </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2124555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749471</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519554</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a:effectLst/>
                          <a:latin typeface="Calibri" panose="020F0502020204030204" pitchFamily="34" charset="0"/>
                          <a:ea typeface="Calibri" panose="020F0502020204030204" pitchFamily="34" charset="0"/>
                        </a:rPr>
                        <a:t>1269025</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050" dirty="0">
                          <a:effectLst/>
                          <a:latin typeface="Calibri" panose="020F0502020204030204" pitchFamily="34" charset="0"/>
                          <a:ea typeface="Calibri" panose="020F0502020204030204" pitchFamily="34" charset="0"/>
                        </a:rPr>
                        <a:t>855530</a:t>
                      </a:r>
                    </a:p>
                  </a:txBody>
                  <a:tcPr marL="50532" marR="50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69477149"/>
                  </a:ext>
                </a:extLst>
              </a:tr>
            </a:tbl>
          </a:graphicData>
        </a:graphic>
      </p:graphicFrame>
    </p:spTree>
    <p:extLst>
      <p:ext uri="{BB962C8B-B14F-4D97-AF65-F5344CB8AC3E}">
        <p14:creationId xmlns:p14="http://schemas.microsoft.com/office/powerpoint/2010/main" val="3703304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2"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09" y="47467"/>
            <a:ext cx="1114425" cy="60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B73A060-3C2B-4051-A000-76E54932221A}" type="slidenum">
              <a:rPr lang="en-US" altLang="en-US" sz="1200" smtClean="0">
                <a:solidFill>
                  <a:srgbClr val="898989"/>
                </a:solidFill>
              </a:rPr>
              <a:pPr>
                <a:lnSpc>
                  <a:spcPct val="100000"/>
                </a:lnSpc>
                <a:spcBef>
                  <a:spcPct val="0"/>
                </a:spcBef>
                <a:buFontTx/>
                <a:buNone/>
              </a:pPr>
              <a:t>13</a:t>
            </a:fld>
            <a:endParaRPr lang="en-US" altLang="en-US" sz="1200" dirty="0" smtClean="0">
              <a:solidFill>
                <a:srgbClr val="898989"/>
              </a:solidFill>
            </a:endParaRPr>
          </a:p>
        </p:txBody>
      </p:sp>
      <p:sp>
        <p:nvSpPr>
          <p:cNvPr id="32773" name="Rectangle 1"/>
          <p:cNvSpPr>
            <a:spLocks noChangeArrowheads="1"/>
          </p:cNvSpPr>
          <p:nvPr/>
        </p:nvSpPr>
        <p:spPr bwMode="auto">
          <a:xfrm>
            <a:off x="207963" y="4232275"/>
            <a:ext cx="11849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400" dirty="0"/>
              <a:t>.</a:t>
            </a:r>
          </a:p>
          <a:p>
            <a:pPr>
              <a:lnSpc>
                <a:spcPct val="100000"/>
              </a:lnSpc>
              <a:spcBef>
                <a:spcPct val="0"/>
              </a:spcBef>
              <a:buFontTx/>
              <a:buNone/>
            </a:pPr>
            <a:endParaRPr lang="en-US" altLang="en-US" sz="1800" dirty="0"/>
          </a:p>
        </p:txBody>
      </p:sp>
      <p:sp>
        <p:nvSpPr>
          <p:cNvPr id="32774" name="Rectangle 13"/>
          <p:cNvSpPr>
            <a:spLocks noChangeArrowheads="1"/>
          </p:cNvSpPr>
          <p:nvPr/>
        </p:nvSpPr>
        <p:spPr bwMode="auto">
          <a:xfrm>
            <a:off x="207963" y="1135063"/>
            <a:ext cx="11849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 typeface="Arial" panose="020B0604020202020204" pitchFamily="34" charset="0"/>
              <a:buNone/>
            </a:pPr>
            <a:endParaRPr lang="en-US" altLang="en-US" sz="1800" dirty="0"/>
          </a:p>
        </p:txBody>
      </p:sp>
      <p:sp>
        <p:nvSpPr>
          <p:cNvPr id="2" name="Rectangle 1"/>
          <p:cNvSpPr/>
          <p:nvPr/>
        </p:nvSpPr>
        <p:spPr>
          <a:xfrm>
            <a:off x="79508" y="1102578"/>
            <a:ext cx="12017241" cy="20928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v"/>
              <a:defRPr/>
            </a:pPr>
            <a:endParaRPr lang="en-IN" sz="1400" dirty="0">
              <a:solidFill>
                <a:schemeClr val="tx2">
                  <a:lumMod val="5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defRPr/>
            </a:pPr>
            <a:r>
              <a:rPr lang="en-IN" sz="1400" dirty="0" smtClean="0">
                <a:solidFill>
                  <a:schemeClr val="tx2">
                    <a:lumMod val="50000"/>
                  </a:schemeClr>
                </a:solidFill>
                <a:latin typeface="Calibri" panose="020F0502020204030204" pitchFamily="34" charset="0"/>
                <a:cs typeface="Calibri" panose="020F0502020204030204" pitchFamily="34" charset="0"/>
              </a:rPr>
              <a:t>All the Hospitals are corporate Hospitals having 500+ beds capacities.</a:t>
            </a:r>
          </a:p>
          <a:p>
            <a:pPr marL="285750" indent="-285750">
              <a:buFont typeface="Wingdings" panose="05000000000000000000" pitchFamily="2" charset="2"/>
              <a:buChar char="v"/>
              <a:defRPr/>
            </a:pPr>
            <a:r>
              <a:rPr lang="en-IN" sz="1400" dirty="0" smtClean="0">
                <a:solidFill>
                  <a:schemeClr val="tx2">
                    <a:lumMod val="50000"/>
                  </a:schemeClr>
                </a:solidFill>
                <a:latin typeface="Calibri" panose="020F0502020204030204" pitchFamily="34" charset="0"/>
                <a:cs typeface="Calibri" panose="020F0502020204030204" pitchFamily="34" charset="0"/>
              </a:rPr>
              <a:t>They will have decent inflow of patients every day.</a:t>
            </a:r>
          </a:p>
          <a:p>
            <a:pPr marL="285750" indent="-285750">
              <a:buFont typeface="Wingdings" panose="05000000000000000000" pitchFamily="2" charset="2"/>
              <a:buChar char="v"/>
              <a:defRPr/>
            </a:pPr>
            <a:r>
              <a:rPr lang="en-IN" sz="1400" dirty="0" smtClean="0">
                <a:solidFill>
                  <a:schemeClr val="tx2">
                    <a:lumMod val="50000"/>
                  </a:schemeClr>
                </a:solidFill>
                <a:latin typeface="Calibri" panose="020F0502020204030204" pitchFamily="34" charset="0"/>
                <a:cs typeface="Calibri" panose="020F0502020204030204" pitchFamily="34" charset="0"/>
              </a:rPr>
              <a:t>Majority of the tie up is with Aster Hospitals. These are corporate hospitals which have good patient inflows.</a:t>
            </a:r>
            <a:endParaRPr lang="en-IN" sz="1400" dirty="0">
              <a:solidFill>
                <a:schemeClr val="tx2">
                  <a:lumMod val="5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defRPr/>
            </a:pPr>
            <a:r>
              <a:rPr lang="en-IN" sz="1400" dirty="0" smtClean="0">
                <a:solidFill>
                  <a:schemeClr val="tx2">
                    <a:lumMod val="50000"/>
                  </a:schemeClr>
                </a:solidFill>
                <a:latin typeface="Calibri" panose="020F0502020204030204" pitchFamily="34" charset="0"/>
                <a:cs typeface="Calibri" panose="020F0502020204030204" pitchFamily="34" charset="0"/>
              </a:rPr>
              <a:t>Applicant business model is such that he does not have any employees. All the assets are deployed in Hospitals with MOU. We have documented the MOU Documents.</a:t>
            </a:r>
            <a:r>
              <a:rPr lang="en-US" dirty="0"/>
              <a:t> </a:t>
            </a:r>
            <a:endParaRPr lang="en-US" dirty="0" smtClean="0"/>
          </a:p>
          <a:p>
            <a:pPr marL="285750" indent="-285750">
              <a:buFont typeface="Wingdings" panose="05000000000000000000" pitchFamily="2" charset="2"/>
              <a:buChar char="v"/>
              <a:defRPr/>
            </a:pPr>
            <a:r>
              <a:rPr lang="en-US" sz="1400" dirty="0" smtClean="0">
                <a:solidFill>
                  <a:schemeClr val="tx2">
                    <a:lumMod val="50000"/>
                  </a:schemeClr>
                </a:solidFill>
                <a:latin typeface="Calibri" panose="020F0502020204030204" pitchFamily="34" charset="0"/>
                <a:cs typeface="Calibri" panose="020F0502020204030204" pitchFamily="34" charset="0"/>
              </a:rPr>
              <a:t>Additional </a:t>
            </a:r>
            <a:r>
              <a:rPr lang="en-US" sz="1400" dirty="0">
                <a:solidFill>
                  <a:schemeClr val="tx2">
                    <a:lumMod val="50000"/>
                  </a:schemeClr>
                </a:solidFill>
                <a:latin typeface="Calibri" panose="020F0502020204030204" pitchFamily="34" charset="0"/>
                <a:cs typeface="Calibri" panose="020F0502020204030204" pitchFamily="34" charset="0"/>
              </a:rPr>
              <a:t>Cash Inflow from ASTER MIMS Calicut will start here. Equipment installation got completed in May 2022. Till October 2022 - Nil Payment. Billing for Nov will be done and payments should start from December 2022. Cash flows will start from December 2022.</a:t>
            </a:r>
            <a:endParaRPr lang="en-IN" sz="1400" dirty="0">
              <a:solidFill>
                <a:schemeClr val="tx2">
                  <a:lumMod val="5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defRPr/>
            </a:pPr>
            <a:endParaRPr lang="en-IN" sz="1400" dirty="0">
              <a:solidFill>
                <a:schemeClr val="tx2">
                  <a:lumMod val="50000"/>
                </a:schemeClr>
              </a:solidFill>
              <a:latin typeface="Calibri" panose="020F0502020204030204" pitchFamily="34" charset="0"/>
              <a:cs typeface="Calibri" panose="020F0502020204030204" pitchFamily="34" charset="0"/>
            </a:endParaRPr>
          </a:p>
        </p:txBody>
      </p:sp>
      <p:sp>
        <p:nvSpPr>
          <p:cNvPr id="11" name="Rectangle 2"/>
          <p:cNvSpPr>
            <a:spLocks noChangeArrowheads="1"/>
          </p:cNvSpPr>
          <p:nvPr/>
        </p:nvSpPr>
        <p:spPr bwMode="auto">
          <a:xfrm>
            <a:off x="79509" y="664061"/>
            <a:ext cx="12043865"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Catchment and Competition – Viability Details</a:t>
            </a:r>
            <a:endParaRPr lang="en-US" altLang="en-US" sz="1400" b="1" dirty="0">
              <a:solidFill>
                <a:srgbClr val="FFFFFF"/>
              </a:solidFill>
              <a:cs typeface="Arial" panose="020B0604020202020204" pitchFamily="34" charset="0"/>
            </a:endParaRPr>
          </a:p>
        </p:txBody>
      </p:sp>
      <p:sp>
        <p:nvSpPr>
          <p:cNvPr id="12"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05473139"/>
              </p:ext>
            </p:extLst>
          </p:nvPr>
        </p:nvGraphicFramePr>
        <p:xfrm>
          <a:off x="79505" y="3017775"/>
          <a:ext cx="11977557" cy="3429000"/>
        </p:xfrm>
        <a:graphic>
          <a:graphicData uri="http://schemas.openxmlformats.org/drawingml/2006/table">
            <a:tbl>
              <a:tblPr/>
              <a:tblGrid>
                <a:gridCol w="3685402">
                  <a:extLst>
                    <a:ext uri="{9D8B030D-6E8A-4147-A177-3AD203B41FA5}">
                      <a16:colId xmlns:a16="http://schemas.microsoft.com/office/drawing/2014/main" val="1411215437"/>
                    </a:ext>
                  </a:extLst>
                </a:gridCol>
                <a:gridCol w="1658431">
                  <a:extLst>
                    <a:ext uri="{9D8B030D-6E8A-4147-A177-3AD203B41FA5}">
                      <a16:colId xmlns:a16="http://schemas.microsoft.com/office/drawing/2014/main" val="886823809"/>
                    </a:ext>
                  </a:extLst>
                </a:gridCol>
                <a:gridCol w="1658431">
                  <a:extLst>
                    <a:ext uri="{9D8B030D-6E8A-4147-A177-3AD203B41FA5}">
                      <a16:colId xmlns:a16="http://schemas.microsoft.com/office/drawing/2014/main" val="943036232"/>
                    </a:ext>
                  </a:extLst>
                </a:gridCol>
                <a:gridCol w="1658431">
                  <a:extLst>
                    <a:ext uri="{9D8B030D-6E8A-4147-A177-3AD203B41FA5}">
                      <a16:colId xmlns:a16="http://schemas.microsoft.com/office/drawing/2014/main" val="457721332"/>
                    </a:ext>
                  </a:extLst>
                </a:gridCol>
                <a:gridCol w="1658431">
                  <a:extLst>
                    <a:ext uri="{9D8B030D-6E8A-4147-A177-3AD203B41FA5}">
                      <a16:colId xmlns:a16="http://schemas.microsoft.com/office/drawing/2014/main" val="944726089"/>
                    </a:ext>
                  </a:extLst>
                </a:gridCol>
                <a:gridCol w="1658431">
                  <a:extLst>
                    <a:ext uri="{9D8B030D-6E8A-4147-A177-3AD203B41FA5}">
                      <a16:colId xmlns:a16="http://schemas.microsoft.com/office/drawing/2014/main" val="3310552969"/>
                    </a:ext>
                  </a:extLst>
                </a:gridCol>
              </a:tblGrid>
              <a:tr h="190500">
                <a:tc gridSpan="6">
                  <a:txBody>
                    <a:bodyPr/>
                    <a:lstStyle/>
                    <a:p>
                      <a:pPr algn="l" fontAlgn="b"/>
                      <a:r>
                        <a:rPr lang="en-US" sz="1100" b="1" i="0" u="none" strike="noStrike" dirty="0" smtClean="0">
                          <a:solidFill>
                            <a:srgbClr val="000000"/>
                          </a:solidFill>
                          <a:effectLst/>
                          <a:latin typeface="Calibri" panose="020F0502020204030204" pitchFamily="34" charset="0"/>
                        </a:rPr>
                        <a:t>Revenue – </a:t>
                      </a:r>
                      <a:r>
                        <a:rPr lang="en-US" sz="1100" b="1" i="0" u="none" strike="noStrike" dirty="0" err="1" smtClean="0">
                          <a:solidFill>
                            <a:srgbClr val="000000"/>
                          </a:solidFill>
                          <a:effectLst/>
                          <a:latin typeface="Calibri" panose="020F0502020204030204" pitchFamily="34" charset="0"/>
                        </a:rPr>
                        <a:t>Viabilitiy</a:t>
                      </a:r>
                      <a:r>
                        <a:rPr lang="en-US" sz="1100" b="1" i="0" u="none" strike="noStrike" dirty="0" smtClean="0">
                          <a:solidFill>
                            <a:srgbClr val="000000"/>
                          </a:solidFill>
                          <a:effectLst/>
                          <a:latin typeface="Calibri" panose="020F0502020204030204" pitchFamily="34" charset="0"/>
                        </a:rPr>
                        <a:t> Details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1334356"/>
                  </a:ext>
                </a:extLst>
              </a:tr>
              <a:tr h="190500">
                <a:tc>
                  <a:txBody>
                    <a:bodyPr/>
                    <a:lstStyle/>
                    <a:p>
                      <a:pPr algn="l" fontAlgn="b"/>
                      <a:r>
                        <a:rPr lang="en-US" sz="1100" b="1" i="0" u="none" strike="noStrike">
                          <a:solidFill>
                            <a:srgbClr val="000000"/>
                          </a:solidFill>
                          <a:effectLst/>
                          <a:latin typeface="Calibri" panose="020F0502020204030204" pitchFamily="34" charset="0"/>
                        </a:rPr>
                        <a:t>Mammography Cases per 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547645359"/>
                  </a:ext>
                </a:extLst>
              </a:tr>
              <a:tr h="190500">
                <a:tc>
                  <a:txBody>
                    <a:bodyPr/>
                    <a:lstStyle/>
                    <a:p>
                      <a:pPr algn="l" fontAlgn="b"/>
                      <a:r>
                        <a:rPr lang="en-US" sz="1100" b="1" i="0" u="none" strike="noStrike">
                          <a:solidFill>
                            <a:srgbClr val="000000"/>
                          </a:solidFill>
                          <a:effectLst/>
                          <a:latin typeface="Calibri" panose="020F0502020204030204" pitchFamily="34" charset="0"/>
                        </a:rPr>
                        <a:t>X Ray cases per 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97241281"/>
                  </a:ext>
                </a:extLst>
              </a:tr>
              <a:tr h="190500">
                <a:tc>
                  <a:txBody>
                    <a:bodyPr/>
                    <a:lstStyle/>
                    <a:p>
                      <a:pPr algn="l" fontAlgn="b"/>
                      <a:r>
                        <a:rPr lang="en-US" sz="1100" b="1" i="0" u="none" strike="noStrike">
                          <a:solidFill>
                            <a:srgbClr val="000000"/>
                          </a:solidFill>
                          <a:effectLst/>
                          <a:latin typeface="Calibri" panose="020F0502020204030204" pitchFamily="34" charset="0"/>
                        </a:rPr>
                        <a:t>X Ray cases per 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75064421"/>
                  </a:ext>
                </a:extLst>
              </a:tr>
              <a:tr h="190500">
                <a:tc>
                  <a:txBody>
                    <a:bodyPr/>
                    <a:lstStyle/>
                    <a:p>
                      <a:pPr algn="l" fontAlgn="b"/>
                      <a:r>
                        <a:rPr lang="en-US" sz="1100" b="1" i="0" u="none" strike="noStrike">
                          <a:solidFill>
                            <a:srgbClr val="000000"/>
                          </a:solidFill>
                          <a:effectLst/>
                          <a:latin typeface="Calibri" panose="020F0502020204030204" pitchFamily="34" charset="0"/>
                        </a:rPr>
                        <a:t>Ventilators cases per 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74759821"/>
                  </a:ext>
                </a:extLst>
              </a:tr>
              <a:tr h="190500">
                <a:tc>
                  <a:txBody>
                    <a:bodyPr/>
                    <a:lstStyle/>
                    <a:p>
                      <a:pPr algn="l" fontAlgn="b"/>
                      <a:r>
                        <a:rPr lang="en-US" sz="1100" b="1" i="0" u="none" strike="noStrike">
                          <a:solidFill>
                            <a:srgbClr val="000000"/>
                          </a:solidFill>
                          <a:effectLst/>
                          <a:latin typeface="Calibri" panose="020F0502020204030204" pitchFamily="34" charset="0"/>
                        </a:rPr>
                        <a:t>Charge per case- Lab Cases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196091743"/>
                  </a:ext>
                </a:extLst>
              </a:tr>
              <a:tr h="190500">
                <a:tc>
                  <a:txBody>
                    <a:bodyPr/>
                    <a:lstStyle/>
                    <a:p>
                      <a:pPr algn="l" fontAlgn="b"/>
                      <a:r>
                        <a:rPr lang="en-US" sz="1100" b="1" i="0" u="none" strike="noStrike">
                          <a:solidFill>
                            <a:srgbClr val="000000"/>
                          </a:solidFill>
                          <a:effectLst/>
                          <a:latin typeface="Calibri" panose="020F0502020204030204" pitchFamily="34" charset="0"/>
                        </a:rPr>
                        <a:t>Mammography Charge per case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55615680"/>
                  </a:ext>
                </a:extLst>
              </a:tr>
              <a:tr h="190500">
                <a:tc>
                  <a:txBody>
                    <a:bodyPr/>
                    <a:lstStyle/>
                    <a:p>
                      <a:pPr algn="l" fontAlgn="b"/>
                      <a:r>
                        <a:rPr lang="en-US" sz="1100" b="1" i="0" u="none" strike="noStrike">
                          <a:solidFill>
                            <a:srgbClr val="000000"/>
                          </a:solidFill>
                          <a:effectLst/>
                          <a:latin typeface="Calibri" panose="020F0502020204030204" pitchFamily="34" charset="0"/>
                        </a:rPr>
                        <a:t>X Ray Charge per case.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90524601"/>
                  </a:ext>
                </a:extLst>
              </a:tr>
              <a:tr h="190500">
                <a:tc>
                  <a:txBody>
                    <a:bodyPr/>
                    <a:lstStyle/>
                    <a:p>
                      <a:pPr algn="l" fontAlgn="b"/>
                      <a:r>
                        <a:rPr lang="en-US" sz="1100" b="1" i="0" u="none" strike="noStrike">
                          <a:solidFill>
                            <a:srgbClr val="000000"/>
                          </a:solidFill>
                          <a:effectLst/>
                          <a:latin typeface="Calibri" panose="020F0502020204030204" pitchFamily="34" charset="0"/>
                        </a:rPr>
                        <a:t>X Ray Charge per case.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707968778"/>
                  </a:ext>
                </a:extLst>
              </a:tr>
              <a:tr h="190500">
                <a:tc>
                  <a:txBody>
                    <a:bodyPr/>
                    <a:lstStyle/>
                    <a:p>
                      <a:pPr algn="l" fontAlgn="b"/>
                      <a:r>
                        <a:rPr lang="en-US" sz="1100" b="1" i="0" u="none" strike="noStrike">
                          <a:solidFill>
                            <a:srgbClr val="000000"/>
                          </a:solidFill>
                          <a:effectLst/>
                          <a:latin typeface="Calibri" panose="020F0502020204030204" pitchFamily="34" charset="0"/>
                        </a:rPr>
                        <a:t>No of days of operations per yr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265807639"/>
                  </a:ext>
                </a:extLst>
              </a:tr>
              <a:tr h="190500">
                <a:tc>
                  <a:txBody>
                    <a:bodyPr/>
                    <a:lstStyle/>
                    <a:p>
                      <a:pPr algn="l" fontAlgn="b"/>
                      <a:r>
                        <a:rPr lang="en-US" sz="1100" b="1" i="0" u="none" strike="noStrike">
                          <a:solidFill>
                            <a:srgbClr val="000000"/>
                          </a:solidFill>
                          <a:effectLst/>
                          <a:latin typeface="Calibri" panose="020F0502020204030204" pitchFamily="34" charset="0"/>
                        </a:rPr>
                        <a:t>Revenue per day</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46200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50820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55902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66049302"/>
                  </a:ext>
                </a:extLst>
              </a:tr>
              <a:tr h="190500">
                <a:tc>
                  <a:txBody>
                    <a:bodyPr/>
                    <a:lstStyle/>
                    <a:p>
                      <a:pPr algn="l" fontAlgn="b"/>
                      <a:r>
                        <a:rPr lang="en-US" sz="1100" b="1" i="0" u="none" strike="noStrike">
                          <a:solidFill>
                            <a:srgbClr val="000000"/>
                          </a:solidFill>
                          <a:effectLst/>
                          <a:latin typeface="Calibri" panose="020F0502020204030204" pitchFamily="34" charset="0"/>
                        </a:rPr>
                        <a:t>Revenue per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14400000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15120000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16632000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18295200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1" i="0" u="none" strike="noStrike">
                          <a:solidFill>
                            <a:srgbClr val="000000"/>
                          </a:solidFill>
                          <a:effectLst/>
                          <a:latin typeface="Calibri" panose="020F0502020204030204" pitchFamily="34" charset="0"/>
                        </a:rPr>
                        <a:t>20124720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451756591"/>
                  </a:ext>
                </a:extLst>
              </a:tr>
              <a:tr h="190500">
                <a:tc>
                  <a:txBody>
                    <a:bodyPr/>
                    <a:lstStyle/>
                    <a:p>
                      <a:pPr algn="l" fontAlgn="b"/>
                      <a:r>
                        <a:rPr lang="en-US" sz="1100" b="1" i="0" u="none" strike="noStrike">
                          <a:solidFill>
                            <a:srgbClr val="000000"/>
                          </a:solidFill>
                          <a:effectLst/>
                          <a:latin typeface="Calibri" panose="020F0502020204030204" pitchFamily="34" charset="0"/>
                        </a:rPr>
                        <a:t>Total Revenue Per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14400000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15120000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16632000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18295200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20124720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219845407"/>
                  </a:ext>
                </a:extLst>
              </a:tr>
              <a:tr h="190500">
                <a:tc>
                  <a:txBody>
                    <a:bodyPr/>
                    <a:lstStyle/>
                    <a:p>
                      <a:pPr algn="l" fontAlgn="b"/>
                      <a:r>
                        <a:rPr lang="en-US" sz="1100" b="1" i="0" u="none" strike="noStrike">
                          <a:solidFill>
                            <a:srgbClr val="000000"/>
                          </a:solidFill>
                          <a:effectLst/>
                          <a:latin typeface="Calibri" panose="020F0502020204030204" pitchFamily="34" charset="0"/>
                        </a:rPr>
                        <a:t>Final Revenue per year for Eligibility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14400000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15120000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16632000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18295200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20124720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25525386"/>
                  </a:ext>
                </a:extLst>
              </a:tr>
              <a:tr h="190500">
                <a:tc>
                  <a:txBody>
                    <a:bodyPr/>
                    <a:lstStyle/>
                    <a:p>
                      <a:pPr algn="l" fontAlgn="b"/>
                      <a:r>
                        <a:rPr lang="en-US" sz="1100" b="1" i="0" u="none" strike="noStrike">
                          <a:solidFill>
                            <a:srgbClr val="000000"/>
                          </a:solidFill>
                          <a:effectLst/>
                          <a:latin typeface="Calibri" panose="020F0502020204030204" pitchFamily="34" charset="0"/>
                        </a:rPr>
                        <a:t>Total Expenses Per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09717239"/>
                  </a:ext>
                </a:extLst>
              </a:tr>
              <a:tr h="190500">
                <a:tc>
                  <a:txBody>
                    <a:bodyPr/>
                    <a:lstStyle/>
                    <a:p>
                      <a:pPr algn="l" fontAlgn="b"/>
                      <a:r>
                        <a:rPr lang="en-US" sz="1100" b="1" i="0" u="none" strike="noStrike">
                          <a:solidFill>
                            <a:srgbClr val="000000"/>
                          </a:solidFill>
                          <a:effectLst/>
                          <a:latin typeface="Calibri" panose="020F0502020204030204" pitchFamily="34" charset="0"/>
                        </a:rPr>
                        <a:t>Free Cash Flow (FCF)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               14,400,000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               15,120,000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               16,632,000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               18,295,200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               20,124,720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29973498"/>
                  </a:ext>
                </a:extLst>
              </a:tr>
              <a:tr h="190500">
                <a:tc>
                  <a:txBody>
                    <a:bodyPr/>
                    <a:lstStyle/>
                    <a:p>
                      <a:pPr algn="l" fontAlgn="b"/>
                      <a:r>
                        <a:rPr lang="en-US" sz="1100" b="0" i="0" u="none" strike="noStrike">
                          <a:solidFill>
                            <a:srgbClr val="000000"/>
                          </a:solidFill>
                          <a:effectLst/>
                          <a:latin typeface="Calibri" panose="020F0502020204030204" pitchFamily="34" charset="0"/>
                        </a:rPr>
                        <a:t>Annual EMI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9,803,203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9,803,203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9,803,203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9,803,203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9,803,203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39042"/>
                  </a:ext>
                </a:extLst>
              </a:tr>
              <a:tr h="190500">
                <a:tc>
                  <a:txBody>
                    <a:bodyPr/>
                    <a:lstStyle/>
                    <a:p>
                      <a:pPr algn="l" fontAlgn="b"/>
                      <a:r>
                        <a:rPr lang="en-US" sz="1100" b="1" i="0" u="none" strike="noStrike">
                          <a:solidFill>
                            <a:srgbClr val="000000"/>
                          </a:solidFill>
                          <a:effectLst/>
                          <a:latin typeface="Calibri" panose="020F0502020204030204" pitchFamily="34" charset="0"/>
                        </a:rPr>
                        <a:t>FCF/EMI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000000"/>
                          </a:solidFill>
                          <a:effectLst/>
                          <a:latin typeface="Calibri" panose="020F0502020204030204" pitchFamily="34" charset="0"/>
                        </a:rPr>
                        <a:t>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1.87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000000"/>
                          </a:solidFill>
                          <a:effectLst/>
                          <a:latin typeface="Calibri" panose="020F0502020204030204" pitchFamily="34" charset="0"/>
                        </a:rPr>
                        <a:t>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54985830"/>
                  </a:ext>
                </a:extLst>
              </a:tr>
            </a:tbl>
          </a:graphicData>
        </a:graphic>
      </p:graphicFrame>
    </p:spTree>
    <p:extLst>
      <p:ext uri="{BB962C8B-B14F-4D97-AF65-F5344CB8AC3E}">
        <p14:creationId xmlns:p14="http://schemas.microsoft.com/office/powerpoint/2010/main" val="2200044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7"/>
          <p:cNvSpPr txBox="1">
            <a:spLocks noChangeArrowheads="1"/>
          </p:cNvSpPr>
          <p:nvPr/>
        </p:nvSpPr>
        <p:spPr bwMode="auto">
          <a:xfrm>
            <a:off x="1731963" y="3406775"/>
            <a:ext cx="174625" cy="57943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86493" tIns="43247" rIns="86493" bIns="43247">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altLang="en-US" sz="3200" b="1" i="0" u="none" strike="noStrike" kern="1200" cap="none" spc="0" normalizeH="0" baseline="0" noProof="0" smtClean="0">
              <a:ln>
                <a:noFill/>
              </a:ln>
              <a:solidFill>
                <a:srgbClr val="000000"/>
              </a:solidFill>
              <a:effectLst/>
              <a:uLnTx/>
              <a:uFillTx/>
              <a:latin typeface="GE Inspira"/>
              <a:ea typeface="+mn-ea"/>
              <a:cs typeface="Arial" panose="020B0604020202020204" pitchFamily="34" charset="0"/>
            </a:endParaRPr>
          </a:p>
        </p:txBody>
      </p:sp>
      <p:pic>
        <p:nvPicPr>
          <p:cNvPr id="17411" name="Picture 9"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0AC078-9BBB-4997-972D-6B4375D051B5}"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
        <p:nvSpPr>
          <p:cNvPr id="11" name="TextBox 10"/>
          <p:cNvSpPr txBox="1"/>
          <p:nvPr/>
        </p:nvSpPr>
        <p:spPr>
          <a:xfrm>
            <a:off x="5486400" y="971550"/>
            <a:ext cx="6654800" cy="4739759"/>
          </a:xfrm>
          <a:prstGeom prst="rect">
            <a:avLst/>
          </a:prstGeom>
          <a:noFill/>
          <a:ln>
            <a:solidFill>
              <a:schemeClr val="tx1"/>
            </a:solidFill>
          </a:ln>
        </p:spPr>
        <p:txBody>
          <a:bodyPr>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Sales </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are </a:t>
            </a:r>
            <a:r>
              <a:rPr lang="en-US" sz="1200" dirty="0" smtClean="0">
                <a:solidFill>
                  <a:prstClr val="black"/>
                </a:solidFill>
                <a:latin typeface="Calibri"/>
                <a:cs typeface="Arial" panose="020B0604020202020204" pitchFamily="34" charset="0"/>
              </a:rPr>
              <a:t>increasing year on year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from 85.78 </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Lakhs in FY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19-20 to</a:t>
            </a:r>
            <a:r>
              <a:rPr kumimoji="0" lang="en-US" sz="1200" b="0" i="0" u="none" strike="noStrike" kern="1200" cap="none" spc="0" normalizeH="0" noProof="0" dirty="0" smtClean="0">
                <a:ln>
                  <a:noFill/>
                </a:ln>
                <a:solidFill>
                  <a:prstClr val="black"/>
                </a:solidFill>
                <a:effectLst/>
                <a:uLnTx/>
                <a:uFillTx/>
                <a:latin typeface="Calibri"/>
                <a:cs typeface="Arial" panose="020B0604020202020204" pitchFamily="34" charset="0"/>
              </a:rPr>
              <a:t> 100.64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Lakhs </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in FY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21- 22</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 This is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the net</a:t>
            </a:r>
            <a:r>
              <a:rPr kumimoji="0" lang="en-US" sz="1200" b="0" i="0" u="none" strike="noStrike" kern="1200" cap="none" spc="0" normalizeH="0" noProof="0" dirty="0" smtClean="0">
                <a:ln>
                  <a:noFill/>
                </a:ln>
                <a:solidFill>
                  <a:prstClr val="black"/>
                </a:solidFill>
                <a:effectLst/>
                <a:uLnTx/>
                <a:uFillTx/>
                <a:latin typeface="Calibri"/>
                <a:cs typeface="Arial" panose="020B0604020202020204" pitchFamily="34" charset="0"/>
              </a:rPr>
              <a:t> income generated from the diagnostic services of the equipment installed in different hospitals.</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EBIDTA </a:t>
            </a:r>
            <a:r>
              <a:rPr lang="en-US" sz="1200" dirty="0" smtClean="0">
                <a:solidFill>
                  <a:prstClr val="black"/>
                </a:solidFill>
                <a:latin typeface="Calibri"/>
                <a:cs typeface="Arial" panose="020B0604020202020204" pitchFamily="34" charset="0"/>
              </a:rPr>
              <a:t>margins are stable year on year.</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Sales from April 2022 to </a:t>
            </a:r>
            <a:r>
              <a:rPr lang="en-US" sz="1200" dirty="0" smtClean="0">
                <a:solidFill>
                  <a:prstClr val="black"/>
                </a:solidFill>
                <a:latin typeface="Calibri"/>
                <a:cs typeface="Arial" panose="020B0604020202020204" pitchFamily="34" charset="0"/>
              </a:rPr>
              <a:t>August 2022</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 is 41.84 </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Lakhs. EBITDA and Net Profits are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stable </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year on year</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 </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DSCR Post Funded is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0.24</a:t>
            </a:r>
            <a:r>
              <a:rPr kumimoji="0" lang="en-US" sz="1200" b="0" i="0" u="none" strike="noStrike" kern="1200" cap="none" spc="0" normalizeH="0" noProof="0" dirty="0" smtClean="0">
                <a:ln>
                  <a:noFill/>
                </a:ln>
                <a:solidFill>
                  <a:prstClr val="black"/>
                </a:solidFill>
                <a:effectLst/>
                <a:uLnTx/>
                <a:uFillTx/>
                <a:latin typeface="Calibri"/>
                <a:cs typeface="Arial" panose="020B0604020202020204" pitchFamily="34" charset="0"/>
              </a:rPr>
              <a:t> in FY 21-22. Post funded DSCR will be more than 1. This is due to new loans raised in SIDBI. These cash flows will start from November 2022. Going forward income will increase.</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solidFill>
                  <a:prstClr val="black"/>
                </a:solidFill>
                <a:latin typeface="Calibri"/>
                <a:cs typeface="Arial" panose="020B0604020202020204" pitchFamily="34" charset="0"/>
              </a:rPr>
              <a:t>Turnover is matching with Banking.</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We have received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ICICI Bank account for Firm Banking. </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There are no EMI Bounces noticed in banking. As per CIBIL Tracks are regular.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Debt Equity Ratio is at </a:t>
            </a:r>
            <a:r>
              <a:rPr lang="en-US" sz="1200" dirty="0" smtClean="0">
                <a:solidFill>
                  <a:prstClr val="black"/>
                </a:solidFill>
                <a:latin typeface="Calibri"/>
                <a:cs typeface="Arial" panose="020B0604020202020204" pitchFamily="34" charset="0"/>
              </a:rPr>
              <a:t>5.25</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 </a:t>
            </a: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for FY 21-22</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 </a:t>
            </a:r>
            <a:r>
              <a:rPr lang="en-US" sz="1200" dirty="0" smtClean="0">
                <a:solidFill>
                  <a:prstClr val="black"/>
                </a:solidFill>
                <a:latin typeface="Calibri"/>
                <a:cs typeface="Arial" panose="020B0604020202020204" pitchFamily="34" charset="0"/>
              </a:rPr>
              <a:t>This has increased due to current year borrowing. This will go down next year with fund infusion.</a:t>
            </a:r>
            <a:endPar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prstClr val="black"/>
                </a:solidFill>
                <a:effectLst/>
                <a:uLnTx/>
                <a:uFillTx/>
                <a:latin typeface="Calibri"/>
                <a:cs typeface="Arial" panose="020B0604020202020204" pitchFamily="34" charset="0"/>
              </a:rPr>
              <a:t>Debtors days </a:t>
            </a:r>
            <a:r>
              <a:rPr kumimoji="0" lang="en-US" sz="1200" b="0" i="0" u="none" strike="noStrike" kern="1200" cap="none" spc="0" normalizeH="0" baseline="0" noProof="0" dirty="0" smtClean="0">
                <a:ln>
                  <a:noFill/>
                </a:ln>
                <a:solidFill>
                  <a:prstClr val="black"/>
                </a:solidFill>
                <a:effectLst/>
                <a:uLnTx/>
                <a:uFillTx/>
                <a:latin typeface="Calibri"/>
                <a:cs typeface="Arial" panose="020B0604020202020204" pitchFamily="34" charset="0"/>
              </a:rPr>
              <a:t>is at 26 Days.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solidFill>
                  <a:prstClr val="black"/>
                </a:solidFill>
                <a:latin typeface="Calibri"/>
                <a:cs typeface="Arial" panose="020B0604020202020204" pitchFamily="34" charset="0"/>
              </a:rPr>
              <a:t>There are 2 New Projects added in current FY. Cash flows from this will be started from November 2022 going forward.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solidFill>
                  <a:prstClr val="black"/>
                </a:solidFill>
                <a:latin typeface="Calibri"/>
                <a:cs typeface="Arial" panose="020B0604020202020204" pitchFamily="34" charset="0"/>
              </a:rPr>
              <a:t>Leverage </a:t>
            </a:r>
            <a:r>
              <a:rPr lang="en-US" sz="1200" dirty="0">
                <a:solidFill>
                  <a:prstClr val="black"/>
                </a:solidFill>
                <a:latin typeface="Calibri"/>
                <a:cs typeface="Arial" panose="020B0604020202020204" pitchFamily="34" charset="0"/>
              </a:rPr>
              <a:t>of 5.25 in FY 21-22 is due to new loans raised in the year. 2 New Loans are from SIDBI.(4.68Cr) 1 Loan is from Clix Capital.(</a:t>
            </a:r>
            <a:r>
              <a:rPr lang="en-US" sz="1200" dirty="0" smtClean="0">
                <a:solidFill>
                  <a:prstClr val="black"/>
                </a:solidFill>
                <a:latin typeface="Calibri"/>
                <a:cs typeface="Arial" panose="020B0604020202020204" pitchFamily="34" charset="0"/>
              </a:rPr>
              <a:t>2.19Cr)SIDBI </a:t>
            </a:r>
            <a:r>
              <a:rPr lang="en-US" sz="1200" dirty="0">
                <a:solidFill>
                  <a:prstClr val="black"/>
                </a:solidFill>
                <a:latin typeface="Calibri"/>
                <a:cs typeface="Arial" panose="020B0604020202020204" pitchFamily="34" charset="0"/>
              </a:rPr>
              <a:t>Loans cash flow will start from November 2022. These assets installation is done. There is 6 Months moratorium period in SIDBI. Loan amount disbursement of 200 Lakhs is taken on 31-12-2021. 268 Lakhs loan disbursement availed is 180 Lakhs. This was availed in march month end. Both the loans are having 6 Months Principal Moratorium period. The agreements with hospital is also having 6 Months moratorium period but from installation of assets date. Revenue or Net income is not reflecting due to this. This year fund infusion is 97.62 Lakhs on 31-05-2022. Another 60-70 Lakhs will be infused by year end.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dirty="0">
              <a:ln>
                <a:noFill/>
              </a:ln>
              <a:solidFill>
                <a:prstClr val="black"/>
              </a:solidFill>
              <a:effectLst/>
              <a:uLnTx/>
              <a:uFillTx/>
              <a:latin typeface="Calibri"/>
              <a:cs typeface="Arial" panose="020B0604020202020204" pitchFamily="34" charset="0"/>
            </a:endParaRPr>
          </a:p>
        </p:txBody>
      </p:sp>
      <p:sp>
        <p:nvSpPr>
          <p:cNvPr id="15" name="Rectangle 14">
            <a:extLst/>
          </p:cNvPr>
          <p:cNvSpPr/>
          <p:nvPr/>
        </p:nvSpPr>
        <p:spPr>
          <a:xfrm>
            <a:off x="85725" y="730250"/>
            <a:ext cx="12063413" cy="2238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white"/>
                </a:solidFill>
                <a:effectLst/>
                <a:uLnTx/>
                <a:uFillTx/>
                <a:latin typeface="Calibri"/>
                <a:ea typeface="+mn-ea"/>
                <a:cs typeface="+mn-cs"/>
              </a:rPr>
              <a:t>Income and Expenditure Account(INR Lakhs) - </a:t>
            </a:r>
            <a:r>
              <a:rPr kumimoji="0" lang="en-US" sz="1600" b="1" i="0" u="none" strike="noStrike" kern="1200" cap="none" spc="0" normalizeH="0" baseline="0" noProof="0" dirty="0">
                <a:ln>
                  <a:noFill/>
                </a:ln>
                <a:solidFill>
                  <a:prstClr val="white"/>
                </a:solidFill>
                <a:effectLst/>
                <a:uLnTx/>
                <a:uFillTx/>
                <a:latin typeface="Calibri"/>
                <a:ea typeface="+mn-ea"/>
                <a:cs typeface="+mn-cs"/>
              </a:rPr>
              <a:t>Audited and Provisional Financials</a:t>
            </a:r>
          </a:p>
        </p:txBody>
      </p:sp>
      <p:graphicFrame>
        <p:nvGraphicFramePr>
          <p:cNvPr id="3" name="Table 2"/>
          <p:cNvGraphicFramePr>
            <a:graphicFrameLocks noGrp="1"/>
          </p:cNvGraphicFramePr>
          <p:nvPr>
            <p:extLst>
              <p:ext uri="{D42A27DB-BD31-4B8C-83A1-F6EECF244321}">
                <p14:modId xmlns:p14="http://schemas.microsoft.com/office/powerpoint/2010/main" val="2386220975"/>
              </p:ext>
            </p:extLst>
          </p:nvPr>
        </p:nvGraphicFramePr>
        <p:xfrm>
          <a:off x="85726" y="971563"/>
          <a:ext cx="5400674" cy="5782464"/>
        </p:xfrm>
        <a:graphic>
          <a:graphicData uri="http://schemas.openxmlformats.org/drawingml/2006/table">
            <a:tbl>
              <a:tblPr/>
              <a:tblGrid>
                <a:gridCol w="2628749">
                  <a:extLst>
                    <a:ext uri="{9D8B030D-6E8A-4147-A177-3AD203B41FA5}">
                      <a16:colId xmlns:a16="http://schemas.microsoft.com/office/drawing/2014/main" val="4209585607"/>
                    </a:ext>
                  </a:extLst>
                </a:gridCol>
                <a:gridCol w="923975">
                  <a:extLst>
                    <a:ext uri="{9D8B030D-6E8A-4147-A177-3AD203B41FA5}">
                      <a16:colId xmlns:a16="http://schemas.microsoft.com/office/drawing/2014/main" val="1669657781"/>
                    </a:ext>
                  </a:extLst>
                </a:gridCol>
                <a:gridCol w="923975">
                  <a:extLst>
                    <a:ext uri="{9D8B030D-6E8A-4147-A177-3AD203B41FA5}">
                      <a16:colId xmlns:a16="http://schemas.microsoft.com/office/drawing/2014/main" val="2985525542"/>
                    </a:ext>
                  </a:extLst>
                </a:gridCol>
                <a:gridCol w="923975">
                  <a:extLst>
                    <a:ext uri="{9D8B030D-6E8A-4147-A177-3AD203B41FA5}">
                      <a16:colId xmlns:a16="http://schemas.microsoft.com/office/drawing/2014/main" val="3234690503"/>
                    </a:ext>
                  </a:extLst>
                </a:gridCol>
              </a:tblGrid>
              <a:tr h="287496">
                <a:tc>
                  <a:txBody>
                    <a:bodyPr/>
                    <a:lstStyle/>
                    <a:p>
                      <a:pPr algn="l" fontAlgn="b"/>
                      <a:r>
                        <a:rPr lang="en-US" sz="1050" b="1" i="0" u="none" strike="noStrike">
                          <a:solidFill>
                            <a:srgbClr val="FFFFFF"/>
                          </a:solidFill>
                          <a:effectLst/>
                          <a:latin typeface="Calibri" panose="020F0502020204030204" pitchFamily="34" charset="0"/>
                        </a:rPr>
                        <a:t>PROFIT AND LOSS ACCOUNT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050" b="1" i="0" u="none" strike="noStrike" dirty="0">
                          <a:solidFill>
                            <a:srgbClr val="000000"/>
                          </a:solidFill>
                          <a:effectLst/>
                          <a:latin typeface="Calibri" panose="020F0502020204030204" pitchFamily="34" charset="0"/>
                        </a:rPr>
                        <a:t>Audited and Filed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050" b="1" i="0" u="none" strike="noStrike">
                          <a:solidFill>
                            <a:srgbClr val="000000"/>
                          </a:solidFill>
                          <a:effectLst/>
                          <a:latin typeface="Calibri" panose="020F0502020204030204" pitchFamily="34" charset="0"/>
                        </a:rPr>
                        <a:t>Audited and Filed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050" b="1" i="0" u="none" strike="noStrike">
                          <a:solidFill>
                            <a:srgbClr val="000000"/>
                          </a:solidFill>
                          <a:effectLst/>
                          <a:latin typeface="Calibri" panose="020F0502020204030204" pitchFamily="34" charset="0"/>
                        </a:rPr>
                        <a:t>Provisional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716358455"/>
                  </a:ext>
                </a:extLst>
              </a:tr>
              <a:tr h="287496">
                <a:tc>
                  <a:txBody>
                    <a:bodyPr/>
                    <a:lstStyle/>
                    <a:p>
                      <a:pPr algn="l" fontAlgn="b"/>
                      <a:r>
                        <a:rPr lang="en-US" sz="1050" b="1" i="0" u="none" strike="noStrike">
                          <a:solidFill>
                            <a:srgbClr val="FFFFFF"/>
                          </a:solidFill>
                          <a:effectLst/>
                          <a:latin typeface="Calibri" panose="020F0502020204030204" pitchFamily="34" charset="0"/>
                        </a:rPr>
                        <a:t>Particulars (In Rs. Lakhs)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050" b="1" i="0" u="none" strike="noStrike">
                          <a:solidFill>
                            <a:srgbClr val="FFFFFF"/>
                          </a:solidFill>
                          <a:effectLst/>
                          <a:latin typeface="Calibri" panose="020F0502020204030204" pitchFamily="34" charset="0"/>
                        </a:rPr>
                        <a:t>31-Mar-20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050" b="1" i="0" u="none" strike="noStrike">
                          <a:solidFill>
                            <a:srgbClr val="000000"/>
                          </a:solidFill>
                          <a:effectLst/>
                          <a:latin typeface="Calibri" panose="020F0502020204030204" pitchFamily="34" charset="0"/>
                        </a:rPr>
                        <a:t>31-Mar-21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050" b="1" i="0" u="none" strike="noStrike">
                          <a:solidFill>
                            <a:srgbClr val="FFFFFF"/>
                          </a:solidFill>
                          <a:effectLst/>
                          <a:latin typeface="Calibri" panose="020F0502020204030204" pitchFamily="34" charset="0"/>
                        </a:rPr>
                        <a:t>31-Mar-22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3661656095"/>
                  </a:ext>
                </a:extLst>
              </a:tr>
              <a:tr h="287496">
                <a:tc>
                  <a:txBody>
                    <a:bodyPr/>
                    <a:lstStyle/>
                    <a:p>
                      <a:pPr algn="l" fontAlgn="b"/>
                      <a:r>
                        <a:rPr lang="en-US" sz="1050" b="0" i="0" u="none" strike="noStrike">
                          <a:solidFill>
                            <a:srgbClr val="000000"/>
                          </a:solidFill>
                          <a:effectLst/>
                          <a:latin typeface="Calibri" panose="020F0502020204030204" pitchFamily="34" charset="0"/>
                        </a:rPr>
                        <a:t>Sales/Receipts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85.78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91.82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100.64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3515"/>
                  </a:ext>
                </a:extLst>
              </a:tr>
              <a:tr h="287496">
                <a:tc>
                  <a:txBody>
                    <a:bodyPr/>
                    <a:lstStyle/>
                    <a:p>
                      <a:pPr algn="l" fontAlgn="b"/>
                      <a:r>
                        <a:rPr lang="en-US" sz="1050" b="1" i="0" u="none" strike="noStrike" dirty="0">
                          <a:solidFill>
                            <a:srgbClr val="000000"/>
                          </a:solidFill>
                          <a:effectLst/>
                          <a:latin typeface="Calibri" panose="020F0502020204030204" pitchFamily="34" charset="0"/>
                        </a:rPr>
                        <a:t>TOTAL INCOME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91.82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100.64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52156160"/>
                  </a:ext>
                </a:extLst>
              </a:tr>
              <a:tr h="287496">
                <a:tc>
                  <a:txBody>
                    <a:bodyPr/>
                    <a:lstStyle/>
                    <a:p>
                      <a:pPr algn="l" fontAlgn="b"/>
                      <a:r>
                        <a:rPr lang="en-US" sz="1050" b="1" i="0" u="none" strike="noStrike">
                          <a:solidFill>
                            <a:srgbClr val="000000"/>
                          </a:solidFill>
                          <a:effectLst/>
                          <a:latin typeface="Calibri" panose="020F0502020204030204" pitchFamily="34" charset="0"/>
                        </a:rPr>
                        <a:t>COST OF 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147159842"/>
                  </a:ext>
                </a:extLst>
              </a:tr>
              <a:tr h="287496">
                <a:tc>
                  <a:txBody>
                    <a:bodyPr/>
                    <a:lstStyle/>
                    <a:p>
                      <a:pPr algn="l" fontAlgn="b"/>
                      <a:r>
                        <a:rPr lang="en-US" sz="1050" b="1" i="0" u="none" strike="noStrike" dirty="0">
                          <a:solidFill>
                            <a:srgbClr val="000000"/>
                          </a:solidFill>
                          <a:effectLst/>
                          <a:latin typeface="Calibri" panose="020F0502020204030204" pitchFamily="34" charset="0"/>
                        </a:rPr>
                        <a:t>Gross Profit (as per books)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91.82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100.64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92460557"/>
                  </a:ext>
                </a:extLst>
              </a:tr>
              <a:tr h="287496">
                <a:tc>
                  <a:txBody>
                    <a:bodyPr/>
                    <a:lstStyle/>
                    <a:p>
                      <a:pPr algn="l" fontAlgn="b"/>
                      <a:r>
                        <a:rPr lang="en-US" sz="1050" b="1" i="0" u="none" strike="noStrike">
                          <a:solidFill>
                            <a:srgbClr val="000000"/>
                          </a:solidFill>
                          <a:effectLst/>
                          <a:latin typeface="Calibri" panose="020F0502020204030204" pitchFamily="34" charset="0"/>
                        </a:rPr>
                        <a:t>Gross Profit (Excluding Non Business Expenses)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91.82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100.64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87468801"/>
                  </a:ext>
                </a:extLst>
              </a:tr>
              <a:tr h="287496">
                <a:tc>
                  <a:txBody>
                    <a:bodyPr/>
                    <a:lstStyle/>
                    <a:p>
                      <a:pPr algn="l" fontAlgn="b"/>
                      <a:r>
                        <a:rPr lang="en-US" sz="1050" b="0" i="0" u="none" strike="noStrike">
                          <a:solidFill>
                            <a:srgbClr val="000000"/>
                          </a:solidFill>
                          <a:effectLst/>
                          <a:latin typeface="Calibri" panose="020F0502020204030204" pitchFamily="34" charset="0"/>
                        </a:rPr>
                        <a:t>Administrative Expenses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9.19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356171"/>
                  </a:ext>
                </a:extLst>
              </a:tr>
              <a:tr h="287496">
                <a:tc>
                  <a:txBody>
                    <a:bodyPr/>
                    <a:lstStyle/>
                    <a:p>
                      <a:pPr algn="l" fontAlgn="b"/>
                      <a:r>
                        <a:rPr lang="en-US" sz="1050" b="0" i="0" u="none" strike="noStrike" dirty="0">
                          <a:solidFill>
                            <a:srgbClr val="000000"/>
                          </a:solidFill>
                          <a:effectLst/>
                          <a:latin typeface="Calibri" panose="020F0502020204030204" pitchFamily="34" charset="0"/>
                        </a:rPr>
                        <a:t>Bank &amp; Finance Charges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407659"/>
                  </a:ext>
                </a:extLst>
              </a:tr>
              <a:tr h="287496">
                <a:tc>
                  <a:txBody>
                    <a:bodyPr/>
                    <a:lstStyle/>
                    <a:p>
                      <a:pPr algn="l" fontAlgn="b"/>
                      <a:r>
                        <a:rPr lang="en-US" sz="1050" b="1" i="0" u="none" strike="noStrike" dirty="0">
                          <a:solidFill>
                            <a:srgbClr val="000000"/>
                          </a:solidFill>
                          <a:effectLst/>
                          <a:latin typeface="Calibri" panose="020F0502020204030204" pitchFamily="34" charset="0"/>
                        </a:rPr>
                        <a:t>EBITDA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83.07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82.10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90.29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62688642"/>
                  </a:ext>
                </a:extLst>
              </a:tr>
              <a:tr h="287496">
                <a:tc>
                  <a:txBody>
                    <a:bodyPr/>
                    <a:lstStyle/>
                    <a:p>
                      <a:pPr algn="l" fontAlgn="b"/>
                      <a:r>
                        <a:rPr lang="en-US" sz="1050" b="1" i="0" u="none" strike="noStrike">
                          <a:solidFill>
                            <a:srgbClr val="000000"/>
                          </a:solidFill>
                          <a:effectLst/>
                          <a:latin typeface="Calibri" panose="020F0502020204030204" pitchFamily="34" charset="0"/>
                        </a:rPr>
                        <a:t>Total Interest expenses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14.43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24.57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30.72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69722701"/>
                  </a:ext>
                </a:extLst>
              </a:tr>
              <a:tr h="287496">
                <a:tc>
                  <a:txBody>
                    <a:bodyPr/>
                    <a:lstStyle/>
                    <a:p>
                      <a:pPr algn="l" fontAlgn="b"/>
                      <a:r>
                        <a:rPr lang="en-US" sz="1050" b="0" i="0" u="none" strike="noStrike">
                          <a:solidFill>
                            <a:srgbClr val="000000"/>
                          </a:solidFill>
                          <a:effectLst/>
                          <a:latin typeface="Calibri" panose="020F0502020204030204" pitchFamily="34" charset="0"/>
                        </a:rPr>
                        <a:t>Interest on OD/CC 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3485049"/>
                  </a:ext>
                </a:extLst>
              </a:tr>
              <a:tr h="287496">
                <a:tc>
                  <a:txBody>
                    <a:bodyPr/>
                    <a:lstStyle/>
                    <a:p>
                      <a:pPr algn="l" fontAlgn="b"/>
                      <a:r>
                        <a:rPr lang="en-US" sz="1050" b="0" i="0" u="none" strike="noStrike">
                          <a:solidFill>
                            <a:srgbClr val="000000"/>
                          </a:solidFill>
                          <a:effectLst/>
                          <a:latin typeface="Calibri" panose="020F0502020204030204" pitchFamily="34" charset="0"/>
                        </a:rPr>
                        <a:t>Interest to FI/Banks (Other than OD/CC 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24.57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30.72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588705"/>
                  </a:ext>
                </a:extLst>
              </a:tr>
              <a:tr h="287496">
                <a:tc>
                  <a:txBody>
                    <a:bodyPr/>
                    <a:lstStyle/>
                    <a:p>
                      <a:pPr algn="l" fontAlgn="b"/>
                      <a:r>
                        <a:rPr lang="en-US" sz="1050" b="1" i="0" u="none" strike="noStrike" dirty="0">
                          <a:solidFill>
                            <a:srgbClr val="000000"/>
                          </a:solidFill>
                          <a:effectLst/>
                          <a:latin typeface="Calibri" panose="020F0502020204030204" pitchFamily="34" charset="0"/>
                        </a:rPr>
                        <a:t>EBITDA (</a:t>
                      </a:r>
                      <a:r>
                        <a:rPr lang="en-US" sz="1050" b="1" i="0" u="none" strike="noStrike" dirty="0" err="1">
                          <a:solidFill>
                            <a:srgbClr val="000000"/>
                          </a:solidFill>
                          <a:effectLst/>
                          <a:latin typeface="Calibri" panose="020F0502020204030204" pitchFamily="34" charset="0"/>
                        </a:rPr>
                        <a:t>Incl</a:t>
                      </a:r>
                      <a:r>
                        <a:rPr lang="en-US" sz="1050" b="1" i="0" u="none" strike="noStrike" dirty="0">
                          <a:solidFill>
                            <a:srgbClr val="000000"/>
                          </a:solidFill>
                          <a:effectLst/>
                          <a:latin typeface="Calibri" panose="020F0502020204030204" pitchFamily="34" charset="0"/>
                        </a:rPr>
                        <a:t> </a:t>
                      </a:r>
                      <a:r>
                        <a:rPr lang="en-US" sz="1050" b="1" i="0" u="none" strike="noStrike" dirty="0" err="1">
                          <a:solidFill>
                            <a:srgbClr val="000000"/>
                          </a:solidFill>
                          <a:effectLst/>
                          <a:latin typeface="Calibri" panose="020F0502020204030204" pitchFamily="34" charset="0"/>
                        </a:rPr>
                        <a:t>Int</a:t>
                      </a:r>
                      <a:r>
                        <a:rPr lang="en-US" sz="1050" b="1" i="0" u="none" strike="noStrike" dirty="0">
                          <a:solidFill>
                            <a:srgbClr val="000000"/>
                          </a:solidFill>
                          <a:effectLst/>
                          <a:latin typeface="Calibri" panose="020F0502020204030204" pitchFamily="34" charset="0"/>
                        </a:rPr>
                        <a:t> on OD/CC)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83.07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82.10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90.29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55615837"/>
                  </a:ext>
                </a:extLst>
              </a:tr>
              <a:tr h="287496">
                <a:tc>
                  <a:txBody>
                    <a:bodyPr/>
                    <a:lstStyle/>
                    <a:p>
                      <a:pPr algn="l" fontAlgn="b"/>
                      <a:r>
                        <a:rPr lang="en-US" sz="1050" b="1" i="0" u="none" strike="noStrike">
                          <a:solidFill>
                            <a:srgbClr val="000000"/>
                          </a:solidFill>
                          <a:effectLst/>
                          <a:latin typeface="Calibri" panose="020F0502020204030204" pitchFamily="34" charset="0"/>
                        </a:rPr>
                        <a:t>EBITDA (Excl Int on OD/CC)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82.92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82.10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90.29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19936021"/>
                  </a:ext>
                </a:extLst>
              </a:tr>
              <a:tr h="287496">
                <a:tc>
                  <a:txBody>
                    <a:bodyPr/>
                    <a:lstStyle/>
                    <a:p>
                      <a:pPr algn="l" fontAlgn="b"/>
                      <a:r>
                        <a:rPr lang="en-US" sz="1050" b="0" i="0" u="none" strike="noStrike">
                          <a:solidFill>
                            <a:srgbClr val="000000"/>
                          </a:solidFill>
                          <a:effectLst/>
                          <a:latin typeface="Calibri" panose="020F0502020204030204" pitchFamily="34" charset="0"/>
                        </a:rPr>
                        <a:t>Depreciation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43.76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29.98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956942"/>
                  </a:ext>
                </a:extLst>
              </a:tr>
              <a:tr h="287496">
                <a:tc>
                  <a:txBody>
                    <a:bodyPr/>
                    <a:lstStyle/>
                    <a:p>
                      <a:pPr algn="l" fontAlgn="b"/>
                      <a:r>
                        <a:rPr lang="en-US" sz="1050" b="1" i="0" u="none" strike="noStrike" dirty="0">
                          <a:solidFill>
                            <a:srgbClr val="000000"/>
                          </a:solidFill>
                          <a:effectLst/>
                          <a:latin typeface="Calibri" panose="020F0502020204030204" pitchFamily="34" charset="0"/>
                        </a:rPr>
                        <a:t>PBT (as per books)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17.16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13.77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29.58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60203337"/>
                  </a:ext>
                </a:extLst>
              </a:tr>
              <a:tr h="287496">
                <a:tc>
                  <a:txBody>
                    <a:bodyPr/>
                    <a:lstStyle/>
                    <a:p>
                      <a:pPr algn="l" fontAlgn="b"/>
                      <a:r>
                        <a:rPr lang="en-US" sz="1050" b="1" i="0" u="none" strike="noStrike">
                          <a:solidFill>
                            <a:srgbClr val="000000"/>
                          </a:solidFill>
                          <a:effectLst/>
                          <a:latin typeface="Calibri" panose="020F0502020204030204" pitchFamily="34" charset="0"/>
                        </a:rPr>
                        <a:t>PBT (Excl Non Business Income)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17.16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13.77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29.58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0969512"/>
                  </a:ext>
                </a:extLst>
              </a:tr>
              <a:tr h="287496">
                <a:tc>
                  <a:txBody>
                    <a:bodyPr/>
                    <a:lstStyle/>
                    <a:p>
                      <a:pPr algn="l" fontAlgn="b"/>
                      <a:r>
                        <a:rPr lang="en-US" sz="1050" b="0" i="0" u="none" strike="noStrike">
                          <a:solidFill>
                            <a:srgbClr val="000000"/>
                          </a:solidFill>
                          <a:effectLst/>
                          <a:latin typeface="Calibri" panose="020F0502020204030204" pitchFamily="34" charset="0"/>
                        </a:rPr>
                        <a:t>Tax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408041"/>
                  </a:ext>
                </a:extLst>
              </a:tr>
              <a:tr h="287496">
                <a:tc>
                  <a:txBody>
                    <a:bodyPr/>
                    <a:lstStyle/>
                    <a:p>
                      <a:pPr algn="l" fontAlgn="b"/>
                      <a:r>
                        <a:rPr lang="en-US" sz="1050" b="1" i="0" u="none" strike="noStrike">
                          <a:solidFill>
                            <a:srgbClr val="000000"/>
                          </a:solidFill>
                          <a:effectLst/>
                          <a:latin typeface="Calibri" panose="020F0502020204030204" pitchFamily="34" charset="0"/>
                        </a:rPr>
                        <a:t>PAT (as per books)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a:solidFill>
                            <a:srgbClr val="000000"/>
                          </a:solidFill>
                          <a:effectLst/>
                          <a:latin typeface="Calibri" panose="020F0502020204030204" pitchFamily="34" charset="0"/>
                        </a:rPr>
                        <a:t>11.27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050" b="1" i="0" u="none" strike="noStrike" dirty="0">
                          <a:solidFill>
                            <a:srgbClr val="000000"/>
                          </a:solidFill>
                          <a:effectLst/>
                          <a:latin typeface="Calibri" panose="020F0502020204030204" pitchFamily="34" charset="0"/>
                        </a:rPr>
                        <a:t>21.58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4746235"/>
                  </a:ext>
                </a:extLst>
              </a:tr>
            </a:tbl>
          </a:graphicData>
        </a:graphic>
      </p:graphicFrame>
      <p:sp>
        <p:nvSpPr>
          <p:cNvPr id="12"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44932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71FF382-66A7-4619-AFC1-C3234D1CC3B1}"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
        <p:nvSpPr>
          <p:cNvPr id="9" name="Rectangle 8">
            <a:extLst/>
          </p:cNvPr>
          <p:cNvSpPr/>
          <p:nvPr/>
        </p:nvSpPr>
        <p:spPr>
          <a:xfrm>
            <a:off x="85725" y="730250"/>
            <a:ext cx="12063413" cy="2238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white"/>
                </a:solidFill>
                <a:effectLst/>
                <a:uLnTx/>
                <a:uFillTx/>
                <a:latin typeface="Calibri"/>
                <a:ea typeface="+mn-ea"/>
                <a:cs typeface="+mn-cs"/>
              </a:rPr>
              <a:t>Balance Sheet (INR Lakhs) - Audited and Provisional Financials</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1351986080"/>
              </p:ext>
            </p:extLst>
          </p:nvPr>
        </p:nvGraphicFramePr>
        <p:xfrm>
          <a:off x="85725" y="987426"/>
          <a:ext cx="6289674" cy="5368921"/>
        </p:xfrm>
        <a:graphic>
          <a:graphicData uri="http://schemas.openxmlformats.org/drawingml/2006/table">
            <a:tbl>
              <a:tblPr/>
              <a:tblGrid>
                <a:gridCol w="3061464">
                  <a:extLst>
                    <a:ext uri="{9D8B030D-6E8A-4147-A177-3AD203B41FA5}">
                      <a16:colId xmlns:a16="http://schemas.microsoft.com/office/drawing/2014/main" val="2982014803"/>
                    </a:ext>
                  </a:extLst>
                </a:gridCol>
                <a:gridCol w="1076070">
                  <a:extLst>
                    <a:ext uri="{9D8B030D-6E8A-4147-A177-3AD203B41FA5}">
                      <a16:colId xmlns:a16="http://schemas.microsoft.com/office/drawing/2014/main" val="3969427277"/>
                    </a:ext>
                  </a:extLst>
                </a:gridCol>
                <a:gridCol w="1076070">
                  <a:extLst>
                    <a:ext uri="{9D8B030D-6E8A-4147-A177-3AD203B41FA5}">
                      <a16:colId xmlns:a16="http://schemas.microsoft.com/office/drawing/2014/main" val="1747032924"/>
                    </a:ext>
                  </a:extLst>
                </a:gridCol>
                <a:gridCol w="1076070">
                  <a:extLst>
                    <a:ext uri="{9D8B030D-6E8A-4147-A177-3AD203B41FA5}">
                      <a16:colId xmlns:a16="http://schemas.microsoft.com/office/drawing/2014/main" val="2413050018"/>
                    </a:ext>
                  </a:extLst>
                </a:gridCol>
              </a:tblGrid>
              <a:tr h="782306">
                <a:tc>
                  <a:txBody>
                    <a:bodyPr/>
                    <a:lstStyle/>
                    <a:p>
                      <a:pPr algn="l" fontAlgn="b"/>
                      <a:r>
                        <a:rPr lang="en-US" sz="1200" b="1" i="0" u="none" strike="noStrike">
                          <a:solidFill>
                            <a:srgbClr val="FFFFFF"/>
                          </a:solidFill>
                          <a:effectLst/>
                          <a:latin typeface="Calibri" panose="020F0502020204030204" pitchFamily="34" charset="0"/>
                        </a:rPr>
                        <a:t>BALANCE SHEET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dirty="0">
                          <a:solidFill>
                            <a:srgbClr val="FFFFFF"/>
                          </a:solidFill>
                          <a:effectLst/>
                          <a:latin typeface="Calibri" panose="020F0502020204030204" pitchFamily="34" charset="0"/>
                        </a:rPr>
                        <a:t>Audited and Filed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Audited and Filed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Provisional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2788531092"/>
                  </a:ext>
                </a:extLst>
              </a:tr>
              <a:tr h="416965">
                <a:tc>
                  <a:txBody>
                    <a:bodyPr/>
                    <a:lstStyle/>
                    <a:p>
                      <a:pPr algn="l" fontAlgn="b"/>
                      <a:r>
                        <a:rPr lang="en-US" sz="1200" b="1" i="0" u="none" strike="noStrike">
                          <a:solidFill>
                            <a:srgbClr val="FFFFFF"/>
                          </a:solidFill>
                          <a:effectLst/>
                          <a:latin typeface="Calibri" panose="020F0502020204030204" pitchFamily="34" charset="0"/>
                        </a:rPr>
                        <a:t>LIABILITIES (Rs. Lakhs)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31-Mar-20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31-Mar-21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31-Mar-22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1751409498"/>
                  </a:ext>
                </a:extLst>
              </a:tr>
              <a:tr h="416965">
                <a:tc>
                  <a:txBody>
                    <a:bodyPr/>
                    <a:lstStyle/>
                    <a:p>
                      <a:pPr algn="l" fontAlgn="b"/>
                      <a:r>
                        <a:rPr lang="en-US" sz="1200" b="0" i="0" u="none" strike="noStrike">
                          <a:solidFill>
                            <a:srgbClr val="000000"/>
                          </a:solidFill>
                          <a:effectLst/>
                          <a:latin typeface="Calibri" panose="020F0502020204030204" pitchFamily="34" charset="0"/>
                        </a:rPr>
                        <a:t>Capital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105.32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482264"/>
                  </a:ext>
                </a:extLst>
              </a:tr>
              <a:tr h="416965">
                <a:tc>
                  <a:txBody>
                    <a:bodyPr/>
                    <a:lstStyle/>
                    <a:p>
                      <a:pPr algn="l" fontAlgn="b"/>
                      <a:r>
                        <a:rPr lang="en-US" sz="1200" b="1" i="0" u="none" strike="noStrike" dirty="0">
                          <a:solidFill>
                            <a:srgbClr val="000000"/>
                          </a:solidFill>
                          <a:effectLst/>
                          <a:latin typeface="Calibri" panose="020F0502020204030204" pitchFamily="34" charset="0"/>
                        </a:rPr>
                        <a:t>Total Net Worth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85.26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105.32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239.62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7130733"/>
                  </a:ext>
                </a:extLst>
              </a:tr>
              <a:tr h="416965">
                <a:tc>
                  <a:txBody>
                    <a:bodyPr/>
                    <a:lstStyle/>
                    <a:p>
                      <a:pPr algn="l" fontAlgn="b"/>
                      <a:r>
                        <a:rPr lang="en-US" sz="1200" b="1" i="0" u="none" strike="noStrike" dirty="0">
                          <a:solidFill>
                            <a:srgbClr val="000000"/>
                          </a:solidFill>
                          <a:effectLst/>
                          <a:latin typeface="Calibri" panose="020F0502020204030204" pitchFamily="34" charset="0"/>
                        </a:rPr>
                        <a:t>Adjusted Net Worth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85.26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105.32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147.46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66344121"/>
                  </a:ext>
                </a:extLst>
              </a:tr>
              <a:tr h="416965">
                <a:tc>
                  <a:txBody>
                    <a:bodyPr/>
                    <a:lstStyle/>
                    <a:p>
                      <a:pPr algn="l" fontAlgn="b"/>
                      <a:r>
                        <a:rPr lang="en-US" sz="1200" b="0" i="0" u="none" strike="noStrike" dirty="0">
                          <a:solidFill>
                            <a:srgbClr val="000000"/>
                          </a:solidFill>
                          <a:effectLst/>
                          <a:latin typeface="Calibri" panose="020F0502020204030204" pitchFamily="34" charset="0"/>
                        </a:rPr>
                        <a:t>Secured Loans (term and vehicle loans </a:t>
                      </a:r>
                      <a:r>
                        <a:rPr lang="en-US" sz="1200" b="0" i="0" u="none" strike="noStrike" dirty="0" err="1">
                          <a:solidFill>
                            <a:srgbClr val="000000"/>
                          </a:solidFill>
                          <a:effectLst/>
                          <a:latin typeface="Calibri" panose="020F0502020204030204" pitchFamily="34" charset="0"/>
                        </a:rPr>
                        <a:t>etc</a:t>
                      </a:r>
                      <a:r>
                        <a:rPr lang="en-US" sz="12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774.74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786253"/>
                  </a:ext>
                </a:extLst>
              </a:tr>
              <a:tr h="416965">
                <a:tc>
                  <a:txBody>
                    <a:bodyPr/>
                    <a:lstStyle/>
                    <a:p>
                      <a:pPr algn="l" fontAlgn="b"/>
                      <a:r>
                        <a:rPr lang="en-US" sz="1200" b="0" i="0" u="none" strike="noStrike" dirty="0">
                          <a:solidFill>
                            <a:srgbClr val="000000"/>
                          </a:solidFill>
                          <a:effectLst/>
                          <a:latin typeface="Calibri" panose="020F0502020204030204" pitchFamily="34" charset="0"/>
                        </a:rPr>
                        <a:t>Unsecured Loans (others)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7111358"/>
                  </a:ext>
                </a:extLst>
              </a:tr>
              <a:tr h="416965">
                <a:tc>
                  <a:txBody>
                    <a:bodyPr/>
                    <a:lstStyle/>
                    <a:p>
                      <a:pPr algn="l" fontAlgn="b"/>
                      <a:r>
                        <a:rPr lang="en-US" sz="1200" b="1" i="0" u="none" strike="noStrike" dirty="0">
                          <a:solidFill>
                            <a:srgbClr val="000000"/>
                          </a:solidFill>
                          <a:effectLst/>
                          <a:latin typeface="Calibri" panose="020F0502020204030204" pitchFamily="34" charset="0"/>
                        </a:rPr>
                        <a:t>Total Outside Borrowing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225.52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201.93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774.74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80114491"/>
                  </a:ext>
                </a:extLst>
              </a:tr>
              <a:tr h="416965">
                <a:tc>
                  <a:txBody>
                    <a:bodyPr/>
                    <a:lstStyle/>
                    <a:p>
                      <a:pPr algn="l" fontAlgn="b"/>
                      <a:r>
                        <a:rPr lang="en-US" sz="1200" b="1" i="0" u="none" strike="noStrike">
                          <a:solidFill>
                            <a:srgbClr val="000000"/>
                          </a:solidFill>
                          <a:effectLst/>
                          <a:latin typeface="Calibri" panose="020F0502020204030204" pitchFamily="34" charset="0"/>
                        </a:rPr>
                        <a:t>Current Liabilties and Provisions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92.77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99271063"/>
                  </a:ext>
                </a:extLst>
              </a:tr>
              <a:tr h="416965">
                <a:tc>
                  <a:txBody>
                    <a:bodyPr/>
                    <a:lstStyle/>
                    <a:p>
                      <a:pPr algn="l" fontAlgn="b"/>
                      <a:r>
                        <a:rPr lang="en-US" sz="1200" b="0" i="0" u="none" strike="noStrike">
                          <a:solidFill>
                            <a:srgbClr val="000000"/>
                          </a:solidFill>
                          <a:effectLst/>
                          <a:latin typeface="Calibri" panose="020F0502020204030204" pitchFamily="34" charset="0"/>
                        </a:rPr>
                        <a:t>Sundry Creditors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92.77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916563"/>
                  </a:ext>
                </a:extLst>
              </a:tr>
              <a:tr h="416965">
                <a:tc>
                  <a:txBody>
                    <a:bodyPr/>
                    <a:lstStyle/>
                    <a:p>
                      <a:pPr algn="l" fontAlgn="b"/>
                      <a:r>
                        <a:rPr lang="en-US" sz="1200" b="1" i="0" u="none" strike="noStrike" dirty="0">
                          <a:solidFill>
                            <a:srgbClr val="000000"/>
                          </a:solidFill>
                          <a:effectLst/>
                          <a:latin typeface="Calibri" panose="020F0502020204030204" pitchFamily="34" charset="0"/>
                        </a:rPr>
                        <a:t>Total Liabilities to outsiders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318.28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211.69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774.74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09221579"/>
                  </a:ext>
                </a:extLst>
              </a:tr>
              <a:tr h="416965">
                <a:tc>
                  <a:txBody>
                    <a:bodyPr/>
                    <a:lstStyle/>
                    <a:p>
                      <a:pPr algn="l" fontAlgn="b"/>
                      <a:r>
                        <a:rPr lang="en-US" sz="1200" b="1" i="0" u="none" strike="noStrike">
                          <a:solidFill>
                            <a:srgbClr val="000000"/>
                          </a:solidFill>
                          <a:effectLst/>
                          <a:latin typeface="Calibri" panose="020F0502020204030204" pitchFamily="34" charset="0"/>
                        </a:rPr>
                        <a:t>LIABILITIES -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403.54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317.01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dirty="0">
                          <a:solidFill>
                            <a:srgbClr val="000000"/>
                          </a:solidFill>
                          <a:effectLst/>
                          <a:latin typeface="Calibri" panose="020F0502020204030204" pitchFamily="34" charset="0"/>
                        </a:rPr>
                        <a:t>1014.37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8244940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10207767"/>
              </p:ext>
            </p:extLst>
          </p:nvPr>
        </p:nvGraphicFramePr>
        <p:xfrm>
          <a:off x="6375399" y="987426"/>
          <a:ext cx="5773739" cy="5368919"/>
        </p:xfrm>
        <a:graphic>
          <a:graphicData uri="http://schemas.openxmlformats.org/drawingml/2006/table">
            <a:tbl>
              <a:tblPr/>
              <a:tblGrid>
                <a:gridCol w="2810336">
                  <a:extLst>
                    <a:ext uri="{9D8B030D-6E8A-4147-A177-3AD203B41FA5}">
                      <a16:colId xmlns:a16="http://schemas.microsoft.com/office/drawing/2014/main" val="2842144031"/>
                    </a:ext>
                  </a:extLst>
                </a:gridCol>
                <a:gridCol w="987801">
                  <a:extLst>
                    <a:ext uri="{9D8B030D-6E8A-4147-A177-3AD203B41FA5}">
                      <a16:colId xmlns:a16="http://schemas.microsoft.com/office/drawing/2014/main" val="3792262805"/>
                    </a:ext>
                  </a:extLst>
                </a:gridCol>
                <a:gridCol w="987801">
                  <a:extLst>
                    <a:ext uri="{9D8B030D-6E8A-4147-A177-3AD203B41FA5}">
                      <a16:colId xmlns:a16="http://schemas.microsoft.com/office/drawing/2014/main" val="1535864803"/>
                    </a:ext>
                  </a:extLst>
                </a:gridCol>
                <a:gridCol w="987801">
                  <a:extLst>
                    <a:ext uri="{9D8B030D-6E8A-4147-A177-3AD203B41FA5}">
                      <a16:colId xmlns:a16="http://schemas.microsoft.com/office/drawing/2014/main" val="1401091900"/>
                    </a:ext>
                  </a:extLst>
                </a:gridCol>
              </a:tblGrid>
              <a:tr h="386916">
                <a:tc>
                  <a:txBody>
                    <a:bodyPr/>
                    <a:lstStyle/>
                    <a:p>
                      <a:pPr algn="l" fontAlgn="b"/>
                      <a:r>
                        <a:rPr lang="en-US" sz="1200" b="1" i="0" u="none" strike="noStrike">
                          <a:solidFill>
                            <a:srgbClr val="FFFFFF"/>
                          </a:solidFill>
                          <a:effectLst/>
                          <a:latin typeface="Calibri" panose="020F0502020204030204" pitchFamily="34" charset="0"/>
                        </a:rPr>
                        <a:t>ASSETS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dirty="0">
                          <a:solidFill>
                            <a:srgbClr val="FFFFFF"/>
                          </a:solidFill>
                          <a:effectLst/>
                          <a:latin typeface="Calibri" panose="020F0502020204030204" pitchFamily="34" charset="0"/>
                        </a:rPr>
                        <a:t>31-Mar-20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31-Mar-21</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200" b="1" i="0" u="none" strike="noStrike">
                          <a:solidFill>
                            <a:srgbClr val="FFFFFF"/>
                          </a:solidFill>
                          <a:effectLst/>
                          <a:latin typeface="Calibri" panose="020F0502020204030204" pitchFamily="34" charset="0"/>
                        </a:rPr>
                        <a:t>31-Mar-22</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1818692806"/>
                  </a:ext>
                </a:extLst>
              </a:tr>
              <a:tr h="386916">
                <a:tc>
                  <a:txBody>
                    <a:bodyPr/>
                    <a:lstStyle/>
                    <a:p>
                      <a:pPr algn="l" fontAlgn="b"/>
                      <a:r>
                        <a:rPr lang="en-US" sz="1200" b="0" i="0" u="none" strike="noStrike">
                          <a:solidFill>
                            <a:srgbClr val="000000"/>
                          </a:solidFill>
                          <a:effectLst/>
                          <a:latin typeface="Calibri" panose="020F0502020204030204" pitchFamily="34" charset="0"/>
                        </a:rPr>
                        <a:t>Gross Fixed Assets (Excl Plant and Machinery)</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291.72</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247.96</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588.58</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389870"/>
                  </a:ext>
                </a:extLst>
              </a:tr>
              <a:tr h="386916">
                <a:tc>
                  <a:txBody>
                    <a:bodyPr/>
                    <a:lstStyle/>
                    <a:p>
                      <a:pPr algn="l" fontAlgn="b"/>
                      <a:r>
                        <a:rPr lang="en-US" sz="1200" b="1" i="0" u="none" strike="noStrike" dirty="0">
                          <a:solidFill>
                            <a:srgbClr val="000000"/>
                          </a:solidFill>
                          <a:effectLst/>
                          <a:latin typeface="Calibri" panose="020F0502020204030204" pitchFamily="34" charset="0"/>
                        </a:rPr>
                        <a:t>Net Fixed Assets (excluding revaluation reserve)</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291.72</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247.96</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588.58</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85055232"/>
                  </a:ext>
                </a:extLst>
              </a:tr>
              <a:tr h="386916">
                <a:tc>
                  <a:txBody>
                    <a:bodyPr/>
                    <a:lstStyle/>
                    <a:p>
                      <a:pPr algn="l" fontAlgn="b"/>
                      <a:r>
                        <a:rPr lang="en-US" sz="1200" b="1" i="0" u="none" strike="noStrike">
                          <a:solidFill>
                            <a:srgbClr val="000000"/>
                          </a:solidFill>
                          <a:effectLst/>
                          <a:latin typeface="Calibri" panose="020F0502020204030204" pitchFamily="34" charset="0"/>
                        </a:rPr>
                        <a:t>Investments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0.00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0.00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155.16</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024185870"/>
                  </a:ext>
                </a:extLst>
              </a:tr>
              <a:tr h="386916">
                <a:tc>
                  <a:txBody>
                    <a:bodyPr/>
                    <a:lstStyle/>
                    <a:p>
                      <a:pPr algn="l" fontAlgn="b"/>
                      <a:r>
                        <a:rPr lang="en-US" sz="1200" b="0" i="0" u="none" strike="noStrike">
                          <a:solidFill>
                            <a:srgbClr val="000000"/>
                          </a:solidFill>
                          <a:effectLst/>
                          <a:latin typeface="Calibri" panose="020F0502020204030204" pitchFamily="34" charset="0"/>
                        </a:rPr>
                        <a:t>Investments (Business related)</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63.00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3140602"/>
                  </a:ext>
                </a:extLst>
              </a:tr>
              <a:tr h="386916">
                <a:tc>
                  <a:txBody>
                    <a:bodyPr/>
                    <a:lstStyle/>
                    <a:p>
                      <a:pPr algn="l" fontAlgn="b"/>
                      <a:r>
                        <a:rPr lang="en-US" sz="1200" b="0" i="0" u="none" strike="noStrike">
                          <a:solidFill>
                            <a:srgbClr val="000000"/>
                          </a:solidFill>
                          <a:effectLst/>
                          <a:latin typeface="Calibri" panose="020F0502020204030204" pitchFamily="34" charset="0"/>
                        </a:rPr>
                        <a:t>Investments (Non Business related)</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92.16</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524797"/>
                  </a:ext>
                </a:extLst>
              </a:tr>
              <a:tr h="386916">
                <a:tc>
                  <a:txBody>
                    <a:bodyPr/>
                    <a:lstStyle/>
                    <a:p>
                      <a:pPr algn="l" fontAlgn="b"/>
                      <a:r>
                        <a:rPr lang="en-US" sz="1200" b="1" i="0" u="none" strike="noStrike">
                          <a:solidFill>
                            <a:srgbClr val="000000"/>
                          </a:solidFill>
                          <a:effectLst/>
                          <a:latin typeface="Calibri" panose="020F0502020204030204" pitchFamily="34" charset="0"/>
                        </a:rPr>
                        <a:t>Current Assets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111.82</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66.04</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151.63</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33341302"/>
                  </a:ext>
                </a:extLst>
              </a:tr>
              <a:tr h="386916">
                <a:tc>
                  <a:txBody>
                    <a:bodyPr/>
                    <a:lstStyle/>
                    <a:p>
                      <a:pPr algn="l" fontAlgn="b"/>
                      <a:r>
                        <a:rPr lang="en-US" sz="1200" b="0" i="0" u="none" strike="noStrike" dirty="0">
                          <a:solidFill>
                            <a:srgbClr val="000000"/>
                          </a:solidFill>
                          <a:effectLst/>
                          <a:latin typeface="Calibri" panose="020F0502020204030204" pitchFamily="34" charset="0"/>
                        </a:rPr>
                        <a:t>Debtors &lt; 6 months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106.80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61.71</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7.24</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954682"/>
                  </a:ext>
                </a:extLst>
              </a:tr>
              <a:tr h="386916">
                <a:tc>
                  <a:txBody>
                    <a:bodyPr/>
                    <a:lstStyle/>
                    <a:p>
                      <a:pPr algn="l" fontAlgn="b"/>
                      <a:r>
                        <a:rPr lang="en-US" sz="1200" b="0" i="0" u="none" strike="noStrike">
                          <a:solidFill>
                            <a:srgbClr val="000000"/>
                          </a:solidFill>
                          <a:effectLst/>
                          <a:latin typeface="Calibri" panose="020F0502020204030204" pitchFamily="34" charset="0"/>
                        </a:rPr>
                        <a:t>Cash and Bank</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0.08</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136.29</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964809"/>
                  </a:ext>
                </a:extLst>
              </a:tr>
              <a:tr h="386916">
                <a:tc>
                  <a:txBody>
                    <a:bodyPr/>
                    <a:lstStyle/>
                    <a:p>
                      <a:pPr algn="l" fontAlgn="b"/>
                      <a:r>
                        <a:rPr lang="en-US" sz="1200" b="0" i="0" u="none" strike="noStrike" dirty="0">
                          <a:solidFill>
                            <a:srgbClr val="000000"/>
                          </a:solidFill>
                          <a:effectLst/>
                          <a:latin typeface="Calibri" panose="020F0502020204030204" pitchFamily="34" charset="0"/>
                        </a:rPr>
                        <a:t>Others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4.94</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0.84</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8.09</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890898"/>
                  </a:ext>
                </a:extLst>
              </a:tr>
              <a:tr h="386916">
                <a:tc>
                  <a:txBody>
                    <a:bodyPr/>
                    <a:lstStyle/>
                    <a:p>
                      <a:pPr algn="l" fontAlgn="b"/>
                      <a:r>
                        <a:rPr lang="en-US" sz="1200" b="1" i="0" u="none" strike="noStrike">
                          <a:solidFill>
                            <a:srgbClr val="000000"/>
                          </a:solidFill>
                          <a:effectLst/>
                          <a:latin typeface="Calibri" panose="020F0502020204030204" pitchFamily="34" charset="0"/>
                        </a:rPr>
                        <a:t>Loans and Advances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0.00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3.00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119.00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4449351"/>
                  </a:ext>
                </a:extLst>
              </a:tr>
              <a:tr h="725927">
                <a:tc>
                  <a:txBody>
                    <a:bodyPr/>
                    <a:lstStyle/>
                    <a:p>
                      <a:pPr algn="l" fontAlgn="b"/>
                      <a:r>
                        <a:rPr lang="en-US" sz="1200" b="0" i="0" u="none" strike="noStrike">
                          <a:solidFill>
                            <a:srgbClr val="000000"/>
                          </a:solidFill>
                          <a:effectLst/>
                          <a:latin typeface="Calibri" panose="020F0502020204030204" pitchFamily="34" charset="0"/>
                        </a:rPr>
                        <a:t>Loans and Advances (Business Related : Security Deposits &amp; other Long Term Advances)</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119.00</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7361120"/>
                  </a:ext>
                </a:extLst>
              </a:tr>
              <a:tr h="386916">
                <a:tc>
                  <a:txBody>
                    <a:bodyPr/>
                    <a:lstStyle/>
                    <a:p>
                      <a:pPr algn="l" fontAlgn="b"/>
                      <a:r>
                        <a:rPr lang="en-US" sz="1200" b="1" i="0" u="none" strike="noStrike" dirty="0">
                          <a:solidFill>
                            <a:srgbClr val="000000"/>
                          </a:solidFill>
                          <a:effectLst/>
                          <a:latin typeface="Calibri" panose="020F0502020204030204" pitchFamily="34" charset="0"/>
                        </a:rPr>
                        <a:t>ASSETS - TOTAL</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403.54</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a:solidFill>
                            <a:srgbClr val="000000"/>
                          </a:solidFill>
                          <a:effectLst/>
                          <a:latin typeface="Calibri" panose="020F0502020204030204" pitchFamily="34" charset="0"/>
                        </a:rPr>
                        <a:t>317.01</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1" i="0" u="none" strike="noStrike" dirty="0">
                          <a:solidFill>
                            <a:srgbClr val="000000"/>
                          </a:solidFill>
                          <a:effectLst/>
                          <a:latin typeface="Calibri" panose="020F0502020204030204" pitchFamily="34" charset="0"/>
                        </a:rPr>
                        <a:t>1014.37</a:t>
                      </a:r>
                    </a:p>
                  </a:txBody>
                  <a:tcPr marL="8008" marR="8008" marT="80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2657193"/>
                  </a:ext>
                </a:extLst>
              </a:tr>
            </a:tbl>
          </a:graphicData>
        </a:graphic>
      </p:graphicFrame>
      <p:sp>
        <p:nvSpPr>
          <p:cNvPr id="13"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2934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B8455B9-1C20-49CC-B640-6716E878D09B}"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
        <p:nvSpPr>
          <p:cNvPr id="4" name="Rectangle 3">
            <a:extLst/>
          </p:cNvPr>
          <p:cNvSpPr/>
          <p:nvPr/>
        </p:nvSpPr>
        <p:spPr>
          <a:xfrm>
            <a:off x="85725" y="777875"/>
            <a:ext cx="12063413" cy="2238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Financials Summary</a:t>
            </a:r>
          </a:p>
        </p:txBody>
      </p:sp>
      <p:pic>
        <p:nvPicPr>
          <p:cNvPr id="24580" name="Picture 9"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262936422"/>
              </p:ext>
            </p:extLst>
          </p:nvPr>
        </p:nvGraphicFramePr>
        <p:xfrm>
          <a:off x="85725" y="1016000"/>
          <a:ext cx="11841162" cy="5340349"/>
        </p:xfrm>
        <a:graphic>
          <a:graphicData uri="http://schemas.openxmlformats.org/drawingml/2006/table">
            <a:tbl>
              <a:tblPr/>
              <a:tblGrid>
                <a:gridCol w="7335055">
                  <a:extLst>
                    <a:ext uri="{9D8B030D-6E8A-4147-A177-3AD203B41FA5}">
                      <a16:colId xmlns:a16="http://schemas.microsoft.com/office/drawing/2014/main" val="834787583"/>
                    </a:ext>
                  </a:extLst>
                </a:gridCol>
                <a:gridCol w="1481829">
                  <a:extLst>
                    <a:ext uri="{9D8B030D-6E8A-4147-A177-3AD203B41FA5}">
                      <a16:colId xmlns:a16="http://schemas.microsoft.com/office/drawing/2014/main" val="4236193972"/>
                    </a:ext>
                  </a:extLst>
                </a:gridCol>
                <a:gridCol w="1508771">
                  <a:extLst>
                    <a:ext uri="{9D8B030D-6E8A-4147-A177-3AD203B41FA5}">
                      <a16:colId xmlns:a16="http://schemas.microsoft.com/office/drawing/2014/main" val="3430195462"/>
                    </a:ext>
                  </a:extLst>
                </a:gridCol>
                <a:gridCol w="1515507">
                  <a:extLst>
                    <a:ext uri="{9D8B030D-6E8A-4147-A177-3AD203B41FA5}">
                      <a16:colId xmlns:a16="http://schemas.microsoft.com/office/drawing/2014/main" val="4096887943"/>
                    </a:ext>
                  </a:extLst>
                </a:gridCol>
              </a:tblGrid>
              <a:tr h="562142">
                <a:tc>
                  <a:txBody>
                    <a:bodyPr/>
                    <a:lstStyle/>
                    <a:p>
                      <a:pPr algn="l" fontAlgn="ctr"/>
                      <a:r>
                        <a:rPr lang="en-US" sz="1200" b="1" i="0" u="none" strike="noStrike">
                          <a:solidFill>
                            <a:srgbClr val="000000"/>
                          </a:solidFill>
                          <a:effectLst/>
                          <a:latin typeface="Calibri" panose="020F0502020204030204" pitchFamily="34" charset="0"/>
                        </a:rPr>
                        <a:t>Financials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200" b="1" i="0" u="none" strike="noStrike">
                          <a:solidFill>
                            <a:srgbClr val="000000"/>
                          </a:solidFill>
                          <a:effectLst/>
                          <a:latin typeface="Calibri" panose="020F0502020204030204" pitchFamily="34" charset="0"/>
                        </a:rPr>
                        <a:t>Audited and Filed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200" b="1" i="0" u="none" strike="noStrike">
                          <a:solidFill>
                            <a:srgbClr val="000000"/>
                          </a:solidFill>
                          <a:effectLst/>
                          <a:latin typeface="Calibri" panose="020F0502020204030204" pitchFamily="34" charset="0"/>
                        </a:rPr>
                        <a:t>Audited and Filed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200" b="1" i="0" u="none" strike="noStrike">
                          <a:solidFill>
                            <a:srgbClr val="000000"/>
                          </a:solidFill>
                          <a:effectLst/>
                          <a:latin typeface="Calibri" panose="020F0502020204030204" pitchFamily="34" charset="0"/>
                        </a:rPr>
                        <a:t>Provisional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558037543"/>
                  </a:ext>
                </a:extLst>
              </a:tr>
              <a:tr h="281071">
                <a:tc>
                  <a:txBody>
                    <a:bodyPr/>
                    <a:lstStyle/>
                    <a:p>
                      <a:pPr algn="l" fontAlgn="ctr"/>
                      <a:r>
                        <a:rPr lang="en-US" sz="1200" b="1" i="0" u="none" strike="noStrike">
                          <a:solidFill>
                            <a:srgbClr val="000000"/>
                          </a:solidFill>
                          <a:effectLst/>
                          <a:latin typeface="Calibri" panose="020F0502020204030204" pitchFamily="34" charset="0"/>
                        </a:rPr>
                        <a:t>Eligibility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31-Mar-20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31-Mar-21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31-Mar-22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13871033"/>
                  </a:ext>
                </a:extLst>
              </a:tr>
              <a:tr h="281071">
                <a:tc>
                  <a:txBody>
                    <a:bodyPr/>
                    <a:lstStyle/>
                    <a:p>
                      <a:pPr algn="l" fontAlgn="ctr"/>
                      <a:r>
                        <a:rPr lang="en-US" sz="1200" b="1" i="0" u="none" strike="noStrike">
                          <a:solidFill>
                            <a:srgbClr val="000000"/>
                          </a:solidFill>
                          <a:effectLst/>
                          <a:latin typeface="Calibri" panose="020F0502020204030204" pitchFamily="34" charset="0"/>
                        </a:rPr>
                        <a:t>Total Revenue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85.78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91.82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100.64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697170548"/>
                  </a:ext>
                </a:extLst>
              </a:tr>
              <a:tr h="281071">
                <a:tc>
                  <a:txBody>
                    <a:bodyPr/>
                    <a:lstStyle/>
                    <a:p>
                      <a:pPr algn="l" fontAlgn="ctr"/>
                      <a:r>
                        <a:rPr lang="en-US" sz="1200" b="1" i="0" u="none" strike="noStrike">
                          <a:solidFill>
                            <a:srgbClr val="000000"/>
                          </a:solidFill>
                          <a:effectLst/>
                          <a:latin typeface="Calibri" panose="020F0502020204030204" pitchFamily="34" charset="0"/>
                        </a:rPr>
                        <a:t>Final EBITDA Considered for Eligibility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79.15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79.60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82.29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42585382"/>
                  </a:ext>
                </a:extLst>
              </a:tr>
              <a:tr h="281071">
                <a:tc>
                  <a:txBody>
                    <a:bodyPr/>
                    <a:lstStyle/>
                    <a:p>
                      <a:pPr algn="l" fontAlgn="ctr"/>
                      <a:r>
                        <a:rPr lang="en-US" sz="1200" b="1" i="0" u="none" strike="noStrike">
                          <a:solidFill>
                            <a:srgbClr val="000000"/>
                          </a:solidFill>
                          <a:effectLst/>
                          <a:latin typeface="Calibri" panose="020F0502020204030204" pitchFamily="34" charset="0"/>
                        </a:rPr>
                        <a:t>EBITDA Margin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92.27%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86.69%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81.76%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93064173"/>
                  </a:ext>
                </a:extLst>
              </a:tr>
              <a:tr h="281071">
                <a:tc>
                  <a:txBody>
                    <a:bodyPr/>
                    <a:lstStyle/>
                    <a:p>
                      <a:pPr algn="l" fontAlgn="ctr"/>
                      <a:r>
                        <a:rPr lang="en-US" sz="1200" b="1" i="0" u="none" strike="noStrike">
                          <a:solidFill>
                            <a:srgbClr val="000000"/>
                          </a:solidFill>
                          <a:effectLst/>
                          <a:latin typeface="Calibri" panose="020F0502020204030204" pitchFamily="34" charset="0"/>
                        </a:rPr>
                        <a:t>Total Debt (Pre-Funding)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225.52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201.93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774.74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309490656"/>
                  </a:ext>
                </a:extLst>
              </a:tr>
              <a:tr h="281071">
                <a:tc>
                  <a:txBody>
                    <a:bodyPr/>
                    <a:lstStyle/>
                    <a:p>
                      <a:pPr algn="l" fontAlgn="ctr"/>
                      <a:r>
                        <a:rPr lang="en-US" sz="1200" b="1" i="0" u="none" strike="noStrike">
                          <a:solidFill>
                            <a:srgbClr val="000000"/>
                          </a:solidFill>
                          <a:effectLst/>
                          <a:latin typeface="Calibri" panose="020F0502020204030204" pitchFamily="34" charset="0"/>
                        </a:rPr>
                        <a:t>Total Debt (Post-Funding)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547.62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524.04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1096.85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33009455"/>
                  </a:ext>
                </a:extLst>
              </a:tr>
              <a:tr h="281071">
                <a:tc>
                  <a:txBody>
                    <a:bodyPr/>
                    <a:lstStyle/>
                    <a:p>
                      <a:pPr algn="l" fontAlgn="ctr"/>
                      <a:r>
                        <a:rPr lang="en-US" sz="1200" b="1" i="0" u="none" strike="noStrike">
                          <a:solidFill>
                            <a:srgbClr val="000000"/>
                          </a:solidFill>
                          <a:effectLst/>
                          <a:latin typeface="Calibri" panose="020F0502020204030204" pitchFamily="34" charset="0"/>
                        </a:rPr>
                        <a:t>Total EMI Paid During the 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dirty="0">
                          <a:solidFill>
                            <a:srgbClr val="000000"/>
                          </a:solidFill>
                          <a:effectLst/>
                          <a:latin typeface="Calibri" panose="020F0502020204030204" pitchFamily="34" charset="0"/>
                        </a:rPr>
                        <a:t>74.95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94.43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120.28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101372781"/>
                  </a:ext>
                </a:extLst>
              </a:tr>
              <a:tr h="281071">
                <a:tc>
                  <a:txBody>
                    <a:bodyPr/>
                    <a:lstStyle/>
                    <a:p>
                      <a:pPr algn="l" fontAlgn="ctr"/>
                      <a:r>
                        <a:rPr lang="en-US" sz="1200" b="1" i="0" u="none" strike="noStrike">
                          <a:solidFill>
                            <a:srgbClr val="000000"/>
                          </a:solidFill>
                          <a:effectLst/>
                          <a:latin typeface="Calibri" panose="020F0502020204030204" pitchFamily="34" charset="0"/>
                        </a:rPr>
                        <a:t>Total Current EMI Obligation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244.05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244.05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244.05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232273052"/>
                  </a:ext>
                </a:extLst>
              </a:tr>
              <a:tr h="281071">
                <a:tc>
                  <a:txBody>
                    <a:bodyPr/>
                    <a:lstStyle/>
                    <a:p>
                      <a:pPr algn="l" fontAlgn="ctr"/>
                      <a:r>
                        <a:rPr lang="en-US" sz="1200" b="1" i="0" u="none" strike="noStrike">
                          <a:solidFill>
                            <a:srgbClr val="000000"/>
                          </a:solidFill>
                          <a:effectLst/>
                          <a:latin typeface="Calibri" panose="020F0502020204030204" pitchFamily="34" charset="0"/>
                        </a:rPr>
                        <a:t>Total Proposed EMI Obligation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98.03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98.03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98.03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003983405"/>
                  </a:ext>
                </a:extLst>
              </a:tr>
              <a:tr h="281071">
                <a:tc>
                  <a:txBody>
                    <a:bodyPr/>
                    <a:lstStyle/>
                    <a:p>
                      <a:pPr algn="l" fontAlgn="ctr"/>
                      <a:r>
                        <a:rPr lang="en-US" sz="1200" b="1" i="0" u="none" strike="noStrike">
                          <a:solidFill>
                            <a:srgbClr val="000000"/>
                          </a:solidFill>
                          <a:effectLst/>
                          <a:latin typeface="Calibri" panose="020F0502020204030204" pitchFamily="34" charset="0"/>
                        </a:rPr>
                        <a:t>Total Outside Liability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225.52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201.93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774.74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86924768"/>
                  </a:ext>
                </a:extLst>
              </a:tr>
              <a:tr h="281071">
                <a:tc>
                  <a:txBody>
                    <a:bodyPr/>
                    <a:lstStyle/>
                    <a:p>
                      <a:pPr algn="l" fontAlgn="ctr"/>
                      <a:r>
                        <a:rPr lang="en-US" sz="1200" b="1" i="0" u="none" strike="noStrike">
                          <a:solidFill>
                            <a:srgbClr val="000000"/>
                          </a:solidFill>
                          <a:effectLst/>
                          <a:latin typeface="Calibri" panose="020F0502020204030204" pitchFamily="34" charset="0"/>
                        </a:rPr>
                        <a:t>Total Adjustable Tangible Networth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85.26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105.32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147.46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038673755"/>
                  </a:ext>
                </a:extLst>
              </a:tr>
              <a:tr h="281071">
                <a:tc>
                  <a:txBody>
                    <a:bodyPr/>
                    <a:lstStyle/>
                    <a:p>
                      <a:pPr algn="l" fontAlgn="ctr"/>
                      <a:r>
                        <a:rPr lang="en-US" sz="1200" b="1" i="0" u="none" strike="noStrike">
                          <a:solidFill>
                            <a:srgbClr val="000000"/>
                          </a:solidFill>
                          <a:effectLst/>
                          <a:latin typeface="Calibri" panose="020F0502020204030204" pitchFamily="34" charset="0"/>
                        </a:rPr>
                        <a:t>Debt Service Coverage Ratio ( Pre-Funded)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0.68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77981711"/>
                  </a:ext>
                </a:extLst>
              </a:tr>
              <a:tr h="281071">
                <a:tc>
                  <a:txBody>
                    <a:bodyPr/>
                    <a:lstStyle/>
                    <a:p>
                      <a:pPr algn="l" fontAlgn="ctr"/>
                      <a:r>
                        <a:rPr lang="en-US" sz="1200" b="1" i="0" u="none" strike="noStrike">
                          <a:solidFill>
                            <a:srgbClr val="000000"/>
                          </a:solidFill>
                          <a:effectLst/>
                          <a:latin typeface="Calibri" panose="020F0502020204030204" pitchFamily="34" charset="0"/>
                        </a:rPr>
                        <a:t>Debt Service Coverage Ratio ( Post-Funded)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58459940"/>
                  </a:ext>
                </a:extLst>
              </a:tr>
              <a:tr h="281071">
                <a:tc>
                  <a:txBody>
                    <a:bodyPr/>
                    <a:lstStyle/>
                    <a:p>
                      <a:pPr algn="l" fontAlgn="ctr"/>
                      <a:r>
                        <a:rPr lang="en-US" sz="1200" b="1" i="0" u="none" strike="noStrike">
                          <a:solidFill>
                            <a:srgbClr val="000000"/>
                          </a:solidFill>
                          <a:effectLst/>
                          <a:latin typeface="Calibri" panose="020F0502020204030204" pitchFamily="34" charset="0"/>
                        </a:rPr>
                        <a:t>Pre-Funded TOL/TNW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40454900"/>
                  </a:ext>
                </a:extLst>
              </a:tr>
              <a:tr h="281071">
                <a:tc>
                  <a:txBody>
                    <a:bodyPr/>
                    <a:lstStyle/>
                    <a:p>
                      <a:pPr algn="l" fontAlgn="ctr"/>
                      <a:r>
                        <a:rPr lang="en-US" sz="1200" b="1" i="0" u="none" strike="noStrike">
                          <a:solidFill>
                            <a:srgbClr val="000000"/>
                          </a:solidFill>
                          <a:effectLst/>
                          <a:latin typeface="Calibri" panose="020F0502020204030204" pitchFamily="34" charset="0"/>
                        </a:rPr>
                        <a:t>Post Funded TOL/TNW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6.42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17829558"/>
                  </a:ext>
                </a:extLst>
              </a:tr>
              <a:tr h="281071">
                <a:tc>
                  <a:txBody>
                    <a:bodyPr/>
                    <a:lstStyle/>
                    <a:p>
                      <a:pPr algn="l" fontAlgn="ctr"/>
                      <a:r>
                        <a:rPr lang="en-US" sz="1200" b="1" i="0" u="none" strike="noStrike">
                          <a:solidFill>
                            <a:srgbClr val="000000"/>
                          </a:solidFill>
                          <a:effectLst/>
                          <a:latin typeface="Calibri" panose="020F0502020204030204" pitchFamily="34" charset="0"/>
                        </a:rPr>
                        <a:t>Total Debt / EBITDA (Pre-Funding)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2.85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2.54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72967219"/>
                  </a:ext>
                </a:extLst>
              </a:tr>
              <a:tr h="281071">
                <a:tc>
                  <a:txBody>
                    <a:bodyPr/>
                    <a:lstStyle/>
                    <a:p>
                      <a:pPr algn="l" fontAlgn="ctr"/>
                      <a:r>
                        <a:rPr lang="en-US" sz="1200" b="1" i="0" u="none" strike="noStrike">
                          <a:solidFill>
                            <a:srgbClr val="000000"/>
                          </a:solidFill>
                          <a:effectLst/>
                          <a:latin typeface="Calibri" panose="020F0502020204030204" pitchFamily="34" charset="0"/>
                        </a:rPr>
                        <a:t>Total Debt / EBITDA (Post-Funding)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r" fontAlgn="b"/>
                      <a:r>
                        <a:rPr lang="en-US" sz="1200" b="0" i="0" u="none" strike="noStrike">
                          <a:solidFill>
                            <a:srgbClr val="000000"/>
                          </a:solidFill>
                          <a:effectLst/>
                          <a:latin typeface="Calibri" panose="020F0502020204030204" pitchFamily="34" charset="0"/>
                        </a:rPr>
                        <a:t>6.92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a:solidFill>
                            <a:srgbClr val="000000"/>
                          </a:solidFill>
                          <a:effectLst/>
                          <a:latin typeface="Calibri" panose="020F0502020204030204" pitchFamily="34" charset="0"/>
                        </a:rPr>
                        <a:t>6.58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0" i="0" u="none" strike="noStrike" dirty="0">
                          <a:solidFill>
                            <a:srgbClr val="000000"/>
                          </a:solidFill>
                          <a:effectLst/>
                          <a:latin typeface="Calibri" panose="020F0502020204030204" pitchFamily="34" charset="0"/>
                        </a:rPr>
                        <a:t>13.33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57797059"/>
                  </a:ext>
                </a:extLst>
              </a:tr>
            </a:tbl>
          </a:graphicData>
        </a:graphic>
      </p:graphicFrame>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3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20638"/>
            <a:ext cx="11144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262B65EB-92EC-4970-B5D4-C3CD87FF9E3E}" type="slidenum">
              <a:rPr lang="en-US" altLang="en-US" sz="1200" smtClean="0">
                <a:solidFill>
                  <a:srgbClr val="898989"/>
                </a:solidFill>
              </a:rPr>
              <a:pPr>
                <a:lnSpc>
                  <a:spcPct val="100000"/>
                </a:lnSpc>
                <a:spcBef>
                  <a:spcPct val="0"/>
                </a:spcBef>
                <a:buFontTx/>
                <a:buNone/>
              </a:pPr>
              <a:t>17</a:t>
            </a:fld>
            <a:endParaRPr lang="en-US" altLang="en-US" sz="1200" dirty="0" smtClean="0">
              <a:solidFill>
                <a:srgbClr val="898989"/>
              </a:solidFill>
            </a:endParaRPr>
          </a:p>
        </p:txBody>
      </p:sp>
      <p:sp>
        <p:nvSpPr>
          <p:cNvPr id="19759" name="TextBox 3"/>
          <p:cNvSpPr txBox="1">
            <a:spLocks noChangeArrowheads="1"/>
          </p:cNvSpPr>
          <p:nvPr/>
        </p:nvSpPr>
        <p:spPr bwMode="auto">
          <a:xfrm>
            <a:off x="227012" y="5125314"/>
            <a:ext cx="119649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 typeface="Wingdings" panose="05000000000000000000" pitchFamily="2" charset="2"/>
              <a:buChar char="v"/>
            </a:pPr>
            <a:r>
              <a:rPr lang="en-US" altLang="en-US" sz="1200" dirty="0" smtClean="0"/>
              <a:t>Banking summary of all the 4 Accounts of Entity and 3 Guarantors.</a:t>
            </a:r>
            <a:endParaRPr lang="en-US" altLang="en-US" sz="1200" dirty="0"/>
          </a:p>
          <a:p>
            <a:pPr>
              <a:lnSpc>
                <a:spcPct val="100000"/>
              </a:lnSpc>
              <a:spcBef>
                <a:spcPct val="0"/>
              </a:spcBef>
              <a:buFont typeface="Wingdings" panose="05000000000000000000" pitchFamily="2" charset="2"/>
              <a:buChar char="v"/>
            </a:pPr>
            <a:r>
              <a:rPr lang="en-US" altLang="en-US" sz="1200" dirty="0" smtClean="0"/>
              <a:t>There are 5 Inward cheque bounces. 2 Bounces are Life Insurance Bounces, 2 EMI Bounces in Jan 2022 paid back in 3 days. 1 Bounce is for SIP. NIL EMI Bouncing </a:t>
            </a:r>
            <a:r>
              <a:rPr lang="en-US" altLang="en-US" sz="1200" dirty="0"/>
              <a:t>in last 12 months</a:t>
            </a:r>
          </a:p>
          <a:p>
            <a:pPr>
              <a:lnSpc>
                <a:spcPct val="100000"/>
              </a:lnSpc>
              <a:spcBef>
                <a:spcPct val="0"/>
              </a:spcBef>
              <a:buFont typeface="Wingdings" panose="05000000000000000000" pitchFamily="2" charset="2"/>
              <a:buChar char="v"/>
            </a:pPr>
            <a:r>
              <a:rPr lang="en-US" altLang="en-US" sz="1200" dirty="0"/>
              <a:t>Annualized </a:t>
            </a:r>
            <a:r>
              <a:rPr lang="en-US" altLang="en-US" sz="1200" dirty="0" smtClean="0"/>
              <a:t>Credits </a:t>
            </a:r>
            <a:r>
              <a:rPr lang="en-US" altLang="en-US" sz="1200" dirty="0"/>
              <a:t>INR </a:t>
            </a:r>
            <a:r>
              <a:rPr lang="en-US" altLang="en-US" sz="1200" dirty="0" smtClean="0"/>
              <a:t>651.31 Lacs, Business Credit INR 130+ Lacs.</a:t>
            </a:r>
            <a:endParaRPr lang="en-US" altLang="en-US" sz="1200" dirty="0"/>
          </a:p>
          <a:p>
            <a:pPr>
              <a:lnSpc>
                <a:spcPct val="100000"/>
              </a:lnSpc>
              <a:spcBef>
                <a:spcPct val="0"/>
              </a:spcBef>
              <a:buFont typeface="Wingdings" panose="05000000000000000000" pitchFamily="2" charset="2"/>
              <a:buChar char="v"/>
            </a:pPr>
            <a:r>
              <a:rPr lang="en-US" altLang="en-US" sz="1200" dirty="0"/>
              <a:t>12 months ABB INR </a:t>
            </a:r>
            <a:r>
              <a:rPr lang="en-US" altLang="en-US" sz="1200" dirty="0" smtClean="0"/>
              <a:t>6.73 </a:t>
            </a:r>
            <a:r>
              <a:rPr lang="en-US" altLang="en-US" sz="1200" dirty="0"/>
              <a:t>Lacs </a:t>
            </a:r>
            <a:endParaRPr lang="en-US" altLang="en-US" sz="1200" dirty="0" smtClean="0"/>
          </a:p>
          <a:p>
            <a:pPr>
              <a:lnSpc>
                <a:spcPct val="100000"/>
              </a:lnSpc>
              <a:spcBef>
                <a:spcPct val="0"/>
              </a:spcBef>
              <a:buFont typeface="Wingdings" panose="05000000000000000000" pitchFamily="2" charset="2"/>
              <a:buChar char="v"/>
            </a:pPr>
            <a:r>
              <a:rPr lang="en-IN" sz="1200" dirty="0"/>
              <a:t>OD Limit is 6.10 Lakhs. Attached the sanction mail of ICICI Bank. There are credit balances in the OD Account most of the time. There is no Overutilization of OD Limits. Where ever credit balances are there the balances are updated in Negative. Otherwise the calculations will be wrong. There is no overutilization of OD Account. Please refer above copy paste of OD Account Perfios Summary.</a:t>
            </a:r>
            <a:endParaRPr lang="en-US" altLang="en-US" sz="1200" dirty="0"/>
          </a:p>
        </p:txBody>
      </p:sp>
      <p:sp>
        <p:nvSpPr>
          <p:cNvPr id="10" name="Rectangle 2"/>
          <p:cNvSpPr>
            <a:spLocks noChangeArrowheads="1"/>
          </p:cNvSpPr>
          <p:nvPr/>
        </p:nvSpPr>
        <p:spPr bwMode="auto">
          <a:xfrm>
            <a:off x="131762" y="574675"/>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Banking - </a:t>
            </a:r>
            <a:r>
              <a:rPr lang="en-US" altLang="en-US" sz="1400" b="1" dirty="0" err="1" smtClean="0">
                <a:solidFill>
                  <a:srgbClr val="FFFFFF"/>
                </a:solidFill>
                <a:cs typeface="Arial" panose="020B0604020202020204" pitchFamily="34" charset="0"/>
              </a:rPr>
              <a:t>Dhatri</a:t>
            </a:r>
            <a:r>
              <a:rPr lang="en-US" altLang="en-US" sz="1400" b="1" dirty="0" smtClean="0">
                <a:solidFill>
                  <a:srgbClr val="FFFFFF"/>
                </a:solidFill>
                <a:cs typeface="Arial" panose="020B0604020202020204" pitchFamily="34" charset="0"/>
              </a:rPr>
              <a:t> </a:t>
            </a:r>
            <a:r>
              <a:rPr lang="en-US" altLang="en-US" sz="1400" b="1" dirty="0" err="1" smtClean="0">
                <a:solidFill>
                  <a:srgbClr val="FFFFFF"/>
                </a:solidFill>
                <a:cs typeface="Arial" panose="020B0604020202020204" pitchFamily="34" charset="0"/>
              </a:rPr>
              <a:t>Lifecare</a:t>
            </a:r>
            <a:r>
              <a:rPr lang="en-US" altLang="en-US" sz="1400" b="1" dirty="0" smtClean="0">
                <a:solidFill>
                  <a:srgbClr val="FFFFFF"/>
                </a:solidFill>
                <a:cs typeface="Arial" panose="020B0604020202020204" pitchFamily="34" charset="0"/>
              </a:rPr>
              <a:t> Services - Summary</a:t>
            </a:r>
            <a:endParaRPr lang="en-US" altLang="en-US" sz="1400" b="1" dirty="0">
              <a:solidFill>
                <a:srgbClr val="FFFFFF"/>
              </a:solidFill>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6289744"/>
              </p:ext>
            </p:extLst>
          </p:nvPr>
        </p:nvGraphicFramePr>
        <p:xfrm>
          <a:off x="131762" y="1033822"/>
          <a:ext cx="11964990" cy="3824007"/>
        </p:xfrm>
        <a:graphic>
          <a:graphicData uri="http://schemas.openxmlformats.org/drawingml/2006/table">
            <a:tbl>
              <a:tblPr/>
              <a:tblGrid>
                <a:gridCol w="694169">
                  <a:extLst>
                    <a:ext uri="{9D8B030D-6E8A-4147-A177-3AD203B41FA5}">
                      <a16:colId xmlns:a16="http://schemas.microsoft.com/office/drawing/2014/main" val="3864560288"/>
                    </a:ext>
                  </a:extLst>
                </a:gridCol>
                <a:gridCol w="605380">
                  <a:extLst>
                    <a:ext uri="{9D8B030D-6E8A-4147-A177-3AD203B41FA5}">
                      <a16:colId xmlns:a16="http://schemas.microsoft.com/office/drawing/2014/main" val="2952362773"/>
                    </a:ext>
                  </a:extLst>
                </a:gridCol>
                <a:gridCol w="605380">
                  <a:extLst>
                    <a:ext uri="{9D8B030D-6E8A-4147-A177-3AD203B41FA5}">
                      <a16:colId xmlns:a16="http://schemas.microsoft.com/office/drawing/2014/main" val="2521351357"/>
                    </a:ext>
                  </a:extLst>
                </a:gridCol>
                <a:gridCol w="791029">
                  <a:extLst>
                    <a:ext uri="{9D8B030D-6E8A-4147-A177-3AD203B41FA5}">
                      <a16:colId xmlns:a16="http://schemas.microsoft.com/office/drawing/2014/main" val="2476632356"/>
                    </a:ext>
                  </a:extLst>
                </a:gridCol>
                <a:gridCol w="791029">
                  <a:extLst>
                    <a:ext uri="{9D8B030D-6E8A-4147-A177-3AD203B41FA5}">
                      <a16:colId xmlns:a16="http://schemas.microsoft.com/office/drawing/2014/main" val="2060369690"/>
                    </a:ext>
                  </a:extLst>
                </a:gridCol>
                <a:gridCol w="742598">
                  <a:extLst>
                    <a:ext uri="{9D8B030D-6E8A-4147-A177-3AD203B41FA5}">
                      <a16:colId xmlns:a16="http://schemas.microsoft.com/office/drawing/2014/main" val="3709460718"/>
                    </a:ext>
                  </a:extLst>
                </a:gridCol>
                <a:gridCol w="581164">
                  <a:extLst>
                    <a:ext uri="{9D8B030D-6E8A-4147-A177-3AD203B41FA5}">
                      <a16:colId xmlns:a16="http://schemas.microsoft.com/office/drawing/2014/main" val="4105124249"/>
                    </a:ext>
                  </a:extLst>
                </a:gridCol>
                <a:gridCol w="605380">
                  <a:extLst>
                    <a:ext uri="{9D8B030D-6E8A-4147-A177-3AD203B41FA5}">
                      <a16:colId xmlns:a16="http://schemas.microsoft.com/office/drawing/2014/main" val="4011399776"/>
                    </a:ext>
                  </a:extLst>
                </a:gridCol>
                <a:gridCol w="605380">
                  <a:extLst>
                    <a:ext uri="{9D8B030D-6E8A-4147-A177-3AD203B41FA5}">
                      <a16:colId xmlns:a16="http://schemas.microsoft.com/office/drawing/2014/main" val="2943865830"/>
                    </a:ext>
                  </a:extLst>
                </a:gridCol>
                <a:gridCol w="699549">
                  <a:extLst>
                    <a:ext uri="{9D8B030D-6E8A-4147-A177-3AD203B41FA5}">
                      <a16:colId xmlns:a16="http://schemas.microsoft.com/office/drawing/2014/main" val="2753999213"/>
                    </a:ext>
                  </a:extLst>
                </a:gridCol>
                <a:gridCol w="764124">
                  <a:extLst>
                    <a:ext uri="{9D8B030D-6E8A-4147-A177-3AD203B41FA5}">
                      <a16:colId xmlns:a16="http://schemas.microsoft.com/office/drawing/2014/main" val="1677198809"/>
                    </a:ext>
                  </a:extLst>
                </a:gridCol>
                <a:gridCol w="764124">
                  <a:extLst>
                    <a:ext uri="{9D8B030D-6E8A-4147-A177-3AD203B41FA5}">
                      <a16:colId xmlns:a16="http://schemas.microsoft.com/office/drawing/2014/main" val="1067013427"/>
                    </a:ext>
                  </a:extLst>
                </a:gridCol>
                <a:gridCol w="605380">
                  <a:extLst>
                    <a:ext uri="{9D8B030D-6E8A-4147-A177-3AD203B41FA5}">
                      <a16:colId xmlns:a16="http://schemas.microsoft.com/office/drawing/2014/main" val="2755841216"/>
                    </a:ext>
                  </a:extLst>
                </a:gridCol>
                <a:gridCol w="753361">
                  <a:extLst>
                    <a:ext uri="{9D8B030D-6E8A-4147-A177-3AD203B41FA5}">
                      <a16:colId xmlns:a16="http://schemas.microsoft.com/office/drawing/2014/main" val="4024187846"/>
                    </a:ext>
                  </a:extLst>
                </a:gridCol>
                <a:gridCol w="807172">
                  <a:extLst>
                    <a:ext uri="{9D8B030D-6E8A-4147-A177-3AD203B41FA5}">
                      <a16:colId xmlns:a16="http://schemas.microsoft.com/office/drawing/2014/main" val="3106900599"/>
                    </a:ext>
                  </a:extLst>
                </a:gridCol>
                <a:gridCol w="516591">
                  <a:extLst>
                    <a:ext uri="{9D8B030D-6E8A-4147-A177-3AD203B41FA5}">
                      <a16:colId xmlns:a16="http://schemas.microsoft.com/office/drawing/2014/main" val="1919127603"/>
                    </a:ext>
                  </a:extLst>
                </a:gridCol>
                <a:gridCol w="1033180">
                  <a:extLst>
                    <a:ext uri="{9D8B030D-6E8A-4147-A177-3AD203B41FA5}">
                      <a16:colId xmlns:a16="http://schemas.microsoft.com/office/drawing/2014/main" val="3793904509"/>
                    </a:ext>
                  </a:extLst>
                </a:gridCol>
              </a:tblGrid>
              <a:tr h="338068">
                <a:tc gridSpan="17">
                  <a:txBody>
                    <a:bodyPr/>
                    <a:lstStyle/>
                    <a:p>
                      <a:pPr algn="ctr" fontAlgn="b"/>
                      <a:r>
                        <a:rPr lang="en-US" sz="1200" b="1" i="0" u="none" strike="noStrike">
                          <a:solidFill>
                            <a:srgbClr val="FFFFFF"/>
                          </a:solidFill>
                          <a:effectLst/>
                          <a:latin typeface="Calibri" panose="020F0502020204030204" pitchFamily="34" charset="0"/>
                        </a:rPr>
                        <a:t>BANKING SYNOPSIS, (</a:t>
                      </a:r>
                      <a:r>
                        <a:rPr lang="en-US" sz="1200" b="1" i="1" u="none" strike="noStrike">
                          <a:solidFill>
                            <a:srgbClr val="FFFFFF"/>
                          </a:solidFill>
                          <a:effectLst/>
                          <a:latin typeface="Calibri" panose="020F0502020204030204" pitchFamily="34" charset="0"/>
                        </a:rPr>
                        <a:t>PS:- Data entry to be made from Row No. 15</a:t>
                      </a:r>
                      <a:r>
                        <a:rPr lang="en-US" sz="1200" b="1" i="0" u="none" strike="noStrike">
                          <a:solidFill>
                            <a:srgbClr val="FFFFFF"/>
                          </a:solidFill>
                          <a:effectLst/>
                          <a:latin typeface="Calibri" panose="020F0502020204030204" pitchFamily="34" charset="0"/>
                        </a:rPr>
                        <a:t>)</a:t>
                      </a:r>
                    </a:p>
                  </a:txBody>
                  <a:tcPr marL="7092" marR="7092" marT="709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6938835"/>
                  </a:ext>
                </a:extLst>
              </a:tr>
              <a:tr h="1234971">
                <a:tc>
                  <a:txBody>
                    <a:bodyPr/>
                    <a:lstStyle/>
                    <a:p>
                      <a:pPr algn="l" fontAlgn="t"/>
                      <a:r>
                        <a:rPr lang="en-US" sz="1200" b="1" i="0" u="none" strike="noStrike">
                          <a:solidFill>
                            <a:srgbClr val="000000"/>
                          </a:solidFill>
                          <a:effectLst/>
                          <a:latin typeface="Calibri" panose="020F0502020204030204" pitchFamily="34" charset="0"/>
                        </a:rPr>
                        <a:t>Sr. No.</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gridSpan="2">
                  <a:txBody>
                    <a:bodyPr/>
                    <a:lstStyle/>
                    <a:p>
                      <a:pPr algn="l" fontAlgn="t"/>
                      <a:r>
                        <a:rPr lang="en-US" sz="1200" b="1" i="0" u="none" strike="noStrike">
                          <a:solidFill>
                            <a:srgbClr val="000000"/>
                          </a:solidFill>
                          <a:effectLst/>
                          <a:latin typeface="Calibri" panose="020F0502020204030204" pitchFamily="34" charset="0"/>
                        </a:rPr>
                        <a:t>Account Holder Name </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en-US"/>
                    </a:p>
                  </a:txBody>
                  <a:tcPr/>
                </a:tc>
                <a:tc>
                  <a:txBody>
                    <a:bodyPr/>
                    <a:lstStyle/>
                    <a:p>
                      <a:pPr algn="ctr" fontAlgn="t"/>
                      <a:r>
                        <a:rPr lang="en-US" sz="1200" b="1" i="0" u="none" strike="noStrike">
                          <a:solidFill>
                            <a:srgbClr val="000000"/>
                          </a:solidFill>
                          <a:effectLst/>
                          <a:latin typeface="Calibri" panose="020F0502020204030204" pitchFamily="34" charset="0"/>
                        </a:rPr>
                        <a:t>Bank Name</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Account No.</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Account Type</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Sanctioned Limit</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Peak Utilisation</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1200" b="1" i="0" u="none" strike="noStrike">
                          <a:solidFill>
                            <a:srgbClr val="000000"/>
                          </a:solidFill>
                          <a:effectLst/>
                          <a:latin typeface="Calibri" panose="020F0502020204030204" pitchFamily="34" charset="0"/>
                        </a:rPr>
                        <a:t>Average Monthly Credits (in lacs)</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1200" b="1" i="0" u="none" strike="noStrike">
                          <a:solidFill>
                            <a:srgbClr val="000000"/>
                          </a:solidFill>
                          <a:effectLst/>
                          <a:latin typeface="Calibri" panose="020F0502020204030204" pitchFamily="34" charset="0"/>
                        </a:rPr>
                        <a:t>Average Nos. of Monthly Credit entries</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Inward Bounce (6M)</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Outward Bounce (6M)</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Avg. ABB of last 6 M</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Lowest ABB of last 6 M</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Highest ABB of last 6 M</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Is it a business account</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200" b="1" i="0" u="none" strike="noStrike">
                          <a:solidFill>
                            <a:srgbClr val="000000"/>
                          </a:solidFill>
                          <a:effectLst/>
                          <a:latin typeface="Calibri" panose="020F0502020204030204" pitchFamily="34" charset="0"/>
                        </a:rPr>
                        <a:t>Annualised Credits (in lacs)</a:t>
                      </a:r>
                    </a:p>
                  </a:txBody>
                  <a:tcPr marL="7092" marR="7092" marT="7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2320937769"/>
                  </a:ext>
                </a:extLst>
              </a:tr>
              <a:tr h="338068">
                <a:tc>
                  <a:txBody>
                    <a:bodyPr/>
                    <a:lstStyle/>
                    <a:p>
                      <a:pPr algn="ctr" fontAlgn="b"/>
                      <a:r>
                        <a:rPr lang="en-US" sz="1200" b="0" i="0" u="none" strike="noStrike">
                          <a:solidFill>
                            <a:srgbClr val="000000"/>
                          </a:solidFill>
                          <a:effectLst/>
                          <a:latin typeface="Calibri" panose="020F0502020204030204" pitchFamily="34" charset="0"/>
                        </a:rPr>
                        <a:t>1</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2">
                  <a:txBody>
                    <a:bodyPr/>
                    <a:lstStyle/>
                    <a:p>
                      <a:pPr algn="l" fontAlgn="b"/>
                      <a:r>
                        <a:rPr lang="en-US" sz="1200" b="0" i="0" u="none" strike="noStrike">
                          <a:solidFill>
                            <a:srgbClr val="000000"/>
                          </a:solidFill>
                          <a:effectLst/>
                          <a:latin typeface="Calibri" panose="020F0502020204030204" pitchFamily="34" charset="0"/>
                        </a:rPr>
                        <a:t>O N Bhavani</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ICICI Bank</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116805500127</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CC/OD Account</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6.10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4419%</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54.28</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7</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9.87</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6.73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16.09</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Yes</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651.3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3046431537"/>
                  </a:ext>
                </a:extLst>
              </a:tr>
              <a:tr h="338068">
                <a:tc>
                  <a:txBody>
                    <a:bodyPr/>
                    <a:lstStyle/>
                    <a:p>
                      <a:pPr algn="ctr" fontAlgn="b"/>
                      <a:r>
                        <a:rPr lang="en-US" sz="1200" b="0" i="0" u="none" strike="noStrike">
                          <a:solidFill>
                            <a:srgbClr val="000000"/>
                          </a:solidFill>
                          <a:effectLst/>
                          <a:latin typeface="Calibri" panose="020F0502020204030204" pitchFamily="34" charset="0"/>
                        </a:rPr>
                        <a:t>2</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2">
                  <a:txBody>
                    <a:bodyPr/>
                    <a:lstStyle/>
                    <a:p>
                      <a:pPr algn="l" fontAlgn="b"/>
                      <a:r>
                        <a:rPr lang="en-US" sz="1200" b="0" i="0" u="none" strike="noStrike">
                          <a:solidFill>
                            <a:srgbClr val="000000"/>
                          </a:solidFill>
                          <a:effectLst/>
                          <a:latin typeface="Calibri" panose="020F0502020204030204" pitchFamily="34" charset="0"/>
                        </a:rPr>
                        <a:t>Rohit narayanan</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HDFC Bank</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00821050196459</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Savings Account</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dirty="0">
                          <a:solidFill>
                            <a:srgbClr val="000000"/>
                          </a:solidFill>
                          <a:effectLst/>
                          <a:latin typeface="Calibri" panose="020F0502020204030204" pitchFamily="34" charset="0"/>
                        </a:rPr>
                        <a:t>3.43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2.26%</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dirty="0">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-1.77</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-6.92</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-0.24</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No</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128260025"/>
                  </a:ext>
                </a:extLst>
              </a:tr>
              <a:tr h="338068">
                <a:tc>
                  <a:txBody>
                    <a:bodyPr/>
                    <a:lstStyle/>
                    <a:p>
                      <a:pPr algn="ctr" fontAlgn="b"/>
                      <a:r>
                        <a:rPr lang="en-US" sz="1200" b="0" i="0" u="none" strike="noStrike">
                          <a:solidFill>
                            <a:srgbClr val="000000"/>
                          </a:solidFill>
                          <a:effectLst/>
                          <a:latin typeface="Calibri" panose="020F0502020204030204" pitchFamily="34" charset="0"/>
                        </a:rPr>
                        <a:t>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2">
                  <a:txBody>
                    <a:bodyPr/>
                    <a:lstStyle/>
                    <a:p>
                      <a:pPr algn="l" fontAlgn="b"/>
                      <a:r>
                        <a:rPr lang="en-US" sz="1200" b="0" i="0" u="none" strike="noStrike">
                          <a:solidFill>
                            <a:srgbClr val="000000"/>
                          </a:solidFill>
                          <a:effectLst/>
                          <a:latin typeface="Calibri" panose="020F0502020204030204" pitchFamily="34" charset="0"/>
                        </a:rPr>
                        <a:t>Divya Rohit</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Citi Bank</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54XX2XXX16</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Savings Account</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0.93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1.27</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0.24</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1.96</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No</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2590892567"/>
                  </a:ext>
                </a:extLst>
              </a:tr>
              <a:tr h="338068">
                <a:tc>
                  <a:txBody>
                    <a:bodyPr/>
                    <a:lstStyle/>
                    <a:p>
                      <a:pPr algn="ctr" fontAlgn="b"/>
                      <a:r>
                        <a:rPr lang="en-US" sz="1200" b="0" i="0" u="none" strike="noStrike">
                          <a:solidFill>
                            <a:srgbClr val="000000"/>
                          </a:solidFill>
                          <a:effectLst/>
                          <a:latin typeface="Calibri" panose="020F0502020204030204" pitchFamily="34" charset="0"/>
                        </a:rPr>
                        <a:t>4</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2">
                  <a:txBody>
                    <a:bodyPr/>
                    <a:lstStyle/>
                    <a:p>
                      <a:pPr algn="l" fontAlgn="b"/>
                      <a:r>
                        <a:rPr lang="en-US" sz="1200" b="0" i="0" u="none" strike="noStrike">
                          <a:solidFill>
                            <a:srgbClr val="000000"/>
                          </a:solidFill>
                          <a:effectLst/>
                          <a:latin typeface="Calibri" panose="020F0502020204030204" pitchFamily="34" charset="0"/>
                        </a:rPr>
                        <a:t>O N Bhavani</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ICICI Bank</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116801502362</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Savings Account</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27.09</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12.04</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0.28</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34.38</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No</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574630989"/>
                  </a:ext>
                </a:extLst>
              </a:tr>
              <a:tr h="338068">
                <a:tc gridSpan="8">
                  <a:txBody>
                    <a:bodyPr/>
                    <a:lstStyle/>
                    <a:p>
                      <a:pPr algn="l" fontAlgn="b"/>
                      <a:r>
                        <a:rPr lang="en-US" sz="1200" b="1" i="0" u="none" strike="noStrike" dirty="0">
                          <a:solidFill>
                            <a:srgbClr val="000000"/>
                          </a:solidFill>
                          <a:effectLst/>
                          <a:latin typeface="Calibri" panose="020F0502020204030204" pitchFamily="34" charset="0"/>
                        </a:rPr>
                        <a:t>Total / Average</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200" b="0" i="0" u="none" strike="noStrike">
                          <a:solidFill>
                            <a:srgbClr val="000000"/>
                          </a:solidFill>
                          <a:effectLst/>
                          <a:latin typeface="Calibri" panose="020F0502020204030204" pitchFamily="34" charset="0"/>
                        </a:rPr>
                        <a:t>85.73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dirty="0">
                          <a:solidFill>
                            <a:srgbClr val="000000"/>
                          </a:solidFill>
                          <a:effectLst/>
                          <a:latin typeface="Calibri" panose="020F0502020204030204" pitchFamily="34" charset="0"/>
                        </a:rPr>
                        <a:t>12.00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dirty="0">
                          <a:solidFill>
                            <a:srgbClr val="000000"/>
                          </a:solidFill>
                          <a:effectLst/>
                          <a:latin typeface="Calibri" panose="020F0502020204030204" pitchFamily="34" charset="0"/>
                        </a:rPr>
                        <a:t>0.68%</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0.00%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21.40</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0.33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52.19</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651.3</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548171239"/>
                  </a:ext>
                </a:extLst>
              </a:tr>
              <a:tr h="421492">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7092" marR="7092" marT="709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a:solidFill>
                            <a:srgbClr val="000000"/>
                          </a:solidFill>
                          <a:effectLst/>
                          <a:latin typeface="Calibri" panose="020F0502020204030204" pitchFamily="34" charset="0"/>
                        </a:rPr>
                        <a:t>ABB/EMI</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200" b="0" i="0" u="none" strike="noStrike">
                          <a:solidFill>
                            <a:srgbClr val="000000"/>
                          </a:solidFill>
                          <a:effectLst/>
                          <a:latin typeface="Calibri" panose="020F0502020204030204" pitchFamily="34" charset="0"/>
                        </a:rPr>
                        <a:t>2.62</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3">
                  <a:txBody>
                    <a:bodyPr/>
                    <a:lstStyle/>
                    <a:p>
                      <a:pPr algn="l" fontAlgn="b"/>
                      <a:r>
                        <a:rPr lang="en-US" sz="1200" b="0" i="0" u="none" strike="noStrike">
                          <a:solidFill>
                            <a:srgbClr val="000000"/>
                          </a:solidFill>
                          <a:effectLst/>
                          <a:latin typeface="Calibri" panose="020F0502020204030204" pitchFamily="34" charset="0"/>
                        </a:rPr>
                        <a:t>BTO (Latest  completed FY)</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hMerge="1">
                  <a:txBody>
                    <a:bodyPr/>
                    <a:lstStyle/>
                    <a:p>
                      <a:endParaRPr lang="en-US"/>
                    </a:p>
                  </a:txBody>
                  <a:tcPr/>
                </a:tc>
                <a:tc>
                  <a:txBody>
                    <a:bodyPr/>
                    <a:lstStyle/>
                    <a:p>
                      <a:pPr algn="ctr" fontAlgn="b"/>
                      <a:r>
                        <a:rPr lang="en-US" sz="1200" b="0" i="0" u="none" strike="noStrike" dirty="0">
                          <a:solidFill>
                            <a:srgbClr val="000000"/>
                          </a:solidFill>
                          <a:effectLst/>
                          <a:latin typeface="Calibri" panose="020F0502020204030204" pitchFamily="34" charset="0"/>
                        </a:rPr>
                        <a:t>709%</a:t>
                      </a:r>
                    </a:p>
                  </a:txBody>
                  <a:tcPr marL="7092" marR="7092" marT="70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516810155"/>
                  </a:ext>
                </a:extLst>
              </a:tr>
            </a:tbl>
          </a:graphicData>
        </a:graphic>
      </p:graphicFrame>
      <p:sp>
        <p:nvSpPr>
          <p:cNvPr id="11"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56507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9"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33338"/>
            <a:ext cx="11144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79509" y="653053"/>
            <a:ext cx="12043865"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Debt  Stack</a:t>
            </a:r>
            <a:endParaRPr lang="en-US" altLang="en-US" sz="1400" b="1" dirty="0">
              <a:solidFill>
                <a:srgbClr val="FFFFFF"/>
              </a:solidFill>
              <a:cs typeface="Arial" panose="020B0604020202020204" pitchFamily="34" charset="0"/>
            </a:endParaRPr>
          </a:p>
        </p:txBody>
      </p:sp>
      <p:sp>
        <p:nvSpPr>
          <p:cNvPr id="2" name="TextBox 1"/>
          <p:cNvSpPr txBox="1"/>
          <p:nvPr/>
        </p:nvSpPr>
        <p:spPr>
          <a:xfrm>
            <a:off x="97631" y="5770350"/>
            <a:ext cx="12025742"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Clix Loan tracks are regular.</a:t>
            </a: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Customer has taken Morat for 6 months during Mar’20 to Aug’20 and we have given ECLGS loan of Rs. 26 Lakhs. </a:t>
            </a:r>
          </a:p>
          <a:p>
            <a:pPr marL="285750" indent="-2857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Repayment of all the loans are clean. No EMI Bounces are noticed in Banking.</a:t>
            </a:r>
            <a:endParaRPr lang="en-US" sz="12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89511288"/>
              </p:ext>
            </p:extLst>
          </p:nvPr>
        </p:nvGraphicFramePr>
        <p:xfrm>
          <a:off x="79509" y="992255"/>
          <a:ext cx="12043864" cy="4700272"/>
        </p:xfrm>
        <a:graphic>
          <a:graphicData uri="http://schemas.openxmlformats.org/drawingml/2006/table">
            <a:tbl>
              <a:tblPr firstRow="1" firstCol="1" bandRow="1"/>
              <a:tblGrid>
                <a:gridCol w="2381739">
                  <a:extLst>
                    <a:ext uri="{9D8B030D-6E8A-4147-A177-3AD203B41FA5}">
                      <a16:colId xmlns:a16="http://schemas.microsoft.com/office/drawing/2014/main" val="3436672958"/>
                    </a:ext>
                  </a:extLst>
                </a:gridCol>
                <a:gridCol w="1358512">
                  <a:extLst>
                    <a:ext uri="{9D8B030D-6E8A-4147-A177-3AD203B41FA5}">
                      <a16:colId xmlns:a16="http://schemas.microsoft.com/office/drawing/2014/main" val="2027647121"/>
                    </a:ext>
                  </a:extLst>
                </a:gridCol>
                <a:gridCol w="1164439">
                  <a:extLst>
                    <a:ext uri="{9D8B030D-6E8A-4147-A177-3AD203B41FA5}">
                      <a16:colId xmlns:a16="http://schemas.microsoft.com/office/drawing/2014/main" val="1700454526"/>
                    </a:ext>
                  </a:extLst>
                </a:gridCol>
                <a:gridCol w="879749">
                  <a:extLst>
                    <a:ext uri="{9D8B030D-6E8A-4147-A177-3AD203B41FA5}">
                      <a16:colId xmlns:a16="http://schemas.microsoft.com/office/drawing/2014/main" val="781234095"/>
                    </a:ext>
                  </a:extLst>
                </a:gridCol>
                <a:gridCol w="1090434">
                  <a:extLst>
                    <a:ext uri="{9D8B030D-6E8A-4147-A177-3AD203B41FA5}">
                      <a16:colId xmlns:a16="http://schemas.microsoft.com/office/drawing/2014/main" val="2696557161"/>
                    </a:ext>
                  </a:extLst>
                </a:gridCol>
                <a:gridCol w="659244">
                  <a:extLst>
                    <a:ext uri="{9D8B030D-6E8A-4147-A177-3AD203B41FA5}">
                      <a16:colId xmlns:a16="http://schemas.microsoft.com/office/drawing/2014/main" val="3094376674"/>
                    </a:ext>
                  </a:extLst>
                </a:gridCol>
                <a:gridCol w="1076087">
                  <a:extLst>
                    <a:ext uri="{9D8B030D-6E8A-4147-A177-3AD203B41FA5}">
                      <a16:colId xmlns:a16="http://schemas.microsoft.com/office/drawing/2014/main" val="3623964114"/>
                    </a:ext>
                  </a:extLst>
                </a:gridCol>
                <a:gridCol w="1200686">
                  <a:extLst>
                    <a:ext uri="{9D8B030D-6E8A-4147-A177-3AD203B41FA5}">
                      <a16:colId xmlns:a16="http://schemas.microsoft.com/office/drawing/2014/main" val="4047264657"/>
                    </a:ext>
                  </a:extLst>
                </a:gridCol>
                <a:gridCol w="697757">
                  <a:extLst>
                    <a:ext uri="{9D8B030D-6E8A-4147-A177-3AD203B41FA5}">
                      <a16:colId xmlns:a16="http://schemas.microsoft.com/office/drawing/2014/main" val="3670066503"/>
                    </a:ext>
                  </a:extLst>
                </a:gridCol>
                <a:gridCol w="699268">
                  <a:extLst>
                    <a:ext uri="{9D8B030D-6E8A-4147-A177-3AD203B41FA5}">
                      <a16:colId xmlns:a16="http://schemas.microsoft.com/office/drawing/2014/main" val="2657715243"/>
                    </a:ext>
                  </a:extLst>
                </a:gridCol>
                <a:gridCol w="835949">
                  <a:extLst>
                    <a:ext uri="{9D8B030D-6E8A-4147-A177-3AD203B41FA5}">
                      <a16:colId xmlns:a16="http://schemas.microsoft.com/office/drawing/2014/main" val="3258419690"/>
                    </a:ext>
                  </a:extLst>
                </a:gridCol>
              </a:tblGrid>
              <a:tr h="435134">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Borrower</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Bank / Financier</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Type of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Category</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Loan Status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Amount (Rs. 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POS (Rs. 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EMI / Interest / Installment  (Rs. Not in 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ROI % P.a</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Tenure (In Months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spcBef>
                          <a:spcPts val="0"/>
                        </a:spcBef>
                        <a:spcAft>
                          <a:spcPts val="0"/>
                        </a:spcAft>
                      </a:pPr>
                      <a:r>
                        <a:rPr lang="en-US" sz="1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Start Date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169874010"/>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SIDBI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 Loans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268.64</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263.26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543022</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7.75%</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26-Mar-22</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145973"/>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SIDBI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 Loans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200.00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178.57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17-Sep-21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342547"/>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Clix Capital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Equipment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Closed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87.37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205478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19-Jul-19</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756285"/>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Clix Capital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Equipment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75.81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40.19</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178375</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25-Jun-19</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542881"/>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Clix Capital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Equipment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26.72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19.18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91323</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30-Nov-20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843787"/>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Axis Bank</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Auto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69.00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67.51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136303</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26-Mar-22</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344508"/>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IIFL - ECLGS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 Loans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13.24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9.26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45262</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31-Oct-20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388963"/>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 Loans</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0.50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10-Jan-20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139"/>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TATA Capital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Personal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1.95</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21988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30-Dec-17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949917"/>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IIFL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Business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99.50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19.44</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239718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30-Dec-17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228506"/>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 Bank</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Personal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9.92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19240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28-Dec-17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324932"/>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Kotak Mahindra Bank</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Personal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22.33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49405</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27-Dec-17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078041"/>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HDFC Bank</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Mortgage Loan (LAP)</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0.77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881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31-Dec-16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343446"/>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HDFC Bank</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Home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5.00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3.95</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5191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8-Dec-16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437926"/>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Rohit narayanan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HDFC Bank</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Mortgage Loan (LAP)</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15.00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17381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8-Dec-16</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11721"/>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Clix Capital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Business Loan</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53.47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48.98</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166097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16-Dec-21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803222"/>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OD/CC</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6.10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2-Dec-21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1180023"/>
                  </a:ext>
                </a:extLst>
              </a:tr>
              <a:tr h="217567">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Dhatri Lifecare Services (prop) O N Bhavani</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Clix Capital</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Equipment Loan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Secured</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marR="0">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219.13 </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211.67</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519554</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31-Jan-22</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54392" marR="543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203697"/>
                  </a:ext>
                </a:extLst>
              </a:tr>
            </a:tbl>
          </a:graphicData>
        </a:graphic>
      </p:graphicFrame>
      <p:sp>
        <p:nvSpPr>
          <p:cNvPr id="7"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4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4294967295"/>
          </p:nvPr>
        </p:nvSpPr>
        <p:spPr bwMode="auto">
          <a:xfrm>
            <a:off x="9072563" y="648652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b="1" dirty="0" smtClean="0">
                <a:solidFill>
                  <a:srgbClr val="FFFFFF"/>
                </a:solidFill>
              </a:rPr>
              <a:t>Page </a:t>
            </a:r>
            <a:fld id="{E9A5DA8F-DC2A-4D03-BF5F-4FAF0F5818CB}" type="slidenum">
              <a:rPr lang="en-US" altLang="en-US" sz="1200" b="1" smtClean="0">
                <a:solidFill>
                  <a:srgbClr val="FFFFFF"/>
                </a:solidFill>
              </a:rPr>
              <a:pPr>
                <a:lnSpc>
                  <a:spcPct val="100000"/>
                </a:lnSpc>
                <a:spcBef>
                  <a:spcPct val="0"/>
                </a:spcBef>
                <a:buFontTx/>
                <a:buNone/>
              </a:pPr>
              <a:t>19</a:t>
            </a:fld>
            <a:endParaRPr lang="en-US" altLang="en-US" sz="1200" b="1" dirty="0" smtClean="0">
              <a:solidFill>
                <a:srgbClr val="FFFFFF"/>
              </a:solidFill>
            </a:endParaRPr>
          </a:p>
        </p:txBody>
      </p:sp>
      <p:pic>
        <p:nvPicPr>
          <p:cNvPr id="27651" name="Picture 7"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37171"/>
            <a:ext cx="1071562" cy="59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2"/>
          <p:cNvSpPr>
            <a:spLocks noChangeArrowheads="1"/>
          </p:cNvSpPr>
          <p:nvPr/>
        </p:nvSpPr>
        <p:spPr bwMode="auto">
          <a:xfrm>
            <a:off x="63501" y="1061767"/>
            <a:ext cx="12033250" cy="3340274"/>
          </a:xfrm>
          <a:prstGeom prst="rect">
            <a:avLst/>
          </a:prstGeom>
          <a:noFill/>
          <a:ln w="12600" cap="sq">
            <a:solidFill>
              <a:srgbClr val="33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90000"/>
              </a:lnSpc>
              <a:spcBef>
                <a:spcPts val="1000"/>
              </a:spcBef>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chemeClr val="tx1"/>
                </a:solidFill>
                <a:latin typeface="Calibri" panose="020F0502020204030204" pitchFamily="34" charset="0"/>
              </a:defRPr>
            </a:lvl1pPr>
            <a:lvl2pPr marL="228600" indent="-228600">
              <a:lnSpc>
                <a:spcPct val="90000"/>
              </a:lnSpc>
              <a:spcBef>
                <a:spcPts val="500"/>
              </a:spcBef>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chemeClr val="tx1"/>
                </a:solidFill>
                <a:latin typeface="Calibri" panose="020F0502020204030204" pitchFamily="34" charset="0"/>
              </a:defRPr>
            </a:lvl2pPr>
            <a:lvl3pPr marL="1143000" indent="-117475">
              <a:lnSpc>
                <a:spcPct val="90000"/>
              </a:lnSpc>
              <a:spcBef>
                <a:spcPts val="500"/>
              </a:spcBef>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tx1"/>
                </a:solidFill>
                <a:latin typeface="Calibri" panose="020F0502020204030204" pitchFamily="34" charset="0"/>
              </a:defRPr>
            </a:lvl9pPr>
          </a:lstStyle>
          <a:p>
            <a:pPr algn="just" eaLnBrk="1" hangingPunct="1">
              <a:lnSpc>
                <a:spcPct val="75000"/>
              </a:lnSpc>
              <a:spcBef>
                <a:spcPts val="350"/>
              </a:spcBef>
              <a:spcAft>
                <a:spcPts val="600"/>
              </a:spcAft>
              <a:buFontTx/>
              <a:buNone/>
            </a:pPr>
            <a:r>
              <a:rPr lang="en-US" altLang="en-US" sz="1400" b="1" dirty="0">
                <a:solidFill>
                  <a:srgbClr val="000000"/>
                </a:solidFill>
                <a:latin typeface="Arial" panose="020B0604020202020204" pitchFamily="34" charset="0"/>
                <a:cs typeface="Arial" panose="020B0604020202020204" pitchFamily="34" charset="0"/>
              </a:rPr>
              <a:t>Dhatri Lifecare Services</a:t>
            </a:r>
          </a:p>
          <a:p>
            <a:pPr algn="just" eaLnBrk="1" hangingPunct="1">
              <a:lnSpc>
                <a:spcPct val="75000"/>
              </a:lnSpc>
              <a:spcBef>
                <a:spcPts val="350"/>
              </a:spcBef>
              <a:spcAft>
                <a:spcPts val="600"/>
              </a:spcAft>
              <a:buFontTx/>
              <a:buNone/>
            </a:pPr>
            <a:r>
              <a:rPr lang="en-US" altLang="en-US" sz="1400" b="1" dirty="0" smtClean="0">
                <a:solidFill>
                  <a:srgbClr val="000000"/>
                </a:solidFill>
                <a:latin typeface="Arial" panose="020B0604020202020204" pitchFamily="34" charset="0"/>
                <a:cs typeface="Arial" panose="020B0604020202020204" pitchFamily="34" charset="0"/>
              </a:rPr>
              <a:t>CMR 7.</a:t>
            </a:r>
          </a:p>
          <a:p>
            <a:pPr algn="just" eaLnBrk="1" hangingPunct="1">
              <a:lnSpc>
                <a:spcPct val="75000"/>
              </a:lnSpc>
              <a:spcBef>
                <a:spcPts val="350"/>
              </a:spcBef>
              <a:spcAft>
                <a:spcPts val="600"/>
              </a:spcAft>
              <a:buFontTx/>
              <a:buNone/>
            </a:pPr>
            <a:r>
              <a:rPr lang="en-US" altLang="en-US" sz="1400" dirty="0" smtClean="0">
                <a:solidFill>
                  <a:srgbClr val="000000"/>
                </a:solidFill>
                <a:latin typeface="Arial" panose="020B0604020202020204" pitchFamily="34" charset="0"/>
                <a:cs typeface="Arial" panose="020B0604020202020204" pitchFamily="34" charset="0"/>
              </a:rPr>
              <a:t>Tracks are regular. There is no overdue noticed in loan accounts.</a:t>
            </a:r>
            <a:endParaRPr lang="en-US" altLang="en-US" sz="1400" dirty="0">
              <a:solidFill>
                <a:srgbClr val="000000"/>
              </a:solidFill>
              <a:latin typeface="Arial" panose="020B0604020202020204" pitchFamily="34" charset="0"/>
              <a:cs typeface="Arial" panose="020B0604020202020204" pitchFamily="34" charset="0"/>
            </a:endParaRPr>
          </a:p>
          <a:p>
            <a:pPr algn="just" eaLnBrk="1" hangingPunct="1">
              <a:lnSpc>
                <a:spcPct val="75000"/>
              </a:lnSpc>
              <a:spcBef>
                <a:spcPts val="350"/>
              </a:spcBef>
              <a:spcAft>
                <a:spcPts val="600"/>
              </a:spcAft>
              <a:buFontTx/>
              <a:buNone/>
            </a:pPr>
            <a:r>
              <a:rPr lang="en-US" altLang="en-US" sz="1300" b="1" dirty="0" smtClean="0">
                <a:solidFill>
                  <a:srgbClr val="000000"/>
                </a:solidFill>
                <a:latin typeface="Arial" panose="020B0604020202020204" pitchFamily="34" charset="0"/>
                <a:cs typeface="Arial" panose="020B0604020202020204" pitchFamily="34" charset="0"/>
              </a:rPr>
              <a:t>O </a:t>
            </a:r>
            <a:r>
              <a:rPr lang="en-US" altLang="en-US" sz="1300" b="1" dirty="0">
                <a:solidFill>
                  <a:srgbClr val="000000"/>
                </a:solidFill>
                <a:latin typeface="Arial" panose="020B0604020202020204" pitchFamily="34" charset="0"/>
                <a:cs typeface="Arial" panose="020B0604020202020204" pitchFamily="34" charset="0"/>
              </a:rPr>
              <a:t>N Bhavani </a:t>
            </a:r>
          </a:p>
          <a:p>
            <a:pPr algn="just" eaLnBrk="1" hangingPunct="1">
              <a:lnSpc>
                <a:spcPct val="75000"/>
              </a:lnSpc>
              <a:spcBef>
                <a:spcPts val="350"/>
              </a:spcBef>
              <a:spcAft>
                <a:spcPts val="600"/>
              </a:spcAft>
              <a:buFontTx/>
              <a:buNone/>
            </a:pPr>
            <a:r>
              <a:rPr lang="en-US" altLang="en-US" sz="1300" b="1" dirty="0" smtClean="0">
                <a:solidFill>
                  <a:srgbClr val="000000"/>
                </a:solidFill>
                <a:latin typeface="Arial" panose="020B0604020202020204" pitchFamily="34" charset="0"/>
                <a:cs typeface="Arial" panose="020B0604020202020204" pitchFamily="34" charset="0"/>
              </a:rPr>
              <a:t>CIBIL Score - 762 </a:t>
            </a:r>
            <a:r>
              <a:rPr lang="en-US" altLang="en-US" sz="1300" b="1" dirty="0">
                <a:solidFill>
                  <a:srgbClr val="000000"/>
                </a:solidFill>
                <a:latin typeface="Arial" panose="020B0604020202020204" pitchFamily="34" charset="0"/>
                <a:cs typeface="Arial" panose="020B0604020202020204" pitchFamily="34" charset="0"/>
              </a:rPr>
              <a:t>– </a:t>
            </a:r>
            <a:r>
              <a:rPr lang="en-US" altLang="en-US" sz="1300" dirty="0" smtClean="0">
                <a:solidFill>
                  <a:srgbClr val="000000"/>
                </a:solidFill>
                <a:latin typeface="Arial" panose="020B0604020202020204" pitchFamily="34" charset="0"/>
                <a:cs typeface="Arial" panose="020B0604020202020204" pitchFamily="34" charset="0"/>
              </a:rPr>
              <a:t>Regular RTR of Loans.</a:t>
            </a:r>
            <a:endParaRPr lang="en-US" altLang="en-US" sz="1300" dirty="0">
              <a:solidFill>
                <a:srgbClr val="000000"/>
              </a:solidFill>
              <a:latin typeface="Arial" panose="020B0604020202020204" pitchFamily="34" charset="0"/>
              <a:cs typeface="Arial" panose="020B0604020202020204" pitchFamily="34" charset="0"/>
            </a:endParaRPr>
          </a:p>
          <a:p>
            <a:pPr algn="just" eaLnBrk="1" hangingPunct="1">
              <a:lnSpc>
                <a:spcPct val="75000"/>
              </a:lnSpc>
              <a:spcBef>
                <a:spcPts val="350"/>
              </a:spcBef>
              <a:spcAft>
                <a:spcPts val="600"/>
              </a:spcAft>
              <a:buFontTx/>
              <a:buNone/>
            </a:pPr>
            <a:r>
              <a:rPr lang="en-US" altLang="en-US" sz="1300" b="1" dirty="0" err="1" smtClean="0">
                <a:solidFill>
                  <a:srgbClr val="000000"/>
                </a:solidFill>
                <a:latin typeface="Arial" panose="020B0604020202020204" pitchFamily="34" charset="0"/>
                <a:cs typeface="Arial" panose="020B0604020202020204" pitchFamily="34" charset="0"/>
              </a:rPr>
              <a:t>Rohit</a:t>
            </a:r>
            <a:r>
              <a:rPr lang="en-US" altLang="en-US" sz="1300" b="1" dirty="0" smtClean="0">
                <a:solidFill>
                  <a:srgbClr val="000000"/>
                </a:solidFill>
                <a:latin typeface="Arial" panose="020B0604020202020204" pitchFamily="34" charset="0"/>
                <a:cs typeface="Arial" panose="020B0604020202020204" pitchFamily="34" charset="0"/>
              </a:rPr>
              <a:t> </a:t>
            </a:r>
            <a:r>
              <a:rPr lang="en-US" altLang="en-US" sz="1300" b="1" dirty="0">
                <a:solidFill>
                  <a:srgbClr val="000000"/>
                </a:solidFill>
                <a:latin typeface="Arial" panose="020B0604020202020204" pitchFamily="34" charset="0"/>
                <a:cs typeface="Arial" panose="020B0604020202020204" pitchFamily="34" charset="0"/>
              </a:rPr>
              <a:t>Narayanan</a:t>
            </a:r>
          </a:p>
          <a:p>
            <a:pPr algn="just" eaLnBrk="1" hangingPunct="1">
              <a:lnSpc>
                <a:spcPct val="75000"/>
              </a:lnSpc>
              <a:spcBef>
                <a:spcPts val="350"/>
              </a:spcBef>
              <a:spcAft>
                <a:spcPts val="600"/>
              </a:spcAft>
              <a:buFontTx/>
              <a:buNone/>
            </a:pPr>
            <a:r>
              <a:rPr lang="en-US" altLang="en-US" sz="1300" b="1" dirty="0" smtClean="0">
                <a:solidFill>
                  <a:srgbClr val="000000"/>
                </a:solidFill>
                <a:latin typeface="Arial" panose="020B0604020202020204" pitchFamily="34" charset="0"/>
                <a:cs typeface="Arial" panose="020B0604020202020204" pitchFamily="34" charset="0"/>
              </a:rPr>
              <a:t>CIBIL Score - 759 </a:t>
            </a:r>
            <a:r>
              <a:rPr lang="en-US" altLang="en-US" sz="1300" b="1" dirty="0">
                <a:solidFill>
                  <a:srgbClr val="000000"/>
                </a:solidFill>
                <a:latin typeface="Arial" panose="020B0604020202020204" pitchFamily="34" charset="0"/>
                <a:cs typeface="Arial" panose="020B0604020202020204" pitchFamily="34" charset="0"/>
              </a:rPr>
              <a:t>– </a:t>
            </a:r>
            <a:r>
              <a:rPr lang="en-US" altLang="en-US" sz="1300" dirty="0" smtClean="0">
                <a:solidFill>
                  <a:srgbClr val="000000"/>
                </a:solidFill>
                <a:latin typeface="Arial" panose="020B0604020202020204" pitchFamily="34" charset="0"/>
                <a:cs typeface="Arial" panose="020B0604020202020204" pitchFamily="34" charset="0"/>
              </a:rPr>
              <a:t>Regular RTR of Loans.</a:t>
            </a:r>
            <a:endParaRPr lang="en-US" altLang="en-US" sz="1300" dirty="0">
              <a:solidFill>
                <a:srgbClr val="000000"/>
              </a:solidFill>
              <a:latin typeface="Arial" panose="020B0604020202020204" pitchFamily="34" charset="0"/>
              <a:cs typeface="Arial" panose="020B0604020202020204" pitchFamily="34" charset="0"/>
            </a:endParaRPr>
          </a:p>
          <a:p>
            <a:pPr algn="just" eaLnBrk="1" hangingPunct="1">
              <a:lnSpc>
                <a:spcPct val="75000"/>
              </a:lnSpc>
              <a:spcBef>
                <a:spcPts val="350"/>
              </a:spcBef>
              <a:spcAft>
                <a:spcPts val="600"/>
              </a:spcAft>
              <a:buFontTx/>
              <a:buNone/>
            </a:pPr>
            <a:r>
              <a:rPr lang="en-US" altLang="en-US" sz="1300" b="1" dirty="0">
                <a:solidFill>
                  <a:srgbClr val="000000"/>
                </a:solidFill>
                <a:latin typeface="Arial" panose="020B0604020202020204" pitchFamily="34" charset="0"/>
                <a:cs typeface="Arial" panose="020B0604020202020204" pitchFamily="34" charset="0"/>
              </a:rPr>
              <a:t>Divya </a:t>
            </a:r>
            <a:r>
              <a:rPr lang="en-US" altLang="en-US" sz="1300" b="1" dirty="0" err="1" smtClean="0">
                <a:solidFill>
                  <a:srgbClr val="000000"/>
                </a:solidFill>
                <a:latin typeface="Arial" panose="020B0604020202020204" pitchFamily="34" charset="0"/>
                <a:cs typeface="Arial" panose="020B0604020202020204" pitchFamily="34" charset="0"/>
              </a:rPr>
              <a:t>Rohit</a:t>
            </a:r>
            <a:endParaRPr lang="en-US" altLang="en-US" sz="200" b="1" dirty="0">
              <a:solidFill>
                <a:srgbClr val="000000"/>
              </a:solidFill>
              <a:latin typeface="Arial" panose="020B0604020202020204" pitchFamily="34" charset="0"/>
              <a:cs typeface="Arial" panose="020B0604020202020204" pitchFamily="34" charset="0"/>
            </a:endParaRPr>
          </a:p>
          <a:p>
            <a:pPr algn="just" eaLnBrk="1" hangingPunct="1">
              <a:lnSpc>
                <a:spcPct val="75000"/>
              </a:lnSpc>
              <a:spcBef>
                <a:spcPts val="350"/>
              </a:spcBef>
              <a:spcAft>
                <a:spcPts val="600"/>
              </a:spcAft>
              <a:buFontTx/>
              <a:buNone/>
            </a:pPr>
            <a:r>
              <a:rPr lang="en-US" altLang="en-US" sz="1300" b="1" dirty="0" smtClean="0">
                <a:solidFill>
                  <a:srgbClr val="000000"/>
                </a:solidFill>
                <a:latin typeface="Arial" panose="020B0604020202020204" pitchFamily="34" charset="0"/>
                <a:cs typeface="Arial" panose="020B0604020202020204" pitchFamily="34" charset="0"/>
              </a:rPr>
              <a:t>CIBIL Score - 747 </a:t>
            </a:r>
            <a:r>
              <a:rPr lang="en-US" altLang="en-US" sz="1300" b="1" dirty="0">
                <a:solidFill>
                  <a:srgbClr val="000000"/>
                </a:solidFill>
                <a:latin typeface="Arial" panose="020B0604020202020204" pitchFamily="34" charset="0"/>
                <a:cs typeface="Arial" panose="020B0604020202020204" pitchFamily="34" charset="0"/>
              </a:rPr>
              <a:t>– </a:t>
            </a:r>
            <a:r>
              <a:rPr lang="en-US" altLang="en-US" sz="1300" dirty="0" smtClean="0">
                <a:solidFill>
                  <a:srgbClr val="000000"/>
                </a:solidFill>
                <a:latin typeface="Arial" panose="020B0604020202020204" pitchFamily="34" charset="0"/>
                <a:cs typeface="Arial" panose="020B0604020202020204" pitchFamily="34" charset="0"/>
              </a:rPr>
              <a:t>Regular RTR of Loans.</a:t>
            </a:r>
            <a:endParaRPr lang="en-US" altLang="en-US" sz="1300" dirty="0">
              <a:solidFill>
                <a:srgbClr val="000000"/>
              </a:solidFill>
              <a:latin typeface="Arial" panose="020B0604020202020204" pitchFamily="34" charset="0"/>
              <a:cs typeface="Arial" panose="020B0604020202020204" pitchFamily="34" charset="0"/>
            </a:endParaRPr>
          </a:p>
          <a:p>
            <a:pPr algn="just" eaLnBrk="1" hangingPunct="1">
              <a:lnSpc>
                <a:spcPct val="75000"/>
              </a:lnSpc>
              <a:spcBef>
                <a:spcPts val="350"/>
              </a:spcBef>
              <a:spcAft>
                <a:spcPts val="600"/>
              </a:spcAft>
              <a:buFontTx/>
              <a:buNone/>
            </a:pPr>
            <a:endParaRPr lang="en-US" altLang="en-US" sz="1300" b="1" dirty="0" smtClean="0">
              <a:solidFill>
                <a:srgbClr val="000000"/>
              </a:solidFill>
              <a:latin typeface="Arial" panose="020B0604020202020204" pitchFamily="34" charset="0"/>
              <a:cs typeface="Arial" panose="020B0604020202020204" pitchFamily="34" charset="0"/>
            </a:endParaRPr>
          </a:p>
          <a:p>
            <a:pPr algn="just" eaLnBrk="1" hangingPunct="1">
              <a:lnSpc>
                <a:spcPct val="75000"/>
              </a:lnSpc>
              <a:spcBef>
                <a:spcPts val="350"/>
              </a:spcBef>
              <a:spcAft>
                <a:spcPts val="600"/>
              </a:spcAft>
              <a:buFontTx/>
              <a:buNone/>
            </a:pPr>
            <a:r>
              <a:rPr lang="en-US" altLang="en-US" sz="1300" dirty="0" smtClean="0">
                <a:solidFill>
                  <a:srgbClr val="000000"/>
                </a:solidFill>
                <a:latin typeface="Arial" panose="020B0604020202020204" pitchFamily="34" charset="0"/>
                <a:cs typeface="Arial" panose="020B0604020202020204" pitchFamily="34" charset="0"/>
              </a:rPr>
              <a:t>Total EMI Serviced per month is Rs. 22.39 Lakhs per month. OD Limits of 6.10 Lakhs is available in ICICI Bank. Mostly account is having credit balances.</a:t>
            </a:r>
          </a:p>
          <a:p>
            <a:pPr algn="just" eaLnBrk="1" hangingPunct="1">
              <a:lnSpc>
                <a:spcPct val="75000"/>
              </a:lnSpc>
              <a:spcBef>
                <a:spcPts val="350"/>
              </a:spcBef>
              <a:spcAft>
                <a:spcPts val="600"/>
              </a:spcAft>
              <a:buFontTx/>
              <a:buNone/>
            </a:pPr>
            <a:r>
              <a:rPr lang="en-US" altLang="en-US" sz="1300" dirty="0" smtClean="0">
                <a:solidFill>
                  <a:srgbClr val="000000"/>
                </a:solidFill>
                <a:latin typeface="Arial" panose="020B0604020202020204" pitchFamily="34" charset="0"/>
                <a:cs typeface="Arial" panose="020B0604020202020204" pitchFamily="34" charset="0"/>
              </a:rPr>
              <a:t>All tracks are regular as per CIBIL Reports.</a:t>
            </a:r>
            <a:endParaRPr lang="en-US" altLang="en-US" sz="1300" dirty="0">
              <a:solidFill>
                <a:srgbClr val="000000"/>
              </a:solidFill>
              <a:latin typeface="Arial" panose="020B0604020202020204" pitchFamily="34" charset="0"/>
              <a:cs typeface="Arial" panose="020B0604020202020204" pitchFamily="34" charset="0"/>
            </a:endParaRPr>
          </a:p>
        </p:txBody>
      </p:sp>
      <p:sp>
        <p:nvSpPr>
          <p:cNvPr id="8" name="Rectangle 2"/>
          <p:cNvSpPr>
            <a:spLocks noChangeArrowheads="1"/>
          </p:cNvSpPr>
          <p:nvPr/>
        </p:nvSpPr>
        <p:spPr bwMode="auto">
          <a:xfrm>
            <a:off x="63500" y="692242"/>
            <a:ext cx="12033250"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CIBIL-Entity and PG’s</a:t>
            </a:r>
            <a:endParaRPr lang="en-US" altLang="en-US" sz="1400" b="1" dirty="0">
              <a:solidFill>
                <a:srgbClr val="FFFFFF"/>
              </a:solidFill>
              <a:cs typeface="Arial" panose="020B0604020202020204" pitchFamily="34" charset="0"/>
            </a:endParaRPr>
          </a:p>
        </p:txBody>
      </p:sp>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2336822"/>
              </p:ext>
            </p:extLst>
          </p:nvPr>
        </p:nvGraphicFramePr>
        <p:xfrm>
          <a:off x="63500" y="5112970"/>
          <a:ext cx="12033249" cy="1386840"/>
        </p:xfrm>
        <a:graphic>
          <a:graphicData uri="http://schemas.openxmlformats.org/drawingml/2006/table">
            <a:tbl>
              <a:tblPr firstRow="1" firstCol="1" bandRow="1">
                <a:tableStyleId>{5C22544A-7EE6-4342-B048-85BDC9FD1C3A}</a:tableStyleId>
              </a:tblPr>
              <a:tblGrid>
                <a:gridCol w="4300683">
                  <a:extLst>
                    <a:ext uri="{9D8B030D-6E8A-4147-A177-3AD203B41FA5}">
                      <a16:colId xmlns:a16="http://schemas.microsoft.com/office/drawing/2014/main" val="28725678"/>
                    </a:ext>
                  </a:extLst>
                </a:gridCol>
                <a:gridCol w="4300683">
                  <a:extLst>
                    <a:ext uri="{9D8B030D-6E8A-4147-A177-3AD203B41FA5}">
                      <a16:colId xmlns:a16="http://schemas.microsoft.com/office/drawing/2014/main" val="3074640601"/>
                    </a:ext>
                  </a:extLst>
                </a:gridCol>
                <a:gridCol w="2324824">
                  <a:extLst>
                    <a:ext uri="{9D8B030D-6E8A-4147-A177-3AD203B41FA5}">
                      <a16:colId xmlns:a16="http://schemas.microsoft.com/office/drawing/2014/main" val="3191273921"/>
                    </a:ext>
                  </a:extLst>
                </a:gridCol>
                <a:gridCol w="1107059">
                  <a:extLst>
                    <a:ext uri="{9D8B030D-6E8A-4147-A177-3AD203B41FA5}">
                      <a16:colId xmlns:a16="http://schemas.microsoft.com/office/drawing/2014/main" val="1404789208"/>
                    </a:ext>
                  </a:extLst>
                </a:gridCol>
              </a:tblGrid>
              <a:tr h="190500">
                <a:tc>
                  <a:txBody>
                    <a:bodyPr/>
                    <a:lstStyle/>
                    <a:p>
                      <a:pPr marL="0" marR="0">
                        <a:spcBef>
                          <a:spcPts val="0"/>
                        </a:spcBef>
                        <a:spcAft>
                          <a:spcPts val="0"/>
                        </a:spcAft>
                      </a:pPr>
                      <a:r>
                        <a:rPr lang="en-US" sz="1100">
                          <a:effectLst/>
                        </a:rPr>
                        <a:t>ASTER MIMS Calicut</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Cost of Equipment</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ASTER RV Bangalore – New Project</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Cost of Equipment</a:t>
                      </a:r>
                      <a:endParaRPr lang="en-US"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799263950"/>
                  </a:ext>
                </a:extLst>
              </a:tr>
              <a:tr h="190500">
                <a:tc>
                  <a:txBody>
                    <a:bodyPr/>
                    <a:lstStyle/>
                    <a:p>
                      <a:pPr marL="0" marR="0">
                        <a:spcBef>
                          <a:spcPts val="0"/>
                        </a:spcBef>
                        <a:spcAft>
                          <a:spcPts val="0"/>
                        </a:spcAft>
                      </a:pPr>
                      <a:r>
                        <a:rPr lang="en-US" sz="1100">
                          <a:effectLst/>
                        </a:rPr>
                        <a:t>Mammo - Already Funded in Jan 2022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19600000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Mammo - To be funded by current loan.</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19400000</a:t>
                      </a:r>
                      <a:endParaRPr lang="en-US"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582386348"/>
                  </a:ext>
                </a:extLst>
              </a:tr>
              <a:tr h="190500">
                <a:tc>
                  <a:txBody>
                    <a:bodyPr/>
                    <a:lstStyle/>
                    <a:p>
                      <a:pPr marL="0" marR="0">
                        <a:spcBef>
                          <a:spcPts val="0"/>
                        </a:spcBef>
                        <a:spcAft>
                          <a:spcPts val="0"/>
                        </a:spcAft>
                      </a:pPr>
                      <a:r>
                        <a:rPr lang="en-US" sz="1100">
                          <a:effectLst/>
                        </a:rPr>
                        <a:t>X Ray with AI enable Processing - To be funded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12636474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3 DR System - Not funded by us.</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7500000</a:t>
                      </a:r>
                      <a:endParaRPr lang="en-US"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280492044"/>
                  </a:ext>
                </a:extLst>
              </a:tr>
              <a:tr h="190500">
                <a:tc>
                  <a:txBody>
                    <a:bodyPr/>
                    <a:lstStyle/>
                    <a:p>
                      <a:pPr marL="0" marR="0">
                        <a:spcBef>
                          <a:spcPts val="0"/>
                        </a:spcBef>
                        <a:spcAft>
                          <a:spcPts val="0"/>
                        </a:spcAft>
                      </a:pPr>
                      <a:r>
                        <a:rPr lang="en-US" sz="1100">
                          <a:effectLst/>
                        </a:rPr>
                        <a:t>DRx Revolution Mobile- X ray systems with 5 Yrs Warranty - To be Funded.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8735916</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30951651"/>
                  </a:ext>
                </a:extLst>
              </a:tr>
              <a:tr h="190500">
                <a:tc>
                  <a:txBody>
                    <a:bodyPr/>
                    <a:lstStyle/>
                    <a:p>
                      <a:pPr marL="0" marR="0">
                        <a:spcBef>
                          <a:spcPts val="0"/>
                        </a:spcBef>
                        <a:spcAft>
                          <a:spcPts val="0"/>
                        </a:spcAft>
                      </a:pPr>
                      <a:r>
                        <a:rPr lang="en-US" sz="1100">
                          <a:effectLst/>
                        </a:rPr>
                        <a:t>Dexa Scanner - Already Funded in Jan 2022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3900000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220661784"/>
                  </a:ext>
                </a:extLst>
              </a:tr>
            </a:tbl>
          </a:graphicData>
        </a:graphic>
      </p:graphicFrame>
      <p:sp>
        <p:nvSpPr>
          <p:cNvPr id="10" name="Rectangle 2"/>
          <p:cNvSpPr>
            <a:spLocks noChangeArrowheads="1"/>
          </p:cNvSpPr>
          <p:nvPr/>
        </p:nvSpPr>
        <p:spPr bwMode="auto">
          <a:xfrm>
            <a:off x="63500" y="4544592"/>
            <a:ext cx="12033250"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Current project and Last Funded Project Details.</a:t>
            </a:r>
            <a:endParaRPr lang="en-US" altLang="en-US" sz="1400" b="1" dirty="0">
              <a:solidFill>
                <a:srgbClr val="FFFFFF"/>
              </a:solidFill>
              <a:cs typeface="Arial" panose="020B0604020202020204" pitchFamily="34" charset="0"/>
            </a:endParaRPr>
          </a:p>
        </p:txBody>
      </p:sp>
    </p:spTree>
    <p:extLst>
      <p:ext uri="{BB962C8B-B14F-4D97-AF65-F5344CB8AC3E}">
        <p14:creationId xmlns:p14="http://schemas.microsoft.com/office/powerpoint/2010/main" val="3387003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9198836" y="2122169"/>
            <a:ext cx="2911475" cy="1072129"/>
          </a:xfrm>
          <a:prstGeom prst="rect">
            <a:avLst/>
          </a:prstGeom>
          <a:noFill/>
          <a:ln w="12700" cap="sq">
            <a:solidFill>
              <a:schemeClr val="tx1">
                <a:lumMod val="95000"/>
                <a:lumOff val="5000"/>
              </a:schemeClr>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6400" tIns="43200" rIns="86400" bIns="432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1pPr>
            <a:lvl2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2pPr>
            <a:lvl3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3pPr>
            <a:lvl4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4pPr>
            <a:lvl5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pitchFamily="34" charset="0"/>
                <a:ea typeface="Microsoft YaHei" panose="020B0503020204020204" pitchFamily="34" charset="-122"/>
              </a:defRPr>
            </a:lvl9pPr>
          </a:lstStyle>
          <a:p>
            <a:pPr marL="285750" indent="-285750" algn="just" defTabSz="457200" eaLnBrk="1" hangingPunct="1">
              <a:spcBef>
                <a:spcPct val="0"/>
              </a:spcBef>
              <a:buFont typeface="Times New Roman" panose="02020603050405020304" pitchFamily="18" charset="0"/>
              <a:buAutoNum type="romanUcParenR"/>
              <a:defRPr/>
            </a:pPr>
            <a:r>
              <a:rPr lang="en-US" altLang="en-US" sz="1280" dirty="0">
                <a:solidFill>
                  <a:srgbClr val="000000"/>
                </a:solidFill>
                <a:latin typeface="Calibri" panose="020F0502020204030204" pitchFamily="34" charset="0"/>
                <a:cs typeface="Calibri" panose="020F0502020204030204" pitchFamily="34" charset="0"/>
              </a:rPr>
              <a:t>Obligor Cash-Flows </a:t>
            </a:r>
          </a:p>
          <a:p>
            <a:pPr marL="285750" indent="-285750" defTabSz="457200" eaLnBrk="1" hangingPunct="1">
              <a:spcBef>
                <a:spcPct val="0"/>
              </a:spcBef>
              <a:buFont typeface="Times New Roman" panose="02020603050405020304" pitchFamily="18" charset="0"/>
              <a:buAutoNum type="romanUcParenR"/>
              <a:defRPr/>
            </a:pPr>
            <a:r>
              <a:rPr lang="en-US" altLang="en-US" sz="1280" dirty="0">
                <a:solidFill>
                  <a:srgbClr val="000000"/>
                </a:solidFill>
                <a:latin typeface="Calibri" panose="020F0502020204030204" pitchFamily="34" charset="0"/>
                <a:cs typeface="Calibri" panose="020F0502020204030204" pitchFamily="34" charset="0"/>
              </a:rPr>
              <a:t>Invoking </a:t>
            </a:r>
            <a:r>
              <a:rPr lang="en-US" altLang="en-US" sz="1280" dirty="0" smtClean="0">
                <a:solidFill>
                  <a:srgbClr val="000000"/>
                </a:solidFill>
                <a:latin typeface="Calibri" panose="020F0502020204030204" pitchFamily="34" charset="0"/>
                <a:cs typeface="Calibri" panose="020F0502020204030204" pitchFamily="34" charset="0"/>
              </a:rPr>
              <a:t>PG of Key promoter and his wife. </a:t>
            </a:r>
          </a:p>
          <a:p>
            <a:pPr marL="285750" indent="-285750" defTabSz="457200" eaLnBrk="1" hangingPunct="1">
              <a:spcBef>
                <a:spcPct val="0"/>
              </a:spcBef>
              <a:buFont typeface="Times New Roman" panose="02020603050405020304" pitchFamily="18" charset="0"/>
              <a:buAutoNum type="romanUcParenR"/>
              <a:defRPr/>
            </a:pPr>
            <a:r>
              <a:rPr lang="en-US" altLang="en-US" sz="1280" dirty="0" smtClean="0">
                <a:solidFill>
                  <a:srgbClr val="000000"/>
                </a:solidFill>
                <a:latin typeface="Calibri" panose="020F0502020204030204" pitchFamily="34" charset="0"/>
                <a:cs typeface="Calibri" panose="020F0502020204030204" pitchFamily="34" charset="0"/>
              </a:rPr>
              <a:t>Repossession </a:t>
            </a:r>
            <a:r>
              <a:rPr lang="en-US" altLang="en-US" sz="1280" dirty="0">
                <a:solidFill>
                  <a:srgbClr val="000000"/>
                </a:solidFill>
                <a:latin typeface="Calibri" panose="020F0502020204030204" pitchFamily="34" charset="0"/>
                <a:cs typeface="Calibri" panose="020F0502020204030204" pitchFamily="34" charset="0"/>
              </a:rPr>
              <a:t>and re-sale of </a:t>
            </a:r>
          </a:p>
          <a:p>
            <a:pPr defTabSz="457200" eaLnBrk="1" hangingPunct="1">
              <a:spcBef>
                <a:spcPct val="0"/>
              </a:spcBef>
              <a:defRPr/>
            </a:pPr>
            <a:r>
              <a:rPr lang="en-US" altLang="en-US" sz="1280" dirty="0">
                <a:solidFill>
                  <a:srgbClr val="000000"/>
                </a:solidFill>
                <a:latin typeface="Calibri" panose="020F0502020204030204" pitchFamily="34" charset="0"/>
                <a:cs typeface="Calibri" panose="020F0502020204030204" pitchFamily="34" charset="0"/>
              </a:rPr>
              <a:t>       equipments financed.</a:t>
            </a:r>
          </a:p>
        </p:txBody>
      </p:sp>
      <p:sp>
        <p:nvSpPr>
          <p:cNvPr id="6147" name="Rectangle 2"/>
          <p:cNvSpPr>
            <a:spLocks noChangeArrowheads="1"/>
          </p:cNvSpPr>
          <p:nvPr/>
        </p:nvSpPr>
        <p:spPr bwMode="auto">
          <a:xfrm>
            <a:off x="153987" y="1817455"/>
            <a:ext cx="5613400" cy="265113"/>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a:solidFill>
                  <a:srgbClr val="FFFFFF"/>
                </a:solidFill>
                <a:cs typeface="Arial" panose="020B0604020202020204" pitchFamily="34" charset="0"/>
              </a:rPr>
              <a:t>Deal </a:t>
            </a:r>
            <a:r>
              <a:rPr lang="en-US" altLang="en-US" sz="1400" b="1" dirty="0" smtClean="0">
                <a:solidFill>
                  <a:srgbClr val="FFFFFF"/>
                </a:solidFill>
                <a:cs typeface="Arial" panose="020B0604020202020204" pitchFamily="34" charset="0"/>
              </a:rPr>
              <a:t>Summary</a:t>
            </a:r>
            <a:endParaRPr lang="en-US" altLang="en-US" sz="1400" b="1" dirty="0">
              <a:solidFill>
                <a:srgbClr val="FFFFFF"/>
              </a:solidFill>
              <a:cs typeface="Arial" panose="020B0604020202020204" pitchFamily="34" charset="0"/>
            </a:endParaRPr>
          </a:p>
        </p:txBody>
      </p:sp>
      <p:sp>
        <p:nvSpPr>
          <p:cNvPr id="6148" name="Rectangle 5"/>
          <p:cNvSpPr>
            <a:spLocks noChangeArrowheads="1"/>
          </p:cNvSpPr>
          <p:nvPr/>
        </p:nvSpPr>
        <p:spPr bwMode="auto">
          <a:xfrm>
            <a:off x="9198836" y="1813102"/>
            <a:ext cx="2896327" cy="269466"/>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a:solidFill>
                  <a:srgbClr val="FFFFFF"/>
                </a:solidFill>
                <a:cs typeface="Arial" panose="020B0604020202020204" pitchFamily="34" charset="0"/>
              </a:rPr>
              <a:t>Exit Strategy</a:t>
            </a:r>
          </a:p>
        </p:txBody>
      </p:sp>
      <p:sp>
        <p:nvSpPr>
          <p:cNvPr id="6149" name="Rectangle 1054"/>
          <p:cNvSpPr>
            <a:spLocks noChangeArrowheads="1"/>
          </p:cNvSpPr>
          <p:nvPr/>
        </p:nvSpPr>
        <p:spPr bwMode="auto">
          <a:xfrm>
            <a:off x="5795599" y="1818869"/>
            <a:ext cx="3375025" cy="266700"/>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a:solidFill>
                  <a:srgbClr val="FFFFFF"/>
                </a:solidFill>
                <a:cs typeface="Arial" panose="020B0604020202020204" pitchFamily="34" charset="0"/>
              </a:rPr>
              <a:t>Exposure</a:t>
            </a:r>
          </a:p>
        </p:txBody>
      </p:sp>
      <p:graphicFrame>
        <p:nvGraphicFramePr>
          <p:cNvPr id="6150" name="Object 3"/>
          <p:cNvGraphicFramePr>
            <a:graphicFrameLocks noChangeAspect="1"/>
          </p:cNvGraphicFramePr>
          <p:nvPr>
            <p:extLst>
              <p:ext uri="{D42A27DB-BD31-4B8C-83A1-F6EECF244321}">
                <p14:modId xmlns:p14="http://schemas.microsoft.com/office/powerpoint/2010/main" val="1258081387"/>
              </p:ext>
            </p:extLst>
          </p:nvPr>
        </p:nvGraphicFramePr>
        <p:xfrm>
          <a:off x="5795963" y="2124075"/>
          <a:ext cx="3222625" cy="1082675"/>
        </p:xfrm>
        <a:graphic>
          <a:graphicData uri="http://schemas.openxmlformats.org/presentationml/2006/ole">
            <mc:AlternateContent xmlns:mc="http://schemas.openxmlformats.org/markup-compatibility/2006">
              <mc:Choice xmlns:v="urn:schemas-microsoft-com:vml" Requires="v">
                <p:oleObj spid="_x0000_s1375" name="Worksheet" r:id="rId4" imgW="3019208" imgH="818946" progId="Excel.Sheet.12">
                  <p:embed/>
                </p:oleObj>
              </mc:Choice>
              <mc:Fallback>
                <p:oleObj name="Worksheet" r:id="rId4" imgW="3019208" imgH="818946" progId="Excel.Sheet.12">
                  <p:embed/>
                  <p:pic>
                    <p:nvPicPr>
                      <p:cNvPr id="6150" name="Object 3"/>
                      <p:cNvPicPr>
                        <a:picLocks noChangeAspect="1" noChangeArrowheads="1"/>
                      </p:cNvPicPr>
                      <p:nvPr/>
                    </p:nvPicPr>
                    <p:blipFill>
                      <a:blip r:embed="rId5"/>
                      <a:srcRect/>
                      <a:stretch>
                        <a:fillRect/>
                      </a:stretch>
                    </p:blipFill>
                    <p:spPr bwMode="auto">
                      <a:xfrm>
                        <a:off x="5795963" y="2124075"/>
                        <a:ext cx="3222625" cy="1082675"/>
                      </a:xfrm>
                      <a:prstGeom prst="rect">
                        <a:avLst/>
                      </a:prstGeom>
                      <a:noFill/>
                      <a:ln>
                        <a:noFill/>
                      </a:ln>
                      <a:extLst/>
                    </p:spPr>
                  </p:pic>
                </p:oleObj>
              </mc:Fallback>
            </mc:AlternateContent>
          </a:graphicData>
        </a:graphic>
      </p:graphicFrame>
      <p:pic>
        <p:nvPicPr>
          <p:cNvPr id="6151" name="Picture 12" descr="https://contacts.zoho.com/file?t=org&amp;ID=3bf8693c5fc5adb7c715752ff00610a1d7a249c92f65f05b191136081a2ef6086ccd82882e53d1989d8564a3b0b735be&amp;time=15240595053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 y="33338"/>
            <a:ext cx="1114425" cy="59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4"/>
          <p:cNvSpPr>
            <a:spLocks noChangeArrowheads="1"/>
          </p:cNvSpPr>
          <p:nvPr/>
        </p:nvSpPr>
        <p:spPr bwMode="auto">
          <a:xfrm>
            <a:off x="182563" y="1105626"/>
            <a:ext cx="11914187" cy="733575"/>
          </a:xfrm>
          <a:prstGeom prst="rect">
            <a:avLst/>
          </a:prstGeom>
          <a:noFill/>
          <a:ln w="25560" cap="sq">
            <a:solidFill>
              <a:srgbClr val="1418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400" tIns="43200" rIns="86400" bIns="432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1pPr>
            <a:lvl2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2pPr>
            <a:lvl3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3pPr>
            <a:lvl4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4pPr>
            <a:lvl5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157AD"/>
                </a:solidFill>
                <a:latin typeface="GE Inspira"/>
                <a:ea typeface="Microsoft YaHei" panose="020B0503020204020204" pitchFamily="34" charset="-122"/>
              </a:defRPr>
            </a:lvl9pPr>
          </a:lstStyle>
          <a:p>
            <a:pPr>
              <a:defRPr/>
            </a:pPr>
            <a:r>
              <a:rPr lang="en-US" altLang="en-US" sz="1400" dirty="0" smtClean="0">
                <a:solidFill>
                  <a:schemeClr val="tx1"/>
                </a:solidFill>
                <a:latin typeface="Calibri" panose="020F0502020204030204" pitchFamily="34" charset="0"/>
                <a:ea typeface="+mn-ea"/>
                <a:cs typeface="Calibri" panose="020F0502020204030204" pitchFamily="34" charset="0"/>
              </a:rPr>
              <a:t>Proposal for Exposure of INR 322.10 Lacs + Insurance for Mammography </a:t>
            </a:r>
            <a:r>
              <a:rPr lang="en-US" altLang="en-US" sz="1400" dirty="0">
                <a:solidFill>
                  <a:schemeClr val="tx1"/>
                </a:solidFill>
                <a:latin typeface="Calibri" panose="020F0502020204030204" pitchFamily="34" charset="0"/>
                <a:ea typeface="+mn-ea"/>
                <a:cs typeface="Calibri" panose="020F0502020204030204" pitchFamily="34" charset="0"/>
              </a:rPr>
              <a:t>System and one </a:t>
            </a:r>
            <a:r>
              <a:rPr lang="en-US" altLang="en-US" sz="1400" dirty="0" err="1">
                <a:solidFill>
                  <a:schemeClr val="tx1"/>
                </a:solidFill>
                <a:latin typeface="Calibri" panose="020F0502020204030204" pitchFamily="34" charset="0"/>
                <a:ea typeface="+mn-ea"/>
                <a:cs typeface="Calibri" panose="020F0502020204030204" pitchFamily="34" charset="0"/>
              </a:rPr>
              <a:t>DRx</a:t>
            </a:r>
            <a:r>
              <a:rPr lang="en-US" altLang="en-US" sz="1400" dirty="0">
                <a:solidFill>
                  <a:schemeClr val="tx1"/>
                </a:solidFill>
                <a:latin typeface="Calibri" panose="020F0502020204030204" pitchFamily="34" charset="0"/>
                <a:ea typeface="+mn-ea"/>
                <a:cs typeface="Calibri" panose="020F0502020204030204" pitchFamily="34" charset="0"/>
              </a:rPr>
              <a:t> Revolution Mobile- X ray systems with 5 </a:t>
            </a:r>
            <a:r>
              <a:rPr lang="en-US" altLang="en-US" sz="1400" dirty="0" smtClean="0">
                <a:solidFill>
                  <a:schemeClr val="tx1"/>
                </a:solidFill>
                <a:latin typeface="Calibri" panose="020F0502020204030204" pitchFamily="34" charset="0"/>
                <a:ea typeface="+mn-ea"/>
                <a:cs typeface="Calibri" panose="020F0502020204030204" pitchFamily="34" charset="0"/>
              </a:rPr>
              <a:t>Years Warranty</a:t>
            </a:r>
            <a:r>
              <a:rPr lang="en-US" altLang="en-US" sz="1400" dirty="0">
                <a:solidFill>
                  <a:schemeClr val="tx1"/>
                </a:solidFill>
                <a:latin typeface="Calibri" panose="020F0502020204030204" pitchFamily="34" charset="0"/>
                <a:ea typeface="+mn-ea"/>
                <a:cs typeface="Calibri" panose="020F0502020204030204" pitchFamily="34" charset="0"/>
              </a:rPr>
              <a:t>, One X Ray with AI enable </a:t>
            </a:r>
            <a:r>
              <a:rPr lang="en-US" altLang="en-US" sz="1400" dirty="0" smtClean="0">
                <a:solidFill>
                  <a:schemeClr val="tx1"/>
                </a:solidFill>
                <a:latin typeface="Calibri" panose="020F0502020204030204" pitchFamily="34" charset="0"/>
                <a:ea typeface="+mn-ea"/>
                <a:cs typeface="Calibri" panose="020F0502020204030204" pitchFamily="34" charset="0"/>
              </a:rPr>
              <a:t>Processing for a period of 60 months (including 3 months principal only moratorium), LTV 79%.  Cumulative </a:t>
            </a:r>
            <a:r>
              <a:rPr lang="en-US" altLang="en-US" sz="1400" dirty="0">
                <a:solidFill>
                  <a:schemeClr val="tx1"/>
                </a:solidFill>
                <a:latin typeface="Calibri" panose="020F0502020204030204" pitchFamily="34" charset="0"/>
                <a:ea typeface="+mn-ea"/>
                <a:cs typeface="Calibri" panose="020F0502020204030204" pitchFamily="34" charset="0"/>
              </a:rPr>
              <a:t>Exposure INR </a:t>
            </a:r>
            <a:r>
              <a:rPr lang="en-US" altLang="en-US" sz="1400" dirty="0" smtClean="0">
                <a:solidFill>
                  <a:schemeClr val="tx1"/>
                </a:solidFill>
                <a:latin typeface="Calibri" panose="020F0502020204030204" pitchFamily="34" charset="0"/>
                <a:ea typeface="+mn-ea"/>
                <a:cs typeface="Calibri" panose="020F0502020204030204" pitchFamily="34" charset="0"/>
              </a:rPr>
              <a:t>656.89 Lakhs </a:t>
            </a:r>
            <a:r>
              <a:rPr lang="en-US" altLang="en-US" sz="1400" dirty="0">
                <a:solidFill>
                  <a:schemeClr val="tx1"/>
                </a:solidFill>
                <a:latin typeface="Calibri" panose="020F0502020204030204" pitchFamily="34" charset="0"/>
                <a:ea typeface="+mn-ea"/>
                <a:cs typeface="Calibri" panose="020F0502020204030204" pitchFamily="34" charset="0"/>
              </a:rPr>
              <a:t>+ </a:t>
            </a:r>
            <a:r>
              <a:rPr lang="en-US" altLang="en-US" sz="1400" dirty="0" smtClean="0">
                <a:solidFill>
                  <a:schemeClr val="tx1"/>
                </a:solidFill>
                <a:latin typeface="Calibri" panose="020F0502020204030204" pitchFamily="34" charset="0"/>
                <a:ea typeface="+mn-ea"/>
                <a:cs typeface="Calibri" panose="020F0502020204030204" pitchFamily="34" charset="0"/>
              </a:rPr>
              <a:t>Insurance. Assets to be installed @ Aster MIMS, Calicut, Kerala. Aster Hospital Bangalore, Aster Hospital Cochin.</a:t>
            </a:r>
            <a:endParaRPr lang="en-US" altLang="en-US" sz="1400" dirty="0">
              <a:solidFill>
                <a:schemeClr val="tx1"/>
              </a:solidFill>
              <a:latin typeface="Calibri" panose="020F0502020204030204" pitchFamily="34" charset="0"/>
              <a:cs typeface="Calibri" panose="020F0502020204030204" pitchFamily="34" charset="0"/>
            </a:endParaRPr>
          </a:p>
        </p:txBody>
      </p:sp>
      <p:graphicFrame>
        <p:nvGraphicFramePr>
          <p:cNvPr id="6156" name="Object 4"/>
          <p:cNvGraphicFramePr>
            <a:graphicFrameLocks noChangeAspect="1"/>
          </p:cNvGraphicFramePr>
          <p:nvPr>
            <p:extLst>
              <p:ext uri="{D42A27DB-BD31-4B8C-83A1-F6EECF244321}">
                <p14:modId xmlns:p14="http://schemas.microsoft.com/office/powerpoint/2010/main" val="4134360953"/>
              </p:ext>
            </p:extLst>
          </p:nvPr>
        </p:nvGraphicFramePr>
        <p:xfrm>
          <a:off x="167051" y="4619950"/>
          <a:ext cx="5641612" cy="2213669"/>
        </p:xfrm>
        <a:graphic>
          <a:graphicData uri="http://schemas.openxmlformats.org/presentationml/2006/ole">
            <mc:AlternateContent xmlns:mc="http://schemas.openxmlformats.org/markup-compatibility/2006">
              <mc:Choice xmlns:v="urn:schemas-microsoft-com:vml" Requires="v">
                <p:oleObj spid="_x0000_s1376" name="Worksheet" r:id="rId7" imgW="4076531" imgH="1733346" progId="Excel.Sheet.12">
                  <p:embed/>
                </p:oleObj>
              </mc:Choice>
              <mc:Fallback>
                <p:oleObj name="Worksheet" r:id="rId7" imgW="4076531" imgH="1733346" progId="Excel.Sheet.12">
                  <p:embed/>
                  <p:pic>
                    <p:nvPicPr>
                      <p:cNvPr id="6156" name="Object 4"/>
                      <p:cNvPicPr>
                        <a:picLocks noChangeAspect="1" noChangeArrowheads="1"/>
                      </p:cNvPicPr>
                      <p:nvPr/>
                    </p:nvPicPr>
                    <p:blipFill>
                      <a:blip r:embed="rId8"/>
                      <a:srcRect/>
                      <a:stretch>
                        <a:fillRect/>
                      </a:stretch>
                    </p:blipFill>
                    <p:spPr bwMode="auto">
                      <a:xfrm>
                        <a:off x="167051" y="4619950"/>
                        <a:ext cx="5641612" cy="2213669"/>
                      </a:xfrm>
                      <a:prstGeom prst="rect">
                        <a:avLst/>
                      </a:prstGeom>
                      <a:noFill/>
                      <a:ln>
                        <a:noFill/>
                      </a:ln>
                      <a:extLst/>
                    </p:spPr>
                  </p:pic>
                </p:oleObj>
              </mc:Fallback>
            </mc:AlternateContent>
          </a:graphicData>
        </a:graphic>
      </p:graphicFrame>
      <p:sp>
        <p:nvSpPr>
          <p:cNvPr id="13"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
        <p:nvSpPr>
          <p:cNvPr id="16" name="Rectangle 2"/>
          <p:cNvSpPr>
            <a:spLocks noChangeArrowheads="1"/>
          </p:cNvSpPr>
          <p:nvPr/>
        </p:nvSpPr>
        <p:spPr bwMode="auto">
          <a:xfrm>
            <a:off x="168275" y="737123"/>
            <a:ext cx="119268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Dhatri Lifecare Services Proprietor O N Bhavani</a:t>
            </a:r>
            <a:endParaRPr lang="en-US" altLang="en-US" sz="1400" b="1" dirty="0">
              <a:solidFill>
                <a:srgbClr val="FFFFFF"/>
              </a:solidFill>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89732687"/>
              </p:ext>
            </p:extLst>
          </p:nvPr>
        </p:nvGraphicFramePr>
        <p:xfrm>
          <a:off x="167910" y="2111057"/>
          <a:ext cx="5599476" cy="2492170"/>
        </p:xfrm>
        <a:graphic>
          <a:graphicData uri="http://schemas.openxmlformats.org/drawingml/2006/table">
            <a:tbl>
              <a:tblPr/>
              <a:tblGrid>
                <a:gridCol w="1830707">
                  <a:extLst>
                    <a:ext uri="{9D8B030D-6E8A-4147-A177-3AD203B41FA5}">
                      <a16:colId xmlns:a16="http://schemas.microsoft.com/office/drawing/2014/main" val="3412421674"/>
                    </a:ext>
                  </a:extLst>
                </a:gridCol>
                <a:gridCol w="130629">
                  <a:extLst>
                    <a:ext uri="{9D8B030D-6E8A-4147-A177-3AD203B41FA5}">
                      <a16:colId xmlns:a16="http://schemas.microsoft.com/office/drawing/2014/main" val="1892605262"/>
                    </a:ext>
                  </a:extLst>
                </a:gridCol>
                <a:gridCol w="3638140">
                  <a:extLst>
                    <a:ext uri="{9D8B030D-6E8A-4147-A177-3AD203B41FA5}">
                      <a16:colId xmlns:a16="http://schemas.microsoft.com/office/drawing/2014/main" val="2943095805"/>
                    </a:ext>
                  </a:extLst>
                </a:gridCol>
              </a:tblGrid>
              <a:tr h="232073">
                <a:tc>
                  <a:txBody>
                    <a:bodyPr/>
                    <a:lstStyle/>
                    <a:p>
                      <a:pPr algn="l" fontAlgn="ctr"/>
                      <a:r>
                        <a:rPr lang="en-US" sz="1400" b="0" i="0" u="none" strike="noStrike" dirty="0">
                          <a:solidFill>
                            <a:srgbClr val="000000"/>
                          </a:solidFill>
                          <a:effectLst/>
                          <a:latin typeface="Calibri" panose="020F0502020204030204" pitchFamily="34" charset="0"/>
                        </a:rPr>
                        <a:t>Invoice Value INR Lacs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407.72390</a:t>
                      </a:r>
                      <a:endParaRPr lang="en-US"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050661"/>
                  </a:ext>
                </a:extLst>
              </a:tr>
              <a:tr h="232073">
                <a:tc>
                  <a:txBody>
                    <a:bodyPr/>
                    <a:lstStyle/>
                    <a:p>
                      <a:pPr algn="l" fontAlgn="ctr"/>
                      <a:r>
                        <a:rPr lang="en-US" sz="1400" b="0" i="0" u="none" strike="noStrike" dirty="0">
                          <a:solidFill>
                            <a:srgbClr val="000000"/>
                          </a:solidFill>
                          <a:effectLst/>
                          <a:latin typeface="Calibri" panose="020F0502020204030204" pitchFamily="34" charset="0"/>
                        </a:rPr>
                        <a:t>Transaction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Loan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701162"/>
                  </a:ext>
                </a:extLst>
              </a:tr>
              <a:tr h="232073">
                <a:tc>
                  <a:txBody>
                    <a:bodyPr/>
                    <a:lstStyle/>
                    <a:p>
                      <a:pPr algn="l" fontAlgn="ctr"/>
                      <a:r>
                        <a:rPr lang="en-US" sz="1400" b="0" i="0" u="none" strike="noStrike" dirty="0">
                          <a:solidFill>
                            <a:srgbClr val="000000"/>
                          </a:solidFill>
                          <a:effectLst/>
                          <a:latin typeface="Calibri" panose="020F0502020204030204" pitchFamily="34" charset="0"/>
                        </a:rPr>
                        <a:t>Finance </a:t>
                      </a:r>
                      <a:r>
                        <a:rPr lang="en-US" sz="1400" b="0" i="0" u="none" strike="noStrike" dirty="0" smtClean="0">
                          <a:solidFill>
                            <a:srgbClr val="000000"/>
                          </a:solidFill>
                          <a:effectLst/>
                          <a:latin typeface="Calibri" panose="020F0502020204030204" pitchFamily="34" charset="0"/>
                        </a:rPr>
                        <a:t>Amount INR Lacs </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322.10</a:t>
                      </a:r>
                      <a:endParaRPr lang="en-US"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311607"/>
                  </a:ext>
                </a:extLst>
              </a:tr>
              <a:tr h="232073">
                <a:tc>
                  <a:txBody>
                    <a:bodyPr/>
                    <a:lstStyle/>
                    <a:p>
                      <a:pPr algn="l" fontAlgn="ctr"/>
                      <a:r>
                        <a:rPr lang="en-US" sz="1400" b="0" i="0" u="none" strike="noStrike" dirty="0">
                          <a:solidFill>
                            <a:srgbClr val="000000"/>
                          </a:solidFill>
                          <a:effectLst/>
                          <a:latin typeface="Calibri" panose="020F0502020204030204" pitchFamily="34" charset="0"/>
                        </a:rPr>
                        <a:t>LTV</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79%</a:t>
                      </a:r>
                      <a:endParaRPr lang="en-US"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371657"/>
                  </a:ext>
                </a:extLst>
              </a:tr>
              <a:tr h="232073">
                <a:tc>
                  <a:txBody>
                    <a:bodyPr/>
                    <a:lstStyle/>
                    <a:p>
                      <a:pPr algn="l" fontAlgn="ctr"/>
                      <a:r>
                        <a:rPr lang="en-US" sz="1400" b="0" i="0" u="none" strike="noStrike" dirty="0">
                          <a:solidFill>
                            <a:srgbClr val="000000"/>
                          </a:solidFill>
                          <a:effectLst/>
                          <a:latin typeface="Calibri" panose="020F0502020204030204" pitchFamily="34" charset="0"/>
                        </a:rPr>
                        <a:t>Insurance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to be added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1857"/>
                  </a:ext>
                </a:extLst>
              </a:tr>
              <a:tr h="232073">
                <a:tc>
                  <a:txBody>
                    <a:bodyPr/>
                    <a:lstStyle/>
                    <a:p>
                      <a:pPr algn="l" fontAlgn="ctr"/>
                      <a:r>
                        <a:rPr lang="en-US" sz="1400" b="0" i="0" u="none" strike="noStrike" dirty="0">
                          <a:solidFill>
                            <a:srgbClr val="000000"/>
                          </a:solidFill>
                          <a:effectLst/>
                          <a:latin typeface="Calibri" panose="020F0502020204030204" pitchFamily="34" charset="0"/>
                        </a:rPr>
                        <a:t>Tenor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60 months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436722"/>
                  </a:ext>
                </a:extLst>
              </a:tr>
              <a:tr h="429335">
                <a:tc>
                  <a:txBody>
                    <a:bodyPr/>
                    <a:lstStyle/>
                    <a:p>
                      <a:pPr algn="l" fontAlgn="ctr"/>
                      <a:r>
                        <a:rPr lang="en-US" sz="1400" b="0" i="0" u="none" strike="noStrike" dirty="0">
                          <a:solidFill>
                            <a:srgbClr val="000000"/>
                          </a:solidFill>
                          <a:effectLst/>
                          <a:latin typeface="Calibri" panose="020F0502020204030204" pitchFamily="34" charset="0"/>
                        </a:rPr>
                        <a:t>Moratorium</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3</a:t>
                      </a:r>
                      <a:r>
                        <a:rPr lang="en-US" sz="1400" b="0" i="0" u="none" strike="noStrike" dirty="0" smtClean="0">
                          <a:solidFill>
                            <a:srgbClr val="000000"/>
                          </a:solidFill>
                          <a:effectLst/>
                          <a:latin typeface="Calibri" panose="020F0502020204030204" pitchFamily="34" charset="0"/>
                        </a:rPr>
                        <a:t> </a:t>
                      </a:r>
                      <a:r>
                        <a:rPr lang="en-US" sz="1400" b="0" i="0" u="none" strike="noStrike" dirty="0">
                          <a:solidFill>
                            <a:srgbClr val="000000"/>
                          </a:solidFill>
                          <a:effectLst/>
                          <a:latin typeface="Calibri" panose="020F0502020204030204" pitchFamily="34" charset="0"/>
                        </a:rPr>
                        <a:t>months (principal only) included in tenor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039011"/>
                  </a:ext>
                </a:extLst>
              </a:tr>
              <a:tr h="232073">
                <a:tc>
                  <a:txBody>
                    <a:bodyPr/>
                    <a:lstStyle/>
                    <a:p>
                      <a:pPr algn="l" fontAlgn="ctr"/>
                      <a:r>
                        <a:rPr lang="en-US" sz="1400" b="0" i="0" u="none" strike="noStrike" dirty="0">
                          <a:solidFill>
                            <a:srgbClr val="000000"/>
                          </a:solidFill>
                          <a:effectLst/>
                          <a:latin typeface="Calibri" panose="020F0502020204030204" pitchFamily="34" charset="0"/>
                        </a:rPr>
                        <a:t>Personal Guarantors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Mr Rohit Narayanan,  Mrs Divya </a:t>
                      </a:r>
                      <a:r>
                        <a:rPr lang="en-US" sz="1400" b="0" i="0" u="none" strike="noStrike" dirty="0" err="1" smtClean="0">
                          <a:solidFill>
                            <a:srgbClr val="000000"/>
                          </a:solidFill>
                          <a:effectLst/>
                          <a:latin typeface="Calibri" panose="020F0502020204030204" pitchFamily="34" charset="0"/>
                        </a:rPr>
                        <a:t>Rohit</a:t>
                      </a:r>
                      <a:r>
                        <a:rPr lang="en-US" sz="1400" b="0" i="0" u="none" strike="noStrike" dirty="0" smtClean="0">
                          <a:solidFill>
                            <a:srgbClr val="000000"/>
                          </a:solidFill>
                          <a:effectLst/>
                          <a:latin typeface="Calibri" panose="020F0502020204030204" pitchFamily="34" charset="0"/>
                        </a:rPr>
                        <a:t>, Mrs.</a:t>
                      </a:r>
                      <a:r>
                        <a:rPr lang="en-US" sz="1400" b="0" i="0" u="none" strike="noStrike" baseline="0" dirty="0" smtClean="0">
                          <a:solidFill>
                            <a:srgbClr val="000000"/>
                          </a:solidFill>
                          <a:effectLst/>
                          <a:latin typeface="Calibri" panose="020F0502020204030204" pitchFamily="34" charset="0"/>
                        </a:rPr>
                        <a:t> O.N. Bhavani</a:t>
                      </a:r>
                      <a:endParaRPr lang="en-US"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6419148"/>
                  </a:ext>
                </a:extLst>
              </a:tr>
              <a:tr h="243677">
                <a:tc>
                  <a:txBody>
                    <a:bodyPr/>
                    <a:lstStyle/>
                    <a:p>
                      <a:pPr algn="l" fontAlgn="ctr"/>
                      <a:r>
                        <a:rPr lang="en-US" sz="1400" b="0" i="0" u="none" strike="noStrike" dirty="0">
                          <a:solidFill>
                            <a:srgbClr val="000000"/>
                          </a:solidFill>
                          <a:effectLst/>
                          <a:latin typeface="Calibri" panose="020F0502020204030204" pitchFamily="34" charset="0"/>
                        </a:rPr>
                        <a:t>Security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Exclusive Charge on Proposed </a:t>
                      </a:r>
                      <a:r>
                        <a:rPr lang="en-US" sz="1000" b="0" i="0" u="none" strike="noStrike" dirty="0" smtClean="0">
                          <a:solidFill>
                            <a:srgbClr val="000000"/>
                          </a:solidFill>
                          <a:effectLst/>
                          <a:latin typeface="Calibri" panose="020F0502020204030204" pitchFamily="34" charset="0"/>
                        </a:rPr>
                        <a:t>Assets. 4 Months</a:t>
                      </a:r>
                      <a:r>
                        <a:rPr lang="en-US" sz="1000" b="0" i="0" u="none" strike="noStrike" baseline="0" dirty="0" smtClean="0">
                          <a:solidFill>
                            <a:srgbClr val="000000"/>
                          </a:solidFill>
                          <a:effectLst/>
                          <a:latin typeface="Calibri" panose="020F0502020204030204" pitchFamily="34" charset="0"/>
                        </a:rPr>
                        <a:t> EMI as DSRA</a:t>
                      </a:r>
                      <a:endParaRPr lang="en-US" sz="10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7652"/>
                  </a:ext>
                </a:extLst>
              </a:tr>
            </a:tbl>
          </a:graphicData>
        </a:graphic>
      </p:graphicFrame>
      <p:sp>
        <p:nvSpPr>
          <p:cNvPr id="17" name="Rectangle 1054"/>
          <p:cNvSpPr>
            <a:spLocks noChangeArrowheads="1"/>
          </p:cNvSpPr>
          <p:nvPr/>
        </p:nvSpPr>
        <p:spPr bwMode="auto">
          <a:xfrm>
            <a:off x="5795598" y="3414329"/>
            <a:ext cx="6299564" cy="315263"/>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Tentative Pricing</a:t>
            </a:r>
            <a:endParaRPr lang="en-US" altLang="en-US" sz="1400" b="1" dirty="0">
              <a:solidFill>
                <a:srgbClr val="FFFFFF"/>
              </a:solidFill>
              <a:cs typeface="Arial" panose="020B0604020202020204" pitchFamily="34" charset="0"/>
            </a:endParaRPr>
          </a:p>
        </p:txBody>
      </p:sp>
      <p:sp>
        <p:nvSpPr>
          <p:cNvPr id="4" name="TextBox 3"/>
          <p:cNvSpPr txBox="1"/>
          <p:nvPr/>
        </p:nvSpPr>
        <p:spPr>
          <a:xfrm>
            <a:off x="5795598" y="3155109"/>
            <a:ext cx="5569088" cy="276999"/>
          </a:xfrm>
          <a:prstGeom prst="rect">
            <a:avLst/>
          </a:prstGeom>
          <a:noFill/>
        </p:spPr>
        <p:txBody>
          <a:bodyPr wrap="square" rtlCol="0">
            <a:spAutoFit/>
          </a:bodyPr>
          <a:lstStyle/>
          <a:p>
            <a:r>
              <a:rPr lang="en-US" sz="1200" dirty="0" smtClean="0"/>
              <a:t>*  Insurance cost to be added</a:t>
            </a:r>
            <a:endParaRPr lang="en-US" sz="1200" dirty="0"/>
          </a:p>
        </p:txBody>
      </p:sp>
    </p:spTree>
    <p:extLst>
      <p:ext uri="{BB962C8B-B14F-4D97-AF65-F5344CB8AC3E}">
        <p14:creationId xmlns:p14="http://schemas.microsoft.com/office/powerpoint/2010/main" val="3555159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7"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34132"/>
            <a:ext cx="107156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7"/>
          <p:cNvSpPr>
            <a:spLocks noChangeArrowheads="1"/>
          </p:cNvSpPr>
          <p:nvPr/>
        </p:nvSpPr>
        <p:spPr bwMode="auto">
          <a:xfrm>
            <a:off x="168275" y="1116013"/>
            <a:ext cx="11855450" cy="2805833"/>
          </a:xfrm>
          <a:prstGeom prst="rect">
            <a:avLst/>
          </a:prstGeom>
          <a:noFill/>
          <a:ln w="12700">
            <a:solidFill>
              <a:srgbClr val="3366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75000"/>
              </a:lnSpc>
              <a:spcBef>
                <a:spcPct val="0"/>
              </a:spcBef>
              <a:buFontTx/>
              <a:buChar char="•"/>
            </a:pPr>
            <a:r>
              <a:rPr lang="en-US" altLang="en-US" sz="1400" dirty="0">
                <a:solidFill>
                  <a:srgbClr val="000000"/>
                </a:solidFill>
                <a:cs typeface="Calibri" panose="020F0502020204030204" pitchFamily="34" charset="0"/>
              </a:rPr>
              <a:t>Borrower	    	: 	Dhatri Lifecare Services Prop O N Bhavani</a:t>
            </a:r>
          </a:p>
          <a:p>
            <a:pPr algn="just" eaLnBrk="1" hangingPunct="1">
              <a:lnSpc>
                <a:spcPct val="75000"/>
              </a:lnSpc>
              <a:spcBef>
                <a:spcPct val="0"/>
              </a:spcBef>
              <a:buFontTx/>
              <a:buChar char="•"/>
            </a:pPr>
            <a:endParaRPr lang="en-US" altLang="en-US" sz="1400" dirty="0">
              <a:solidFill>
                <a:srgbClr val="000000"/>
              </a:solidFill>
              <a:cs typeface="Calibri" panose="020F0502020204030204" pitchFamily="34" charset="0"/>
            </a:endParaRPr>
          </a:p>
          <a:p>
            <a:pPr algn="just" eaLnBrk="1" hangingPunct="1">
              <a:lnSpc>
                <a:spcPct val="75000"/>
              </a:lnSpc>
              <a:spcBef>
                <a:spcPct val="0"/>
              </a:spcBef>
              <a:buFontTx/>
              <a:buChar char="•"/>
            </a:pPr>
            <a:r>
              <a:rPr lang="en-US" altLang="en-US" sz="1400" dirty="0">
                <a:solidFill>
                  <a:srgbClr val="000000"/>
                </a:solidFill>
                <a:cs typeface="Calibri" panose="020F0502020204030204" pitchFamily="34" charset="0"/>
              </a:rPr>
              <a:t>End Use	    	:	Purchase of Medical Equipments</a:t>
            </a:r>
          </a:p>
          <a:p>
            <a:pPr algn="just" eaLnBrk="1" hangingPunct="1">
              <a:lnSpc>
                <a:spcPct val="150000"/>
              </a:lnSpc>
              <a:spcBef>
                <a:spcPct val="0"/>
              </a:spcBef>
              <a:buFontTx/>
              <a:buChar char="•"/>
            </a:pPr>
            <a:r>
              <a:rPr lang="en-US" altLang="en-US" sz="1400" dirty="0">
                <a:solidFill>
                  <a:srgbClr val="000000"/>
                </a:solidFill>
                <a:cs typeface="Calibri" panose="020F0502020204030204" pitchFamily="34" charset="0"/>
              </a:rPr>
              <a:t>Margin	   	:  	</a:t>
            </a:r>
            <a:r>
              <a:rPr lang="en-US" altLang="en-US" sz="1400" dirty="0" smtClean="0">
                <a:solidFill>
                  <a:srgbClr val="000000"/>
                </a:solidFill>
                <a:cs typeface="Calibri" panose="020F0502020204030204" pitchFamily="34" charset="0"/>
              </a:rPr>
              <a:t>21%</a:t>
            </a:r>
            <a:endParaRPr lang="en-US" altLang="en-US" sz="1400" dirty="0">
              <a:solidFill>
                <a:srgbClr val="000000"/>
              </a:solidFill>
              <a:cs typeface="Calibri" panose="020F0502020204030204" pitchFamily="34" charset="0"/>
            </a:endParaRPr>
          </a:p>
          <a:p>
            <a:pPr algn="just" eaLnBrk="1" hangingPunct="1">
              <a:lnSpc>
                <a:spcPct val="150000"/>
              </a:lnSpc>
              <a:spcBef>
                <a:spcPct val="0"/>
              </a:spcBef>
              <a:buFontTx/>
              <a:buChar char="•"/>
            </a:pPr>
            <a:r>
              <a:rPr lang="en-US" altLang="en-US" sz="1400" dirty="0">
                <a:solidFill>
                  <a:srgbClr val="000000"/>
                </a:solidFill>
                <a:cs typeface="Calibri" panose="020F0502020204030204" pitchFamily="34" charset="0"/>
              </a:rPr>
              <a:t>Security	    	:  	Exclusive Charge on </a:t>
            </a:r>
            <a:r>
              <a:rPr lang="en-US" altLang="en-US" sz="1400" dirty="0" smtClean="0">
                <a:solidFill>
                  <a:srgbClr val="000000"/>
                </a:solidFill>
                <a:cs typeface="Calibri" panose="020F0502020204030204" pitchFamily="34" charset="0"/>
              </a:rPr>
              <a:t>Equipments   </a:t>
            </a:r>
            <a:endParaRPr lang="en-US" altLang="en-US" sz="1400" dirty="0">
              <a:solidFill>
                <a:srgbClr val="000000"/>
              </a:solidFill>
              <a:cs typeface="Calibri" panose="020F0502020204030204" pitchFamily="34" charset="0"/>
            </a:endParaRPr>
          </a:p>
          <a:p>
            <a:pPr eaLnBrk="1" hangingPunct="1">
              <a:lnSpc>
                <a:spcPct val="150000"/>
              </a:lnSpc>
              <a:spcBef>
                <a:spcPct val="0"/>
              </a:spcBef>
              <a:buFontTx/>
              <a:buChar char="•"/>
            </a:pPr>
            <a:r>
              <a:rPr lang="en-US" altLang="en-US" sz="1400" dirty="0">
                <a:solidFill>
                  <a:srgbClr val="000000"/>
                </a:solidFill>
                <a:cs typeface="Calibri" panose="020F0502020204030204" pitchFamily="34" charset="0"/>
              </a:rPr>
              <a:t>Guarantees  	: 	PG of  (I) Rohit Narayanan  (II) Divya Rohit (wife</a:t>
            </a:r>
            <a:r>
              <a:rPr lang="en-US" altLang="en-US" sz="1400" dirty="0" smtClean="0">
                <a:solidFill>
                  <a:srgbClr val="000000"/>
                </a:solidFill>
                <a:cs typeface="Calibri" panose="020F0502020204030204" pitchFamily="34" charset="0"/>
              </a:rPr>
              <a:t>) (III) O.N. Bhavani </a:t>
            </a:r>
            <a:endParaRPr lang="en-US" altLang="en-US" sz="1400" dirty="0">
              <a:solidFill>
                <a:srgbClr val="000000"/>
              </a:solidFill>
              <a:cs typeface="Calibri" panose="020F0502020204030204" pitchFamily="34" charset="0"/>
            </a:endParaRPr>
          </a:p>
          <a:p>
            <a:pPr eaLnBrk="1" hangingPunct="1">
              <a:lnSpc>
                <a:spcPct val="150000"/>
              </a:lnSpc>
              <a:spcBef>
                <a:spcPct val="0"/>
              </a:spcBef>
              <a:buFontTx/>
              <a:buChar char="•"/>
            </a:pPr>
            <a:r>
              <a:rPr lang="en-US" altLang="en-US" sz="1400" dirty="0">
                <a:solidFill>
                  <a:srgbClr val="000000"/>
                </a:solidFill>
                <a:cs typeface="Calibri" panose="020F0502020204030204" pitchFamily="34" charset="0"/>
              </a:rPr>
              <a:t>Repayment    	:     	Installments in Arrear</a:t>
            </a:r>
          </a:p>
          <a:p>
            <a:pPr algn="just" eaLnBrk="1" hangingPunct="1">
              <a:lnSpc>
                <a:spcPct val="150000"/>
              </a:lnSpc>
              <a:spcBef>
                <a:spcPct val="0"/>
              </a:spcBef>
              <a:buFontTx/>
              <a:buChar char="•"/>
            </a:pPr>
            <a:r>
              <a:rPr lang="en-US" altLang="en-US" sz="1400" dirty="0">
                <a:solidFill>
                  <a:srgbClr val="000000"/>
                </a:solidFill>
                <a:cs typeface="Calibri" panose="020F0502020204030204" pitchFamily="34" charset="0"/>
              </a:rPr>
              <a:t>Tenor	    	:      	60 months  </a:t>
            </a:r>
            <a:r>
              <a:rPr lang="en-US" altLang="en-US" sz="1400" dirty="0" smtClean="0">
                <a:solidFill>
                  <a:srgbClr val="000000"/>
                </a:solidFill>
                <a:cs typeface="Calibri" panose="020F0502020204030204" pitchFamily="34" charset="0"/>
              </a:rPr>
              <a:t>including 3 months principal only moratorium</a:t>
            </a:r>
            <a:endParaRPr lang="en-US" altLang="en-US" sz="1400" dirty="0">
              <a:solidFill>
                <a:srgbClr val="000000"/>
              </a:solidFill>
              <a:cs typeface="Calibri" panose="020F0502020204030204" pitchFamily="34" charset="0"/>
            </a:endParaRPr>
          </a:p>
          <a:p>
            <a:pPr algn="just" eaLnBrk="1" hangingPunct="1">
              <a:lnSpc>
                <a:spcPct val="150000"/>
              </a:lnSpc>
              <a:spcBef>
                <a:spcPct val="0"/>
              </a:spcBef>
              <a:buFontTx/>
              <a:buChar char="•"/>
            </a:pPr>
            <a:r>
              <a:rPr lang="en-US" altLang="en-US" sz="1400" dirty="0">
                <a:solidFill>
                  <a:srgbClr val="000000"/>
                </a:solidFill>
                <a:cs typeface="Calibri" panose="020F0502020204030204" pitchFamily="34" charset="0"/>
              </a:rPr>
              <a:t>Moratorium   	:      	3</a:t>
            </a:r>
            <a:r>
              <a:rPr lang="en-US" altLang="en-US" sz="1400" dirty="0" smtClean="0">
                <a:solidFill>
                  <a:srgbClr val="000000"/>
                </a:solidFill>
                <a:cs typeface="Calibri" panose="020F0502020204030204" pitchFamily="34" charset="0"/>
              </a:rPr>
              <a:t> months (Principal only)</a:t>
            </a:r>
          </a:p>
          <a:p>
            <a:pPr algn="just" eaLnBrk="1" hangingPunct="1">
              <a:lnSpc>
                <a:spcPct val="150000"/>
              </a:lnSpc>
              <a:spcBef>
                <a:spcPct val="0"/>
              </a:spcBef>
              <a:buFontTx/>
              <a:buChar char="•"/>
            </a:pPr>
            <a:r>
              <a:rPr lang="en-US" altLang="en-US" sz="1400" dirty="0" smtClean="0">
                <a:solidFill>
                  <a:srgbClr val="000000"/>
                </a:solidFill>
                <a:cs typeface="Calibri" panose="020F0502020204030204" pitchFamily="34" charset="0"/>
              </a:rPr>
              <a:t>Repayment 	:	NACH from complete tenor of loan</a:t>
            </a:r>
            <a:endParaRPr lang="en-US" altLang="en-US" sz="1400" dirty="0">
              <a:solidFill>
                <a:srgbClr val="000000"/>
              </a:solidFill>
              <a:cs typeface="Calibri" panose="020F0502020204030204" pitchFamily="34" charset="0"/>
            </a:endParaRPr>
          </a:p>
        </p:txBody>
      </p:sp>
      <p:sp>
        <p:nvSpPr>
          <p:cNvPr id="6" name="Rectangle 2"/>
          <p:cNvSpPr>
            <a:spLocks noChangeArrowheads="1"/>
          </p:cNvSpPr>
          <p:nvPr/>
        </p:nvSpPr>
        <p:spPr bwMode="auto">
          <a:xfrm>
            <a:off x="161198" y="750685"/>
            <a:ext cx="11862527"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Facility  Summary</a:t>
            </a:r>
            <a:endParaRPr lang="en-US" altLang="en-US" sz="1400" b="1" dirty="0">
              <a:solidFill>
                <a:srgbClr val="FFFFFF"/>
              </a:solidFill>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79990894"/>
              </p:ext>
            </p:extLst>
          </p:nvPr>
        </p:nvGraphicFramePr>
        <p:xfrm>
          <a:off x="168275" y="4125050"/>
          <a:ext cx="11855450" cy="2301877"/>
        </p:xfrm>
        <a:graphic>
          <a:graphicData uri="http://schemas.openxmlformats.org/drawingml/2006/table">
            <a:tbl>
              <a:tblPr/>
              <a:tblGrid>
                <a:gridCol w="511516">
                  <a:extLst>
                    <a:ext uri="{9D8B030D-6E8A-4147-A177-3AD203B41FA5}">
                      <a16:colId xmlns:a16="http://schemas.microsoft.com/office/drawing/2014/main" val="1130773957"/>
                    </a:ext>
                  </a:extLst>
                </a:gridCol>
                <a:gridCol w="1406670">
                  <a:extLst>
                    <a:ext uri="{9D8B030D-6E8A-4147-A177-3AD203B41FA5}">
                      <a16:colId xmlns:a16="http://schemas.microsoft.com/office/drawing/2014/main" val="2546726743"/>
                    </a:ext>
                  </a:extLst>
                </a:gridCol>
                <a:gridCol w="1023033">
                  <a:extLst>
                    <a:ext uri="{9D8B030D-6E8A-4147-A177-3AD203B41FA5}">
                      <a16:colId xmlns:a16="http://schemas.microsoft.com/office/drawing/2014/main" val="48958299"/>
                    </a:ext>
                  </a:extLst>
                </a:gridCol>
                <a:gridCol w="1545204">
                  <a:extLst>
                    <a:ext uri="{9D8B030D-6E8A-4147-A177-3AD203B41FA5}">
                      <a16:colId xmlns:a16="http://schemas.microsoft.com/office/drawing/2014/main" val="2467615767"/>
                    </a:ext>
                  </a:extLst>
                </a:gridCol>
                <a:gridCol w="735304">
                  <a:extLst>
                    <a:ext uri="{9D8B030D-6E8A-4147-A177-3AD203B41FA5}">
                      <a16:colId xmlns:a16="http://schemas.microsoft.com/office/drawing/2014/main" val="2142698585"/>
                    </a:ext>
                  </a:extLst>
                </a:gridCol>
                <a:gridCol w="1270798">
                  <a:extLst>
                    <a:ext uri="{9D8B030D-6E8A-4147-A177-3AD203B41FA5}">
                      <a16:colId xmlns:a16="http://schemas.microsoft.com/office/drawing/2014/main" val="466540573"/>
                    </a:ext>
                  </a:extLst>
                </a:gridCol>
                <a:gridCol w="1001719">
                  <a:extLst>
                    <a:ext uri="{9D8B030D-6E8A-4147-A177-3AD203B41FA5}">
                      <a16:colId xmlns:a16="http://schemas.microsoft.com/office/drawing/2014/main" val="141939168"/>
                    </a:ext>
                  </a:extLst>
                </a:gridCol>
                <a:gridCol w="394293">
                  <a:extLst>
                    <a:ext uri="{9D8B030D-6E8A-4147-A177-3AD203B41FA5}">
                      <a16:colId xmlns:a16="http://schemas.microsoft.com/office/drawing/2014/main" val="443364156"/>
                    </a:ext>
                  </a:extLst>
                </a:gridCol>
                <a:gridCol w="1076315">
                  <a:extLst>
                    <a:ext uri="{9D8B030D-6E8A-4147-A177-3AD203B41FA5}">
                      <a16:colId xmlns:a16="http://schemas.microsoft.com/office/drawing/2014/main" val="2914024655"/>
                    </a:ext>
                  </a:extLst>
                </a:gridCol>
                <a:gridCol w="586112">
                  <a:extLst>
                    <a:ext uri="{9D8B030D-6E8A-4147-A177-3AD203B41FA5}">
                      <a16:colId xmlns:a16="http://schemas.microsoft.com/office/drawing/2014/main" val="2153406450"/>
                    </a:ext>
                  </a:extLst>
                </a:gridCol>
                <a:gridCol w="1129598">
                  <a:extLst>
                    <a:ext uri="{9D8B030D-6E8A-4147-A177-3AD203B41FA5}">
                      <a16:colId xmlns:a16="http://schemas.microsoft.com/office/drawing/2014/main" val="558534472"/>
                    </a:ext>
                  </a:extLst>
                </a:gridCol>
                <a:gridCol w="671365">
                  <a:extLst>
                    <a:ext uri="{9D8B030D-6E8A-4147-A177-3AD203B41FA5}">
                      <a16:colId xmlns:a16="http://schemas.microsoft.com/office/drawing/2014/main" val="3881122409"/>
                    </a:ext>
                  </a:extLst>
                </a:gridCol>
                <a:gridCol w="503523">
                  <a:extLst>
                    <a:ext uri="{9D8B030D-6E8A-4147-A177-3AD203B41FA5}">
                      <a16:colId xmlns:a16="http://schemas.microsoft.com/office/drawing/2014/main" val="378686686"/>
                    </a:ext>
                  </a:extLst>
                </a:gridCol>
              </a:tblGrid>
              <a:tr h="632383">
                <a:tc>
                  <a:txBody>
                    <a:bodyPr/>
                    <a:lstStyle/>
                    <a:p>
                      <a:pPr algn="l" fontAlgn="ctr"/>
                      <a:r>
                        <a:rPr lang="en-US" sz="1100" b="1" i="0" u="none" strike="noStrike" dirty="0" err="1">
                          <a:solidFill>
                            <a:srgbClr val="000000"/>
                          </a:solidFill>
                          <a:effectLst/>
                          <a:latin typeface="Calibri" panose="020F0502020204030204" pitchFamily="34" charset="0"/>
                        </a:rPr>
                        <a:t>SI.No</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dirty="0">
                          <a:solidFill>
                            <a:srgbClr val="000000"/>
                          </a:solidFill>
                          <a:effectLst/>
                          <a:latin typeface="Calibri" panose="020F0502020204030204" pitchFamily="34" charset="0"/>
                        </a:rPr>
                        <a:t>List of Equipment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dirty="0">
                          <a:solidFill>
                            <a:srgbClr val="000000"/>
                          </a:solidFill>
                          <a:effectLst/>
                          <a:latin typeface="Calibri" panose="020F0502020204030204" pitchFamily="34" charset="0"/>
                        </a:rPr>
                        <a:t>Asset Category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Equipment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Manufacturer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Dealer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Type of Equipment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 Units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Equipment Price (Rs.)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Margin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Margin Amount (Rs.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Loan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tc>
                  <a:txBody>
                    <a:bodyPr/>
                    <a:lstStyle/>
                    <a:p>
                      <a:pPr algn="l" fontAlgn="ctr"/>
                      <a:r>
                        <a:rPr lang="en-US" sz="1100" b="1" i="0" u="none" strike="noStrike">
                          <a:solidFill>
                            <a:srgbClr val="000000"/>
                          </a:solidFill>
                          <a:effectLst/>
                          <a:latin typeface="Calibri" panose="020F0502020204030204" pitchFamily="34" charset="0"/>
                        </a:rPr>
                        <a:t>LTV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D1EC"/>
                    </a:solidFill>
                  </a:tcPr>
                </a:tc>
                <a:extLst>
                  <a:ext uri="{0D108BD9-81ED-4DB2-BD59-A6C34878D82A}">
                    <a16:rowId xmlns:a16="http://schemas.microsoft.com/office/drawing/2014/main" val="108011878"/>
                  </a:ext>
                </a:extLst>
              </a:tr>
              <a:tr h="556498">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Mammography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Category 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Selina </a:t>
                      </a:r>
                      <a:r>
                        <a:rPr lang="en-US" sz="1100" b="0" i="0" u="none" strike="noStrike" dirty="0" err="1">
                          <a:solidFill>
                            <a:srgbClr val="000000"/>
                          </a:solidFill>
                          <a:effectLst/>
                          <a:latin typeface="Calibri" panose="020F0502020204030204" pitchFamily="34" charset="0"/>
                        </a:rPr>
                        <a:t>Dimention</a:t>
                      </a:r>
                      <a:r>
                        <a:rPr lang="en-US" sz="1100" b="0" i="0" u="none" strike="noStrike" dirty="0">
                          <a:solidFill>
                            <a:srgbClr val="000000"/>
                          </a:solidFill>
                          <a:effectLst/>
                          <a:latin typeface="Calibri" panose="020F0502020204030204" pitchFamily="34" charset="0"/>
                        </a:rPr>
                        <a:t>  3D with 2 </a:t>
                      </a:r>
                      <a:r>
                        <a:rPr lang="en-US" sz="1100" b="0" i="0" u="none" strike="noStrike" dirty="0" err="1">
                          <a:solidFill>
                            <a:srgbClr val="000000"/>
                          </a:solidFill>
                          <a:effectLst/>
                          <a:latin typeface="Calibri" panose="020F0502020204030204" pitchFamily="34" charset="0"/>
                        </a:rPr>
                        <a:t>yrs</a:t>
                      </a:r>
                      <a:r>
                        <a:rPr lang="en-US" sz="1100" b="0" i="0" u="none" strike="noStrike" dirty="0">
                          <a:solidFill>
                            <a:srgbClr val="000000"/>
                          </a:solidFill>
                          <a:effectLst/>
                          <a:latin typeface="Calibri" panose="020F0502020204030204" pitchFamily="34" charset="0"/>
                        </a:rPr>
                        <a:t> warranty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i="0" u="none" strike="noStrike" dirty="0" err="1">
                          <a:solidFill>
                            <a:srgbClr val="000000"/>
                          </a:solidFill>
                          <a:effectLst/>
                          <a:latin typeface="Calibri" panose="020F0502020204030204" pitchFamily="34" charset="0"/>
                        </a:rPr>
                        <a:t>Trivitron</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i="0" u="none" strike="noStrike" dirty="0" err="1">
                          <a:solidFill>
                            <a:srgbClr val="000000"/>
                          </a:solidFill>
                          <a:effectLst/>
                          <a:latin typeface="Calibri" panose="020F0502020204030204" pitchFamily="34" charset="0"/>
                        </a:rPr>
                        <a:t>Trivitron</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New</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19,400,000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Calibri" panose="020F0502020204030204" pitchFamily="34" charset="0"/>
                        </a:rPr>
                        <a:t>21.00%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4,074,000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15,326,000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79.00%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176012344"/>
                  </a:ext>
                </a:extLst>
              </a:tr>
              <a:tr h="556498">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X-Ray / C-ARM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b"/>
                      <a:r>
                        <a:rPr lang="en-US" sz="1100" b="0" i="0" u="none" strike="noStrike">
                          <a:solidFill>
                            <a:srgbClr val="000000"/>
                          </a:solidFill>
                          <a:effectLst/>
                          <a:latin typeface="Calibri" panose="020F0502020204030204" pitchFamily="34" charset="0"/>
                        </a:rPr>
                        <a:t>Category 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DRx Revolution Mobile- X ray systems with 5 Yrs Warranty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Calibri" panose="020F0502020204030204" pitchFamily="34" charset="0"/>
                        </a:rPr>
                        <a:t>Care stream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Calibri" panose="020F0502020204030204" pitchFamily="34" charset="0"/>
                        </a:rPr>
                        <a:t>Care stream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New</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ctr"/>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12,636,474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Calibri" panose="020F0502020204030204" pitchFamily="34" charset="0"/>
                        </a:rPr>
                        <a:t>21.00%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2,653,660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9,982,814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79.00%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477087616"/>
                  </a:ext>
                </a:extLst>
              </a:tr>
              <a:tr h="556498">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X-Ray / C-ARM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b"/>
                      <a:r>
                        <a:rPr lang="en-US" sz="1100" b="0" i="0" u="none" strike="noStrike">
                          <a:solidFill>
                            <a:srgbClr val="000000"/>
                          </a:solidFill>
                          <a:effectLst/>
                          <a:latin typeface="Calibri" panose="020F0502020204030204" pitchFamily="34" charset="0"/>
                        </a:rPr>
                        <a:t>Category 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X Ray with AI enable Processing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Calibri" panose="020F0502020204030204" pitchFamily="34" charset="0"/>
                        </a:rPr>
                        <a:t>Care stream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Calibri" panose="020F0502020204030204" pitchFamily="34" charset="0"/>
                        </a:rPr>
                        <a:t>Care stream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New</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8,735,916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Calibri" panose="020F0502020204030204" pitchFamily="34" charset="0"/>
                        </a:rPr>
                        <a:t>21.00%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1,834,542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6,901,374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sz="1100" b="0" i="0" u="none" strike="noStrike" dirty="0">
                          <a:solidFill>
                            <a:srgbClr val="000000"/>
                          </a:solidFill>
                          <a:effectLst/>
                          <a:latin typeface="Calibri" panose="020F0502020204030204" pitchFamily="34" charset="0"/>
                        </a:rPr>
                        <a:t>79.00%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193782982"/>
                  </a:ext>
                </a:extLst>
              </a:tr>
            </a:tbl>
          </a:graphicData>
        </a:graphic>
      </p:graphicFrame>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511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7"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34925"/>
            <a:ext cx="107156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79509" y="705305"/>
            <a:ext cx="12043865"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Collateral  Values</a:t>
            </a:r>
            <a:endParaRPr lang="en-US" altLang="en-US" sz="1400" b="1" dirty="0">
              <a:solidFill>
                <a:srgbClr val="FFFFFF"/>
              </a:solidFill>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51428980"/>
              </p:ext>
            </p:extLst>
          </p:nvPr>
        </p:nvGraphicFramePr>
        <p:xfrm>
          <a:off x="79511" y="1268331"/>
          <a:ext cx="12017238" cy="5245605"/>
        </p:xfrm>
        <a:graphic>
          <a:graphicData uri="http://schemas.openxmlformats.org/drawingml/2006/table">
            <a:tbl>
              <a:tblPr/>
              <a:tblGrid>
                <a:gridCol w="294180">
                  <a:extLst>
                    <a:ext uri="{9D8B030D-6E8A-4147-A177-3AD203B41FA5}">
                      <a16:colId xmlns:a16="http://schemas.microsoft.com/office/drawing/2014/main" val="2762950499"/>
                    </a:ext>
                  </a:extLst>
                </a:gridCol>
                <a:gridCol w="1456190">
                  <a:extLst>
                    <a:ext uri="{9D8B030D-6E8A-4147-A177-3AD203B41FA5}">
                      <a16:colId xmlns:a16="http://schemas.microsoft.com/office/drawing/2014/main" val="1555020198"/>
                    </a:ext>
                  </a:extLst>
                </a:gridCol>
                <a:gridCol w="571549">
                  <a:extLst>
                    <a:ext uri="{9D8B030D-6E8A-4147-A177-3AD203B41FA5}">
                      <a16:colId xmlns:a16="http://schemas.microsoft.com/office/drawing/2014/main" val="1279772284"/>
                    </a:ext>
                  </a:extLst>
                </a:gridCol>
                <a:gridCol w="2664428">
                  <a:extLst>
                    <a:ext uri="{9D8B030D-6E8A-4147-A177-3AD203B41FA5}">
                      <a16:colId xmlns:a16="http://schemas.microsoft.com/office/drawing/2014/main" val="3781906958"/>
                    </a:ext>
                  </a:extLst>
                </a:gridCol>
                <a:gridCol w="571549">
                  <a:extLst>
                    <a:ext uri="{9D8B030D-6E8A-4147-A177-3AD203B41FA5}">
                      <a16:colId xmlns:a16="http://schemas.microsoft.com/office/drawing/2014/main" val="2176264527"/>
                    </a:ext>
                  </a:extLst>
                </a:gridCol>
                <a:gridCol w="245850">
                  <a:extLst>
                    <a:ext uri="{9D8B030D-6E8A-4147-A177-3AD203B41FA5}">
                      <a16:colId xmlns:a16="http://schemas.microsoft.com/office/drawing/2014/main" val="965316830"/>
                    </a:ext>
                  </a:extLst>
                </a:gridCol>
                <a:gridCol w="756462">
                  <a:extLst>
                    <a:ext uri="{9D8B030D-6E8A-4147-A177-3AD203B41FA5}">
                      <a16:colId xmlns:a16="http://schemas.microsoft.com/office/drawing/2014/main" val="3818237771"/>
                    </a:ext>
                  </a:extLst>
                </a:gridCol>
                <a:gridCol w="453877">
                  <a:extLst>
                    <a:ext uri="{9D8B030D-6E8A-4147-A177-3AD203B41FA5}">
                      <a16:colId xmlns:a16="http://schemas.microsoft.com/office/drawing/2014/main" val="512589250"/>
                    </a:ext>
                  </a:extLst>
                </a:gridCol>
                <a:gridCol w="722842">
                  <a:extLst>
                    <a:ext uri="{9D8B030D-6E8A-4147-A177-3AD203B41FA5}">
                      <a16:colId xmlns:a16="http://schemas.microsoft.com/office/drawing/2014/main" val="856965145"/>
                    </a:ext>
                  </a:extLst>
                </a:gridCol>
                <a:gridCol w="403447">
                  <a:extLst>
                    <a:ext uri="{9D8B030D-6E8A-4147-A177-3AD203B41FA5}">
                      <a16:colId xmlns:a16="http://schemas.microsoft.com/office/drawing/2014/main" val="2551774668"/>
                    </a:ext>
                  </a:extLst>
                </a:gridCol>
                <a:gridCol w="472788">
                  <a:extLst>
                    <a:ext uri="{9D8B030D-6E8A-4147-A177-3AD203B41FA5}">
                      <a16:colId xmlns:a16="http://schemas.microsoft.com/office/drawing/2014/main" val="2227933312"/>
                    </a:ext>
                  </a:extLst>
                </a:gridCol>
                <a:gridCol w="672411">
                  <a:extLst>
                    <a:ext uri="{9D8B030D-6E8A-4147-A177-3AD203B41FA5}">
                      <a16:colId xmlns:a16="http://schemas.microsoft.com/office/drawing/2014/main" val="1302976743"/>
                    </a:ext>
                  </a:extLst>
                </a:gridCol>
                <a:gridCol w="546333">
                  <a:extLst>
                    <a:ext uri="{9D8B030D-6E8A-4147-A177-3AD203B41FA5}">
                      <a16:colId xmlns:a16="http://schemas.microsoft.com/office/drawing/2014/main" val="3393227617"/>
                    </a:ext>
                  </a:extLst>
                </a:gridCol>
                <a:gridCol w="546333">
                  <a:extLst>
                    <a:ext uri="{9D8B030D-6E8A-4147-A177-3AD203B41FA5}">
                      <a16:colId xmlns:a16="http://schemas.microsoft.com/office/drawing/2014/main" val="4007522134"/>
                    </a:ext>
                  </a:extLst>
                </a:gridCol>
                <a:gridCol w="546333">
                  <a:extLst>
                    <a:ext uri="{9D8B030D-6E8A-4147-A177-3AD203B41FA5}">
                      <a16:colId xmlns:a16="http://schemas.microsoft.com/office/drawing/2014/main" val="3975068493"/>
                    </a:ext>
                  </a:extLst>
                </a:gridCol>
                <a:gridCol w="546333">
                  <a:extLst>
                    <a:ext uri="{9D8B030D-6E8A-4147-A177-3AD203B41FA5}">
                      <a16:colId xmlns:a16="http://schemas.microsoft.com/office/drawing/2014/main" val="1431111177"/>
                    </a:ext>
                  </a:extLst>
                </a:gridCol>
                <a:gridCol w="546333">
                  <a:extLst>
                    <a:ext uri="{9D8B030D-6E8A-4147-A177-3AD203B41FA5}">
                      <a16:colId xmlns:a16="http://schemas.microsoft.com/office/drawing/2014/main" val="3344684199"/>
                    </a:ext>
                  </a:extLst>
                </a:gridCol>
              </a:tblGrid>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Dhatri Lifecare</a:t>
                      </a: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1046869743"/>
                  </a:ext>
                </a:extLst>
              </a:tr>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gridSpan="3">
                  <a:txBody>
                    <a:bodyPr/>
                    <a:lstStyle/>
                    <a:p>
                      <a:pPr algn="l" fontAlgn="b"/>
                      <a:r>
                        <a:rPr lang="en-US" sz="900" b="0" i="0" u="none" strike="noStrike">
                          <a:solidFill>
                            <a:srgbClr val="000000"/>
                          </a:solidFill>
                          <a:effectLst/>
                          <a:latin typeface="Calibri" panose="020F0502020204030204" pitchFamily="34" charset="0"/>
                        </a:rPr>
                        <a:t>Aster MIMS # Calicut, Mini Bypass Rd, Govindapuram, Kozhikode, Kerala 673016</a:t>
                      </a:r>
                    </a:p>
                  </a:txBody>
                  <a:tcPr marL="5519" marR="5519" marT="551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306477313"/>
                  </a:ext>
                </a:extLst>
              </a:tr>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Bangalore</a:t>
                      </a: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20-Sep-22</a:t>
                      </a: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2556072195"/>
                  </a:ext>
                </a:extLst>
              </a:tr>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SM: LAKSHMIPATHI</a:t>
                      </a: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880080"/>
                  </a:ext>
                </a:extLst>
              </a:tr>
              <a:tr h="190646">
                <a:tc>
                  <a:txBody>
                    <a:bodyPr/>
                    <a:lstStyle/>
                    <a:p>
                      <a:pPr algn="ctr" fontAlgn="ctr"/>
                      <a:r>
                        <a:rPr lang="en-US" sz="900" b="1" i="0" u="none" strike="noStrike">
                          <a:solidFill>
                            <a:srgbClr val="000000"/>
                          </a:solidFill>
                          <a:effectLst/>
                          <a:latin typeface="Calibri" panose="020F0502020204030204" pitchFamily="34" charset="0"/>
                        </a:rPr>
                        <a:t>S.No</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Equipment</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Manufacturer</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Model</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Supplier</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Units</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PI / PO No</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PI/PO Date</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Invoice Price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Asset Cat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Remarks</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Day 1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12M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24M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36M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48M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1" i="0" u="none" strike="noStrike">
                          <a:solidFill>
                            <a:srgbClr val="000000"/>
                          </a:solidFill>
                          <a:effectLst/>
                          <a:latin typeface="Calibri" panose="020F0502020204030204" pitchFamily="34" charset="0"/>
                        </a:rPr>
                        <a:t> 60M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718614265"/>
                  </a:ext>
                </a:extLst>
              </a:tr>
              <a:tr h="345068">
                <a:tc>
                  <a:txBody>
                    <a:bodyPr/>
                    <a:lstStyle/>
                    <a:p>
                      <a:pPr algn="r" fontAlgn="b"/>
                      <a:r>
                        <a:rPr lang="en-US" sz="900" b="0" i="0" u="none" strike="noStrike">
                          <a:solidFill>
                            <a:srgbClr val="000000"/>
                          </a:solidFill>
                          <a:effectLst/>
                          <a:latin typeface="Calibri" panose="020F0502020204030204" pitchFamily="34" charset="0"/>
                        </a:rPr>
                        <a:t>1</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Digital Mammography</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Trivitron</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Selina Dimention  3D with 2 yrs warranty</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Trivitron</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Calibri" panose="020F0502020204030204" pitchFamily="34" charset="0"/>
                        </a:rPr>
                        <a:t>1</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020</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Calibri" panose="020F0502020204030204" pitchFamily="34" charset="0"/>
                        </a:rPr>
                        <a:t>13-07-22</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19,400,000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A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New</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10,088,000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8,846,400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7,546,600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6,634,800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5,509,600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4,093,400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775886"/>
                  </a:ext>
                </a:extLst>
              </a:tr>
              <a:tr h="345068">
                <a:tc>
                  <a:txBody>
                    <a:bodyPr/>
                    <a:lstStyle/>
                    <a:p>
                      <a:pPr algn="r" fontAlgn="b"/>
                      <a:r>
                        <a:rPr lang="en-US" sz="900" b="0" i="0" u="none" strike="noStrike">
                          <a:solidFill>
                            <a:srgbClr val="000000"/>
                          </a:solidFill>
                          <a:effectLst/>
                          <a:latin typeface="Calibri" panose="020F0502020204030204" pitchFamily="34" charset="0"/>
                        </a:rPr>
                        <a:t>2</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X Ray Mobile System</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Care stream</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DRx</a:t>
                      </a:r>
                      <a:r>
                        <a:rPr lang="en-US" sz="900" b="0" i="0" u="none" strike="noStrike" dirty="0">
                          <a:solidFill>
                            <a:srgbClr val="000000"/>
                          </a:solidFill>
                          <a:effectLst/>
                          <a:latin typeface="Calibri" panose="020F0502020204030204" pitchFamily="34" charset="0"/>
                        </a:rPr>
                        <a:t> Revolution Mobile- X ray systems with 5 </a:t>
                      </a:r>
                      <a:r>
                        <a:rPr lang="en-US" sz="900" b="0" i="0" u="none" strike="noStrike" dirty="0" err="1">
                          <a:solidFill>
                            <a:srgbClr val="000000"/>
                          </a:solidFill>
                          <a:effectLst/>
                          <a:latin typeface="Calibri" panose="020F0502020204030204" pitchFamily="34" charset="0"/>
                        </a:rPr>
                        <a:t>Yrs</a:t>
                      </a:r>
                      <a:r>
                        <a:rPr lang="en-US" sz="900" b="0" i="0" u="none" strike="noStrike" dirty="0">
                          <a:solidFill>
                            <a:srgbClr val="000000"/>
                          </a:solidFill>
                          <a:effectLst/>
                          <a:latin typeface="Calibri" panose="020F0502020204030204" pitchFamily="34" charset="0"/>
                        </a:rPr>
                        <a:t> Warranty</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Care stream</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Carestream/002</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Calibri" panose="020F0502020204030204" pitchFamily="34" charset="0"/>
                        </a:rPr>
                        <a:t>13-07-22</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8,735,916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New</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4,289,335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3,712,764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3,162,402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2,542,152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1,956,845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1,668,560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1789616"/>
                  </a:ext>
                </a:extLst>
              </a:tr>
              <a:tr h="345068">
                <a:tc>
                  <a:txBody>
                    <a:bodyPr/>
                    <a:lstStyle/>
                    <a:p>
                      <a:pPr algn="r" fontAlgn="b"/>
                      <a:r>
                        <a:rPr lang="en-US" sz="900" b="0" i="0" u="none" strike="noStrike">
                          <a:solidFill>
                            <a:srgbClr val="000000"/>
                          </a:solidFill>
                          <a:effectLst/>
                          <a:latin typeface="Calibri" panose="020F0502020204030204" pitchFamily="34" charset="0"/>
                        </a:rPr>
                        <a:t>3</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X Ray with AI enable Processing</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Care stream</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DRx Revolution Mobile- X ray systems with 5 Yrs Warranty</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Care stream</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Carestream/004</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Calibri" panose="020F0502020204030204" pitchFamily="34" charset="0"/>
                        </a:rPr>
                        <a:t>13-07-22</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12,636,474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New</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5,193,591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4,359,584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3,563,486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2,666,296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1,819,652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1,402,649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538038"/>
                  </a:ext>
                </a:extLst>
              </a:tr>
              <a:tr h="345068">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40,772,390 </a:t>
                      </a:r>
                    </a:p>
                  </a:txBody>
                  <a:tcPr marL="5519" marR="5519" marT="5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519" marR="5519" marT="55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070083"/>
                  </a:ext>
                </a:extLst>
              </a:tr>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67980581"/>
                  </a:ext>
                </a:extLst>
              </a:tr>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529995"/>
                  </a:ext>
                </a:extLst>
              </a:tr>
              <a:tr h="276436">
                <a:tc gridSpan="2">
                  <a:txBody>
                    <a:bodyPr/>
                    <a:lstStyle/>
                    <a:p>
                      <a:pPr algn="l" fontAlgn="ctr"/>
                      <a:r>
                        <a:rPr lang="en-US" sz="900" b="1" i="0" u="sng" strike="noStrike">
                          <a:solidFill>
                            <a:srgbClr val="000000"/>
                          </a:solidFill>
                          <a:effectLst/>
                          <a:latin typeface="Calibri" panose="020F0502020204030204" pitchFamily="34" charset="0"/>
                        </a:rPr>
                        <a:t>Remarks:</a:t>
                      </a:r>
                    </a:p>
                  </a:txBody>
                  <a:tcPr marL="5519" marR="5519" marT="5519" marB="0" anchor="ctr">
                    <a:lnL>
                      <a:noFill/>
                    </a:lnL>
                    <a:lnR>
                      <a:noFill/>
                    </a:lnR>
                    <a:lnT>
                      <a:noFill/>
                    </a:lnT>
                    <a:lnB>
                      <a:noFill/>
                    </a:lnB>
                  </a:tcPr>
                </a:tc>
                <a:tc hMerge="1">
                  <a:txBody>
                    <a:bodyPr/>
                    <a:lstStyle/>
                    <a:p>
                      <a:endParaRPr lang="en-US"/>
                    </a:p>
                  </a:txBody>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900" b="0" i="0" u="none" strike="noStrike">
                          <a:solidFill>
                            <a:srgbClr val="000000"/>
                          </a:solidFill>
                          <a:effectLst/>
                          <a:latin typeface="Calibri" panose="020F0502020204030204" pitchFamily="34" charset="0"/>
                        </a:rPr>
                        <a:t>OLV</a:t>
                      </a:r>
                    </a:p>
                  </a:txBody>
                  <a:tcPr marL="5519" marR="5519" marT="551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           19,570,926 </a:t>
                      </a:r>
                    </a:p>
                  </a:txBody>
                  <a:tcPr marL="5519" marR="5519" marT="55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    16,918,748 </a:t>
                      </a:r>
                    </a:p>
                  </a:txBody>
                  <a:tcPr marL="5519" marR="5519" marT="55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    14,272,487 </a:t>
                      </a:r>
                    </a:p>
                  </a:txBody>
                  <a:tcPr marL="5519" marR="5519" marT="55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    11,843,248 </a:t>
                      </a:r>
                    </a:p>
                  </a:txBody>
                  <a:tcPr marL="5519" marR="5519" marT="55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       9,286,097 </a:t>
                      </a:r>
                    </a:p>
                  </a:txBody>
                  <a:tcPr marL="5519" marR="5519" marT="55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       7,164,609 </a:t>
                      </a:r>
                    </a:p>
                  </a:txBody>
                  <a:tcPr marL="5519" marR="5519" marT="551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66245028"/>
                  </a:ext>
                </a:extLst>
              </a:tr>
              <a:tr h="276436">
                <a:tc>
                  <a:txBody>
                    <a:bodyPr/>
                    <a:lstStyle/>
                    <a:p>
                      <a:pPr algn="r" fontAlgn="ctr"/>
                      <a:r>
                        <a:rPr lang="en-US" sz="900" b="0" i="0" u="none" strike="noStrike">
                          <a:solidFill>
                            <a:srgbClr val="000000"/>
                          </a:solidFill>
                          <a:effectLst/>
                          <a:latin typeface="Calibri" panose="020F0502020204030204" pitchFamily="34" charset="0"/>
                        </a:rPr>
                        <a:t>1</a:t>
                      </a:r>
                    </a:p>
                  </a:txBody>
                  <a:tcPr marL="5519" marR="5519" marT="5519" marB="0" anchor="ctr">
                    <a:lnL>
                      <a:noFill/>
                    </a:lnL>
                    <a:lnR>
                      <a:noFill/>
                    </a:lnR>
                    <a:lnT>
                      <a:noFill/>
                    </a:lnT>
                    <a:lnB>
                      <a:noFill/>
                    </a:lnB>
                  </a:tcPr>
                </a:tc>
                <a:tc gridSpan="3">
                  <a:txBody>
                    <a:bodyPr/>
                    <a:lstStyle/>
                    <a:p>
                      <a:pPr algn="l" fontAlgn="ctr"/>
                      <a:r>
                        <a:rPr lang="en-US" sz="900" b="0" i="0" u="none" strike="noStrike">
                          <a:solidFill>
                            <a:srgbClr val="000000"/>
                          </a:solidFill>
                          <a:effectLst/>
                          <a:latin typeface="Calibri" panose="020F0502020204030204" pitchFamily="34" charset="0"/>
                        </a:rPr>
                        <a:t>Desktop Ballpark valuation for Loan Transaction only</a:t>
                      </a:r>
                    </a:p>
                  </a:txBody>
                  <a:tcPr marL="5519" marR="5519" marT="5519" marB="0" anchor="ctr">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a:noFill/>
                    </a:lnR>
                    <a:lnT>
                      <a:noFill/>
                    </a:lnT>
                    <a:lnB>
                      <a:noFill/>
                    </a:lnB>
                  </a:tcPr>
                </a:tc>
                <a:tc>
                  <a:txBody>
                    <a:bodyPr/>
                    <a:lstStyle/>
                    <a:p>
                      <a:pPr algn="l" fontAlgn="ctr"/>
                      <a:endParaRPr lang="en-US" sz="900" b="0" i="0" u="none" strike="noStrike">
                        <a:solidFill>
                          <a:srgbClr val="000000"/>
                        </a:solidFill>
                        <a:effectLst/>
                        <a:latin typeface="Calibri" panose="020F0502020204030204" pitchFamily="34" charset="0"/>
                      </a:endParaRPr>
                    </a:p>
                  </a:txBody>
                  <a:tcPr marL="5519" marR="5519" marT="5519"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900" b="0" i="0" u="none" strike="noStrike">
                          <a:solidFill>
                            <a:srgbClr val="000000"/>
                          </a:solidFill>
                          <a:effectLst/>
                          <a:latin typeface="Calibri" panose="020F0502020204030204" pitchFamily="34" charset="0"/>
                        </a:rPr>
                        <a:t>NRV</a:t>
                      </a:r>
                    </a:p>
                  </a:txBody>
                  <a:tcPr marL="5519" marR="5519" marT="5519"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17,026,705 </a:t>
                      </a:r>
                    </a:p>
                  </a:txBody>
                  <a:tcPr marL="5519" marR="5519" marT="5519"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14,719,311 </a:t>
                      </a:r>
                    </a:p>
                  </a:txBody>
                  <a:tcPr marL="5519" marR="5519" marT="5519"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12,417,064 </a:t>
                      </a:r>
                    </a:p>
                  </a:txBody>
                  <a:tcPr marL="5519" marR="5519" marT="5519"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10,303,625 </a:t>
                      </a:r>
                    </a:p>
                  </a:txBody>
                  <a:tcPr marL="5519" marR="5519" marT="5519"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8,078,905 </a:t>
                      </a:r>
                    </a:p>
                  </a:txBody>
                  <a:tcPr marL="5519" marR="5519" marT="5519"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6,233,209 </a:t>
                      </a:r>
                    </a:p>
                  </a:txBody>
                  <a:tcPr marL="5519" marR="5519" marT="5519"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401361"/>
                  </a:ext>
                </a:extLst>
              </a:tr>
              <a:tr h="190646">
                <a:tc>
                  <a:txBody>
                    <a:bodyPr/>
                    <a:lstStyle/>
                    <a:p>
                      <a:pPr algn="r" fontAlgn="b"/>
                      <a:r>
                        <a:rPr lang="en-US" sz="900" b="0" i="0" u="none" strike="noStrike">
                          <a:solidFill>
                            <a:srgbClr val="000000"/>
                          </a:solidFill>
                          <a:effectLst/>
                          <a:latin typeface="Calibri" panose="020F0502020204030204" pitchFamily="34" charset="0"/>
                        </a:rPr>
                        <a:t>2</a:t>
                      </a:r>
                    </a:p>
                  </a:txBody>
                  <a:tcPr marL="5519" marR="5519" marT="5519" marB="0" anchor="b">
                    <a:lnL>
                      <a:noFill/>
                    </a:lnL>
                    <a:lnR>
                      <a:noFill/>
                    </a:lnR>
                    <a:lnT>
                      <a:noFill/>
                    </a:lnT>
                    <a:lnB>
                      <a:noFill/>
                    </a:lnB>
                  </a:tcPr>
                </a:tc>
                <a:tc gridSpan="3">
                  <a:txBody>
                    <a:bodyPr/>
                    <a:lstStyle/>
                    <a:p>
                      <a:pPr algn="l" fontAlgn="b"/>
                      <a:r>
                        <a:rPr lang="en-US" sz="900" b="0" i="0" u="none" strike="noStrike">
                          <a:solidFill>
                            <a:srgbClr val="000000"/>
                          </a:solidFill>
                          <a:effectLst/>
                          <a:latin typeface="Calibri" panose="020F0502020204030204" pitchFamily="34" charset="0"/>
                        </a:rPr>
                        <a:t>Valuation for New equipment only, PI / quote refered by GAM</a:t>
                      </a:r>
                    </a:p>
                  </a:txBody>
                  <a:tcPr marL="5519" marR="5519" marT="551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20453982"/>
                  </a:ext>
                </a:extLst>
              </a:tr>
              <a:tr h="190646">
                <a:tc>
                  <a:txBody>
                    <a:bodyPr/>
                    <a:lstStyle/>
                    <a:p>
                      <a:pPr algn="r" fontAlgn="b"/>
                      <a:r>
                        <a:rPr lang="en-US" sz="900" b="0" i="0" u="none" strike="noStrike">
                          <a:solidFill>
                            <a:srgbClr val="000000"/>
                          </a:solidFill>
                          <a:effectLst/>
                          <a:latin typeface="Calibri" panose="020F0502020204030204" pitchFamily="34" charset="0"/>
                        </a:rPr>
                        <a:t>3</a:t>
                      </a:r>
                    </a:p>
                  </a:txBody>
                  <a:tcPr marL="5519" marR="5519" marT="5519" marB="0" anchor="b">
                    <a:lnL>
                      <a:noFill/>
                    </a:lnL>
                    <a:lnR>
                      <a:noFill/>
                    </a:lnR>
                    <a:lnT>
                      <a:noFill/>
                    </a:lnT>
                    <a:lnB>
                      <a:noFill/>
                    </a:lnB>
                  </a:tcPr>
                </a:tc>
                <a:tc gridSpan="2">
                  <a:txBody>
                    <a:bodyPr/>
                    <a:lstStyle/>
                    <a:p>
                      <a:pPr algn="l" fontAlgn="b"/>
                      <a:r>
                        <a:rPr lang="en-US" sz="900" b="0" i="0" u="none" strike="noStrike">
                          <a:solidFill>
                            <a:srgbClr val="000000"/>
                          </a:solidFill>
                          <a:effectLst/>
                          <a:latin typeface="Calibri" panose="020F0502020204030204" pitchFamily="34" charset="0"/>
                        </a:rPr>
                        <a:t>Recommends Physical inspection post installation</a:t>
                      </a:r>
                    </a:p>
                  </a:txBody>
                  <a:tcPr marL="5519" marR="5519" marT="5519" marB="0" anchor="b">
                    <a:lnL>
                      <a:noFill/>
                    </a:lnL>
                    <a:lnR>
                      <a:noFill/>
                    </a:lnR>
                    <a:lnT>
                      <a:noFill/>
                    </a:lnT>
                    <a:lnB>
                      <a:noFill/>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240344983"/>
                  </a:ext>
                </a:extLst>
              </a:tr>
              <a:tr h="190646">
                <a:tc>
                  <a:txBody>
                    <a:bodyPr/>
                    <a:lstStyle/>
                    <a:p>
                      <a:pPr algn="r" fontAlgn="b"/>
                      <a:r>
                        <a:rPr lang="en-US" sz="900" b="0" i="0" u="none" strike="noStrike">
                          <a:solidFill>
                            <a:srgbClr val="000000"/>
                          </a:solidFill>
                          <a:effectLst/>
                          <a:latin typeface="Calibri" panose="020F0502020204030204" pitchFamily="34" charset="0"/>
                        </a:rPr>
                        <a:t>4</a:t>
                      </a:r>
                    </a:p>
                  </a:txBody>
                  <a:tcPr marL="5519" marR="5519" marT="5519" marB="0" anchor="b">
                    <a:lnL>
                      <a:noFill/>
                    </a:lnL>
                    <a:lnR>
                      <a:noFill/>
                    </a:lnR>
                    <a:lnT>
                      <a:noFill/>
                    </a:lnT>
                    <a:lnB>
                      <a:noFill/>
                    </a:lnB>
                  </a:tcPr>
                </a:tc>
                <a:tc gridSpan="3">
                  <a:txBody>
                    <a:bodyPr/>
                    <a:lstStyle/>
                    <a:p>
                      <a:pPr algn="l" fontAlgn="b"/>
                      <a:r>
                        <a:rPr lang="en-US" sz="900" b="0" i="0" u="none" strike="noStrike">
                          <a:solidFill>
                            <a:srgbClr val="000000"/>
                          </a:solidFill>
                          <a:effectLst/>
                          <a:latin typeface="Calibri" panose="020F0502020204030204" pitchFamily="34" charset="0"/>
                        </a:rPr>
                        <a:t>Assumed standard warranty and full term AMC for said assets</a:t>
                      </a:r>
                    </a:p>
                  </a:txBody>
                  <a:tcPr marL="5519" marR="5519" marT="551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1104249678"/>
                  </a:ext>
                </a:extLst>
              </a:tr>
              <a:tr h="190646">
                <a:tc>
                  <a:txBody>
                    <a:bodyPr/>
                    <a:lstStyle/>
                    <a:p>
                      <a:pPr algn="r" fontAlgn="b"/>
                      <a:r>
                        <a:rPr lang="en-US" sz="900" b="0" i="0" u="none" strike="noStrike">
                          <a:solidFill>
                            <a:srgbClr val="000000"/>
                          </a:solidFill>
                          <a:effectLst/>
                          <a:latin typeface="Calibri" panose="020F0502020204030204" pitchFamily="34" charset="0"/>
                        </a:rPr>
                        <a:t>5</a:t>
                      </a:r>
                    </a:p>
                  </a:txBody>
                  <a:tcPr marL="5519" marR="5519" marT="5519" marB="0" anchor="b">
                    <a:lnL>
                      <a:noFill/>
                    </a:lnL>
                    <a:lnR>
                      <a:noFill/>
                    </a:lnR>
                    <a:lnT>
                      <a:noFill/>
                    </a:lnT>
                    <a:lnB>
                      <a:noFill/>
                    </a:lnB>
                  </a:tcPr>
                </a:tc>
                <a:tc gridSpan="3">
                  <a:txBody>
                    <a:bodyPr/>
                    <a:lstStyle/>
                    <a:p>
                      <a:pPr algn="l" fontAlgn="b"/>
                      <a:r>
                        <a:rPr lang="en-US" sz="900" b="0" i="0" u="none" strike="noStrike">
                          <a:solidFill>
                            <a:srgbClr val="000000"/>
                          </a:solidFill>
                          <a:effectLst/>
                          <a:latin typeface="Calibri" panose="020F0502020204030204" pitchFamily="34" charset="0"/>
                        </a:rPr>
                        <a:t>Liquidation period considered is 90 - 120 days. Assets will get sold from customer premises</a:t>
                      </a:r>
                    </a:p>
                  </a:txBody>
                  <a:tcPr marL="5519" marR="5519" marT="551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1155536665"/>
                  </a:ext>
                </a:extLst>
              </a:tr>
              <a:tr h="190646">
                <a:tc>
                  <a:txBody>
                    <a:bodyPr/>
                    <a:lstStyle/>
                    <a:p>
                      <a:pPr algn="r" fontAlgn="b"/>
                      <a:r>
                        <a:rPr lang="en-US" sz="900" b="0" i="0" u="none" strike="noStrike">
                          <a:solidFill>
                            <a:srgbClr val="000000"/>
                          </a:solidFill>
                          <a:effectLst/>
                          <a:latin typeface="Calibri" panose="020F0502020204030204" pitchFamily="34" charset="0"/>
                        </a:rPr>
                        <a:t>6</a:t>
                      </a:r>
                    </a:p>
                  </a:txBody>
                  <a:tcPr marL="5519" marR="5519" marT="5519" marB="0" anchor="b">
                    <a:lnL>
                      <a:noFill/>
                    </a:lnL>
                    <a:lnR>
                      <a:noFill/>
                    </a:lnR>
                    <a:lnT>
                      <a:noFill/>
                    </a:lnT>
                    <a:lnB>
                      <a:noFill/>
                    </a:lnB>
                  </a:tcPr>
                </a:tc>
                <a:tc gridSpan="4">
                  <a:txBody>
                    <a:bodyPr/>
                    <a:lstStyle/>
                    <a:p>
                      <a:pPr algn="l" fontAlgn="b"/>
                      <a:r>
                        <a:rPr lang="en-US" sz="900" b="0" i="0" u="none" strike="noStrike">
                          <a:solidFill>
                            <a:srgbClr val="000000"/>
                          </a:solidFill>
                          <a:effectLst/>
                          <a:latin typeface="Calibri" panose="020F0502020204030204" pitchFamily="34" charset="0"/>
                        </a:rPr>
                        <a:t> Primary market in case of liquidation will be local domestic market. Diagnostics centers in Tier2 and Tier3 will be possible buyers.</a:t>
                      </a:r>
                    </a:p>
                  </a:txBody>
                  <a:tcPr marL="5519" marR="5519" marT="551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1663207323"/>
                  </a:ext>
                </a:extLst>
              </a:tr>
              <a:tr h="190646">
                <a:tc>
                  <a:txBody>
                    <a:bodyPr/>
                    <a:lstStyle/>
                    <a:p>
                      <a:pPr algn="r" fontAlgn="b"/>
                      <a:r>
                        <a:rPr lang="en-US" sz="900" b="0" i="0" u="none" strike="noStrike">
                          <a:solidFill>
                            <a:srgbClr val="000000"/>
                          </a:solidFill>
                          <a:effectLst/>
                          <a:latin typeface="Calibri" panose="020F0502020204030204" pitchFamily="34" charset="0"/>
                        </a:rPr>
                        <a:t>7</a:t>
                      </a:r>
                    </a:p>
                  </a:txBody>
                  <a:tcPr marL="5519" marR="5519" marT="5519"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Useful life of said asset is 6-7 years</a:t>
                      </a: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2019614385"/>
                  </a:ext>
                </a:extLst>
              </a:tr>
              <a:tr h="190646">
                <a:tc>
                  <a:txBody>
                    <a:bodyPr/>
                    <a:lstStyle/>
                    <a:p>
                      <a:pPr algn="r" fontAlgn="b"/>
                      <a:r>
                        <a:rPr lang="en-US" sz="900" b="0" i="0" u="none" strike="noStrike">
                          <a:solidFill>
                            <a:srgbClr val="000000"/>
                          </a:solidFill>
                          <a:effectLst/>
                          <a:latin typeface="Calibri" panose="020F0502020204030204" pitchFamily="34" charset="0"/>
                        </a:rPr>
                        <a:t>8</a:t>
                      </a:r>
                    </a:p>
                  </a:txBody>
                  <a:tcPr marL="5519" marR="5519" marT="5519"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Payment against Tax Invoice only</a:t>
                      </a: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2860908560"/>
                  </a:ext>
                </a:extLst>
              </a:tr>
              <a:tr h="190646">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519" marR="5519" marT="55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519" marR="5519" marT="5519" marB="0" anchor="b">
                    <a:lnL>
                      <a:noFill/>
                    </a:lnL>
                    <a:lnR>
                      <a:noFill/>
                    </a:lnR>
                    <a:lnT>
                      <a:noFill/>
                    </a:lnT>
                    <a:lnB>
                      <a:noFill/>
                    </a:lnB>
                  </a:tcPr>
                </a:tc>
                <a:extLst>
                  <a:ext uri="{0D108BD9-81ED-4DB2-BD59-A6C34878D82A}">
                    <a16:rowId xmlns:a16="http://schemas.microsoft.com/office/drawing/2014/main" val="851939131"/>
                  </a:ext>
                </a:extLst>
              </a:tr>
            </a:tbl>
          </a:graphicData>
        </a:graphic>
      </p:graphicFrame>
      <p:sp>
        <p:nvSpPr>
          <p:cNvPr id="6"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970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p:cNvPr>
          <p:cNvSpPr/>
          <p:nvPr/>
        </p:nvSpPr>
        <p:spPr>
          <a:xfrm>
            <a:off x="104775" y="792163"/>
            <a:ext cx="11982450" cy="2111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Risks and Mitigants</a:t>
            </a:r>
          </a:p>
        </p:txBody>
      </p:sp>
      <p:sp>
        <p:nvSpPr>
          <p:cNvPr id="36867" name="Slide Number Placeholder 2"/>
          <p:cNvSpPr>
            <a:spLocks noGrp="1"/>
          </p:cNvSpPr>
          <p:nvPr>
            <p:ph type="sldNum" sz="quarter" idx="12"/>
          </p:nvPr>
        </p:nvSpPr>
        <p:spPr bwMode="auto">
          <a:xfrm>
            <a:off x="9331325" y="648652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2B6FA0B-E567-44F6-8363-309E2035C85A}"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
        <p:nvSpPr>
          <p:cNvPr id="8" name="Rectangle 7">
            <a:extLst/>
          </p:cNvPr>
          <p:cNvSpPr/>
          <p:nvPr/>
        </p:nvSpPr>
        <p:spPr>
          <a:xfrm>
            <a:off x="104775" y="1001713"/>
            <a:ext cx="4949825" cy="185737"/>
          </a:xfrm>
          <a:prstGeom prst="rect">
            <a:avLst/>
          </a:prstGeom>
          <a:solidFill>
            <a:srgbClr val="7127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Risk</a:t>
            </a:r>
          </a:p>
        </p:txBody>
      </p:sp>
      <p:sp>
        <p:nvSpPr>
          <p:cNvPr id="9" name="Rectangle 8">
            <a:extLst/>
          </p:cNvPr>
          <p:cNvSpPr/>
          <p:nvPr/>
        </p:nvSpPr>
        <p:spPr>
          <a:xfrm>
            <a:off x="5051425" y="1001713"/>
            <a:ext cx="7026275" cy="184150"/>
          </a:xfrm>
          <a:prstGeom prst="rect">
            <a:avLst/>
          </a:prstGeom>
          <a:solidFill>
            <a:srgbClr val="71274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Mitigants</a:t>
            </a:r>
          </a:p>
        </p:txBody>
      </p:sp>
      <p:pic>
        <p:nvPicPr>
          <p:cNvPr id="36870" name="Picture 9"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p:cNvPr>
          <p:cNvSpPr/>
          <p:nvPr/>
        </p:nvSpPr>
        <p:spPr>
          <a:xfrm>
            <a:off x="95250" y="5030788"/>
            <a:ext cx="11987213" cy="203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white"/>
                </a:solidFill>
                <a:effectLst/>
                <a:uLnTx/>
                <a:uFillTx/>
                <a:latin typeface="Calibri"/>
                <a:ea typeface="+mn-ea"/>
                <a:cs typeface="+mn-cs"/>
              </a:rPr>
              <a:t>Deal Rationale</a:t>
            </a:r>
          </a:p>
        </p:txBody>
      </p:sp>
      <p:sp>
        <p:nvSpPr>
          <p:cNvPr id="29" name="Rectangle 27"/>
          <p:cNvSpPr>
            <a:spLocks noChangeArrowheads="1"/>
          </p:cNvSpPr>
          <p:nvPr/>
        </p:nvSpPr>
        <p:spPr bwMode="auto">
          <a:xfrm>
            <a:off x="77788" y="5275263"/>
            <a:ext cx="12009437" cy="941796"/>
          </a:xfrm>
          <a:prstGeom prst="rect">
            <a:avLst/>
          </a:prstGeom>
          <a:noFill/>
          <a:ln w="12700">
            <a:solidFill>
              <a:srgbClr val="3366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marL="171450" indent="-171450">
              <a:spcBef>
                <a:spcPct val="20000"/>
              </a:spcBef>
              <a:buClr>
                <a:srgbClr val="004880"/>
              </a:buClr>
              <a:buChar char="•"/>
              <a:defRPr sz="3200">
                <a:solidFill>
                  <a:srgbClr val="4157AD"/>
                </a:solidFill>
                <a:latin typeface="GE Inspira" pitchFamily="34" charset="0"/>
              </a:defRPr>
            </a:lvl1pPr>
            <a:lvl2pPr marL="228600" indent="-228600">
              <a:spcBef>
                <a:spcPct val="20000"/>
              </a:spcBef>
              <a:buClr>
                <a:srgbClr val="004880"/>
              </a:buClr>
              <a:buFont typeface="GE Inspira" pitchFamily="34" charset="0"/>
              <a:buChar char="&gt;"/>
              <a:defRPr sz="3200">
                <a:solidFill>
                  <a:srgbClr val="4157AD"/>
                </a:solidFill>
                <a:latin typeface="GE Inspira" pitchFamily="34" charset="0"/>
              </a:defRPr>
            </a:lvl2pPr>
            <a:lvl3pPr marL="1187450" indent="-228600">
              <a:spcBef>
                <a:spcPct val="20000"/>
              </a:spcBef>
              <a:buClr>
                <a:srgbClr val="004880"/>
              </a:buClr>
              <a:buChar char="–"/>
              <a:defRPr sz="3200">
                <a:solidFill>
                  <a:srgbClr val="4157AD"/>
                </a:solidFill>
                <a:latin typeface="GE Inspira" pitchFamily="34" charset="0"/>
              </a:defRPr>
            </a:lvl3pPr>
            <a:lvl4pPr marL="1600200" indent="-228600">
              <a:spcBef>
                <a:spcPct val="20000"/>
              </a:spcBef>
              <a:buClr>
                <a:srgbClr val="004880"/>
              </a:buClr>
              <a:buFont typeface="Times" panose="02020603050405020304" pitchFamily="18" charset="0"/>
              <a:buChar char="•"/>
              <a:defRPr sz="3200">
                <a:solidFill>
                  <a:srgbClr val="4157AD"/>
                </a:solidFill>
                <a:latin typeface="GE Inspira" pitchFamily="34" charset="0"/>
              </a:defRPr>
            </a:lvl4pPr>
            <a:lvl5pPr marL="2057400" indent="-228600">
              <a:spcBef>
                <a:spcPct val="20000"/>
              </a:spcBef>
              <a:buClr>
                <a:srgbClr val="004880"/>
              </a:buClr>
              <a:buChar char="»"/>
              <a:defRPr sz="3200">
                <a:solidFill>
                  <a:srgbClr val="4157AD"/>
                </a:solidFill>
                <a:latin typeface="GE Inspira" pitchFamily="34" charset="0"/>
              </a:defRPr>
            </a:lvl5pPr>
            <a:lvl6pPr marL="2514600" indent="-228600" eaLnBrk="0" fontAlgn="base" hangingPunct="0">
              <a:spcBef>
                <a:spcPct val="20000"/>
              </a:spcBef>
              <a:spcAft>
                <a:spcPct val="0"/>
              </a:spcAft>
              <a:buClr>
                <a:srgbClr val="004880"/>
              </a:buClr>
              <a:buChar char="»"/>
              <a:defRPr sz="3200">
                <a:solidFill>
                  <a:srgbClr val="4157AD"/>
                </a:solidFill>
                <a:latin typeface="GE Inspira" pitchFamily="34" charset="0"/>
              </a:defRPr>
            </a:lvl6pPr>
            <a:lvl7pPr marL="2971800" indent="-228600" eaLnBrk="0" fontAlgn="base" hangingPunct="0">
              <a:spcBef>
                <a:spcPct val="20000"/>
              </a:spcBef>
              <a:spcAft>
                <a:spcPct val="0"/>
              </a:spcAft>
              <a:buClr>
                <a:srgbClr val="004880"/>
              </a:buClr>
              <a:buChar char="»"/>
              <a:defRPr sz="3200">
                <a:solidFill>
                  <a:srgbClr val="4157AD"/>
                </a:solidFill>
                <a:latin typeface="GE Inspira" pitchFamily="34" charset="0"/>
              </a:defRPr>
            </a:lvl7pPr>
            <a:lvl8pPr marL="3429000" indent="-228600" eaLnBrk="0" fontAlgn="base" hangingPunct="0">
              <a:spcBef>
                <a:spcPct val="20000"/>
              </a:spcBef>
              <a:spcAft>
                <a:spcPct val="0"/>
              </a:spcAft>
              <a:buClr>
                <a:srgbClr val="004880"/>
              </a:buClr>
              <a:buChar char="»"/>
              <a:defRPr sz="3200">
                <a:solidFill>
                  <a:srgbClr val="4157AD"/>
                </a:solidFill>
                <a:latin typeface="GE Inspira" pitchFamily="34" charset="0"/>
              </a:defRPr>
            </a:lvl8pPr>
            <a:lvl9pPr marL="3886200" indent="-228600" eaLnBrk="0" fontAlgn="base" hangingPunct="0">
              <a:spcBef>
                <a:spcPct val="20000"/>
              </a:spcBef>
              <a:spcAft>
                <a:spcPct val="0"/>
              </a:spcAft>
              <a:buClr>
                <a:srgbClr val="004880"/>
              </a:buClr>
              <a:buChar char="»"/>
              <a:defRPr sz="3200">
                <a:solidFill>
                  <a:srgbClr val="4157AD"/>
                </a:solidFill>
                <a:latin typeface="GE Inspira" pitchFamily="34" charset="0"/>
              </a:defRPr>
            </a:lvl9pPr>
          </a:lstStyle>
          <a:p>
            <a:pPr marL="171450" marR="0" lvl="0" indent="-171450" algn="just" defTabSz="914400" rtl="0" eaLnBrk="1" fontAlgn="auto" latinLnBrk="0" hangingPunct="1">
              <a:lnSpc>
                <a:spcPct val="100000"/>
              </a:lnSpc>
              <a:spcBef>
                <a:spcPct val="20000"/>
              </a:spcBef>
              <a:spcAft>
                <a:spcPts val="0"/>
              </a:spcAft>
              <a:buClr>
                <a:srgbClr val="004880"/>
              </a:buClr>
              <a:buSzTx/>
              <a:buFont typeface="Wingdings" panose="05000000000000000000" pitchFamily="2" charset="2"/>
              <a:buChar char="q"/>
              <a:tabLst/>
              <a:defRPr/>
            </a:pPr>
            <a:r>
              <a:rPr kumimoji="0" lang="en-US" altLang="en-US" sz="1200"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Established business model with good vintage in the business.</a:t>
            </a:r>
            <a:endParaRPr kumimoji="0" lang="en-US" altLang="en-US" sz="12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p>
            <a:pPr marL="171450" marR="0" lvl="0" indent="-171450" algn="just" defTabSz="914400" rtl="0" eaLnBrk="1" fontAlgn="auto" latinLnBrk="0" hangingPunct="1">
              <a:lnSpc>
                <a:spcPct val="100000"/>
              </a:lnSpc>
              <a:spcBef>
                <a:spcPct val="20000"/>
              </a:spcBef>
              <a:spcAft>
                <a:spcPts val="0"/>
              </a:spcAft>
              <a:buClr>
                <a:srgbClr val="004880"/>
              </a:buClr>
              <a:buSzTx/>
              <a:buFont typeface="Wingdings" panose="05000000000000000000" pitchFamily="2" charset="2"/>
              <a:buChar char="q"/>
              <a:tabLst/>
              <a:defRPr/>
            </a:pPr>
            <a:r>
              <a:rPr kumimoji="0" lang="en-US" altLang="en-US" sz="1200"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Good ABB.</a:t>
            </a:r>
            <a:endParaRPr kumimoji="0" lang="en-US" altLang="en-US" sz="12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p>
            <a:pPr marL="171450" marR="0" lvl="0" indent="-171450" algn="just" defTabSz="914400" rtl="0" eaLnBrk="1" fontAlgn="auto" latinLnBrk="0" hangingPunct="1">
              <a:lnSpc>
                <a:spcPct val="100000"/>
              </a:lnSpc>
              <a:spcBef>
                <a:spcPct val="20000"/>
              </a:spcBef>
              <a:spcAft>
                <a:spcPts val="0"/>
              </a:spcAft>
              <a:buClr>
                <a:srgbClr val="004880"/>
              </a:buClr>
              <a:buSzTx/>
              <a:buFont typeface="Wingdings" panose="05000000000000000000" pitchFamily="2" charset="2"/>
              <a:buChar char="q"/>
              <a:tabLst/>
              <a:defRPr/>
            </a:pPr>
            <a:r>
              <a:rPr kumimoji="0" lang="en-US" altLang="en-US" sz="1200" b="0" i="0" u="sng"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Supportive ABB &amp; Credits of the entity</a:t>
            </a:r>
            <a:r>
              <a:rPr kumimoji="0" lang="en-US" altLang="en-US" sz="1200"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 ABB/EMI of 2.62X. Healthy Bank Credits.</a:t>
            </a:r>
            <a:endParaRPr kumimoji="0" lang="en-US" altLang="en-US" sz="1200" b="0" i="0" u="sng" strike="noStrike" kern="1200" cap="none" spc="0" normalizeH="0" baseline="0" noProof="0" dirty="0" smtClean="0">
              <a:ln>
                <a:noFill/>
              </a:ln>
              <a:solidFill>
                <a:srgbClr val="000000"/>
              </a:solidFill>
              <a:effectLst/>
              <a:uLnTx/>
              <a:uFillTx/>
              <a:latin typeface="Calibri"/>
              <a:ea typeface="+mn-ea"/>
              <a:cs typeface="Arial" panose="020B0604020202020204" pitchFamily="34" charset="0"/>
            </a:endParaRPr>
          </a:p>
          <a:p>
            <a:pPr marL="171450" marR="0" lvl="0" indent="-171450" algn="just" defTabSz="914400" rtl="0" eaLnBrk="1" fontAlgn="auto" latinLnBrk="0" hangingPunct="1">
              <a:lnSpc>
                <a:spcPct val="100000"/>
              </a:lnSpc>
              <a:spcBef>
                <a:spcPct val="20000"/>
              </a:spcBef>
              <a:spcAft>
                <a:spcPts val="0"/>
              </a:spcAft>
              <a:buClr>
                <a:srgbClr val="004880"/>
              </a:buClr>
              <a:buSzTx/>
              <a:buFont typeface="Wingdings" panose="05000000000000000000" pitchFamily="2" charset="2"/>
              <a:buChar char="q"/>
              <a:tabLst/>
              <a:defRPr/>
            </a:pPr>
            <a:r>
              <a:rPr kumimoji="0" lang="en-US" altLang="en-US" sz="1200" b="0" i="0" u="sng"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Established track record in debt management</a:t>
            </a:r>
            <a:r>
              <a:rPr kumimoji="0" lang="en-US" altLang="en-US" sz="1200"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 </a:t>
            </a:r>
            <a:r>
              <a:rPr kumimoji="0" lang="en-US" altLang="en-US" sz="12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Existing CLIX relationship </a:t>
            </a:r>
            <a:r>
              <a:rPr kumimoji="0" lang="en-US" altLang="en-US" sz="1200"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with regular tracks.</a:t>
            </a:r>
            <a:endParaRPr kumimoji="0" lang="en-US" altLang="en-US" sz="12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14583293"/>
              </p:ext>
            </p:extLst>
          </p:nvPr>
        </p:nvGraphicFramePr>
        <p:xfrm>
          <a:off x="104775" y="1262063"/>
          <a:ext cx="11969750" cy="3529012"/>
        </p:xfrm>
        <a:graphic>
          <a:graphicData uri="http://schemas.openxmlformats.org/drawingml/2006/table">
            <a:tbl>
              <a:tblPr/>
              <a:tblGrid>
                <a:gridCol w="6008642">
                  <a:extLst>
                    <a:ext uri="{9D8B030D-6E8A-4147-A177-3AD203B41FA5}">
                      <a16:colId xmlns:a16="http://schemas.microsoft.com/office/drawing/2014/main" val="4155261864"/>
                    </a:ext>
                  </a:extLst>
                </a:gridCol>
                <a:gridCol w="5961108">
                  <a:extLst>
                    <a:ext uri="{9D8B030D-6E8A-4147-A177-3AD203B41FA5}">
                      <a16:colId xmlns:a16="http://schemas.microsoft.com/office/drawing/2014/main" val="1762415471"/>
                    </a:ext>
                  </a:extLst>
                </a:gridCol>
              </a:tblGrid>
              <a:tr h="1464796">
                <a:tc>
                  <a:txBody>
                    <a:bodyPr/>
                    <a:lstStyle/>
                    <a:p>
                      <a:pPr marL="285750" indent="-285750" algn="just">
                        <a:buFont typeface="Wingdings" panose="05000000000000000000" pitchFamily="2" charset="2"/>
                        <a:buChar char="v"/>
                        <a:defRPr/>
                      </a:pPr>
                      <a:r>
                        <a:rPr lang="en-US" altLang="en-US" sz="1200" dirty="0" smtClean="0">
                          <a:solidFill>
                            <a:srgbClr val="000000"/>
                          </a:solidFill>
                          <a:latin typeface="Calibri" panose="020F0502020204030204" pitchFamily="34" charset="0"/>
                          <a:cs typeface="Calibri" panose="020F0502020204030204" pitchFamily="34" charset="0"/>
                        </a:rPr>
                        <a:t>Scattered Asset Installations and Key Man Risk </a:t>
                      </a:r>
                      <a:endParaRPr lang="en-US" altLang="en-US" sz="1200" dirty="0">
                        <a:solidFill>
                          <a:srgbClr val="000000"/>
                        </a:solidFill>
                        <a:latin typeface="Calibri" panose="020F0502020204030204" pitchFamily="34" charset="0"/>
                        <a:cs typeface="Calibri" panose="020F0502020204030204" pitchFamily="34" charset="0"/>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85750" indent="-285750" algn="just">
                        <a:spcBef>
                          <a:spcPct val="20000"/>
                        </a:spcBef>
                        <a:buClr>
                          <a:srgbClr val="004880"/>
                        </a:buClr>
                        <a:buFont typeface="Wingdings" panose="05000000000000000000" pitchFamily="2" charset="2"/>
                        <a:buChar char="q"/>
                        <a:defRPr/>
                      </a:pPr>
                      <a:r>
                        <a:rPr lang="en-US" altLang="en-US" sz="1200" dirty="0" smtClean="0">
                          <a:solidFill>
                            <a:srgbClr val="000000"/>
                          </a:solidFill>
                          <a:latin typeface="Calibri" panose="020F0502020204030204" pitchFamily="34" charset="0"/>
                          <a:cs typeface="Calibri" panose="020F0502020204030204" pitchFamily="34" charset="0"/>
                        </a:rPr>
                        <a:t>All installations are agreement backed and running for almost 5 years now with good revenue and profitability.  Proposed asset installation is also thru agreement and with appropriate exit clause.</a:t>
                      </a:r>
                    </a:p>
                    <a:p>
                      <a:pPr marL="285750" indent="-285750" algn="just">
                        <a:spcBef>
                          <a:spcPct val="20000"/>
                        </a:spcBef>
                        <a:buClr>
                          <a:srgbClr val="004880"/>
                        </a:buClr>
                        <a:buFont typeface="Wingdings" panose="05000000000000000000" pitchFamily="2" charset="2"/>
                        <a:buChar char="q"/>
                        <a:defRPr/>
                      </a:pPr>
                      <a:r>
                        <a:rPr lang="en-US" altLang="en-US" sz="1200" dirty="0" smtClean="0">
                          <a:solidFill>
                            <a:srgbClr val="000000"/>
                          </a:solidFill>
                          <a:latin typeface="Calibri" panose="020F0502020204030204" pitchFamily="34" charset="0"/>
                          <a:cs typeface="Calibri" panose="020F0502020204030204" pitchFamily="34" charset="0"/>
                        </a:rPr>
                        <a:t>Loan Protector Insurance will be obtained for key management person Mr.</a:t>
                      </a:r>
                      <a:r>
                        <a:rPr lang="en-US" altLang="en-US" sz="1200" baseline="0" dirty="0" smtClean="0">
                          <a:solidFill>
                            <a:srgbClr val="000000"/>
                          </a:solidFill>
                          <a:latin typeface="Calibri" panose="020F0502020204030204" pitchFamily="34" charset="0"/>
                          <a:cs typeface="Calibri" panose="020F0502020204030204" pitchFamily="34" charset="0"/>
                        </a:rPr>
                        <a:t> </a:t>
                      </a:r>
                      <a:r>
                        <a:rPr lang="en-US" altLang="en-US" sz="1200" dirty="0" err="1" smtClean="0">
                          <a:solidFill>
                            <a:srgbClr val="000000"/>
                          </a:solidFill>
                          <a:latin typeface="Calibri" panose="020F0502020204030204" pitchFamily="34" charset="0"/>
                          <a:cs typeface="Calibri" panose="020F0502020204030204" pitchFamily="34" charset="0"/>
                        </a:rPr>
                        <a:t>Rohit</a:t>
                      </a:r>
                      <a:r>
                        <a:rPr lang="en-US" altLang="en-US" sz="1200" dirty="0" smtClean="0">
                          <a:solidFill>
                            <a:srgbClr val="000000"/>
                          </a:solidFill>
                          <a:latin typeface="Calibri" panose="020F0502020204030204" pitchFamily="34" charset="0"/>
                          <a:cs typeface="Calibri" panose="020F0502020204030204" pitchFamily="34" charset="0"/>
                        </a:rPr>
                        <a:t> Narayanan who has left job in Apr’21 and is into full time business activity and will be managing all activities.</a:t>
                      </a:r>
                      <a:endParaRPr lang="en-US" altLang="en-US" sz="1200" dirty="0">
                        <a:solidFill>
                          <a:srgbClr val="000000"/>
                        </a:solidFill>
                        <a:latin typeface="Calibri" panose="020F0502020204030204" pitchFamily="34" charset="0"/>
                        <a:cs typeface="Calibri" panose="020F0502020204030204" pitchFamily="34" charset="0"/>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3749767"/>
                  </a:ext>
                </a:extLst>
              </a:tr>
              <a:tr h="818633">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Market Risk:- Competition threat from new entrants/existing players making revenue target a hard chase. Low brand awareness/ visibility.</a:t>
                      </a:r>
                      <a:br>
                        <a:rPr lang="en-US" sz="1200" b="0" i="0" u="none" strike="noStrike" dirty="0">
                          <a:solidFill>
                            <a:srgbClr val="000000"/>
                          </a:solidFill>
                          <a:effectLst/>
                          <a:latin typeface="Calibri" panose="020F0502020204030204" pitchFamily="34" charset="0"/>
                          <a:cs typeface="Calibri" panose="020F0502020204030204" pitchFamily="34" charset="0"/>
                        </a:rPr>
                      </a:b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indent="-171450" algn="l" fontAlgn="b">
                        <a:buFont typeface="Arial" panose="020B0604020202020204" pitchFamily="34" charset="0"/>
                        <a:buChar char="•"/>
                      </a:pPr>
                      <a:r>
                        <a:rPr lang="en-US" sz="1200" b="0" i="0" u="none" strike="noStrike" dirty="0" smtClean="0">
                          <a:solidFill>
                            <a:srgbClr val="000000"/>
                          </a:solidFill>
                          <a:effectLst/>
                          <a:latin typeface="Calibri" panose="020F0502020204030204" pitchFamily="34" charset="0"/>
                          <a:cs typeface="Calibri" panose="020F0502020204030204" pitchFamily="34" charset="0"/>
                        </a:rPr>
                        <a:t>Regular RTR of Loans. Decent ABB. </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038277"/>
                  </a:ext>
                </a:extLst>
              </a:tr>
              <a:tr h="1245583">
                <a:tc>
                  <a:txBody>
                    <a:bodyPr/>
                    <a:lstStyle/>
                    <a:p>
                      <a:pPr algn="just">
                        <a:buFont typeface="Wingdings" pitchFamily="2" charset="2"/>
                        <a:buChar char="Ø"/>
                        <a:defRPr/>
                      </a:pPr>
                      <a:r>
                        <a:rPr lang="en-US" altLang="en-US" sz="1200" b="0" u="none" dirty="0" smtClean="0">
                          <a:solidFill>
                            <a:srgbClr val="000000"/>
                          </a:solidFill>
                          <a:latin typeface="Calibri" panose="020F0502020204030204" pitchFamily="34" charset="0"/>
                          <a:cs typeface="Calibri" panose="020F0502020204030204" pitchFamily="34" charset="0"/>
                        </a:rPr>
                        <a:t>Competition and Viability Risk</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85750" indent="-285750" algn="just">
                        <a:spcBef>
                          <a:spcPct val="20000"/>
                        </a:spcBef>
                        <a:buClr>
                          <a:srgbClr val="004880"/>
                        </a:buClr>
                        <a:buFont typeface="Wingdings" panose="05000000000000000000" pitchFamily="2" charset="2"/>
                        <a:buChar char="q"/>
                        <a:defRPr/>
                      </a:pPr>
                      <a:r>
                        <a:rPr lang="en-US" altLang="en-US" sz="1200" dirty="0" smtClean="0">
                          <a:solidFill>
                            <a:srgbClr val="000000"/>
                          </a:solidFill>
                          <a:latin typeface="Calibri" panose="020F0502020204030204" pitchFamily="34" charset="0"/>
                          <a:cs typeface="Calibri" panose="020F0502020204030204" pitchFamily="34" charset="0"/>
                        </a:rPr>
                        <a:t>Both the hospitals in which assets are proposed to be installed are 600+ bedded hospitals running for several years now having </a:t>
                      </a:r>
                      <a:r>
                        <a:rPr lang="en-US" altLang="en-US" sz="1200" dirty="0" err="1" smtClean="0">
                          <a:solidFill>
                            <a:srgbClr val="000000"/>
                          </a:solidFill>
                          <a:latin typeface="Calibri" panose="020F0502020204030204" pitchFamily="34" charset="0"/>
                          <a:cs typeface="Calibri" panose="020F0502020204030204" pitchFamily="34" charset="0"/>
                        </a:rPr>
                        <a:t>avg</a:t>
                      </a:r>
                      <a:r>
                        <a:rPr lang="en-US" altLang="en-US" sz="1200" dirty="0" smtClean="0">
                          <a:solidFill>
                            <a:srgbClr val="000000"/>
                          </a:solidFill>
                          <a:latin typeface="Calibri" panose="020F0502020204030204" pitchFamily="34" charset="0"/>
                          <a:cs typeface="Calibri" panose="020F0502020204030204" pitchFamily="34" charset="0"/>
                        </a:rPr>
                        <a:t> OPD of 500+ daily. There are multiple hospitals in vicinity however they have been able to maintain this footfall across the years, it may be assumed that competition will not be having major impact on viability for proposed assets.</a:t>
                      </a:r>
                    </a:p>
                    <a:p>
                      <a:pPr marL="285750" indent="-285750" algn="just">
                        <a:spcBef>
                          <a:spcPct val="20000"/>
                        </a:spcBef>
                        <a:buClr>
                          <a:srgbClr val="004880"/>
                        </a:buClr>
                        <a:buFont typeface="Wingdings" panose="05000000000000000000" pitchFamily="2" charset="2"/>
                        <a:buChar char="q"/>
                        <a:defRPr/>
                      </a:pPr>
                      <a:r>
                        <a:rPr lang="en-US" altLang="en-US" sz="1200" dirty="0" smtClean="0">
                          <a:solidFill>
                            <a:schemeClr val="tx1"/>
                          </a:solidFill>
                          <a:latin typeface="Calibri" panose="020F0502020204030204" pitchFamily="34" charset="0"/>
                          <a:cs typeface="Calibri" panose="020F0502020204030204" pitchFamily="34" charset="0"/>
                        </a:rPr>
                        <a:t>CMC is also covered in MOU</a:t>
                      </a:r>
                      <a:r>
                        <a:rPr lang="en-US" altLang="en-US" sz="1200" baseline="0" dirty="0" smtClean="0">
                          <a:solidFill>
                            <a:schemeClr val="tx1"/>
                          </a:solidFill>
                          <a:latin typeface="Calibri" panose="020F0502020204030204" pitchFamily="34" charset="0"/>
                          <a:cs typeface="Calibri" panose="020F0502020204030204" pitchFamily="34" charset="0"/>
                        </a:rPr>
                        <a:t> with clients along with interest serviced on loans. </a:t>
                      </a:r>
                      <a:r>
                        <a:rPr lang="en-US" altLang="en-US" sz="1200" dirty="0" smtClean="0">
                          <a:solidFill>
                            <a:schemeClr val="tx1"/>
                          </a:solidFill>
                          <a:latin typeface="Calibri" panose="020F0502020204030204" pitchFamily="34" charset="0"/>
                          <a:cs typeface="Calibri" panose="020F0502020204030204" pitchFamily="34" charset="0"/>
                        </a:rPr>
                        <a:t>This would result lower liability for DLS to service repayment liabilities.</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182"/>
                  </a:ext>
                </a:extLst>
              </a:tr>
            </a:tbl>
          </a:graphicData>
        </a:graphic>
      </p:graphicFrame>
      <p:sp>
        <p:nvSpPr>
          <p:cNvPr id="12"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55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2"/>
          </p:nvPr>
        </p:nvSpPr>
        <p:spPr bwMode="auto">
          <a:xfrm>
            <a:off x="9331325" y="648652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D36C9E-2AEC-49AB-BAE6-C074832E5950}"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pic>
        <p:nvPicPr>
          <p:cNvPr id="38915" name="Picture 5"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26"/>
          <p:cNvSpPr txBox="1">
            <a:spLocks noChangeArrowheads="1"/>
          </p:cNvSpPr>
          <p:nvPr/>
        </p:nvSpPr>
        <p:spPr bwMode="auto">
          <a:xfrm>
            <a:off x="128588" y="935038"/>
            <a:ext cx="4130675" cy="3330575"/>
          </a:xfrm>
          <a:prstGeom prst="rect">
            <a:avLst/>
          </a:prstGeom>
          <a:noFill/>
          <a:ln w="63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3363" indent="-233363" eaLnBrk="0" hangingPunct="0">
              <a:defRPr sz="1100">
                <a:solidFill>
                  <a:schemeClr val="tx1"/>
                </a:solidFill>
                <a:latin typeface="GE Inspira" pitchFamily="34" charset="0"/>
                <a:cs typeface="Arial" charset="0"/>
              </a:defRPr>
            </a:lvl1pPr>
            <a:lvl2pPr marL="742950" indent="-285750" eaLnBrk="0" hangingPunct="0">
              <a:defRPr sz="1100">
                <a:solidFill>
                  <a:schemeClr val="tx1"/>
                </a:solidFill>
                <a:latin typeface="GE Inspira" pitchFamily="34" charset="0"/>
                <a:cs typeface="Arial" charset="0"/>
              </a:defRPr>
            </a:lvl2pPr>
            <a:lvl3pPr marL="1143000" indent="-228600" eaLnBrk="0" hangingPunct="0">
              <a:defRPr sz="1100">
                <a:solidFill>
                  <a:schemeClr val="tx1"/>
                </a:solidFill>
                <a:latin typeface="GE Inspira" pitchFamily="34" charset="0"/>
                <a:cs typeface="Arial" charset="0"/>
              </a:defRPr>
            </a:lvl3pPr>
            <a:lvl4pPr marL="1600200" indent="-228600" eaLnBrk="0" hangingPunct="0">
              <a:defRPr sz="1100">
                <a:solidFill>
                  <a:schemeClr val="tx1"/>
                </a:solidFill>
                <a:latin typeface="GE Inspira" pitchFamily="34" charset="0"/>
                <a:cs typeface="Arial" charset="0"/>
              </a:defRPr>
            </a:lvl4pPr>
            <a:lvl5pPr eaLnBrk="0" hangingPunct="0">
              <a:defRPr sz="1100">
                <a:solidFill>
                  <a:schemeClr val="tx1"/>
                </a:solidFill>
                <a:latin typeface="GE Inspira" pitchFamily="34" charset="0"/>
                <a:cs typeface="Arial" charset="0"/>
              </a:defRPr>
            </a:lvl5pPr>
            <a:lvl6pPr eaLnBrk="0" fontAlgn="base" hangingPunct="0">
              <a:spcBef>
                <a:spcPct val="50000"/>
              </a:spcBef>
              <a:spcAft>
                <a:spcPct val="0"/>
              </a:spcAft>
              <a:defRPr sz="1100">
                <a:solidFill>
                  <a:schemeClr val="tx1"/>
                </a:solidFill>
                <a:latin typeface="GE Inspira" pitchFamily="34" charset="0"/>
                <a:cs typeface="Arial" charset="0"/>
              </a:defRPr>
            </a:lvl6pPr>
            <a:lvl7pPr eaLnBrk="0" fontAlgn="base" hangingPunct="0">
              <a:spcBef>
                <a:spcPct val="50000"/>
              </a:spcBef>
              <a:spcAft>
                <a:spcPct val="0"/>
              </a:spcAft>
              <a:defRPr sz="1100">
                <a:solidFill>
                  <a:schemeClr val="tx1"/>
                </a:solidFill>
                <a:latin typeface="GE Inspira" pitchFamily="34" charset="0"/>
                <a:cs typeface="Arial" charset="0"/>
              </a:defRPr>
            </a:lvl7pPr>
            <a:lvl8pPr eaLnBrk="0" fontAlgn="base" hangingPunct="0">
              <a:spcBef>
                <a:spcPct val="50000"/>
              </a:spcBef>
              <a:spcAft>
                <a:spcPct val="0"/>
              </a:spcAft>
              <a:defRPr sz="1100">
                <a:solidFill>
                  <a:schemeClr val="tx1"/>
                </a:solidFill>
                <a:latin typeface="GE Inspira" pitchFamily="34" charset="0"/>
                <a:cs typeface="Arial" charset="0"/>
              </a:defRPr>
            </a:lvl8pPr>
            <a:lvl9pPr eaLnBrk="0" fontAlgn="base" hangingPunct="0">
              <a:spcBef>
                <a:spcPct val="50000"/>
              </a:spcBef>
              <a:spcAft>
                <a:spcPct val="0"/>
              </a:spcAft>
              <a:defRPr sz="1100">
                <a:solidFill>
                  <a:schemeClr val="tx1"/>
                </a:solidFill>
                <a:latin typeface="GE Inspira" pitchFamily="34" charset="0"/>
                <a:cs typeface="Arial" charset="0"/>
              </a:defRPr>
            </a:lvl9pPr>
          </a:lstStyle>
          <a:p>
            <a:pPr marL="233363" marR="0" lvl="0" indent="-233363" algn="l" defTabSz="914400" rtl="0" eaLnBrk="1" fontAlgn="auto" latinLnBrk="0" hangingPunct="1">
              <a:lnSpc>
                <a:spcPct val="100000"/>
              </a:lnSpc>
              <a:spcBef>
                <a:spcPts val="0"/>
              </a:spcBef>
              <a:spcAft>
                <a:spcPts val="600"/>
              </a:spcAft>
              <a:buClrTx/>
              <a:buSzTx/>
              <a:buFontTx/>
              <a:buNone/>
              <a:tabLst/>
              <a:defRPr/>
            </a:pPr>
            <a:r>
              <a:rPr kumimoji="0" lang="en-US" altLang="en-US" b="1" i="0" u="sng"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Borrower</a:t>
            </a:r>
            <a:r>
              <a:rPr kumimoji="0" lang="en-US" altLang="en-US"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 </a:t>
            </a:r>
            <a:r>
              <a:rPr kumimoji="0" lang="en-US" altLang="en-US" b="0" i="0" u="none" strike="noStrike" kern="1200" cap="none" spc="0" normalizeH="0" baseline="0" noProof="0" dirty="0" err="1">
                <a:ln>
                  <a:noFill/>
                </a:ln>
                <a:solidFill>
                  <a:srgbClr val="000000"/>
                </a:solidFill>
                <a:effectLst/>
                <a:uLnTx/>
                <a:uFillTx/>
                <a:latin typeface="Calibri"/>
                <a:ea typeface="+mn-ea"/>
                <a:cs typeface="Arial" panose="020B0604020202020204" pitchFamily="34" charset="0"/>
              </a:rPr>
              <a:t>Dhatri</a:t>
            </a:r>
            <a:r>
              <a:rPr kumimoji="0" lang="en-US" altLang="en-US"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 </a:t>
            </a:r>
            <a:r>
              <a:rPr kumimoji="0" lang="en-US" altLang="en-US" b="0" i="0" u="none" strike="noStrike" kern="1200" cap="none" spc="0" normalizeH="0" baseline="0" noProof="0" dirty="0" err="1">
                <a:ln>
                  <a:noFill/>
                </a:ln>
                <a:solidFill>
                  <a:srgbClr val="000000"/>
                </a:solidFill>
                <a:effectLst/>
                <a:uLnTx/>
                <a:uFillTx/>
                <a:latin typeface="Calibri"/>
                <a:ea typeface="+mn-ea"/>
                <a:cs typeface="Arial" panose="020B0604020202020204" pitchFamily="34" charset="0"/>
              </a:rPr>
              <a:t>Lifecare</a:t>
            </a:r>
            <a:r>
              <a:rPr kumimoji="0" lang="en-US" altLang="en-US"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 Services Prop : O N Bhavani</a:t>
            </a:r>
            <a:endParaRPr kumimoji="0" lang="en-US"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endParaRPr>
          </a:p>
          <a:p>
            <a:pPr marL="233363" marR="0" lvl="0" indent="-233363" algn="just" defTabSz="914400" rtl="0" eaLnBrk="1" fontAlgn="auto" latinLnBrk="0" hangingPunct="1">
              <a:lnSpc>
                <a:spcPct val="100000"/>
              </a:lnSpc>
              <a:spcBef>
                <a:spcPts val="0"/>
              </a:spcBef>
              <a:spcAft>
                <a:spcPts val="600"/>
              </a:spcAft>
              <a:buClrTx/>
              <a:buSzTx/>
              <a:buFontTx/>
              <a:buNone/>
              <a:tabLst/>
              <a:defRPr/>
            </a:pPr>
            <a:r>
              <a:rPr kumimoji="0" lang="en-US" b="1" i="0" u="sng"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Registered </a:t>
            </a:r>
            <a:r>
              <a:rPr kumimoji="0" lang="en-US" b="1" i="0" u="sng" strike="noStrike" kern="1200" cap="none" spc="0" normalizeH="0" baseline="0" noProof="0" dirty="0">
                <a:ln>
                  <a:noFill/>
                </a:ln>
                <a:solidFill>
                  <a:srgbClr val="000000"/>
                </a:solidFill>
                <a:effectLst/>
                <a:uLnTx/>
                <a:uFillTx/>
                <a:latin typeface="Calibri"/>
                <a:ea typeface="+mn-ea"/>
                <a:cs typeface="Arial" panose="020B0604020202020204" pitchFamily="34" charset="0"/>
              </a:rPr>
              <a:t>Office </a:t>
            </a:r>
            <a:r>
              <a:rPr kumimoji="0" lang="en-US"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rPr>
              <a:t>: </a:t>
            </a:r>
            <a:r>
              <a:rPr kumimoji="0" lang="en-US"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#DHATRI LIFECARE SERVICES XV 39,</a:t>
            </a:r>
          </a:p>
          <a:p>
            <a:pPr marL="233363" marR="0" lvl="0" indent="-233363" algn="just" defTabSz="914400"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PARADISE LINE, THOTTADA, KANNUR 670007, KERALA </a:t>
            </a:r>
            <a:endParaRPr kumimoji="0" lang="en-US" b="0" i="0" u="none" strike="noStrike" kern="1200" cap="none" spc="0" normalizeH="0" baseline="0" noProof="0" dirty="0" smtClean="0">
              <a:ln>
                <a:noFill/>
              </a:ln>
              <a:solidFill>
                <a:srgbClr val="000000"/>
              </a:solidFill>
              <a:effectLst/>
              <a:uLnTx/>
              <a:uFillTx/>
              <a:latin typeface="Calibri"/>
              <a:ea typeface="+mn-ea"/>
              <a:cs typeface="Arial" panose="020B0604020202020204" pitchFamily="34" charset="0"/>
            </a:endParaRPr>
          </a:p>
          <a:p>
            <a:pPr marL="233363" marR="0" lvl="0" indent="-233363" algn="just" defTabSz="914400"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Calibri"/>
                <a:ea typeface="+mn-ea"/>
              </a:rPr>
              <a:t>Asset Installation Address:- 3 Hospitals.</a:t>
            </a:r>
          </a:p>
          <a:p>
            <a:pPr marL="233363" marR="0" lvl="0" indent="-233363" algn="l" defTabSz="914400" rtl="0" eaLnBrk="1" fontAlgn="auto" latinLnBrk="0" hangingPunct="1">
              <a:lnSpc>
                <a:spcPct val="100000"/>
              </a:lnSpc>
              <a:spcBef>
                <a:spcPts val="0"/>
              </a:spcBef>
              <a:spcAft>
                <a:spcPts val="600"/>
              </a:spcAft>
              <a:buClrTx/>
              <a:buSzTx/>
              <a:buFontTx/>
              <a:buNone/>
              <a:tabLst/>
              <a:defRPr/>
            </a:pPr>
            <a:r>
              <a:rPr kumimoji="0" lang="en-US" b="1" i="0" u="sng" strike="noStrike" kern="1200" cap="none" spc="0" normalizeH="0" baseline="0" noProof="0" dirty="0" smtClean="0">
                <a:ln>
                  <a:noFill/>
                </a:ln>
                <a:solidFill>
                  <a:srgbClr val="000000"/>
                </a:solidFill>
                <a:effectLst/>
                <a:uLnTx/>
                <a:uFillTx/>
                <a:latin typeface="Calibri"/>
                <a:ea typeface="+mn-ea"/>
                <a:cs typeface="Times New Roman" panose="02020603050405020304" pitchFamily="18" charset="0"/>
              </a:rPr>
              <a:t>Personal </a:t>
            </a:r>
            <a:r>
              <a:rPr kumimoji="0" lang="en-US" b="1" i="0" u="sng"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Guarantee</a:t>
            </a:r>
            <a:r>
              <a:rPr kumimoji="0" lang="en-US" b="1"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Calibri"/>
                <a:ea typeface="+mn-ea"/>
                <a:cs typeface="Times New Roman" panose="02020603050405020304" pitchFamily="18" charset="0"/>
              </a:rPr>
              <a:t>Mr</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Calibri"/>
                <a:ea typeface="+mn-ea"/>
                <a:cs typeface="Times New Roman" panose="02020603050405020304" pitchFamily="18" charset="0"/>
              </a:rPr>
              <a:t>Rohit</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Narayanan,  </a:t>
            </a:r>
            <a:r>
              <a:rPr kumimoji="0" lang="en-US" b="0" i="0" u="none" strike="noStrike" kern="1200" cap="none" spc="0" normalizeH="0" baseline="0" noProof="0" dirty="0" err="1">
                <a:ln>
                  <a:noFill/>
                </a:ln>
                <a:solidFill>
                  <a:srgbClr val="000000"/>
                </a:solidFill>
                <a:effectLst/>
                <a:uLnTx/>
                <a:uFillTx/>
                <a:latin typeface="Calibri"/>
                <a:ea typeface="+mn-ea"/>
                <a:cs typeface="Times New Roman" panose="02020603050405020304" pitchFamily="18" charset="0"/>
              </a:rPr>
              <a:t>Mrs</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Divya </a:t>
            </a:r>
            <a:r>
              <a:rPr kumimoji="0" lang="en-US" b="0" i="0" u="none" strike="noStrike" kern="1200" cap="none" spc="0" normalizeH="0" baseline="0" noProof="0" dirty="0" err="1">
                <a:ln>
                  <a:noFill/>
                </a:ln>
                <a:solidFill>
                  <a:srgbClr val="000000"/>
                </a:solidFill>
                <a:effectLst/>
                <a:uLnTx/>
                <a:uFillTx/>
                <a:latin typeface="Calibri"/>
                <a:ea typeface="+mn-ea"/>
                <a:cs typeface="Times New Roman" panose="02020603050405020304" pitchFamily="18" charset="0"/>
              </a:rPr>
              <a:t>Rohit</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Ms. O.N. Bhavani.</a:t>
            </a:r>
          </a:p>
          <a:p>
            <a:pPr marL="233363" marR="0" lvl="0" indent="-233363" algn="l" defTabSz="914400"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Email :  </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hlinkClick r:id="rId4"/>
              </a:rPr>
              <a:t>bhavani@dhatrilifecare.com</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a:t>
            </a:r>
          </a:p>
          <a:p>
            <a:pPr marL="233363" marR="0" lvl="0" indent="-233363" algn="l" defTabSz="914400"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hlinkClick r:id="rId5"/>
              </a:rPr>
              <a:t>narayanan.rohit@gmail.com</a:t>
            </a: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 </a:t>
            </a:r>
          </a:p>
          <a:p>
            <a:pPr marL="233363" marR="0" lvl="0" indent="-233363" algn="l" defTabSz="914400"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rPr>
              <a:t>Mobile : +91 98200 82247,  +91 95445 94316 </a:t>
            </a:r>
            <a:r>
              <a:rPr kumimoji="0" lang="en-US" b="0" i="0" u="none" strike="noStrike" kern="1200" cap="none" spc="0" normalizeH="0" baseline="0" noProof="0" dirty="0" smtClean="0">
                <a:ln>
                  <a:noFill/>
                </a:ln>
                <a:solidFill>
                  <a:srgbClr val="000000"/>
                </a:solidFill>
                <a:effectLst/>
                <a:uLnTx/>
                <a:uFillTx/>
                <a:latin typeface="Calibri"/>
                <a:ea typeface="+mn-ea"/>
                <a:cs typeface="Times New Roman" panose="02020603050405020304" pitchFamily="18" charset="0"/>
              </a:rPr>
              <a:t>               </a:t>
            </a:r>
            <a:endParaRPr kumimoji="0" lang="en-US" b="0" i="0" u="none" strike="noStrike" kern="1200" cap="none" spc="0" normalizeH="0" baseline="0" noProof="0" dirty="0">
              <a:ln>
                <a:noFill/>
              </a:ln>
              <a:solidFill>
                <a:srgbClr val="000000"/>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19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600"/>
              </a:spcAft>
              <a:buClrTx/>
              <a:buSzTx/>
              <a:buFont typeface="Wingdings" panose="05000000000000000000" pitchFamily="2" charset="2"/>
              <a:buChar char="v"/>
              <a:tabLst/>
              <a:defRPr/>
            </a:pPr>
            <a:endParaRPr kumimoji="0" lang="en-US" sz="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8" name="Text Box 1026"/>
          <p:cNvSpPr txBox="1">
            <a:spLocks noChangeArrowheads="1"/>
          </p:cNvSpPr>
          <p:nvPr/>
        </p:nvSpPr>
        <p:spPr bwMode="auto">
          <a:xfrm>
            <a:off x="4271963" y="947738"/>
            <a:ext cx="7802562" cy="3332162"/>
          </a:xfrm>
          <a:prstGeom prst="rect">
            <a:avLst/>
          </a:prstGeom>
          <a:noFill/>
          <a:ln w="63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3363" indent="-233363" eaLnBrk="0" hangingPunct="0">
              <a:defRPr sz="1100">
                <a:solidFill>
                  <a:schemeClr val="tx1"/>
                </a:solidFill>
                <a:latin typeface="GE Inspira" pitchFamily="34" charset="0"/>
                <a:cs typeface="Arial" charset="0"/>
              </a:defRPr>
            </a:lvl1pPr>
            <a:lvl2pPr marL="742950" indent="-285750" eaLnBrk="0" hangingPunct="0">
              <a:defRPr sz="1100">
                <a:solidFill>
                  <a:schemeClr val="tx1"/>
                </a:solidFill>
                <a:latin typeface="GE Inspira" pitchFamily="34" charset="0"/>
                <a:cs typeface="Arial" charset="0"/>
              </a:defRPr>
            </a:lvl2pPr>
            <a:lvl3pPr marL="1143000" indent="-228600" eaLnBrk="0" hangingPunct="0">
              <a:defRPr sz="1100">
                <a:solidFill>
                  <a:schemeClr val="tx1"/>
                </a:solidFill>
                <a:latin typeface="GE Inspira" pitchFamily="34" charset="0"/>
                <a:cs typeface="Arial" charset="0"/>
              </a:defRPr>
            </a:lvl3pPr>
            <a:lvl4pPr marL="1600200" indent="-228600" eaLnBrk="0" hangingPunct="0">
              <a:defRPr sz="1100">
                <a:solidFill>
                  <a:schemeClr val="tx1"/>
                </a:solidFill>
                <a:latin typeface="GE Inspira" pitchFamily="34" charset="0"/>
                <a:cs typeface="Arial" charset="0"/>
              </a:defRPr>
            </a:lvl4pPr>
            <a:lvl5pPr eaLnBrk="0" hangingPunct="0">
              <a:defRPr sz="1100">
                <a:solidFill>
                  <a:schemeClr val="tx1"/>
                </a:solidFill>
                <a:latin typeface="GE Inspira" pitchFamily="34" charset="0"/>
                <a:cs typeface="Arial" charset="0"/>
              </a:defRPr>
            </a:lvl5pPr>
            <a:lvl6pPr eaLnBrk="0" fontAlgn="base" hangingPunct="0">
              <a:spcBef>
                <a:spcPct val="50000"/>
              </a:spcBef>
              <a:spcAft>
                <a:spcPct val="0"/>
              </a:spcAft>
              <a:defRPr sz="1100">
                <a:solidFill>
                  <a:schemeClr val="tx1"/>
                </a:solidFill>
                <a:latin typeface="GE Inspira" pitchFamily="34" charset="0"/>
                <a:cs typeface="Arial" charset="0"/>
              </a:defRPr>
            </a:lvl6pPr>
            <a:lvl7pPr eaLnBrk="0" fontAlgn="base" hangingPunct="0">
              <a:spcBef>
                <a:spcPct val="50000"/>
              </a:spcBef>
              <a:spcAft>
                <a:spcPct val="0"/>
              </a:spcAft>
              <a:defRPr sz="1100">
                <a:solidFill>
                  <a:schemeClr val="tx1"/>
                </a:solidFill>
                <a:latin typeface="GE Inspira" pitchFamily="34" charset="0"/>
                <a:cs typeface="Arial" charset="0"/>
              </a:defRPr>
            </a:lvl7pPr>
            <a:lvl8pPr eaLnBrk="0" fontAlgn="base" hangingPunct="0">
              <a:spcBef>
                <a:spcPct val="50000"/>
              </a:spcBef>
              <a:spcAft>
                <a:spcPct val="0"/>
              </a:spcAft>
              <a:defRPr sz="1100">
                <a:solidFill>
                  <a:schemeClr val="tx1"/>
                </a:solidFill>
                <a:latin typeface="GE Inspira" pitchFamily="34" charset="0"/>
                <a:cs typeface="Arial" charset="0"/>
              </a:defRPr>
            </a:lvl8pPr>
            <a:lvl9pPr eaLnBrk="0" fontAlgn="base" hangingPunct="0">
              <a:spcBef>
                <a:spcPct val="50000"/>
              </a:spcBef>
              <a:spcAft>
                <a:spcPct val="0"/>
              </a:spcAft>
              <a:defRPr sz="1100">
                <a:solidFill>
                  <a:schemeClr val="tx1"/>
                </a:solidFill>
                <a:latin typeface="GE Inspira" pitchFamily="34" charset="0"/>
                <a:cs typeface="Arial" charset="0"/>
              </a:defRPr>
            </a:lvl9pPr>
          </a:lstStyle>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a:rPr>
              <a:t>Original Final Tax Paid Invoice with CLIX Endorsement to be obtained pre-disbursal. Margin-Money receipt and proof of debit in bank statement of Borrower to be obtained</a:t>
            </a:r>
            <a:r>
              <a:rPr kumimoji="0" lang="en-US" sz="1050" b="0" i="0" u="none" strike="noStrike" kern="1200" cap="none" spc="0" normalizeH="0" baseline="0" noProof="0" dirty="0" smtClean="0">
                <a:ln>
                  <a:noFill/>
                </a:ln>
                <a:solidFill>
                  <a:prstClr val="black"/>
                </a:solidFill>
                <a:effectLst/>
                <a:uLnTx/>
                <a:uFillTx/>
                <a:latin typeface="Calibri"/>
              </a:rPr>
              <a:t>.</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Calibri"/>
              </a:rPr>
              <a:t>Insurance </a:t>
            </a:r>
            <a:r>
              <a:rPr kumimoji="0" lang="en-US" sz="1050" b="0" i="0" u="none" strike="noStrike" kern="1200" cap="none" spc="0" normalizeH="0" baseline="0" noProof="0" dirty="0">
                <a:ln>
                  <a:noFill/>
                </a:ln>
                <a:solidFill>
                  <a:prstClr val="black"/>
                </a:solidFill>
                <a:effectLst/>
                <a:uLnTx/>
                <a:uFillTx/>
                <a:latin typeface="Calibri"/>
              </a:rPr>
              <a:t>on assets lien marked to CLIX Capital Services Private Limited as 1st Loss Payee</a:t>
            </a:r>
            <a:r>
              <a:rPr kumimoji="0" lang="en-US" sz="1050" b="0" i="0" u="none" strike="noStrike" kern="1200" cap="none" spc="0" normalizeH="0" baseline="0" noProof="0" dirty="0" smtClean="0">
                <a:ln>
                  <a:noFill/>
                </a:ln>
                <a:solidFill>
                  <a:prstClr val="black"/>
                </a:solidFill>
                <a:effectLst/>
                <a:uLnTx/>
                <a:uFillTx/>
                <a:latin typeface="Calibri"/>
              </a:rPr>
              <a:t>. Loan Protector to be obtained for Mr. </a:t>
            </a:r>
            <a:r>
              <a:rPr kumimoji="0" lang="en-US" sz="1050" b="0" i="0" u="none" strike="noStrike" kern="1200" cap="none" spc="0" normalizeH="0" baseline="0" noProof="0" dirty="0" err="1" smtClean="0">
                <a:ln>
                  <a:noFill/>
                </a:ln>
                <a:solidFill>
                  <a:prstClr val="black"/>
                </a:solidFill>
                <a:effectLst/>
                <a:uLnTx/>
                <a:uFillTx/>
                <a:latin typeface="Calibri"/>
              </a:rPr>
              <a:t>Rohit</a:t>
            </a:r>
            <a:r>
              <a:rPr kumimoji="0" lang="en-US" sz="1050" b="0" i="0" u="none" strike="noStrike" kern="1200" cap="none" spc="0" normalizeH="0" baseline="0" noProof="0" dirty="0" smtClean="0">
                <a:ln>
                  <a:noFill/>
                </a:ln>
                <a:solidFill>
                  <a:prstClr val="black"/>
                </a:solidFill>
                <a:effectLst/>
                <a:uLnTx/>
                <a:uFillTx/>
                <a:latin typeface="Calibri"/>
              </a:rPr>
              <a:t> Narayanan, Ms. O.N. Bhavani.</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a:rPr>
              <a:t>Payment to suppliers against Original Final Invoice &amp; Margin money payment.</a:t>
            </a:r>
            <a:endParaRPr kumimoji="0" lang="en-US" sz="1050" b="0" i="0" u="none" strike="noStrike" kern="1200" cap="none" spc="0" normalizeH="0" baseline="0" noProof="0" dirty="0" smtClean="0">
              <a:ln>
                <a:noFill/>
              </a:ln>
              <a:solidFill>
                <a:prstClr val="black"/>
              </a:solidFill>
              <a:effectLst/>
              <a:uLnTx/>
              <a:uFillTx/>
              <a:latin typeface="Calibri"/>
            </a:endParaRP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srgbClr val="000000"/>
                </a:solidFill>
                <a:effectLst/>
                <a:uLnTx/>
                <a:uFillTx/>
                <a:latin typeface="Calibri"/>
                <a:cs typeface="Arial" panose="020B0604020202020204" pitchFamily="34" charset="0"/>
              </a:rPr>
              <a:t>NACH </a:t>
            </a:r>
            <a:r>
              <a:rPr kumimoji="0" lang="en-US" sz="1050" b="0" i="0" u="none" strike="noStrike" kern="1200" cap="none" spc="0" normalizeH="0" baseline="0" noProof="0" dirty="0">
                <a:ln>
                  <a:noFill/>
                </a:ln>
                <a:solidFill>
                  <a:srgbClr val="000000"/>
                </a:solidFill>
                <a:effectLst/>
                <a:uLnTx/>
                <a:uFillTx/>
                <a:latin typeface="Calibri"/>
                <a:cs typeface="Arial" panose="020B0604020202020204" pitchFamily="34" charset="0"/>
              </a:rPr>
              <a:t>for the complete tenor of loan from ICICI Bank Account No. 116805500127 </a:t>
            </a:r>
            <a:r>
              <a:rPr kumimoji="0" lang="en-US" sz="1050" b="0" i="0" u="none" strike="noStrike" kern="1200" cap="none" spc="0" normalizeH="0" baseline="0" noProof="0" dirty="0" smtClean="0">
                <a:ln>
                  <a:noFill/>
                </a:ln>
                <a:solidFill>
                  <a:srgbClr val="000000"/>
                </a:solidFill>
                <a:effectLst/>
                <a:uLnTx/>
                <a:uFillTx/>
                <a:latin typeface="Calibri"/>
                <a:cs typeface="Arial" panose="020B0604020202020204" pitchFamily="34" charset="0"/>
              </a:rPr>
              <a:t>for full loan tenor.</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srgbClr val="000000"/>
                </a:solidFill>
                <a:effectLst/>
                <a:uLnTx/>
                <a:uFillTx/>
                <a:latin typeface="Calibri"/>
                <a:cs typeface="Arial" panose="020B0604020202020204" pitchFamily="34" charset="0"/>
              </a:rPr>
              <a:t>3 Months Principal Moratorium.</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0000"/>
                </a:solidFill>
                <a:effectLst/>
                <a:uLnTx/>
                <a:uFillTx/>
                <a:latin typeface="Calibri"/>
                <a:cs typeface="Arial" panose="020B0604020202020204" pitchFamily="34" charset="0"/>
              </a:rPr>
              <a:t>Cross collateral and cross default agreement to be signed between earlier tranches funded by CLIX and proposed </a:t>
            </a:r>
            <a:r>
              <a:rPr kumimoji="0" lang="en-US" sz="1050" b="0" i="0" u="none" strike="noStrike" kern="1200" cap="none" spc="0" normalizeH="0" baseline="0" noProof="0" dirty="0" smtClean="0">
                <a:ln>
                  <a:noFill/>
                </a:ln>
                <a:solidFill>
                  <a:srgbClr val="000000"/>
                </a:solidFill>
                <a:effectLst/>
                <a:uLnTx/>
                <a:uFillTx/>
                <a:latin typeface="Calibri"/>
                <a:cs typeface="Arial" panose="020B0604020202020204" pitchFamily="34" charset="0"/>
              </a:rPr>
              <a:t>tranche.</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srgbClr val="000000"/>
                </a:solidFill>
                <a:effectLst/>
                <a:uLnTx/>
                <a:uFillTx/>
                <a:latin typeface="Calibri"/>
                <a:cs typeface="Arial" panose="020B0604020202020204" pitchFamily="34" charset="0"/>
              </a:rPr>
              <a:t>Pending PDD if any to be cleared before disbursement.</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srgbClr val="000000"/>
                </a:solidFill>
                <a:effectLst/>
                <a:uLnTx/>
                <a:uFillTx/>
                <a:latin typeface="Calibri"/>
                <a:cs typeface="Arial" panose="020B0604020202020204" pitchFamily="34" charset="0"/>
              </a:rPr>
              <a:t>Pricing Approval, FCU Report, FI Reports to be documented in File.</a:t>
            </a:r>
          </a:p>
          <a:p>
            <a:pPr eaLnBrk="1" hangingPunct="1">
              <a:spcAft>
                <a:spcPts val="600"/>
              </a:spcAft>
              <a:buFont typeface="Arial" panose="020B0604020202020204" pitchFamily="34" charset="0"/>
              <a:buChar char="•"/>
              <a:defRPr/>
            </a:pPr>
            <a:r>
              <a:rPr lang="en-US" sz="1050" dirty="0">
                <a:solidFill>
                  <a:srgbClr val="000000"/>
                </a:solidFill>
                <a:latin typeface="Calibri"/>
                <a:cs typeface="Arial" panose="020B0604020202020204" pitchFamily="34" charset="0"/>
              </a:rPr>
              <a:t>Mandatory buy back letter and Minimum commitment clause letter will come as </a:t>
            </a:r>
            <a:r>
              <a:rPr lang="en-US" sz="1050" dirty="0" smtClean="0">
                <a:solidFill>
                  <a:srgbClr val="000000"/>
                </a:solidFill>
                <a:latin typeface="Calibri"/>
                <a:cs typeface="Arial" panose="020B0604020202020204" pitchFamily="34" charset="0"/>
              </a:rPr>
              <a:t>PDD for Aster RV Bangalore and </a:t>
            </a:r>
            <a:r>
              <a:rPr lang="en-US" sz="1050" dirty="0" err="1" smtClean="0">
                <a:solidFill>
                  <a:srgbClr val="000000"/>
                </a:solidFill>
                <a:latin typeface="Calibri"/>
                <a:cs typeface="Arial" panose="020B0604020202020204" pitchFamily="34" charset="0"/>
              </a:rPr>
              <a:t>Dhatri</a:t>
            </a:r>
            <a:r>
              <a:rPr lang="en-US" sz="1050" dirty="0" smtClean="0">
                <a:solidFill>
                  <a:srgbClr val="000000"/>
                </a:solidFill>
                <a:latin typeface="Calibri"/>
                <a:cs typeface="Arial" panose="020B0604020202020204" pitchFamily="34" charset="0"/>
              </a:rPr>
              <a:t> </a:t>
            </a:r>
            <a:r>
              <a:rPr lang="en-US" sz="1050" dirty="0" err="1" smtClean="0">
                <a:solidFill>
                  <a:srgbClr val="000000"/>
                </a:solidFill>
                <a:latin typeface="Calibri"/>
                <a:cs typeface="Arial" panose="020B0604020202020204" pitchFamily="34" charset="0"/>
              </a:rPr>
              <a:t>Lifecare</a:t>
            </a:r>
            <a:r>
              <a:rPr lang="en-US" sz="1050" dirty="0" smtClean="0">
                <a:solidFill>
                  <a:srgbClr val="000000"/>
                </a:solidFill>
                <a:latin typeface="Calibri"/>
                <a:cs typeface="Arial" panose="020B0604020202020204" pitchFamily="34" charset="0"/>
              </a:rPr>
              <a:t> Services. </a:t>
            </a:r>
          </a:p>
          <a:p>
            <a:pPr eaLnBrk="1" hangingPunct="1">
              <a:spcAft>
                <a:spcPts val="600"/>
              </a:spcAft>
              <a:buFont typeface="Arial" panose="020B0604020202020204" pitchFamily="34" charset="0"/>
              <a:buChar char="•"/>
              <a:defRPr/>
            </a:pPr>
            <a:r>
              <a:rPr lang="en-US" sz="1050" dirty="0">
                <a:solidFill>
                  <a:srgbClr val="000000"/>
                </a:solidFill>
                <a:latin typeface="Calibri"/>
                <a:cs typeface="Arial" panose="020B0604020202020204" pitchFamily="34" charset="0"/>
              </a:rPr>
              <a:t>5</a:t>
            </a:r>
            <a:r>
              <a:rPr lang="en-US" sz="1050" dirty="0" smtClean="0">
                <a:solidFill>
                  <a:srgbClr val="000000"/>
                </a:solidFill>
                <a:latin typeface="Calibri"/>
                <a:cs typeface="Arial" panose="020B0604020202020204" pitchFamily="34" charset="0"/>
              </a:rPr>
              <a:t> EMIs as DSRA. </a:t>
            </a:r>
            <a:r>
              <a:rPr lang="en-IN" sz="1050" dirty="0">
                <a:solidFill>
                  <a:srgbClr val="000000"/>
                </a:solidFill>
                <a:latin typeface="Calibri"/>
                <a:cs typeface="Arial" panose="020B0604020202020204" pitchFamily="34" charset="0"/>
              </a:rPr>
              <a:t>1 EMI from security deposit we will back to client after 24 Month, if no bouncing happen by that period post disbursal .</a:t>
            </a:r>
            <a:endParaRPr lang="en-US" sz="1050" dirty="0">
              <a:solidFill>
                <a:srgbClr val="000000"/>
              </a:solidFill>
              <a:latin typeface="Calibri"/>
              <a:cs typeface="Arial" panose="020B0604020202020204" pitchFamily="34" charset="0"/>
            </a:endParaRPr>
          </a:p>
          <a:p>
            <a:pPr eaLnBrk="1" hangingPunct="1">
              <a:spcAft>
                <a:spcPts val="600"/>
              </a:spcAft>
              <a:buFont typeface="Arial" panose="020B0604020202020204" pitchFamily="34" charset="0"/>
              <a:buChar char="•"/>
              <a:defRPr/>
            </a:pPr>
            <a:r>
              <a:rPr lang="en-US" sz="1050" dirty="0" smtClean="0">
                <a:solidFill>
                  <a:srgbClr val="000000"/>
                </a:solidFill>
                <a:latin typeface="Calibri"/>
                <a:cs typeface="Arial" panose="020B0604020202020204" pitchFamily="34" charset="0"/>
              </a:rPr>
              <a:t>Current Agreement between Aster RV Bangalore and </a:t>
            </a:r>
            <a:r>
              <a:rPr lang="en-US" sz="1050" dirty="0" err="1" smtClean="0">
                <a:solidFill>
                  <a:srgbClr val="000000"/>
                </a:solidFill>
                <a:latin typeface="Calibri"/>
                <a:cs typeface="Arial" panose="020B0604020202020204" pitchFamily="34" charset="0"/>
              </a:rPr>
              <a:t>Dhatri</a:t>
            </a:r>
            <a:r>
              <a:rPr lang="en-US" sz="1050" dirty="0" smtClean="0">
                <a:solidFill>
                  <a:srgbClr val="000000"/>
                </a:solidFill>
                <a:latin typeface="Calibri"/>
                <a:cs typeface="Arial" panose="020B0604020202020204" pitchFamily="34" charset="0"/>
              </a:rPr>
              <a:t> </a:t>
            </a:r>
            <a:r>
              <a:rPr lang="en-US" sz="1050" dirty="0" err="1" smtClean="0">
                <a:solidFill>
                  <a:srgbClr val="000000"/>
                </a:solidFill>
                <a:latin typeface="Calibri"/>
                <a:cs typeface="Arial" panose="020B0604020202020204" pitchFamily="34" charset="0"/>
              </a:rPr>
              <a:t>Lifecare</a:t>
            </a:r>
            <a:r>
              <a:rPr lang="en-US" sz="1050" dirty="0" smtClean="0">
                <a:solidFill>
                  <a:srgbClr val="000000"/>
                </a:solidFill>
                <a:latin typeface="Calibri"/>
                <a:cs typeface="Arial" panose="020B0604020202020204" pitchFamily="34" charset="0"/>
              </a:rPr>
              <a:t> Services to be documented in the file.</a:t>
            </a:r>
            <a:endParaRPr lang="en-US" sz="1050" dirty="0">
              <a:solidFill>
                <a:srgbClr val="000000"/>
              </a:solidFill>
              <a:latin typeface="Calibri"/>
              <a:cs typeface="Arial" panose="020B0604020202020204" pitchFamily="34" charset="0"/>
            </a:endParaRPr>
          </a:p>
        </p:txBody>
      </p:sp>
      <p:sp>
        <p:nvSpPr>
          <p:cNvPr id="13" name="Rectangle 12"/>
          <p:cNvSpPr>
            <a:spLocks noChangeArrowheads="1"/>
          </p:cNvSpPr>
          <p:nvPr/>
        </p:nvSpPr>
        <p:spPr bwMode="auto">
          <a:xfrm>
            <a:off x="128588" y="685800"/>
            <a:ext cx="11945937" cy="196850"/>
          </a:xfrm>
          <a:prstGeom prst="rect">
            <a:avLst/>
          </a:prstGeom>
          <a:solidFill>
            <a:schemeClr val="accent5">
              <a:lumMod val="75000"/>
            </a:schemeClr>
          </a:solidFill>
          <a:ln w="3175">
            <a:solidFill>
              <a:schemeClr val="accent6">
                <a:lumMod val="75000"/>
              </a:schemeClr>
            </a:solidFill>
            <a:miter lim="800000"/>
            <a:headEnd type="none" w="sm" len="sm"/>
            <a:tailEnd type="none" w="sm" len="sm"/>
          </a:ln>
        </p:spPr>
        <p:txBody>
          <a:bodyPr wrap="none" anchor="ctr"/>
          <a:lstStyle>
            <a:lvl1pPr>
              <a:defRPr sz="1200" b="1">
                <a:solidFill>
                  <a:schemeClr val="tx1"/>
                </a:solidFill>
                <a:latin typeface="GE Inspira" charset="0"/>
                <a:cs typeface="Arial" panose="020B0604020202020204" pitchFamily="34" charset="0"/>
              </a:defRPr>
            </a:lvl1pPr>
            <a:lvl2pPr marL="742950" indent="-285750">
              <a:defRPr sz="1200" b="1">
                <a:solidFill>
                  <a:schemeClr val="tx1"/>
                </a:solidFill>
                <a:latin typeface="GE Inspira" charset="0"/>
                <a:cs typeface="Arial" panose="020B0604020202020204" pitchFamily="34" charset="0"/>
              </a:defRPr>
            </a:lvl2pPr>
            <a:lvl3pPr marL="1143000" indent="-228600">
              <a:defRPr sz="1200" b="1">
                <a:solidFill>
                  <a:schemeClr val="tx1"/>
                </a:solidFill>
                <a:latin typeface="GE Inspira" charset="0"/>
                <a:cs typeface="Arial" panose="020B0604020202020204" pitchFamily="34" charset="0"/>
              </a:defRPr>
            </a:lvl3pPr>
            <a:lvl4pPr marL="1600200" indent="-228600">
              <a:defRPr sz="1200" b="1">
                <a:solidFill>
                  <a:schemeClr val="tx1"/>
                </a:solidFill>
                <a:latin typeface="GE Inspira" charset="0"/>
                <a:cs typeface="Arial" panose="020B0604020202020204" pitchFamily="34" charset="0"/>
              </a:defRPr>
            </a:lvl4pPr>
            <a:lvl5pPr marL="2057400" indent="-228600">
              <a:defRPr sz="1200" b="1">
                <a:solidFill>
                  <a:schemeClr val="tx1"/>
                </a:solidFill>
                <a:latin typeface="GE Inspira" charset="0"/>
                <a:cs typeface="Arial" panose="020B0604020202020204" pitchFamily="34" charset="0"/>
              </a:defRPr>
            </a:lvl5pPr>
            <a:lvl6pPr marL="2514600" indent="-228600" eaLnBrk="0" fontAlgn="base" hangingPunct="0">
              <a:spcBef>
                <a:spcPct val="0"/>
              </a:spcBef>
              <a:spcAft>
                <a:spcPct val="0"/>
              </a:spcAft>
              <a:defRPr sz="1200" b="1">
                <a:solidFill>
                  <a:schemeClr val="tx1"/>
                </a:solidFill>
                <a:latin typeface="GE Inspira" charset="0"/>
                <a:cs typeface="Arial" panose="020B0604020202020204" pitchFamily="34" charset="0"/>
              </a:defRPr>
            </a:lvl6pPr>
            <a:lvl7pPr marL="2971800" indent="-228600" eaLnBrk="0" fontAlgn="base" hangingPunct="0">
              <a:spcBef>
                <a:spcPct val="0"/>
              </a:spcBef>
              <a:spcAft>
                <a:spcPct val="0"/>
              </a:spcAft>
              <a:defRPr sz="1200" b="1">
                <a:solidFill>
                  <a:schemeClr val="tx1"/>
                </a:solidFill>
                <a:latin typeface="GE Inspira" charset="0"/>
                <a:cs typeface="Arial" panose="020B0604020202020204" pitchFamily="34" charset="0"/>
              </a:defRPr>
            </a:lvl7pPr>
            <a:lvl8pPr marL="3429000" indent="-228600" eaLnBrk="0" fontAlgn="base" hangingPunct="0">
              <a:spcBef>
                <a:spcPct val="0"/>
              </a:spcBef>
              <a:spcAft>
                <a:spcPct val="0"/>
              </a:spcAft>
              <a:defRPr sz="1200" b="1">
                <a:solidFill>
                  <a:schemeClr val="tx1"/>
                </a:solidFill>
                <a:latin typeface="GE Inspira" charset="0"/>
                <a:cs typeface="Arial" panose="020B0604020202020204" pitchFamily="34" charset="0"/>
              </a:defRPr>
            </a:lvl8pPr>
            <a:lvl9pPr marL="3886200" indent="-228600" eaLnBrk="0" fontAlgn="base" hangingPunct="0">
              <a:spcBef>
                <a:spcPct val="0"/>
              </a:spcBef>
              <a:spcAft>
                <a:spcPct val="0"/>
              </a:spcAft>
              <a:defRPr sz="1200" b="1">
                <a:solidFill>
                  <a:schemeClr val="tx1"/>
                </a:solidFill>
                <a:latin typeface="GE Inspira"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prstClr val="black"/>
              </a:buClr>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Deal Specific Conditions</a:t>
            </a:r>
            <a:endParaRPr kumimoji="0" lang="en-US" altLang="en-US" sz="1600" b="1" i="0" u="none" strike="noStrike" kern="1200" cap="none" spc="0" normalizeH="0" baseline="0" noProof="0" dirty="0">
              <a:ln>
                <a:noFill/>
              </a:ln>
              <a:solidFill>
                <a:prstClr val="white"/>
              </a:solidFill>
              <a:effectLst/>
              <a:uLnTx/>
              <a:uFillTx/>
              <a:latin typeface="GE Inspira Pitch" charset="0"/>
              <a:ea typeface="+mn-ea"/>
              <a:cs typeface="Arial" panose="020B0604020202020204" pitchFamily="34" charset="0"/>
            </a:endParaRPr>
          </a:p>
        </p:txBody>
      </p:sp>
      <p:sp>
        <p:nvSpPr>
          <p:cNvPr id="10"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58838397"/>
              </p:ext>
            </p:extLst>
          </p:nvPr>
        </p:nvGraphicFramePr>
        <p:xfrm>
          <a:off x="128589" y="4344988"/>
          <a:ext cx="11968161" cy="2127249"/>
        </p:xfrm>
        <a:graphic>
          <a:graphicData uri="http://schemas.openxmlformats.org/drawingml/2006/table">
            <a:tbl>
              <a:tblPr/>
              <a:tblGrid>
                <a:gridCol w="598408">
                  <a:extLst>
                    <a:ext uri="{9D8B030D-6E8A-4147-A177-3AD203B41FA5}">
                      <a16:colId xmlns:a16="http://schemas.microsoft.com/office/drawing/2014/main" val="1608798856"/>
                    </a:ext>
                  </a:extLst>
                </a:gridCol>
                <a:gridCol w="1795224">
                  <a:extLst>
                    <a:ext uri="{9D8B030D-6E8A-4147-A177-3AD203B41FA5}">
                      <a16:colId xmlns:a16="http://schemas.microsoft.com/office/drawing/2014/main" val="3536182341"/>
                    </a:ext>
                  </a:extLst>
                </a:gridCol>
                <a:gridCol w="2393632">
                  <a:extLst>
                    <a:ext uri="{9D8B030D-6E8A-4147-A177-3AD203B41FA5}">
                      <a16:colId xmlns:a16="http://schemas.microsoft.com/office/drawing/2014/main" val="1774202037"/>
                    </a:ext>
                  </a:extLst>
                </a:gridCol>
                <a:gridCol w="1196816">
                  <a:extLst>
                    <a:ext uri="{9D8B030D-6E8A-4147-A177-3AD203B41FA5}">
                      <a16:colId xmlns:a16="http://schemas.microsoft.com/office/drawing/2014/main" val="610211025"/>
                    </a:ext>
                  </a:extLst>
                </a:gridCol>
                <a:gridCol w="5984081">
                  <a:extLst>
                    <a:ext uri="{9D8B030D-6E8A-4147-A177-3AD203B41FA5}">
                      <a16:colId xmlns:a16="http://schemas.microsoft.com/office/drawing/2014/main" val="1861316303"/>
                    </a:ext>
                  </a:extLst>
                </a:gridCol>
              </a:tblGrid>
              <a:tr h="241290">
                <a:tc gridSpan="5">
                  <a:txBody>
                    <a:bodyPr/>
                    <a:lstStyle/>
                    <a:p>
                      <a:pPr algn="l" fontAlgn="ctr"/>
                      <a:r>
                        <a:rPr lang="en-US" sz="1000" b="1" i="0" u="none" strike="noStrike">
                          <a:solidFill>
                            <a:srgbClr val="FFFFFF"/>
                          </a:solidFill>
                          <a:effectLst/>
                          <a:latin typeface="Calibri" panose="020F0502020204030204" pitchFamily="34" charset="0"/>
                        </a:rPr>
                        <a:t>Devitaions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3588371"/>
                  </a:ext>
                </a:extLst>
              </a:tr>
              <a:tr h="229801">
                <a:tc>
                  <a:txBody>
                    <a:bodyPr/>
                    <a:lstStyle/>
                    <a:p>
                      <a:pPr algn="ctr" fontAlgn="ctr"/>
                      <a:r>
                        <a:rPr lang="en-US" sz="1000" b="1" i="0" u="none" strike="noStrike">
                          <a:solidFill>
                            <a:srgbClr val="000000"/>
                          </a:solidFill>
                          <a:effectLst/>
                          <a:latin typeface="Calibri" panose="020F0502020204030204" pitchFamily="34" charset="0"/>
                        </a:rPr>
                        <a:t>Si.NO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000" b="1" i="0" u="none" strike="noStrike">
                          <a:solidFill>
                            <a:srgbClr val="000000"/>
                          </a:solidFill>
                          <a:effectLst/>
                          <a:latin typeface="Calibri" panose="020F0502020204030204" pitchFamily="34" charset="0"/>
                        </a:rPr>
                        <a:t>Deviation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000" b="1" i="0" u="none" strike="noStrike">
                          <a:solidFill>
                            <a:srgbClr val="000000"/>
                          </a:solidFill>
                          <a:effectLst/>
                          <a:latin typeface="Calibri" panose="020F0502020204030204" pitchFamily="34" charset="0"/>
                        </a:rPr>
                        <a:t>Norm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000" b="1" i="0" u="none" strike="noStrike">
                          <a:solidFill>
                            <a:srgbClr val="000000"/>
                          </a:solidFill>
                          <a:effectLst/>
                          <a:latin typeface="Calibri" panose="020F0502020204030204" pitchFamily="34" charset="0"/>
                        </a:rPr>
                        <a:t>Level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000" b="1" i="0" u="none" strike="noStrike">
                          <a:solidFill>
                            <a:srgbClr val="000000"/>
                          </a:solidFill>
                          <a:effectLst/>
                          <a:latin typeface="Calibri" panose="020F0502020204030204" pitchFamily="34" charset="0"/>
                        </a:rPr>
                        <a:t>Mitigants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extLst>
                  <a:ext uri="{0D108BD9-81ED-4DB2-BD59-A6C34878D82A}">
                    <a16:rowId xmlns:a16="http://schemas.microsoft.com/office/drawing/2014/main" val="592859928"/>
                  </a:ext>
                </a:extLst>
              </a:tr>
              <a:tr h="404448">
                <a:tc>
                  <a:txBody>
                    <a:bodyPr/>
                    <a:lstStyle/>
                    <a:p>
                      <a:pPr algn="ctr" fontAlgn="ctr"/>
                      <a:r>
                        <a:rPr lang="en-US" sz="1000" b="1"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000" b="0" i="0" u="none" strike="noStrike">
                          <a:solidFill>
                            <a:srgbClr val="000000"/>
                          </a:solidFill>
                          <a:effectLst/>
                          <a:latin typeface="Calibri" panose="020F0502020204030204" pitchFamily="34" charset="0"/>
                        </a:rPr>
                        <a:t>Financial Norms and Banking Criteria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000000"/>
                          </a:solidFill>
                          <a:effectLst/>
                          <a:latin typeface="Calibri" panose="020F0502020204030204" pitchFamily="34" charset="0"/>
                        </a:rPr>
                        <a:t>For Loan Amount &gt;100 Lakhs, :- Pre funded Upto 1x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a:solidFill>
                            <a:srgbClr val="000000"/>
                          </a:solidFill>
                          <a:effectLst/>
                          <a:latin typeface="Calibri" panose="020F0502020204030204" pitchFamily="34" charset="0"/>
                        </a:rPr>
                        <a:t>NCM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solidFill>
                            <a:srgbClr val="000000"/>
                          </a:solidFill>
                          <a:effectLst/>
                          <a:latin typeface="Calibri" panose="020F0502020204030204" pitchFamily="34" charset="0"/>
                        </a:rPr>
                        <a:t>Post funded DSCR will be more than 1. Good ABB. ABB/EMI - 2.62x. Regular RTR of Loans.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704448"/>
                  </a:ext>
                </a:extLst>
              </a:tr>
              <a:tr h="423631">
                <a:tc>
                  <a:txBody>
                    <a:bodyPr/>
                    <a:lstStyle/>
                    <a:p>
                      <a:pPr algn="ctr" fontAlgn="ctr"/>
                      <a:r>
                        <a:rPr lang="en-US" sz="1000" b="1"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000" b="0" i="0" u="none" strike="noStrike">
                          <a:solidFill>
                            <a:srgbClr val="000000"/>
                          </a:solidFill>
                          <a:effectLst/>
                          <a:latin typeface="Calibri" panose="020F0502020204030204" pitchFamily="34" charset="0"/>
                        </a:rPr>
                        <a:t>Financial Norms and Banking Criteria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000000"/>
                          </a:solidFill>
                          <a:effectLst/>
                          <a:latin typeface="Calibri" panose="020F0502020204030204" pitchFamily="34" charset="0"/>
                        </a:rPr>
                        <a:t>For Loan Amount &gt;100 Lakh; TOL/TNW,  ABB:EMI &amp; BTO - Upto 50% less than norms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a:solidFill>
                            <a:srgbClr val="000000"/>
                          </a:solidFill>
                          <a:effectLst/>
                          <a:latin typeface="Calibri" panose="020F0502020204030204" pitchFamily="34" charset="0"/>
                        </a:rPr>
                        <a:t>NCM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solidFill>
                            <a:srgbClr val="000000"/>
                          </a:solidFill>
                          <a:effectLst/>
                          <a:latin typeface="Calibri" panose="020F0502020204030204" pitchFamily="34" charset="0"/>
                        </a:rPr>
                        <a:t>TOL/TNW Norms are not met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712826"/>
                  </a:ext>
                </a:extLst>
              </a:tr>
              <a:tr h="404448">
                <a:tc>
                  <a:txBody>
                    <a:bodyPr/>
                    <a:lstStyle/>
                    <a:p>
                      <a:pPr algn="ctr" fontAlgn="ctr"/>
                      <a:r>
                        <a:rPr lang="en-US" sz="1000" b="1"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000" b="0" i="0" u="none" strike="noStrike">
                          <a:solidFill>
                            <a:srgbClr val="000000"/>
                          </a:solidFill>
                          <a:effectLst/>
                          <a:latin typeface="Calibri" panose="020F0502020204030204" pitchFamily="34" charset="0"/>
                        </a:rPr>
                        <a:t>Financial Norms and Banking Criteria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000000"/>
                          </a:solidFill>
                          <a:effectLst/>
                          <a:latin typeface="Calibri" panose="020F0502020204030204" pitchFamily="34" charset="0"/>
                        </a:rPr>
                        <a:t>For Loan Amount &gt;100 Lakhs, :- Post funded &lt; 1x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a:solidFill>
                            <a:srgbClr val="000000"/>
                          </a:solidFill>
                          <a:effectLst/>
                          <a:latin typeface="Calibri" panose="020F0502020204030204" pitchFamily="34" charset="0"/>
                        </a:rPr>
                        <a:t>NCM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solidFill>
                            <a:srgbClr val="000000"/>
                          </a:solidFill>
                          <a:effectLst/>
                          <a:latin typeface="Calibri" panose="020F0502020204030204" pitchFamily="34" charset="0"/>
                        </a:rPr>
                        <a:t>Post funded DSCR will be more than 1. Good ABB. ABB/EMI - 2.62x. Regular RTR of Loans.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35824"/>
                  </a:ext>
                </a:extLst>
              </a:tr>
              <a:tr h="423631">
                <a:tc>
                  <a:txBody>
                    <a:bodyPr/>
                    <a:lstStyle/>
                    <a:p>
                      <a:pPr algn="ctr" fontAlgn="ctr"/>
                      <a:r>
                        <a:rPr lang="en-US" sz="1000" b="1"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000" b="0" i="0" u="none" strike="noStrike">
                          <a:solidFill>
                            <a:srgbClr val="000000"/>
                          </a:solidFill>
                          <a:effectLst/>
                          <a:latin typeface="Calibri" panose="020F0502020204030204" pitchFamily="34" charset="0"/>
                        </a:rPr>
                        <a:t>Moratorium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Calibri" panose="020F0502020204030204" pitchFamily="34" charset="0"/>
                        </a:rPr>
                        <a:t>For Loan Amount &gt;100 Lakhs ; Principal Moratorium </a:t>
                      </a:r>
                      <a:r>
                        <a:rPr lang="en-US" sz="1000" b="0" i="0" u="none" strike="noStrike" dirty="0" err="1">
                          <a:solidFill>
                            <a:srgbClr val="000000"/>
                          </a:solidFill>
                          <a:effectLst/>
                          <a:latin typeface="Calibri" panose="020F0502020204030204" pitchFamily="34" charset="0"/>
                        </a:rPr>
                        <a:t>upto</a:t>
                      </a:r>
                      <a:r>
                        <a:rPr lang="en-US" sz="1000" b="0" i="0" u="none" strike="noStrike" dirty="0">
                          <a:solidFill>
                            <a:srgbClr val="000000"/>
                          </a:solidFill>
                          <a:effectLst/>
                          <a:latin typeface="Calibri" panose="020F0502020204030204" pitchFamily="34" charset="0"/>
                        </a:rPr>
                        <a:t> 6M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dirty="0">
                          <a:solidFill>
                            <a:srgbClr val="000000"/>
                          </a:solidFill>
                          <a:effectLst/>
                          <a:latin typeface="Calibri" panose="020F0502020204030204" pitchFamily="34" charset="0"/>
                        </a:rPr>
                        <a:t>NCM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solidFill>
                            <a:srgbClr val="000000"/>
                          </a:solidFill>
                          <a:effectLst/>
                          <a:latin typeface="Calibri" panose="020F0502020204030204" pitchFamily="34" charset="0"/>
                        </a:rPr>
                        <a:t>Principal moratorium of 3 Months basis current project.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045619"/>
                  </a:ext>
                </a:extLst>
              </a:tr>
            </a:tbl>
          </a:graphicData>
        </a:graphic>
      </p:graphicFrame>
    </p:spTree>
    <p:extLst>
      <p:ext uri="{BB962C8B-B14F-4D97-AF65-F5344CB8AC3E}">
        <p14:creationId xmlns:p14="http://schemas.microsoft.com/office/powerpoint/2010/main" val="4062839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4294967295"/>
          </p:nvPr>
        </p:nvSpPr>
        <p:spPr bwMode="auto">
          <a:xfrm>
            <a:off x="9331325" y="648652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A19A15A-9FD1-4811-AB43-41B3C95EDB23}" type="slidenum">
              <a:rPr lang="en-US" altLang="en-US" sz="1200" smtClean="0">
                <a:solidFill>
                  <a:srgbClr val="FFFFFF"/>
                </a:solidFill>
              </a:rPr>
              <a:pPr>
                <a:lnSpc>
                  <a:spcPct val="100000"/>
                </a:lnSpc>
                <a:spcBef>
                  <a:spcPct val="0"/>
                </a:spcBef>
                <a:buFontTx/>
                <a:buNone/>
              </a:pPr>
              <a:t>24</a:t>
            </a:fld>
            <a:endParaRPr lang="en-US" altLang="en-US" sz="1200" dirty="0" smtClean="0">
              <a:solidFill>
                <a:srgbClr val="FFFFFF"/>
              </a:solidFill>
            </a:endParaRPr>
          </a:p>
        </p:txBody>
      </p:sp>
      <p:sp>
        <p:nvSpPr>
          <p:cNvPr id="10" name="TextBox 9"/>
          <p:cNvSpPr txBox="1"/>
          <p:nvPr/>
        </p:nvSpPr>
        <p:spPr>
          <a:xfrm>
            <a:off x="287338" y="1155700"/>
            <a:ext cx="11795805" cy="4583242"/>
          </a:xfrm>
          <a:prstGeom prst="rect">
            <a:avLst/>
          </a:prstGeom>
          <a:noFill/>
          <a:ln>
            <a:solidFill>
              <a:schemeClr val="tx1"/>
            </a:solidFill>
          </a:ln>
        </p:spPr>
        <p:txBody>
          <a:bodyPr wrap="square">
            <a:spAutoFit/>
          </a:bodyPr>
          <a:lstStyle/>
          <a:p>
            <a:pPr eaLnBrk="1" fontAlgn="auto" hangingPunct="1">
              <a:lnSpc>
                <a:spcPct val="150000"/>
              </a:lnSpc>
              <a:spcBef>
                <a:spcPts val="0"/>
              </a:spcBef>
              <a:spcAft>
                <a:spcPts val="0"/>
              </a:spcAft>
              <a:defRPr/>
            </a:pPr>
            <a:r>
              <a:rPr lang="en-US" sz="1400" dirty="0">
                <a:solidFill>
                  <a:srgbClr val="000000"/>
                </a:solidFill>
                <a:latin typeface="Calibri" panose="020F0502020204030204" pitchFamily="34" charset="0"/>
                <a:cs typeface="Calibri" panose="020F0502020204030204" pitchFamily="34" charset="0"/>
              </a:rPr>
              <a:t>Due </a:t>
            </a:r>
            <a:r>
              <a:rPr lang="en-US" sz="1400" dirty="0" smtClean="0">
                <a:solidFill>
                  <a:srgbClr val="000000"/>
                </a:solidFill>
                <a:latin typeface="Calibri" panose="020F0502020204030204" pitchFamily="34" charset="0"/>
                <a:cs typeface="Calibri" panose="020F0502020204030204" pitchFamily="34" charset="0"/>
              </a:rPr>
              <a:t>Del :</a:t>
            </a:r>
            <a:endParaRPr lang="en-US" sz="1400" dirty="0">
              <a:solidFill>
                <a:srgbClr val="000000"/>
              </a:solidFill>
              <a:latin typeface="Calibri" panose="020F0502020204030204" pitchFamily="34" charset="0"/>
              <a:cs typeface="Calibri" panose="020F0502020204030204" pitchFamily="34" charset="0"/>
            </a:endParaRP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Save </a:t>
            </a:r>
            <a:r>
              <a:rPr lang="en-US" sz="1400" dirty="0">
                <a:solidFill>
                  <a:srgbClr val="000000"/>
                </a:solidFill>
                <a:latin typeface="Calibri" panose="020F0502020204030204" pitchFamily="34" charset="0"/>
                <a:cs typeface="Calibri" panose="020F0502020204030204" pitchFamily="34" charset="0"/>
              </a:rPr>
              <a:t>risk and Posidex 		</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Done</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CIBIL </a:t>
            </a:r>
            <a:r>
              <a:rPr lang="en-US" sz="1400" dirty="0">
                <a:solidFill>
                  <a:srgbClr val="000000"/>
                </a:solidFill>
                <a:latin typeface="Calibri" panose="020F0502020204030204" pitchFamily="34" charset="0"/>
                <a:cs typeface="Calibri" panose="020F0502020204030204" pitchFamily="34" charset="0"/>
              </a:rPr>
              <a:t>check for company and borrowers	</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Done</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Visit </a:t>
            </a:r>
            <a:r>
              <a:rPr lang="en-US" sz="1400" dirty="0">
                <a:solidFill>
                  <a:srgbClr val="000000"/>
                </a:solidFill>
                <a:latin typeface="Calibri" panose="020F0502020204030204" pitchFamily="34" charset="0"/>
                <a:cs typeface="Calibri" panose="020F0502020204030204" pitchFamily="34" charset="0"/>
              </a:rPr>
              <a:t>and Profile Discussion 		</a:t>
            </a:r>
            <a:r>
              <a:rPr lang="en-US" sz="1400" dirty="0" smtClean="0">
                <a:solidFill>
                  <a:srgbClr val="000000"/>
                </a:solidFill>
                <a:latin typeface="Calibri" panose="020F0502020204030204" pitchFamily="34" charset="0"/>
                <a:cs typeface="Calibri" panose="020F0502020204030204" pitchFamily="34" charset="0"/>
              </a:rPr>
              <a:t>-   PD done in office. Mr. </a:t>
            </a:r>
            <a:r>
              <a:rPr lang="en-US" sz="1400" dirty="0" err="1" smtClean="0">
                <a:solidFill>
                  <a:srgbClr val="000000"/>
                </a:solidFill>
                <a:latin typeface="Calibri" panose="020F0502020204030204" pitchFamily="34" charset="0"/>
                <a:cs typeface="Calibri" panose="020F0502020204030204" pitchFamily="34" charset="0"/>
              </a:rPr>
              <a:t>Rohit</a:t>
            </a:r>
            <a:r>
              <a:rPr lang="en-US" sz="1400" dirty="0" smtClean="0">
                <a:solidFill>
                  <a:srgbClr val="000000"/>
                </a:solidFill>
                <a:latin typeface="Calibri" panose="020F0502020204030204" pitchFamily="34" charset="0"/>
                <a:cs typeface="Calibri" panose="020F0502020204030204" pitchFamily="34" charset="0"/>
              </a:rPr>
              <a:t> Narayanan stays in Bangalore.</a:t>
            </a:r>
            <a:endParaRPr lang="en-US" sz="1400" dirty="0">
              <a:solidFill>
                <a:srgbClr val="000000"/>
              </a:solidFill>
              <a:latin typeface="Calibri" panose="020F0502020204030204" pitchFamily="34" charset="0"/>
              <a:cs typeface="Calibri" panose="020F0502020204030204" pitchFamily="34" charset="0"/>
            </a:endParaRP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AML </a:t>
            </a:r>
            <a:r>
              <a:rPr lang="en-US" sz="1400" dirty="0">
                <a:solidFill>
                  <a:srgbClr val="000000"/>
                </a:solidFill>
                <a:latin typeface="Calibri" panose="020F0502020204030204" pitchFamily="34" charset="0"/>
                <a:cs typeface="Calibri" panose="020F0502020204030204" pitchFamily="34" charset="0"/>
              </a:rPr>
              <a:t>check			</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Done </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MSME </a:t>
            </a:r>
            <a:r>
              <a:rPr lang="en-US" sz="1400" dirty="0">
                <a:solidFill>
                  <a:srgbClr val="000000"/>
                </a:solidFill>
                <a:latin typeface="Calibri" panose="020F0502020204030204" pitchFamily="34" charset="0"/>
                <a:cs typeface="Calibri" panose="020F0502020204030204" pitchFamily="34" charset="0"/>
              </a:rPr>
              <a:t>categorization			-   </a:t>
            </a:r>
            <a:r>
              <a:rPr lang="en-US" sz="1400" dirty="0" smtClean="0">
                <a:solidFill>
                  <a:srgbClr val="000000"/>
                </a:solidFill>
                <a:latin typeface="Calibri" panose="020F0502020204030204" pitchFamily="34" charset="0"/>
                <a:cs typeface="Calibri" panose="020F0502020204030204" pitchFamily="34" charset="0"/>
              </a:rPr>
              <a:t>Micro</a:t>
            </a:r>
            <a:endParaRPr lang="en-US" sz="1400" dirty="0">
              <a:solidFill>
                <a:srgbClr val="000000"/>
              </a:solidFill>
              <a:latin typeface="Calibri" panose="020F0502020204030204" pitchFamily="34" charset="0"/>
              <a:cs typeface="Calibri" panose="020F0502020204030204" pitchFamily="34" charset="0"/>
            </a:endParaRP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Bank </a:t>
            </a:r>
            <a:r>
              <a:rPr lang="en-US" sz="1400" dirty="0">
                <a:solidFill>
                  <a:srgbClr val="000000"/>
                </a:solidFill>
                <a:latin typeface="Calibri" panose="020F0502020204030204" pitchFamily="34" charset="0"/>
                <a:cs typeface="Calibri" panose="020F0502020204030204" pitchFamily="34" charset="0"/>
              </a:rPr>
              <a:t>account validation		</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Perfios done</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Revenue </a:t>
            </a:r>
            <a:r>
              <a:rPr lang="en-US" sz="1400" dirty="0">
                <a:solidFill>
                  <a:srgbClr val="000000"/>
                </a:solidFill>
                <a:latin typeface="Calibri" panose="020F0502020204030204" pitchFamily="34" charset="0"/>
                <a:cs typeface="Calibri" panose="020F0502020204030204" pitchFamily="34" charset="0"/>
              </a:rPr>
              <a:t>Validation		 </a:t>
            </a:r>
            <a:r>
              <a:rPr lang="en-US" sz="1400" dirty="0" smtClean="0">
                <a:solidFill>
                  <a:srgbClr val="000000"/>
                </a:solidFill>
                <a:latin typeface="Calibri" panose="020F0502020204030204" pitchFamily="34" charset="0"/>
                <a:cs typeface="Calibri" panose="020F0502020204030204" pitchFamily="34" charset="0"/>
              </a:rPr>
              <a:t>  	-   </a:t>
            </a:r>
            <a:r>
              <a:rPr lang="en-US" sz="1400" dirty="0">
                <a:solidFill>
                  <a:srgbClr val="000000"/>
                </a:solidFill>
                <a:latin typeface="Calibri" panose="020F0502020204030204" pitchFamily="34" charset="0"/>
                <a:cs typeface="Calibri" panose="020F0502020204030204" pitchFamily="34" charset="0"/>
              </a:rPr>
              <a:t>Banking/Financials</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Reference </a:t>
            </a:r>
            <a:r>
              <a:rPr lang="en-US" sz="1400" dirty="0">
                <a:solidFill>
                  <a:srgbClr val="000000"/>
                </a:solidFill>
                <a:latin typeface="Calibri" panose="020F0502020204030204" pitchFamily="34" charset="0"/>
                <a:cs typeface="Calibri" panose="020F0502020204030204" pitchFamily="34" charset="0"/>
              </a:rPr>
              <a:t>Check 			</a:t>
            </a:r>
            <a:r>
              <a:rPr lang="en-US" sz="1400" dirty="0" smtClean="0">
                <a:solidFill>
                  <a:srgbClr val="000000"/>
                </a:solidFill>
                <a:latin typeface="Calibri" panose="020F0502020204030204" pitchFamily="34" charset="0"/>
                <a:cs typeface="Calibri" panose="020F0502020204030204" pitchFamily="34" charset="0"/>
              </a:rPr>
              <a:t>-   Existing CLIX Borrower since Jun’2019</a:t>
            </a:r>
            <a:endParaRPr lang="en-US" sz="1400" dirty="0">
              <a:solidFill>
                <a:srgbClr val="000000"/>
              </a:solidFill>
              <a:latin typeface="Calibri" panose="020F0502020204030204" pitchFamily="34" charset="0"/>
              <a:cs typeface="Calibri" panose="020F0502020204030204" pitchFamily="34" charset="0"/>
            </a:endParaRP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FCU </a:t>
            </a:r>
            <a:r>
              <a:rPr lang="en-US" sz="1400" dirty="0">
                <a:solidFill>
                  <a:srgbClr val="000000"/>
                </a:solidFill>
                <a:latin typeface="Calibri" panose="020F0502020204030204" pitchFamily="34" charset="0"/>
                <a:cs typeface="Calibri" panose="020F0502020204030204" pitchFamily="34" charset="0"/>
              </a:rPr>
              <a:t>Check			</a:t>
            </a:r>
            <a:r>
              <a:rPr lang="en-US" sz="1400" dirty="0" smtClean="0">
                <a:solidFill>
                  <a:srgbClr val="000000"/>
                </a:solidFill>
                <a:latin typeface="Calibri" panose="020F0502020204030204" pitchFamily="34" charset="0"/>
                <a:cs typeface="Calibri" panose="020F0502020204030204" pitchFamily="34" charset="0"/>
              </a:rPr>
              <a:t>-   Initiated</a:t>
            </a:r>
            <a:endParaRPr lang="en-US" sz="1400" b="1" dirty="0">
              <a:solidFill>
                <a:srgbClr val="FF0000"/>
              </a:solidFill>
              <a:latin typeface="Calibri" panose="020F0502020204030204" pitchFamily="34" charset="0"/>
              <a:cs typeface="Calibri" panose="020F0502020204030204" pitchFamily="34" charset="0"/>
            </a:endParaRP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GAM </a:t>
            </a:r>
            <a:r>
              <a:rPr lang="en-US" sz="1400" dirty="0">
                <a:solidFill>
                  <a:srgbClr val="000000"/>
                </a:solidFill>
                <a:latin typeface="Calibri" panose="020F0502020204030204" pitchFamily="34" charset="0"/>
                <a:cs typeface="Calibri" panose="020F0502020204030204" pitchFamily="34" charset="0"/>
              </a:rPr>
              <a:t>Check			</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Received.</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ROC </a:t>
            </a:r>
            <a:r>
              <a:rPr lang="en-US" sz="1400" dirty="0">
                <a:solidFill>
                  <a:srgbClr val="000000"/>
                </a:solidFill>
                <a:latin typeface="Calibri" panose="020F0502020204030204" pitchFamily="34" charset="0"/>
                <a:cs typeface="Calibri" panose="020F0502020204030204" pitchFamily="34" charset="0"/>
              </a:rPr>
              <a:t>Search			</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NA</a:t>
            </a:r>
          </a:p>
          <a:p>
            <a:pPr marL="228600" indent="-228600" eaLnBrk="1" fontAlgn="auto" hangingPunct="1">
              <a:lnSpc>
                <a:spcPct val="150000"/>
              </a:lnSpc>
              <a:spcBef>
                <a:spcPts val="0"/>
              </a:spcBef>
              <a:spcAft>
                <a:spcPts val="0"/>
              </a:spcAft>
              <a:buFontTx/>
              <a:buAutoNum type="arabicPeriod"/>
              <a:defRPr/>
            </a:pPr>
            <a:r>
              <a:rPr lang="en-US" sz="1400" dirty="0" smtClean="0">
                <a:solidFill>
                  <a:srgbClr val="000000"/>
                </a:solidFill>
                <a:latin typeface="Calibri" panose="020F0502020204030204" pitchFamily="34" charset="0"/>
                <a:cs typeface="Calibri" panose="020F0502020204030204" pitchFamily="34" charset="0"/>
              </a:rPr>
              <a:t> RBI </a:t>
            </a:r>
            <a:r>
              <a:rPr lang="en-US" sz="1400" dirty="0">
                <a:solidFill>
                  <a:srgbClr val="000000"/>
                </a:solidFill>
                <a:latin typeface="Calibri" panose="020F0502020204030204" pitchFamily="34" charset="0"/>
                <a:cs typeface="Calibri" panose="020F0502020204030204" pitchFamily="34" charset="0"/>
              </a:rPr>
              <a:t>Defaulter Check			</a:t>
            </a:r>
            <a:r>
              <a:rPr lang="en-US" sz="1400" dirty="0" smtClean="0">
                <a:solidFill>
                  <a:srgbClr val="000000"/>
                </a:solidFill>
                <a:latin typeface="Calibri" panose="020F0502020204030204" pitchFamily="34" charset="0"/>
                <a:cs typeface="Calibri" panose="020F0502020204030204" pitchFamily="34" charset="0"/>
              </a:rPr>
              <a:t>-   Done</a:t>
            </a:r>
            <a:endParaRPr lang="en-US" sz="1400" dirty="0">
              <a:solidFill>
                <a:srgbClr val="000000"/>
              </a:solidFill>
              <a:latin typeface="Calibri" panose="020F0502020204030204" pitchFamily="34" charset="0"/>
              <a:cs typeface="Calibri" panose="020F0502020204030204" pitchFamily="34" charset="0"/>
            </a:endParaRPr>
          </a:p>
          <a:p>
            <a:pPr marL="228600" indent="-228600" eaLnBrk="1" fontAlgn="auto" hangingPunct="1">
              <a:lnSpc>
                <a:spcPct val="150000"/>
              </a:lnSpc>
              <a:spcBef>
                <a:spcPts val="0"/>
              </a:spcBef>
              <a:spcAft>
                <a:spcPts val="0"/>
              </a:spcAft>
              <a:buFontTx/>
              <a:buAutoNum type="arabicPeriod"/>
              <a:defRPr/>
            </a:pPr>
            <a:r>
              <a:rPr lang="en-US" sz="1400" dirty="0">
                <a:solidFill>
                  <a:srgbClr val="000000"/>
                </a:solidFill>
                <a:latin typeface="Calibri" panose="020F0502020204030204" pitchFamily="34" charset="0"/>
                <a:cs typeface="Calibri" panose="020F0502020204030204" pitchFamily="34" charset="0"/>
              </a:rPr>
              <a:t> Google Check			</a:t>
            </a:r>
            <a:r>
              <a:rPr lang="en-US" sz="1400" dirty="0" smtClean="0">
                <a:solidFill>
                  <a:srgbClr val="000000"/>
                </a:solidFill>
                <a:latin typeface="Calibri" panose="020F0502020204030204" pitchFamily="34" charset="0"/>
                <a:cs typeface="Calibri" panose="020F0502020204030204" pitchFamily="34" charset="0"/>
              </a:rPr>
              <a:t>-   Done</a:t>
            </a:r>
            <a:endParaRPr lang="en-US" sz="1400" dirty="0">
              <a:solidFill>
                <a:srgbClr val="000000"/>
              </a:solidFill>
              <a:latin typeface="Calibri" panose="020F0502020204030204" pitchFamily="34" charset="0"/>
              <a:cs typeface="Calibri" panose="020F0502020204030204" pitchFamily="34" charset="0"/>
            </a:endParaRPr>
          </a:p>
        </p:txBody>
      </p:sp>
      <p:pic>
        <p:nvPicPr>
          <p:cNvPr id="37892" name="Picture 5"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25400"/>
            <a:ext cx="12287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287339" y="779124"/>
            <a:ext cx="11796712"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Due Diligence</a:t>
            </a:r>
            <a:endParaRPr lang="en-US" altLang="en-US" sz="1400" b="1" dirty="0">
              <a:solidFill>
                <a:srgbClr val="FFFFFF"/>
              </a:solidFill>
              <a:cs typeface="Arial" panose="020B0604020202020204" pitchFamily="34" charset="0"/>
            </a:endParaRPr>
          </a:p>
        </p:txBody>
      </p:sp>
      <p:sp>
        <p:nvSpPr>
          <p:cNvPr id="11"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20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4294967295"/>
          </p:nvPr>
        </p:nvSpPr>
        <p:spPr bwMode="auto">
          <a:xfrm>
            <a:off x="9331325" y="648652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A19A15A-9FD1-4811-AB43-41B3C95EDB23}" type="slidenum">
              <a:rPr lang="en-US" altLang="en-US" sz="1200" smtClean="0">
                <a:solidFill>
                  <a:srgbClr val="FFFFFF"/>
                </a:solidFill>
              </a:rPr>
              <a:pPr>
                <a:lnSpc>
                  <a:spcPct val="100000"/>
                </a:lnSpc>
                <a:spcBef>
                  <a:spcPct val="0"/>
                </a:spcBef>
                <a:buFontTx/>
                <a:buNone/>
              </a:pPr>
              <a:t>25</a:t>
            </a:fld>
            <a:endParaRPr lang="en-US" altLang="en-US" sz="1200" dirty="0" smtClean="0">
              <a:solidFill>
                <a:srgbClr val="FFFFFF"/>
              </a:solidFill>
            </a:endParaRPr>
          </a:p>
        </p:txBody>
      </p:sp>
      <p:pic>
        <p:nvPicPr>
          <p:cNvPr id="37892" name="Picture 5"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25400"/>
            <a:ext cx="12287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287339" y="779124"/>
            <a:ext cx="11796712"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Reference Check Details</a:t>
            </a:r>
            <a:endParaRPr lang="en-US" altLang="en-US" sz="1400" b="1" dirty="0">
              <a:solidFill>
                <a:srgbClr val="FFFFFF"/>
              </a:solidFill>
              <a:cs typeface="Arial" panose="020B0604020202020204" pitchFamily="34" charset="0"/>
            </a:endParaRPr>
          </a:p>
        </p:txBody>
      </p:sp>
      <p:sp>
        <p:nvSpPr>
          <p:cNvPr id="11"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09473054"/>
              </p:ext>
            </p:extLst>
          </p:nvPr>
        </p:nvGraphicFramePr>
        <p:xfrm>
          <a:off x="287337" y="1257678"/>
          <a:ext cx="11787187" cy="4905857"/>
        </p:xfrm>
        <a:graphic>
          <a:graphicData uri="http://schemas.openxmlformats.org/drawingml/2006/table">
            <a:tbl>
              <a:tblPr/>
              <a:tblGrid>
                <a:gridCol w="2946797">
                  <a:extLst>
                    <a:ext uri="{9D8B030D-6E8A-4147-A177-3AD203B41FA5}">
                      <a16:colId xmlns:a16="http://schemas.microsoft.com/office/drawing/2014/main" val="3503003682"/>
                    </a:ext>
                  </a:extLst>
                </a:gridCol>
                <a:gridCol w="2357437">
                  <a:extLst>
                    <a:ext uri="{9D8B030D-6E8A-4147-A177-3AD203B41FA5}">
                      <a16:colId xmlns:a16="http://schemas.microsoft.com/office/drawing/2014/main" val="140364633"/>
                    </a:ext>
                  </a:extLst>
                </a:gridCol>
                <a:gridCol w="6482953">
                  <a:extLst>
                    <a:ext uri="{9D8B030D-6E8A-4147-A177-3AD203B41FA5}">
                      <a16:colId xmlns:a16="http://schemas.microsoft.com/office/drawing/2014/main" val="1628778089"/>
                    </a:ext>
                  </a:extLst>
                </a:gridCol>
              </a:tblGrid>
              <a:tr h="466167">
                <a:tc gridSpan="3">
                  <a:txBody>
                    <a:bodyPr/>
                    <a:lstStyle/>
                    <a:p>
                      <a:pPr algn="l" fontAlgn="ctr"/>
                      <a:r>
                        <a:rPr lang="en-US" sz="1200" b="1" i="0" u="none" strike="noStrike">
                          <a:solidFill>
                            <a:srgbClr val="FFFFFF"/>
                          </a:solidFill>
                          <a:effectLst/>
                          <a:latin typeface="Calibri" panose="020F0502020204030204" pitchFamily="34" charset="0"/>
                        </a:rPr>
                        <a:t>Profile Discussion, Visit Details and Reference Checks</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6976023"/>
                  </a:ext>
                </a:extLst>
              </a:tr>
              <a:tr h="443969">
                <a:tc>
                  <a:txBody>
                    <a:bodyPr/>
                    <a:lstStyle/>
                    <a:p>
                      <a:pPr algn="l" fontAlgn="ctr"/>
                      <a:r>
                        <a:rPr lang="en-US" sz="1200" b="1" i="0" u="none" strike="noStrike">
                          <a:solidFill>
                            <a:srgbClr val="000000"/>
                          </a:solidFill>
                          <a:effectLst/>
                          <a:latin typeface="Calibri" panose="020F0502020204030204" pitchFamily="34" charset="0"/>
                        </a:rPr>
                        <a:t>Date of Visit:</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14-Aug-22</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sng" strike="noStrike">
                          <a:solidFill>
                            <a:srgbClr val="000000"/>
                          </a:solidFill>
                          <a:effectLst/>
                          <a:latin typeface="Calibri" panose="020F0502020204030204" pitchFamily="34" charset="0"/>
                        </a:rPr>
                        <a:t>Comments on visit:</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068725"/>
                  </a:ext>
                </a:extLst>
              </a:tr>
              <a:tr h="443969">
                <a:tc>
                  <a:txBody>
                    <a:bodyPr/>
                    <a:lstStyle/>
                    <a:p>
                      <a:pPr algn="l" fontAlgn="ctr"/>
                      <a:r>
                        <a:rPr lang="en-US" sz="1200" b="1" i="0" u="none" strike="noStrike">
                          <a:solidFill>
                            <a:srgbClr val="000000"/>
                          </a:solidFill>
                          <a:effectLst/>
                          <a:latin typeface="Calibri" panose="020F0502020204030204" pitchFamily="34" charset="0"/>
                        </a:rPr>
                        <a:t>Place Visited:</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Clix Office - Bangalore</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en-US" sz="1200" b="0" i="0" u="none" strike="noStrike" dirty="0">
                          <a:solidFill>
                            <a:srgbClr val="000000"/>
                          </a:solidFill>
                          <a:effectLst/>
                          <a:latin typeface="Calibri" panose="020F0502020204030204" pitchFamily="34" charset="0"/>
                        </a:rPr>
                        <a:t>PD was done in Clix Office as all the assets are deployed in different hospitals with MOU with them.</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256665"/>
                  </a:ext>
                </a:extLst>
              </a:tr>
              <a:tr h="443969">
                <a:tc>
                  <a:txBody>
                    <a:bodyPr/>
                    <a:lstStyle/>
                    <a:p>
                      <a:pPr algn="l" fontAlgn="ctr"/>
                      <a:r>
                        <a:rPr lang="en-US" sz="1200" b="1" i="0" u="none" strike="noStrike">
                          <a:solidFill>
                            <a:srgbClr val="000000"/>
                          </a:solidFill>
                          <a:effectLst/>
                          <a:latin typeface="Calibri" panose="020F0502020204030204" pitchFamily="34" charset="0"/>
                        </a:rPr>
                        <a:t>Met With:</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Mr. Rohit Narayanan</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571914932"/>
                  </a:ext>
                </a:extLst>
              </a:tr>
              <a:tr h="443969">
                <a:tc>
                  <a:txBody>
                    <a:bodyPr/>
                    <a:lstStyle/>
                    <a:p>
                      <a:pPr algn="l" fontAlgn="ctr"/>
                      <a:r>
                        <a:rPr lang="en-US" sz="1200" b="1" i="0" u="none" strike="noStrike">
                          <a:solidFill>
                            <a:srgbClr val="000000"/>
                          </a:solidFill>
                          <a:effectLst/>
                          <a:latin typeface="Calibri" panose="020F0502020204030204" pitchFamily="34" charset="0"/>
                        </a:rPr>
                        <a:t>Profession</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dirty="0">
                          <a:solidFill>
                            <a:srgbClr val="000000"/>
                          </a:solidFill>
                          <a:effectLst/>
                          <a:latin typeface="Calibri" panose="020F0502020204030204" pitchFamily="34" charset="0"/>
                        </a:rPr>
                        <a:t>Business manager of </a:t>
                      </a:r>
                      <a:r>
                        <a:rPr lang="en-US" sz="1200" b="0" i="0" u="none" strike="noStrike" dirty="0" err="1">
                          <a:solidFill>
                            <a:srgbClr val="000000"/>
                          </a:solidFill>
                          <a:effectLst/>
                          <a:latin typeface="Calibri" panose="020F0502020204030204" pitchFamily="34" charset="0"/>
                        </a:rPr>
                        <a:t>Dhatri</a:t>
                      </a:r>
                      <a:r>
                        <a:rPr lang="en-US" sz="1200" b="0"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Lifecare</a:t>
                      </a:r>
                      <a:r>
                        <a:rPr lang="en-US" sz="1200" b="0" i="0" u="none" strike="noStrike" dirty="0">
                          <a:solidFill>
                            <a:srgbClr val="000000"/>
                          </a:solidFill>
                          <a:effectLst/>
                          <a:latin typeface="Calibri" panose="020F0502020204030204" pitchFamily="34" charset="0"/>
                        </a:rPr>
                        <a:t> Services</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716294169"/>
                  </a:ext>
                </a:extLst>
              </a:tr>
              <a:tr h="443969">
                <a:tc>
                  <a:txBody>
                    <a:bodyPr/>
                    <a:lstStyle/>
                    <a:p>
                      <a:pPr algn="l" fontAlgn="ctr"/>
                      <a:r>
                        <a:rPr lang="en-US" sz="1200" b="1" i="0" u="none" strike="noStrike">
                          <a:solidFill>
                            <a:srgbClr val="000000"/>
                          </a:solidFill>
                          <a:effectLst/>
                          <a:latin typeface="Calibri" panose="020F0502020204030204" pitchFamily="34" charset="0"/>
                        </a:rPr>
                        <a:t>Contact Number</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9820082247</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831443551"/>
                  </a:ext>
                </a:extLst>
              </a:tr>
              <a:tr h="443969">
                <a:tc>
                  <a:txBody>
                    <a:bodyPr/>
                    <a:lstStyle/>
                    <a:p>
                      <a:pPr algn="l" fontAlgn="ctr"/>
                      <a:r>
                        <a:rPr lang="en-US" sz="1200" b="1" i="0" u="none" strike="noStrike">
                          <a:solidFill>
                            <a:srgbClr val="000000"/>
                          </a:solidFill>
                          <a:effectLst/>
                          <a:latin typeface="Calibri" panose="020F0502020204030204" pitchFamily="34" charset="0"/>
                        </a:rPr>
                        <a:t>Relation of Reference with Borrower</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Professional</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627027552"/>
                  </a:ext>
                </a:extLst>
              </a:tr>
              <a:tr h="443969">
                <a:tc>
                  <a:txBody>
                    <a:bodyPr/>
                    <a:lstStyle/>
                    <a:p>
                      <a:pPr algn="l" fontAlgn="ctr"/>
                      <a:r>
                        <a:rPr lang="en-US" sz="1200" b="1" i="0" u="none" strike="noStrike">
                          <a:solidFill>
                            <a:srgbClr val="000000"/>
                          </a:solidFill>
                          <a:effectLst/>
                          <a:latin typeface="Calibri" panose="020F0502020204030204" pitchFamily="34" charset="0"/>
                        </a:rPr>
                        <a:t>Reference Check 1: Name</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Mr.Anup</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en-US" sz="1200" b="0" i="0" u="none" strike="noStrike">
                          <a:solidFill>
                            <a:srgbClr val="000000"/>
                          </a:solidFill>
                          <a:effectLst/>
                          <a:latin typeface="Calibri" panose="020F0502020204030204" pitchFamily="34" charset="0"/>
                        </a:rPr>
                        <a:t>Reference check done is positive.</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195251"/>
                  </a:ext>
                </a:extLst>
              </a:tr>
              <a:tr h="443969">
                <a:tc>
                  <a:txBody>
                    <a:bodyPr/>
                    <a:lstStyle/>
                    <a:p>
                      <a:pPr algn="l" fontAlgn="ctr"/>
                      <a:r>
                        <a:rPr lang="en-US" sz="1200" b="1" i="0" u="none" strike="noStrike">
                          <a:solidFill>
                            <a:srgbClr val="000000"/>
                          </a:solidFill>
                          <a:effectLst/>
                          <a:latin typeface="Calibri" panose="020F0502020204030204" pitchFamily="34" charset="0"/>
                        </a:rPr>
                        <a:t>Reference Check 1: Contact Number</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9740060060</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902796646"/>
                  </a:ext>
                </a:extLst>
              </a:tr>
              <a:tr h="443969">
                <a:tc>
                  <a:txBody>
                    <a:bodyPr/>
                    <a:lstStyle/>
                    <a:p>
                      <a:pPr algn="l" fontAlgn="ctr"/>
                      <a:r>
                        <a:rPr lang="en-US" sz="1200" b="1" i="0" u="none" strike="noStrike">
                          <a:solidFill>
                            <a:srgbClr val="000000"/>
                          </a:solidFill>
                          <a:effectLst/>
                          <a:latin typeface="Calibri" panose="020F0502020204030204" pitchFamily="34" charset="0"/>
                        </a:rPr>
                        <a:t>Reference Check 2: Name</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a:solidFill>
                            <a:srgbClr val="000000"/>
                          </a:solidFill>
                          <a:effectLst/>
                          <a:latin typeface="Calibri" panose="020F0502020204030204" pitchFamily="34" charset="0"/>
                        </a:rPr>
                        <a:t>Dr. KG Ramakrishnan- HOD Radiology, calicut</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59159249"/>
                  </a:ext>
                </a:extLst>
              </a:tr>
              <a:tr h="443969">
                <a:tc>
                  <a:txBody>
                    <a:bodyPr/>
                    <a:lstStyle/>
                    <a:p>
                      <a:pPr algn="l" fontAlgn="ctr"/>
                      <a:r>
                        <a:rPr lang="en-US" sz="1200" b="1" i="0" u="none" strike="noStrike">
                          <a:solidFill>
                            <a:srgbClr val="000000"/>
                          </a:solidFill>
                          <a:effectLst/>
                          <a:latin typeface="Calibri" panose="020F0502020204030204" pitchFamily="34" charset="0"/>
                        </a:rPr>
                        <a:t>Reference Check 2: Contact Number</a:t>
                      </a:r>
                    </a:p>
                  </a:txBody>
                  <a:tcPr marL="7440" marR="7440" marT="7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200" b="0" i="0" u="none" strike="noStrike" dirty="0">
                          <a:solidFill>
                            <a:srgbClr val="000000"/>
                          </a:solidFill>
                          <a:effectLst/>
                          <a:latin typeface="Calibri" panose="020F0502020204030204" pitchFamily="34" charset="0"/>
                        </a:rPr>
                        <a:t>9847086749</a:t>
                      </a:r>
                    </a:p>
                  </a:txBody>
                  <a:tcPr marL="7440" marR="7440" marT="7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51450243"/>
                  </a:ext>
                </a:extLst>
              </a:tr>
            </a:tbl>
          </a:graphicData>
        </a:graphic>
      </p:graphicFrame>
    </p:spTree>
    <p:extLst>
      <p:ext uri="{BB962C8B-B14F-4D97-AF65-F5344CB8AC3E}">
        <p14:creationId xmlns:p14="http://schemas.microsoft.com/office/powerpoint/2010/main" val="679341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p:cNvPr>
          <p:cNvSpPr/>
          <p:nvPr/>
        </p:nvSpPr>
        <p:spPr>
          <a:xfrm>
            <a:off x="117475" y="758825"/>
            <a:ext cx="11957050" cy="3984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Approval Details</a:t>
            </a:r>
          </a:p>
        </p:txBody>
      </p:sp>
      <p:graphicFrame>
        <p:nvGraphicFramePr>
          <p:cNvPr id="12" name="Table 11"/>
          <p:cNvGraphicFramePr>
            <a:graphicFrameLocks noGrp="1"/>
          </p:cNvGraphicFramePr>
          <p:nvPr/>
        </p:nvGraphicFramePr>
        <p:xfrm>
          <a:off x="0" y="6486525"/>
          <a:ext cx="12192000" cy="36988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369888">
                <a:tc>
                  <a:txBody>
                    <a:bodyPr/>
                    <a:lstStyle/>
                    <a:p>
                      <a:endParaRPr lang="en-US" sz="1800" dirty="0"/>
                    </a:p>
                  </a:txBody>
                  <a:tcPr marT="45603" marB="45603">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sz="1800" dirty="0"/>
                    </a:p>
                  </a:txBody>
                  <a:tcPr marT="45603" marB="45603">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sz="1800" dirty="0"/>
                    </a:p>
                  </a:txBody>
                  <a:tcPr marT="45603" marB="45603">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sz="1800" dirty="0"/>
                    </a:p>
                  </a:txBody>
                  <a:tcPr marT="45603" marB="45603">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10000"/>
                  </a:ext>
                </a:extLst>
              </a:tr>
            </a:tbl>
          </a:graphicData>
        </a:graphic>
      </p:graphicFrame>
      <p:sp>
        <p:nvSpPr>
          <p:cNvPr id="44040" name="Slide Number Placeholder 2"/>
          <p:cNvSpPr>
            <a:spLocks noGrp="1"/>
          </p:cNvSpPr>
          <p:nvPr>
            <p:ph type="sldNum" sz="quarter" idx="12"/>
          </p:nvPr>
        </p:nvSpPr>
        <p:spPr bwMode="auto">
          <a:xfrm>
            <a:off x="9331325" y="648652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ED4254-7C49-4944-839C-9C4C50012ED0}" type="slidenum">
              <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endParaRPr>
          </a:p>
        </p:txBody>
      </p:sp>
      <p:sp>
        <p:nvSpPr>
          <p:cNvPr id="44041" name="Text Box 1"/>
          <p:cNvSpPr txBox="1">
            <a:spLocks noChangeArrowheads="1"/>
          </p:cNvSpPr>
          <p:nvPr/>
        </p:nvSpPr>
        <p:spPr bwMode="auto">
          <a:xfrm>
            <a:off x="1733550" y="3406775"/>
            <a:ext cx="17145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
                <a:srgbClr val="000000"/>
              </a:buClr>
              <a:buSzTx/>
              <a:buFontTx/>
              <a:buNone/>
              <a:tabLst/>
              <a:defRPr/>
            </a:pPr>
            <a:endParaRPr kumimoji="0" lang="en-US" altLang="en-US" sz="1200" b="1" i="0" u="none" strike="noStrike" kern="1200" cap="none" spc="0" normalizeH="0" baseline="0" noProof="0" smtClean="0">
              <a:ln>
                <a:noFill/>
              </a:ln>
              <a:solidFill>
                <a:srgbClr val="FFFFFF"/>
              </a:solidFill>
              <a:effectLst/>
              <a:uLnTx/>
              <a:uFillTx/>
              <a:latin typeface="GE Inspira"/>
              <a:ea typeface="Microsoft YaHei" panose="020B0503020204020204" pitchFamily="34" charset="-122"/>
              <a:cs typeface="+mn-cs"/>
            </a:endParaRPr>
          </a:p>
        </p:txBody>
      </p:sp>
      <p:sp>
        <p:nvSpPr>
          <p:cNvPr id="44042" name="Text Box 2"/>
          <p:cNvSpPr txBox="1">
            <a:spLocks noChangeArrowheads="1"/>
          </p:cNvSpPr>
          <p:nvPr/>
        </p:nvSpPr>
        <p:spPr bwMode="auto">
          <a:xfrm>
            <a:off x="415925" y="1955800"/>
            <a:ext cx="2633663" cy="285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800" tIns="41400" rIns="82800" bIns="41400">
            <a:spAutoFit/>
          </a:bodyPr>
          <a:lstStyle>
            <a:lvl1pPr defTabSz="457200">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1" i="0" u="sng"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Sales</a:t>
            </a: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a:t>
            </a: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Stalin Prabhu</a:t>
            </a: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Manu Goel</a:t>
            </a: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1" i="0" u="sng"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Credit</a:t>
            </a: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a:t>
            </a: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K. Narendra</a:t>
            </a: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000000"/>
                </a:solidFill>
                <a:latin typeface="Calibri"/>
                <a:ea typeface="MS PGothic" panose="020B0600070205080204" pitchFamily="34" charset="-128"/>
                <a:cs typeface="Arial" panose="020B0604020202020204" pitchFamily="34" charset="0"/>
              </a:rPr>
              <a:t>Sourabh Madra</a:t>
            </a: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0" i="0" u="none" strike="noStrike" kern="1200" cap="none" spc="0" normalizeH="0" baseline="0" noProof="0" dirty="0" smtClean="0">
              <a:ln>
                <a:noFill/>
              </a:ln>
              <a:solidFill>
                <a:srgbClr val="4157AD"/>
              </a:solidFill>
              <a:effectLst/>
              <a:uLnTx/>
              <a:uFillTx/>
              <a:latin typeface="Calibri"/>
              <a:ea typeface="MS PGothic" panose="020B0600070205080204" pitchFamily="34" charset="-128"/>
              <a:cs typeface="Arial" panose="020B0604020202020204" pitchFamily="34" charset="0"/>
            </a:endParaRPr>
          </a:p>
        </p:txBody>
      </p:sp>
      <p:sp>
        <p:nvSpPr>
          <p:cNvPr id="44043" name="Text Box 3"/>
          <p:cNvSpPr txBox="1">
            <a:spLocks noChangeArrowheads="1"/>
          </p:cNvSpPr>
          <p:nvPr/>
        </p:nvSpPr>
        <p:spPr bwMode="auto">
          <a:xfrm>
            <a:off x="7667625" y="1851025"/>
            <a:ext cx="4114800" cy="729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800" tIns="41400" rIns="82800" bIns="41400">
            <a:spAutoFit/>
          </a:bodyPr>
          <a:lstStyle>
            <a:lvl1pPr defTabSz="457200">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Vikram Rathi</a:t>
            </a: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smtClean="0">
                <a:ln>
                  <a:noFill/>
                </a:ln>
                <a:solidFill>
                  <a:srgbClr val="000000"/>
                </a:solidFill>
                <a:effectLst/>
                <a:uLnTx/>
                <a:uFillTx/>
                <a:latin typeface="Calibri"/>
                <a:ea typeface="MS PGothic" panose="020B0600070205080204" pitchFamily="34" charset="-128"/>
                <a:cs typeface="Arial" panose="020B0604020202020204" pitchFamily="34" charset="0"/>
              </a:rPr>
              <a:t>Pankaj Bansal</a:t>
            </a:r>
          </a:p>
        </p:txBody>
      </p:sp>
      <p:sp>
        <p:nvSpPr>
          <p:cNvPr id="44044" name="Rectangle 4"/>
          <p:cNvSpPr>
            <a:spLocks noChangeArrowheads="1"/>
          </p:cNvSpPr>
          <p:nvPr/>
        </p:nvSpPr>
        <p:spPr bwMode="auto">
          <a:xfrm>
            <a:off x="415925" y="1717675"/>
            <a:ext cx="2633663" cy="214313"/>
          </a:xfrm>
          <a:prstGeom prst="rect">
            <a:avLst/>
          </a:prstGeom>
          <a:solidFill>
            <a:srgbClr val="71274C"/>
          </a:solidFill>
          <a:ln w="3240" cap="sq">
            <a:solidFill>
              <a:srgbClr val="4157AD"/>
            </a:solidFill>
            <a:miter lim="800000"/>
            <a:headEnd/>
            <a:tailEnd/>
          </a:ln>
        </p:spPr>
        <p:txBody>
          <a:bodyPr wrap="none" lIns="90000" tIns="46800" rIns="90000" bIns="46800" anchor="ctr"/>
          <a:lstStyle>
            <a:lvl1pPr defTabSz="457200">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1" i="0" u="none" strike="noStrike" kern="1200" cap="none" spc="0" normalizeH="0" baseline="0" noProof="0" smtClean="0">
                <a:ln>
                  <a:noFill/>
                </a:ln>
                <a:solidFill>
                  <a:srgbClr val="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DEAL  TEAM</a:t>
            </a:r>
          </a:p>
        </p:txBody>
      </p:sp>
      <p:sp>
        <p:nvSpPr>
          <p:cNvPr id="44045" name="Rectangle 5"/>
          <p:cNvSpPr>
            <a:spLocks noChangeArrowheads="1"/>
          </p:cNvSpPr>
          <p:nvPr/>
        </p:nvSpPr>
        <p:spPr bwMode="auto">
          <a:xfrm>
            <a:off x="7667625" y="1635125"/>
            <a:ext cx="4114800" cy="209550"/>
          </a:xfrm>
          <a:prstGeom prst="rect">
            <a:avLst/>
          </a:prstGeom>
          <a:solidFill>
            <a:srgbClr val="71274C"/>
          </a:solidFill>
          <a:ln w="3240" cap="sq">
            <a:solidFill>
              <a:srgbClr val="4157AD"/>
            </a:solidFill>
            <a:miter lim="800000"/>
            <a:headEnd/>
            <a:tailEnd/>
          </a:ln>
        </p:spPr>
        <p:txBody>
          <a:bodyPr wrap="none" lIns="90000" tIns="46800" rIns="90000" bIns="46800" anchor="ctr"/>
          <a:lstStyle>
            <a:lvl1pPr defTabSz="457200">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1" i="0" u="none" strike="noStrike" kern="1200" cap="none" spc="0" normalizeH="0" baseline="0" noProof="0" smtClean="0">
                <a:ln>
                  <a:noFill/>
                </a:ln>
                <a:solidFill>
                  <a:srgbClr val="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APPROVALS</a:t>
            </a:r>
          </a:p>
        </p:txBody>
      </p:sp>
      <p:sp>
        <p:nvSpPr>
          <p:cNvPr id="44046" name="Rectangle 6"/>
          <p:cNvSpPr>
            <a:spLocks noChangeArrowheads="1"/>
          </p:cNvSpPr>
          <p:nvPr/>
        </p:nvSpPr>
        <p:spPr bwMode="auto">
          <a:xfrm>
            <a:off x="4464050" y="1233488"/>
            <a:ext cx="3094038" cy="214312"/>
          </a:xfrm>
          <a:prstGeom prst="rect">
            <a:avLst/>
          </a:prstGeom>
          <a:solidFill>
            <a:srgbClr val="71274C"/>
          </a:solidFill>
          <a:ln w="3240" cap="sq">
            <a:solidFill>
              <a:srgbClr val="4157AD"/>
            </a:solidFill>
            <a:miter lim="800000"/>
            <a:headEnd/>
            <a:tailEnd/>
          </a:ln>
        </p:spPr>
        <p:txBody>
          <a:bodyPr wrap="none" lIns="90000" tIns="46800" rIns="90000" bIns="46800" anchor="ctr"/>
          <a:lstStyle>
            <a:lvl1pPr defTabSz="457200">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0" fontAlgn="base" latinLnBrk="0" hangingPunct="0">
              <a:lnSpc>
                <a:spcPct val="100000"/>
              </a:lnSpc>
              <a:spcBef>
                <a:spcPct val="0"/>
              </a:spcBef>
              <a:spcAft>
                <a:spcPct val="0"/>
              </a:spcAft>
              <a:buClrTx/>
              <a:buSzTx/>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1" i="0" u="none" strike="noStrike" kern="1200" cap="none" spc="0" normalizeH="0" baseline="0" noProof="0" smtClean="0">
                <a:ln>
                  <a:noFill/>
                </a:ln>
                <a:solidFill>
                  <a:srgbClr val="FFFFF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CREDIT  APPROVAL   AUTHORITY</a:t>
            </a:r>
          </a:p>
        </p:txBody>
      </p:sp>
      <p:sp>
        <p:nvSpPr>
          <p:cNvPr id="44047" name="Text Box 7"/>
          <p:cNvSpPr txBox="1">
            <a:spLocks noChangeArrowheads="1"/>
          </p:cNvSpPr>
          <p:nvPr/>
        </p:nvSpPr>
        <p:spPr bwMode="auto">
          <a:xfrm>
            <a:off x="9028113" y="34925"/>
            <a:ext cx="15716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
                <a:srgbClr val="000000"/>
              </a:buClr>
              <a:buSzTx/>
              <a:buFontTx/>
              <a:buNone/>
              <a:tabLst/>
              <a:defRPr/>
            </a:pPr>
            <a:endParaRPr kumimoji="0" lang="en-US" altLang="en-US" sz="1200" b="1" i="0" u="none" strike="noStrike" kern="1200" cap="none" spc="0" normalizeH="0" baseline="0" noProof="0" smtClean="0">
              <a:ln>
                <a:noFill/>
              </a:ln>
              <a:solidFill>
                <a:srgbClr val="FFFFFF"/>
              </a:solidFill>
              <a:effectLst/>
              <a:uLnTx/>
              <a:uFillTx/>
              <a:latin typeface="GE Inspira"/>
              <a:ea typeface="Microsoft YaHei" panose="020B0503020204020204" pitchFamily="34" charset="-122"/>
              <a:cs typeface="+mn-cs"/>
            </a:endParaRPr>
          </a:p>
        </p:txBody>
      </p:sp>
      <p:pic>
        <p:nvPicPr>
          <p:cNvPr id="44048" name="Picture 12"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5"/>
          <p:cNvSpPr txBox="1">
            <a:spLocks noChangeArrowheads="1"/>
          </p:cNvSpPr>
          <p:nvPr/>
        </p:nvSpPr>
        <p:spPr bwMode="auto">
          <a:xfrm>
            <a:off x="10355263"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altLang="en-US" sz="1190" b="1" i="1"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HFS – June 2022</a:t>
            </a:r>
            <a:endParaRPr kumimoji="0" lang="en-US" altLang="en-US" sz="119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81154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1"/>
          <p:cNvGraphicFramePr>
            <a:graphicFrameLocks noChangeAspect="1"/>
          </p:cNvGraphicFramePr>
          <p:nvPr>
            <p:extLst>
              <p:ext uri="{D42A27DB-BD31-4B8C-83A1-F6EECF244321}">
                <p14:modId xmlns:p14="http://schemas.microsoft.com/office/powerpoint/2010/main" val="1046364691"/>
              </p:ext>
            </p:extLst>
          </p:nvPr>
        </p:nvGraphicFramePr>
        <p:xfrm>
          <a:off x="117475" y="169863"/>
          <a:ext cx="11979275" cy="6442075"/>
        </p:xfrm>
        <a:graphic>
          <a:graphicData uri="http://schemas.openxmlformats.org/presentationml/2006/ole">
            <mc:AlternateContent xmlns:mc="http://schemas.openxmlformats.org/markup-compatibility/2006">
              <mc:Choice xmlns:v="urn:schemas-microsoft-com:vml" Requires="v">
                <p:oleObj spid="_x0000_s3131" name="Worksheet" r:id="rId3" imgW="11496883" imgH="6410167" progId="Excel.Sheet.8">
                  <p:embed/>
                </p:oleObj>
              </mc:Choice>
              <mc:Fallback>
                <p:oleObj name="Worksheet" r:id="rId3" imgW="11496883" imgH="6410167" progId="Excel.Sheet.8">
                  <p:embed/>
                  <p:pic>
                    <p:nvPicPr>
                      <p:cNvPr id="8194" name="Object 1"/>
                      <p:cNvPicPr>
                        <a:picLocks noChangeAspect="1" noChangeArrowheads="1"/>
                      </p:cNvPicPr>
                      <p:nvPr/>
                    </p:nvPicPr>
                    <p:blipFill>
                      <a:blip r:embed="rId4"/>
                      <a:srcRect/>
                      <a:stretch>
                        <a:fillRect/>
                      </a:stretch>
                    </p:blipFill>
                    <p:spPr bwMode="auto">
                      <a:xfrm>
                        <a:off x="117475" y="169863"/>
                        <a:ext cx="11979275"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983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2" descr="https://contacts.zoho.com/file?t=org&amp;ID=3bf8693c5fc5adb7c715752ff00610a1d7a249c92f65f05b191136081a2ef6086ccd82882e53d1989d8564a3b0b735be&amp;time=15240595053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63" y="33338"/>
            <a:ext cx="1114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a:spLocks noChangeArrowheads="1"/>
          </p:cNvSpPr>
          <p:nvPr/>
        </p:nvSpPr>
        <p:spPr bwMode="auto">
          <a:xfrm>
            <a:off x="168275" y="674688"/>
            <a:ext cx="11941175" cy="2143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white"/>
                </a:solidFill>
                <a:effectLst/>
                <a:uLnTx/>
                <a:uFillTx/>
                <a:latin typeface="Calibri" panose="020F0502020204030204"/>
                <a:ea typeface="Microsoft YaHei"/>
                <a:cs typeface="+mn-cs"/>
              </a:rPr>
              <a:t>POLICY RUN PARAMETERS</a:t>
            </a:r>
            <a:endParaRPr kumimoji="0" lang="fr-FR" sz="1400" b="1" i="0" u="none" strike="noStrike" kern="1200" cap="all" spc="0" normalizeH="0" baseline="0" noProof="0" dirty="0">
              <a:ln>
                <a:noFill/>
              </a:ln>
              <a:solidFill>
                <a:prstClr val="white"/>
              </a:solidFill>
              <a:effectLst/>
              <a:uLnTx/>
              <a:uFillTx/>
              <a:latin typeface="Calibri" panose="020F0502020204030204"/>
              <a:ea typeface="Microsoft YaHei"/>
              <a:cs typeface="+mn-cs"/>
            </a:endParaRPr>
          </a:p>
        </p:txBody>
      </p:sp>
      <p:graphicFrame>
        <p:nvGraphicFramePr>
          <p:cNvPr id="9220" name="Object 1"/>
          <p:cNvGraphicFramePr>
            <a:graphicFrameLocks noChangeAspect="1"/>
          </p:cNvGraphicFramePr>
          <p:nvPr>
            <p:extLst>
              <p:ext uri="{D42A27DB-BD31-4B8C-83A1-F6EECF244321}">
                <p14:modId xmlns:p14="http://schemas.microsoft.com/office/powerpoint/2010/main" val="1668339929"/>
              </p:ext>
            </p:extLst>
          </p:nvPr>
        </p:nvGraphicFramePr>
        <p:xfrm>
          <a:off x="168275" y="936625"/>
          <a:ext cx="11941175" cy="3551238"/>
        </p:xfrm>
        <a:graphic>
          <a:graphicData uri="http://schemas.openxmlformats.org/presentationml/2006/ole">
            <mc:AlternateContent xmlns:mc="http://schemas.openxmlformats.org/markup-compatibility/2006">
              <mc:Choice xmlns:v="urn:schemas-microsoft-com:vml" Requires="v">
                <p:oleObj spid="_x0000_s5176" name="Worksheet" r:id="rId5" imgW="10372507" imgH="2590651" progId="Excel.Sheet.8">
                  <p:embed/>
                </p:oleObj>
              </mc:Choice>
              <mc:Fallback>
                <p:oleObj name="Worksheet" r:id="rId5" imgW="10372507" imgH="2590651" progId="Excel.Sheet.8">
                  <p:embed/>
                  <p:pic>
                    <p:nvPicPr>
                      <p:cNvPr id="9220" name="Object 1"/>
                      <p:cNvPicPr>
                        <a:picLocks noChangeAspect="1" noChangeArrowheads="1"/>
                      </p:cNvPicPr>
                      <p:nvPr/>
                    </p:nvPicPr>
                    <p:blipFill>
                      <a:blip r:embed="rId6"/>
                      <a:srcRect/>
                      <a:stretch>
                        <a:fillRect/>
                      </a:stretch>
                    </p:blipFill>
                    <p:spPr bwMode="auto">
                      <a:xfrm>
                        <a:off x="168275" y="936625"/>
                        <a:ext cx="11941175"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93277694"/>
              </p:ext>
            </p:extLst>
          </p:nvPr>
        </p:nvGraphicFramePr>
        <p:xfrm>
          <a:off x="168271" y="4535489"/>
          <a:ext cx="11941178" cy="2104947"/>
        </p:xfrm>
        <a:graphic>
          <a:graphicData uri="http://schemas.openxmlformats.org/drawingml/2006/table">
            <a:tbl>
              <a:tblPr/>
              <a:tblGrid>
                <a:gridCol w="1791176">
                  <a:extLst>
                    <a:ext uri="{9D8B030D-6E8A-4147-A177-3AD203B41FA5}">
                      <a16:colId xmlns:a16="http://schemas.microsoft.com/office/drawing/2014/main" val="3349177550"/>
                    </a:ext>
                  </a:extLst>
                </a:gridCol>
                <a:gridCol w="2388235">
                  <a:extLst>
                    <a:ext uri="{9D8B030D-6E8A-4147-A177-3AD203B41FA5}">
                      <a16:colId xmlns:a16="http://schemas.microsoft.com/office/drawing/2014/main" val="96982933"/>
                    </a:ext>
                  </a:extLst>
                </a:gridCol>
                <a:gridCol w="1194118">
                  <a:extLst>
                    <a:ext uri="{9D8B030D-6E8A-4147-A177-3AD203B41FA5}">
                      <a16:colId xmlns:a16="http://schemas.microsoft.com/office/drawing/2014/main" val="3085821414"/>
                    </a:ext>
                  </a:extLst>
                </a:gridCol>
                <a:gridCol w="597059">
                  <a:extLst>
                    <a:ext uri="{9D8B030D-6E8A-4147-A177-3AD203B41FA5}">
                      <a16:colId xmlns:a16="http://schemas.microsoft.com/office/drawing/2014/main" val="3022024543"/>
                    </a:ext>
                  </a:extLst>
                </a:gridCol>
                <a:gridCol w="1194118">
                  <a:extLst>
                    <a:ext uri="{9D8B030D-6E8A-4147-A177-3AD203B41FA5}">
                      <a16:colId xmlns:a16="http://schemas.microsoft.com/office/drawing/2014/main" val="4123297096"/>
                    </a:ext>
                  </a:extLst>
                </a:gridCol>
                <a:gridCol w="1194118">
                  <a:extLst>
                    <a:ext uri="{9D8B030D-6E8A-4147-A177-3AD203B41FA5}">
                      <a16:colId xmlns:a16="http://schemas.microsoft.com/office/drawing/2014/main" val="4084674416"/>
                    </a:ext>
                  </a:extLst>
                </a:gridCol>
                <a:gridCol w="1194118">
                  <a:extLst>
                    <a:ext uri="{9D8B030D-6E8A-4147-A177-3AD203B41FA5}">
                      <a16:colId xmlns:a16="http://schemas.microsoft.com/office/drawing/2014/main" val="2928646668"/>
                    </a:ext>
                  </a:extLst>
                </a:gridCol>
                <a:gridCol w="597059">
                  <a:extLst>
                    <a:ext uri="{9D8B030D-6E8A-4147-A177-3AD203B41FA5}">
                      <a16:colId xmlns:a16="http://schemas.microsoft.com/office/drawing/2014/main" val="1817316089"/>
                    </a:ext>
                  </a:extLst>
                </a:gridCol>
                <a:gridCol w="597059">
                  <a:extLst>
                    <a:ext uri="{9D8B030D-6E8A-4147-A177-3AD203B41FA5}">
                      <a16:colId xmlns:a16="http://schemas.microsoft.com/office/drawing/2014/main" val="837043604"/>
                    </a:ext>
                  </a:extLst>
                </a:gridCol>
                <a:gridCol w="597059">
                  <a:extLst>
                    <a:ext uri="{9D8B030D-6E8A-4147-A177-3AD203B41FA5}">
                      <a16:colId xmlns:a16="http://schemas.microsoft.com/office/drawing/2014/main" val="3324486047"/>
                    </a:ext>
                  </a:extLst>
                </a:gridCol>
                <a:gridCol w="597059">
                  <a:extLst>
                    <a:ext uri="{9D8B030D-6E8A-4147-A177-3AD203B41FA5}">
                      <a16:colId xmlns:a16="http://schemas.microsoft.com/office/drawing/2014/main" val="476189637"/>
                    </a:ext>
                  </a:extLst>
                </a:gridCol>
              </a:tblGrid>
              <a:tr h="210153">
                <a:tc gridSpan="11">
                  <a:txBody>
                    <a:bodyPr/>
                    <a:lstStyle/>
                    <a:p>
                      <a:pPr algn="l" fontAlgn="ctr"/>
                      <a:r>
                        <a:rPr lang="en-US" sz="1100" b="1" i="0" u="none" strike="noStrike">
                          <a:solidFill>
                            <a:srgbClr val="FFFFFF"/>
                          </a:solidFill>
                          <a:effectLst/>
                          <a:latin typeface="Calibri" panose="020F0502020204030204" pitchFamily="34" charset="0"/>
                        </a:rPr>
                        <a:t>Due Diligence Checks and Ratings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3103913"/>
                  </a:ext>
                </a:extLst>
              </a:tr>
              <a:tr h="200146">
                <a:tc>
                  <a:txBody>
                    <a:bodyPr/>
                    <a:lstStyle/>
                    <a:p>
                      <a:pPr algn="l" fontAlgn="ctr"/>
                      <a:r>
                        <a:rPr lang="en-US" sz="1100" b="0" i="0" u="none" strike="noStrike">
                          <a:solidFill>
                            <a:srgbClr val="000000"/>
                          </a:solidFill>
                          <a:effectLst/>
                          <a:latin typeface="Calibri" panose="020F0502020204030204" pitchFamily="34" charset="0"/>
                        </a:rPr>
                        <a:t>SIC Industry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100" b="0" i="0" u="none" strike="noStrike">
                          <a:solidFill>
                            <a:srgbClr val="000000"/>
                          </a:solidFill>
                          <a:effectLst/>
                          <a:latin typeface="Calibri" panose="020F0502020204030204" pitchFamily="34" charset="0"/>
                        </a:rPr>
                        <a:t>Health 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l" fontAlgn="ctr"/>
                      <a:r>
                        <a:rPr lang="en-US" sz="1100" b="0" i="0" u="none" strike="noStrike">
                          <a:solidFill>
                            <a:srgbClr val="000000"/>
                          </a:solidFill>
                          <a:effectLst/>
                          <a:latin typeface="Calibri" panose="020F0502020204030204" pitchFamily="34" charset="0"/>
                        </a:rPr>
                        <a:t>SIC 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8000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Delinquency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Current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l" fontAlgn="ctr"/>
                      <a:r>
                        <a:rPr lang="en-US" sz="1100" b="0" i="0" u="none" strike="noStrike">
                          <a:solidFill>
                            <a:srgbClr val="000000"/>
                          </a:solidFill>
                          <a:effectLst/>
                          <a:latin typeface="Calibri" panose="020F0502020204030204" pitchFamily="34" charset="0"/>
                        </a:rPr>
                        <a:t>Customer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gridSpan="2">
                  <a:txBody>
                    <a:bodyPr/>
                    <a:lstStyle/>
                    <a:p>
                      <a:pPr algn="ctr" fontAlgn="ctr"/>
                      <a:r>
                        <a:rPr lang="en-US" sz="1100" b="0" i="0" u="none" strike="noStrike">
                          <a:solidFill>
                            <a:srgbClr val="000000"/>
                          </a:solidFill>
                          <a:effectLst/>
                          <a:latin typeface="Calibri" panose="020F0502020204030204" pitchFamily="34" charset="0"/>
                        </a:rPr>
                        <a:t>DI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extLst>
                  <a:ext uri="{0D108BD9-81ED-4DB2-BD59-A6C34878D82A}">
                    <a16:rowId xmlns:a16="http://schemas.microsoft.com/office/drawing/2014/main" val="2172596866"/>
                  </a:ext>
                </a:extLst>
              </a:tr>
              <a:tr h="200146">
                <a:tc>
                  <a:txBody>
                    <a:bodyPr/>
                    <a:lstStyle/>
                    <a:p>
                      <a:pPr algn="l" fontAlgn="ctr"/>
                      <a:r>
                        <a:rPr lang="en-US" sz="1100" b="0" i="0" u="none" strike="noStrike">
                          <a:solidFill>
                            <a:srgbClr val="000000"/>
                          </a:solidFill>
                          <a:effectLst/>
                          <a:latin typeface="Calibri" panose="020F0502020204030204" pitchFamily="34" charset="0"/>
                        </a:rPr>
                        <a:t>Client Categorization-AML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100" b="0" i="0" u="none" strike="noStrike" dirty="0">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l" fontAlgn="ctr"/>
                      <a:r>
                        <a:rPr lang="en-US" sz="1100" b="0" i="0" u="none" strike="noStrike">
                          <a:solidFill>
                            <a:srgbClr val="000000"/>
                          </a:solidFill>
                          <a:effectLst/>
                          <a:latin typeface="Calibri" panose="020F0502020204030204" pitchFamily="34" charset="0"/>
                        </a:rPr>
                        <a:t>Location Categorization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Category 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OR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OR15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ctr"/>
                      <a:r>
                        <a:rPr lang="en-US" sz="1100" b="0" i="0" u="none" strike="noStrike">
                          <a:solidFill>
                            <a:srgbClr val="000000"/>
                          </a:solidFill>
                          <a:effectLst/>
                          <a:latin typeface="Calibri" panose="020F0502020204030204" pitchFamily="34" charset="0"/>
                        </a:rPr>
                        <a:t>LCG Proxy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gridSpan="2">
                  <a:txBody>
                    <a:bodyPr/>
                    <a:lstStyle/>
                    <a:p>
                      <a:pPr algn="ctr" fontAlgn="ctr"/>
                      <a:r>
                        <a:rPr lang="en-US" sz="1100" b="0" i="0" u="none" strike="noStrike">
                          <a:solidFill>
                            <a:srgbClr val="000000"/>
                          </a:solidFill>
                          <a:effectLst/>
                          <a:latin typeface="Calibri" panose="020F0502020204030204" pitchFamily="34" charset="0"/>
                        </a:rPr>
                        <a:t>Other,Non Start-up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extLst>
                  <a:ext uri="{0D108BD9-81ED-4DB2-BD59-A6C34878D82A}">
                    <a16:rowId xmlns:a16="http://schemas.microsoft.com/office/drawing/2014/main" val="3152232758"/>
                  </a:ext>
                </a:extLst>
              </a:tr>
              <a:tr h="200146">
                <a:tc>
                  <a:txBody>
                    <a:bodyPr/>
                    <a:lstStyle/>
                    <a:p>
                      <a:pPr algn="l" fontAlgn="ctr"/>
                      <a:r>
                        <a:rPr lang="en-US" sz="1100" b="0" i="0" u="none" strike="noStrike">
                          <a:solidFill>
                            <a:srgbClr val="000000"/>
                          </a:solidFill>
                          <a:effectLst/>
                          <a:latin typeface="Calibri" panose="020F0502020204030204" pitchFamily="34" charset="0"/>
                        </a:rPr>
                        <a:t>Asset Size (Plant and Machinery)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100" b="0" i="0" u="none" strike="noStrike">
                          <a:solidFill>
                            <a:srgbClr val="000000"/>
                          </a:solidFill>
                          <a:effectLst/>
                          <a:latin typeface="Calibri" panose="020F0502020204030204" pitchFamily="34" charset="0"/>
                        </a:rPr>
                        <a:t>Category 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ctr"/>
                      <a:r>
                        <a:rPr lang="en-US" sz="1100" b="0" i="0" u="none" strike="noStrike">
                          <a:solidFill>
                            <a:srgbClr val="000000"/>
                          </a:solidFill>
                          <a:effectLst/>
                          <a:latin typeface="Calibri" panose="020F0502020204030204" pitchFamily="34" charset="0"/>
                        </a:rPr>
                        <a:t>Letter Equivalent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LR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LR1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ctr"/>
                      <a:r>
                        <a:rPr lang="en-US" sz="1100" b="0" i="0" u="none" strike="noStrike">
                          <a:solidFill>
                            <a:srgbClr val="000000"/>
                          </a:solidFill>
                          <a:effectLst/>
                          <a:latin typeface="Calibri" panose="020F0502020204030204" pitchFamily="34" charset="0"/>
                        </a:rPr>
                        <a:t>LGD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gridSpan="2">
                  <a:txBody>
                    <a:bodyPr/>
                    <a:lstStyle/>
                    <a:p>
                      <a:pPr algn="ctr" fontAlgn="ctr"/>
                      <a:r>
                        <a:rPr lang="en-US"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1604802641"/>
                  </a:ext>
                </a:extLst>
              </a:tr>
              <a:tr h="200146">
                <a:tc>
                  <a:txBody>
                    <a:bodyPr/>
                    <a:lstStyle/>
                    <a:p>
                      <a:pPr algn="l" fontAlgn="ctr"/>
                      <a:r>
                        <a:rPr lang="en-US" sz="1100" b="0" i="0" u="none" strike="noStrike">
                          <a:solidFill>
                            <a:srgbClr val="000000"/>
                          </a:solidFill>
                          <a:effectLst/>
                          <a:latin typeface="Calibri" panose="020F0502020204030204" pitchFamily="34" charset="0"/>
                        </a:rPr>
                        <a:t>Rating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100" b="0" i="0" u="none" strike="noStrike">
                          <a:solidFill>
                            <a:srgbClr val="000000"/>
                          </a:solidFill>
                          <a:effectLst/>
                          <a:latin typeface="Calibri" panose="020F0502020204030204" pitchFamily="34" charset="0"/>
                        </a:rPr>
                        <a:t>OR15 (B+) , Current, DI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LGD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gridSpan="2">
                  <a:txBody>
                    <a:bodyPr/>
                    <a:lstStyle/>
                    <a:p>
                      <a:pPr algn="l" fontAlgn="b"/>
                      <a:r>
                        <a:rPr lang="en-US" sz="1100" b="0" i="0" u="none" strike="noStrike" dirty="0">
                          <a:solidFill>
                            <a:srgbClr val="000000"/>
                          </a:solidFill>
                          <a:effectLst/>
                          <a:latin typeface="Calibri" panose="020F0502020204030204" pitchFamily="34" charset="0"/>
                        </a:rPr>
                        <a:t>LR1 (5%), </a:t>
                      </a:r>
                      <a:r>
                        <a:rPr lang="en-US" sz="1100" b="0" i="0" u="none" strike="noStrike" dirty="0" err="1">
                          <a:solidFill>
                            <a:srgbClr val="000000"/>
                          </a:solidFill>
                          <a:effectLst/>
                          <a:latin typeface="Calibri" panose="020F0502020204030204" pitchFamily="34" charset="0"/>
                        </a:rPr>
                        <a:t>Other,Non</a:t>
                      </a:r>
                      <a:r>
                        <a:rPr lang="en-US" sz="1100" b="0" i="0" u="none" strike="noStrike" dirty="0">
                          <a:solidFill>
                            <a:srgbClr val="000000"/>
                          </a:solidFill>
                          <a:effectLst/>
                          <a:latin typeface="Calibri" panose="020F0502020204030204" pitchFamily="34" charset="0"/>
                        </a:rPr>
                        <a:t> Start-up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Risk Reserve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0.71%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a:solidFill>
                            <a:srgbClr val="000000"/>
                          </a:solidFill>
                          <a:effectLst/>
                          <a:latin typeface="Calibri" panose="020F0502020204030204" pitchFamily="34" charset="0"/>
                        </a:rPr>
                        <a:t>AML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hMerge="1">
                  <a:txBody>
                    <a:bodyPr/>
                    <a:lstStyle/>
                    <a:p>
                      <a:endParaRPr lang="en-US"/>
                    </a:p>
                  </a:txBody>
                  <a:tcPr/>
                </a:tc>
                <a:tc gridSpan="2">
                  <a:txBody>
                    <a:bodyPr/>
                    <a:lstStyle/>
                    <a:p>
                      <a:pPr algn="ctr" fontAlgn="ctr"/>
                      <a:r>
                        <a:rPr lang="en-US" sz="11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extLst>
                  <a:ext uri="{0D108BD9-81ED-4DB2-BD59-A6C34878D82A}">
                    <a16:rowId xmlns:a16="http://schemas.microsoft.com/office/drawing/2014/main" val="1507170935"/>
                  </a:ext>
                </a:extLst>
              </a:tr>
              <a:tr h="458712">
                <a:tc>
                  <a:txBody>
                    <a:bodyPr/>
                    <a:lstStyle/>
                    <a:p>
                      <a:pPr algn="l" fontAlgn="ctr"/>
                      <a:r>
                        <a:rPr lang="en-US" sz="1100" b="0" i="0" u="none" strike="noStrike">
                          <a:solidFill>
                            <a:srgbClr val="000000"/>
                          </a:solidFill>
                          <a:effectLst/>
                          <a:latin typeface="Calibri" panose="020F0502020204030204" pitchFamily="34" charset="0"/>
                        </a:rPr>
                        <a:t>Hospital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b"/>
                      <a:r>
                        <a:rPr lang="en-US" sz="1100" b="0" i="0" u="none" strike="noStrike">
                          <a:solidFill>
                            <a:srgbClr val="000000"/>
                          </a:solidFill>
                          <a:effectLst/>
                          <a:latin typeface="Calibri" panose="020F0502020204030204" pitchFamily="34" charset="0"/>
                        </a:rPr>
                        <a:t>All Others / Start up / Clinic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Business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gridSpan="2">
                  <a:txBody>
                    <a:bodyPr/>
                    <a:lstStyle/>
                    <a:p>
                      <a:pPr algn="ctr" fontAlgn="b"/>
                      <a:r>
                        <a:rPr lang="en-US" sz="1100" b="0" i="0" u="none" strike="noStrike">
                          <a:solidFill>
                            <a:srgbClr val="000000"/>
                          </a:solidFill>
                          <a:effectLst/>
                          <a:latin typeface="Calibri" panose="020F0502020204030204" pitchFamily="34" charset="0"/>
                        </a:rPr>
                        <a:t>Type 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Customer 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ctr"/>
                      <a:r>
                        <a:rPr lang="en-US" sz="1100" b="1" i="0" u="none" strike="noStrike">
                          <a:solidFill>
                            <a:srgbClr val="FFFFFF"/>
                          </a:solidFill>
                          <a:effectLst/>
                          <a:latin typeface="Calibri" panose="020F0502020204030204" pitchFamily="34" charset="0"/>
                        </a:rPr>
                        <a:t>CUSTOMER CATEGORY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hMerge="1">
                  <a:txBody>
                    <a:bodyPr/>
                    <a:lstStyle/>
                    <a:p>
                      <a:endParaRPr lang="en-US"/>
                    </a:p>
                  </a:txBody>
                  <a:tcPr/>
                </a:tc>
                <a:tc gridSpan="2">
                  <a:txBody>
                    <a:bodyPr/>
                    <a:lstStyle/>
                    <a:p>
                      <a:pPr algn="ctr" fontAlgn="ctr"/>
                      <a:r>
                        <a:rPr lang="en-US" sz="1100" b="1" i="0" u="none" strike="noStrike">
                          <a:solidFill>
                            <a:srgbClr val="FFFFFF"/>
                          </a:solidFill>
                          <a:effectLst/>
                          <a:latin typeface="Calibri" panose="020F0502020204030204" pitchFamily="34" charset="0"/>
                        </a:rPr>
                        <a:t>Category 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hMerge="1">
                  <a:txBody>
                    <a:bodyPr/>
                    <a:lstStyle/>
                    <a:p>
                      <a:endParaRPr lang="en-US"/>
                    </a:p>
                  </a:txBody>
                  <a:tcPr/>
                </a:tc>
                <a:extLst>
                  <a:ext uri="{0D108BD9-81ED-4DB2-BD59-A6C34878D82A}">
                    <a16:rowId xmlns:a16="http://schemas.microsoft.com/office/drawing/2014/main" val="1112925892"/>
                  </a:ext>
                </a:extLst>
              </a:tr>
              <a:tr h="250182">
                <a:tc>
                  <a:txBody>
                    <a:bodyPr/>
                    <a:lstStyle/>
                    <a:p>
                      <a:pPr algn="l" fontAlgn="ctr"/>
                      <a:r>
                        <a:rPr lang="en-US" sz="1100" b="0" i="0" u="none" strike="noStrike">
                          <a:solidFill>
                            <a:srgbClr val="000000"/>
                          </a:solidFill>
                          <a:effectLst/>
                          <a:latin typeface="Calibri" panose="020F0502020204030204" pitchFamily="34" charset="0"/>
                        </a:rPr>
                        <a:t>Business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b"/>
                      <a:r>
                        <a:rPr lang="en-US" sz="1100" b="0" i="0" u="none" strike="noStrike">
                          <a:solidFill>
                            <a:srgbClr val="000000"/>
                          </a:solidFill>
                          <a:effectLst/>
                          <a:latin typeface="Calibri" panose="020F0502020204030204" pitchFamily="34" charset="0"/>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PSL Size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gridSpan="2">
                  <a:txBody>
                    <a:bodyPr/>
                    <a:lstStyle/>
                    <a:p>
                      <a:pPr algn="ctr" fontAlgn="b"/>
                      <a:r>
                        <a:rPr lang="en-US" sz="1100" b="0" i="0" u="none" strike="noStrike">
                          <a:solidFill>
                            <a:srgbClr val="000000"/>
                          </a:solidFill>
                          <a:effectLst/>
                          <a:latin typeface="Calibri" panose="020F0502020204030204" pitchFamily="34" charset="0"/>
                        </a:rPr>
                        <a:t>Rs. 3.00 Lakhs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PSL Category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Micro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100" b="1" i="0" u="none" strike="noStrike">
                          <a:solidFill>
                            <a:srgbClr val="FFFFFF"/>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l" fontAlgn="ctr"/>
                      <a:r>
                        <a:rPr lang="en-US" sz="1100" b="1" i="0" u="none" strike="noStrike">
                          <a:solidFill>
                            <a:srgbClr val="FFFFFF"/>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US" sz="1100" b="1" i="0" u="none" strike="noStrike">
                          <a:solidFill>
                            <a:srgbClr val="FFFFFF"/>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US" sz="1100" b="1" i="0" u="none" strike="noStrike">
                          <a:solidFill>
                            <a:srgbClr val="FFFFFF"/>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1886419693"/>
                  </a:ext>
                </a:extLst>
              </a:tr>
              <a:tr h="250182">
                <a:tc>
                  <a:txBody>
                    <a:bodyPr/>
                    <a:lstStyle/>
                    <a:p>
                      <a:pPr algn="l" fontAlgn="ctr"/>
                      <a:r>
                        <a:rPr lang="en-US" sz="1100" b="0" i="0" u="none" strike="noStrike">
                          <a:solidFill>
                            <a:srgbClr val="000000"/>
                          </a:solidFill>
                          <a:effectLst/>
                          <a:latin typeface="Calibri" panose="020F0502020204030204" pitchFamily="34" charset="0"/>
                        </a:rPr>
                        <a:t>GAM Orderly Liquidated Value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b"/>
                      <a:r>
                        <a:rPr lang="en-US" sz="1100" b="0" i="0" u="none" strike="noStrike">
                          <a:solidFill>
                            <a:srgbClr val="000000"/>
                          </a:solidFill>
                          <a:effectLst/>
                          <a:latin typeface="Calibri" panose="020F0502020204030204" pitchFamily="34" charset="0"/>
                        </a:rPr>
                        <a:t>Rs. 216.18 Lakhs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GAM Net Realisable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gridSpan="2">
                  <a:txBody>
                    <a:bodyPr/>
                    <a:lstStyle/>
                    <a:p>
                      <a:pPr algn="ctr" fontAlgn="b"/>
                      <a:r>
                        <a:rPr lang="en-US" sz="1100" b="0" i="0" u="none" strike="noStrike">
                          <a:solidFill>
                            <a:srgbClr val="000000"/>
                          </a:solidFill>
                          <a:effectLst/>
                          <a:latin typeface="Calibri" panose="020F0502020204030204" pitchFamily="34" charset="0"/>
                        </a:rPr>
                        <a:t>Rs. 3.00 Lakhs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100" b="1" i="0" u="none" strike="noStrike">
                          <a:solidFill>
                            <a:srgbClr val="FFFFFF"/>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l" fontAlgn="ctr"/>
                      <a:r>
                        <a:rPr lang="en-US" sz="1100" b="1" i="0" u="none" strike="noStrike">
                          <a:solidFill>
                            <a:srgbClr val="FFFFFF"/>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US" sz="1100" b="1" i="0" u="none" strike="noStrike">
                          <a:solidFill>
                            <a:srgbClr val="FFFFFF"/>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US" sz="1100" b="1" i="0" u="none" strike="noStrike" dirty="0">
                          <a:solidFill>
                            <a:srgbClr val="FFFFFF"/>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3149215572"/>
                  </a:ext>
                </a:extLst>
              </a:tr>
            </a:tbl>
          </a:graphicData>
        </a:graphic>
      </p:graphicFrame>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235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12"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33338"/>
            <a:ext cx="1114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5"/>
          <p:cNvSpPr txBox="1">
            <a:spLocks noChangeArrowheads="1"/>
          </p:cNvSpPr>
          <p:nvPr/>
        </p:nvSpPr>
        <p:spPr bwMode="auto">
          <a:xfrm>
            <a:off x="103551" y="1116806"/>
            <a:ext cx="11951925" cy="47720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5750" indent="-285750" fontAlgn="t">
              <a:lnSpc>
                <a:spcPct val="100000"/>
              </a:lnSpc>
              <a:spcBef>
                <a:spcPts val="600"/>
              </a:spcBef>
              <a:spcAft>
                <a:spcPts val="300"/>
              </a:spcAft>
              <a:buFont typeface="Wingdings" panose="05000000000000000000" pitchFamily="2" charset="2"/>
              <a:buChar char="v"/>
              <a:defRPr/>
            </a:pPr>
            <a:r>
              <a:rPr lang="en-IN" altLang="en-US" sz="1400" dirty="0" smtClean="0">
                <a:solidFill>
                  <a:srgbClr val="000000"/>
                </a:solidFill>
                <a:cs typeface="Calibri" panose="020F0502020204030204" pitchFamily="34" charset="0"/>
              </a:rPr>
              <a:t>Dhatri Lifecare Services (DLS) </a:t>
            </a:r>
            <a:r>
              <a:rPr lang="en-US" altLang="en-US" sz="1400" dirty="0" smtClean="0">
                <a:solidFill>
                  <a:srgbClr val="000000"/>
                </a:solidFill>
                <a:cs typeface="Calibri" panose="020F0502020204030204" pitchFamily="34" charset="0"/>
              </a:rPr>
              <a:t>promoted by </a:t>
            </a:r>
            <a:r>
              <a:rPr lang="en-US" altLang="en-US" sz="1400" dirty="0">
                <a:solidFill>
                  <a:srgbClr val="000000"/>
                </a:solidFill>
                <a:cs typeface="Calibri" panose="020F0502020204030204" pitchFamily="34" charset="0"/>
              </a:rPr>
              <a:t>Mrs. O N Bhavani in the year 2016 as a proprietorship firm</a:t>
            </a:r>
            <a:r>
              <a:rPr lang="en-US" altLang="en-US" sz="1400" dirty="0" smtClean="0">
                <a:solidFill>
                  <a:srgbClr val="000000"/>
                </a:solidFill>
                <a:cs typeface="Calibri" panose="020F0502020204030204" pitchFamily="34" charset="0"/>
              </a:rPr>
              <a:t>. She has done </a:t>
            </a:r>
            <a:r>
              <a:rPr lang="en-US" altLang="en-US" sz="1400" dirty="0" err="1" smtClean="0">
                <a:solidFill>
                  <a:srgbClr val="000000"/>
                </a:solidFill>
                <a:cs typeface="Calibri" panose="020F0502020204030204" pitchFamily="34" charset="0"/>
              </a:rPr>
              <a:t>B.Com</a:t>
            </a:r>
            <a:r>
              <a:rPr lang="en-US" altLang="en-US" sz="1400" dirty="0" smtClean="0">
                <a:solidFill>
                  <a:srgbClr val="000000"/>
                </a:solidFill>
                <a:cs typeface="Calibri" panose="020F0502020204030204" pitchFamily="34" charset="0"/>
              </a:rPr>
              <a:t> </a:t>
            </a:r>
            <a:r>
              <a:rPr lang="en-US" altLang="en-US" sz="1400" dirty="0">
                <a:solidFill>
                  <a:srgbClr val="000000"/>
                </a:solidFill>
                <a:cs typeface="Calibri" panose="020F0502020204030204" pitchFamily="34" charset="0"/>
              </a:rPr>
              <a:t>Mrs. O.N. Bhavani is a Native of Kerala and she is a graduate. She was earlier into furniture business which was closed more than 15 years ago. </a:t>
            </a:r>
            <a:r>
              <a:rPr lang="en-IN" altLang="en-US" sz="1400" dirty="0" err="1" smtClean="0">
                <a:solidFill>
                  <a:srgbClr val="000000"/>
                </a:solidFill>
                <a:cs typeface="Calibri" panose="020F0502020204030204" pitchFamily="34" charset="0"/>
              </a:rPr>
              <a:t>Dhatri</a:t>
            </a:r>
            <a:r>
              <a:rPr lang="en-IN" altLang="en-US" sz="1400" dirty="0" smtClean="0">
                <a:solidFill>
                  <a:srgbClr val="000000"/>
                </a:solidFill>
                <a:cs typeface="Calibri" panose="020F0502020204030204" pitchFamily="34" charset="0"/>
              </a:rPr>
              <a:t> </a:t>
            </a:r>
            <a:r>
              <a:rPr lang="en-IN" altLang="en-US" sz="1400" dirty="0">
                <a:solidFill>
                  <a:srgbClr val="000000"/>
                </a:solidFill>
                <a:cs typeface="Calibri" panose="020F0502020204030204" pitchFamily="34" charset="0"/>
              </a:rPr>
              <a:t>Lifecare Services  </a:t>
            </a:r>
            <a:r>
              <a:rPr lang="en-IN" altLang="en-US" sz="1400" dirty="0" smtClean="0">
                <a:solidFill>
                  <a:srgbClr val="000000"/>
                </a:solidFill>
                <a:cs typeface="Calibri" panose="020F0502020204030204" pitchFamily="34" charset="0"/>
              </a:rPr>
              <a:t>was started in </a:t>
            </a:r>
            <a:r>
              <a:rPr lang="en-IN" altLang="en-US" sz="1400" dirty="0">
                <a:solidFill>
                  <a:srgbClr val="000000"/>
                </a:solidFill>
                <a:cs typeface="Calibri" panose="020F0502020204030204" pitchFamily="34" charset="0"/>
              </a:rPr>
              <a:t>2016 and got engaged in equipment leasing business with major Hospital’s in South India. She is a </a:t>
            </a:r>
            <a:r>
              <a:rPr lang="en-IN" altLang="en-US" sz="1400" dirty="0" smtClean="0">
                <a:solidFill>
                  <a:srgbClr val="000000"/>
                </a:solidFill>
                <a:cs typeface="Calibri" panose="020F0502020204030204" pitchFamily="34" charset="0"/>
              </a:rPr>
              <a:t>relative(Mrs. Divya </a:t>
            </a:r>
            <a:r>
              <a:rPr lang="en-IN" altLang="en-US" sz="1400" dirty="0" err="1" smtClean="0">
                <a:solidFill>
                  <a:srgbClr val="000000"/>
                </a:solidFill>
                <a:cs typeface="Calibri" panose="020F0502020204030204" pitchFamily="34" charset="0"/>
              </a:rPr>
              <a:t>Rohit</a:t>
            </a:r>
            <a:r>
              <a:rPr lang="en-IN" altLang="en-US" sz="1400" dirty="0" smtClean="0">
                <a:solidFill>
                  <a:srgbClr val="000000"/>
                </a:solidFill>
                <a:cs typeface="Calibri" panose="020F0502020204030204" pitchFamily="34" charset="0"/>
              </a:rPr>
              <a:t> Mothers Sister) </a:t>
            </a:r>
            <a:r>
              <a:rPr lang="en-IN" altLang="en-US" sz="1400" dirty="0">
                <a:solidFill>
                  <a:srgbClr val="000000"/>
                </a:solidFill>
                <a:cs typeface="Calibri" panose="020F0502020204030204" pitchFamily="34" charset="0"/>
              </a:rPr>
              <a:t>of Mrs. Divya Rohit W/o Mr. </a:t>
            </a:r>
            <a:r>
              <a:rPr lang="en-IN" altLang="en-US" sz="1400" dirty="0" err="1">
                <a:solidFill>
                  <a:srgbClr val="000000"/>
                </a:solidFill>
                <a:cs typeface="Calibri" panose="020F0502020204030204" pitchFamily="34" charset="0"/>
              </a:rPr>
              <a:t>Rohit</a:t>
            </a:r>
            <a:r>
              <a:rPr lang="en-IN" altLang="en-US" sz="1400" dirty="0">
                <a:solidFill>
                  <a:srgbClr val="000000"/>
                </a:solidFill>
                <a:cs typeface="Calibri" panose="020F0502020204030204" pitchFamily="34" charset="0"/>
              </a:rPr>
              <a:t> </a:t>
            </a:r>
            <a:r>
              <a:rPr lang="en-IN" altLang="en-US" sz="1400" dirty="0" smtClean="0">
                <a:solidFill>
                  <a:srgbClr val="000000"/>
                </a:solidFill>
                <a:cs typeface="Calibri" panose="020F0502020204030204" pitchFamily="34" charset="0"/>
              </a:rPr>
              <a:t>Narayanan </a:t>
            </a:r>
            <a:r>
              <a:rPr lang="en-IN" altLang="en-US" sz="1400" dirty="0">
                <a:solidFill>
                  <a:srgbClr val="000000"/>
                </a:solidFill>
                <a:cs typeface="Calibri" panose="020F0502020204030204" pitchFamily="34" charset="0"/>
              </a:rPr>
              <a:t>(She is aunt of Mr Rohit Narayanan (wife’s aunt</a:t>
            </a:r>
            <a:r>
              <a:rPr lang="en-IN" altLang="en-US" sz="1400" dirty="0" smtClean="0">
                <a:solidFill>
                  <a:srgbClr val="000000"/>
                </a:solidFill>
                <a:cs typeface="Calibri" panose="020F0502020204030204" pitchFamily="34" charset="0"/>
              </a:rPr>
              <a:t>). The business is operated by Mr. </a:t>
            </a:r>
            <a:r>
              <a:rPr lang="en-IN" altLang="en-US" sz="1400" dirty="0" err="1" smtClean="0">
                <a:solidFill>
                  <a:srgbClr val="000000"/>
                </a:solidFill>
                <a:cs typeface="Calibri" panose="020F0502020204030204" pitchFamily="34" charset="0"/>
              </a:rPr>
              <a:t>Rohit</a:t>
            </a:r>
            <a:r>
              <a:rPr lang="en-IN" altLang="en-US" sz="1400" dirty="0" smtClean="0">
                <a:solidFill>
                  <a:srgbClr val="000000"/>
                </a:solidFill>
                <a:cs typeface="Calibri" panose="020F0502020204030204" pitchFamily="34" charset="0"/>
              </a:rPr>
              <a:t> Narayanan. Proprietor is O.N. Bhavani. This was done as Mr. </a:t>
            </a:r>
            <a:r>
              <a:rPr lang="en-IN" altLang="en-US" sz="1400" dirty="0" err="1" smtClean="0">
                <a:solidFill>
                  <a:srgbClr val="000000"/>
                </a:solidFill>
                <a:cs typeface="Calibri" panose="020F0502020204030204" pitchFamily="34" charset="0"/>
              </a:rPr>
              <a:t>Rohit</a:t>
            </a:r>
            <a:r>
              <a:rPr lang="en-IN" altLang="en-US" sz="1400" dirty="0" smtClean="0">
                <a:solidFill>
                  <a:srgbClr val="000000"/>
                </a:solidFill>
                <a:cs typeface="Calibri" panose="020F0502020204030204" pitchFamily="34" charset="0"/>
              </a:rPr>
              <a:t> Narayanan was salaried employee during that period.</a:t>
            </a:r>
            <a:endParaRPr lang="en-IN" altLang="en-US" sz="1400" dirty="0">
              <a:solidFill>
                <a:srgbClr val="000000"/>
              </a:solidFill>
              <a:cs typeface="Calibri" panose="020F0502020204030204" pitchFamily="34" charset="0"/>
            </a:endParaRP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Key person behind the </a:t>
            </a:r>
            <a:r>
              <a:rPr lang="en-US" altLang="en-US" sz="1400" dirty="0">
                <a:solidFill>
                  <a:srgbClr val="000000"/>
                </a:solidFill>
                <a:cs typeface="Calibri" panose="020F0502020204030204" pitchFamily="34" charset="0"/>
              </a:rPr>
              <a:t>project/entity is Mr </a:t>
            </a:r>
            <a:r>
              <a:rPr lang="en-US" altLang="en-US" sz="1400" dirty="0" err="1">
                <a:solidFill>
                  <a:srgbClr val="000000"/>
                </a:solidFill>
                <a:cs typeface="Calibri" panose="020F0502020204030204" pitchFamily="34" charset="0"/>
              </a:rPr>
              <a:t>Rohit</a:t>
            </a:r>
            <a:r>
              <a:rPr lang="en-US" altLang="en-US" sz="1400" dirty="0">
                <a:solidFill>
                  <a:srgbClr val="000000"/>
                </a:solidFill>
                <a:cs typeface="Calibri" panose="020F0502020204030204" pitchFamily="34" charset="0"/>
              </a:rPr>
              <a:t> </a:t>
            </a:r>
            <a:r>
              <a:rPr lang="en-US" altLang="en-US" sz="1400" dirty="0" smtClean="0">
                <a:solidFill>
                  <a:srgbClr val="000000"/>
                </a:solidFill>
                <a:cs typeface="Calibri" panose="020F0502020204030204" pitchFamily="34" charset="0"/>
              </a:rPr>
              <a:t>Narayanan. He has done </a:t>
            </a:r>
            <a:r>
              <a:rPr lang="en-US" altLang="en-US" sz="1400" dirty="0" err="1" smtClean="0">
                <a:solidFill>
                  <a:srgbClr val="000000"/>
                </a:solidFill>
                <a:cs typeface="Calibri" panose="020F0502020204030204" pitchFamily="34" charset="0"/>
              </a:rPr>
              <a:t>B.Sc</a:t>
            </a:r>
            <a:r>
              <a:rPr lang="en-US" altLang="en-US" sz="1400" dirty="0" smtClean="0">
                <a:solidFill>
                  <a:srgbClr val="000000"/>
                </a:solidFill>
                <a:cs typeface="Calibri" panose="020F0502020204030204" pitchFamily="34" charset="0"/>
              </a:rPr>
              <a:t> and </a:t>
            </a:r>
            <a:r>
              <a:rPr lang="en-US" altLang="en-US" sz="1400" dirty="0" err="1" smtClean="0">
                <a:solidFill>
                  <a:srgbClr val="000000"/>
                </a:solidFill>
                <a:cs typeface="Calibri" panose="020F0502020204030204" pitchFamily="34" charset="0"/>
              </a:rPr>
              <a:t>M.Sc</a:t>
            </a:r>
            <a:r>
              <a:rPr lang="en-US" altLang="en-US" sz="1400" dirty="0" smtClean="0">
                <a:solidFill>
                  <a:srgbClr val="000000"/>
                </a:solidFill>
                <a:cs typeface="Calibri" panose="020F0502020204030204" pitchFamily="34" charset="0"/>
              </a:rPr>
              <a:t> in Micro Biology in 1997-1998. He has done MBA in Sales and Marketing in 2011.</a:t>
            </a: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He started his career with Glaxo </a:t>
            </a:r>
            <a:r>
              <a:rPr lang="en-US" altLang="en-US" sz="1400" dirty="0" err="1" smtClean="0">
                <a:solidFill>
                  <a:srgbClr val="000000"/>
                </a:solidFill>
                <a:cs typeface="Calibri" panose="020F0502020204030204" pitchFamily="34" charset="0"/>
              </a:rPr>
              <a:t>Smithkline</a:t>
            </a:r>
            <a:r>
              <a:rPr lang="en-US" altLang="en-US" sz="1400" dirty="0" smtClean="0">
                <a:solidFill>
                  <a:srgbClr val="000000"/>
                </a:solidFill>
                <a:cs typeface="Calibri" panose="020F0502020204030204" pitchFamily="34" charset="0"/>
              </a:rPr>
              <a:t> as Sales representative in Diagnostics Division. He worked here from 1997 to 1999 for 2 years.</a:t>
            </a: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He worked with Bio Rad as Key Accounts Manager for 2.5 Years from 1999 to 2001.</a:t>
            </a: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He worked with Guidant for 2 years from 2001 to 2003 as Product specialist in Heart Surgery products.</a:t>
            </a: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He worked with Baxter as Product specialist for 1.5 years from 2003 to 2004. He was handling Anesthesia Drugs.</a:t>
            </a: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He worked with G.E. for 10 years starting as Key Accounts Manager and National Manager for Radiology Equipment.</a:t>
            </a:r>
          </a:p>
          <a:p>
            <a:pPr marL="285750" indent="-285750" fontAlgn="t">
              <a:lnSpc>
                <a:spcPct val="100000"/>
              </a:lnSpc>
              <a:spcBef>
                <a:spcPts val="600"/>
              </a:spcBef>
              <a:spcAft>
                <a:spcPts val="300"/>
              </a:spcAft>
              <a:buFont typeface="Wingdings" panose="05000000000000000000" pitchFamily="2" charset="2"/>
              <a:buChar char="v"/>
              <a:defRPr/>
            </a:pPr>
            <a:r>
              <a:rPr lang="en-US" altLang="en-US" sz="1400" dirty="0" smtClean="0">
                <a:solidFill>
                  <a:srgbClr val="000000"/>
                </a:solidFill>
                <a:cs typeface="Calibri" panose="020F0502020204030204" pitchFamily="34" charset="0"/>
              </a:rPr>
              <a:t>He worked with Samsung as D.G.M. South – Corporate Accounts from 2014 to 2020. He was handling Ultrasound and Digital X Rays.</a:t>
            </a:r>
          </a:p>
          <a:p>
            <a:pPr marL="285750" indent="-285750" fontAlgn="t">
              <a:lnSpc>
                <a:spcPct val="100000"/>
              </a:lnSpc>
              <a:spcBef>
                <a:spcPts val="600"/>
              </a:spcBef>
              <a:spcAft>
                <a:spcPts val="300"/>
              </a:spcAft>
              <a:buFont typeface="Wingdings" panose="05000000000000000000" pitchFamily="2" charset="2"/>
              <a:buChar char="v"/>
              <a:defRPr/>
            </a:pPr>
            <a:r>
              <a:rPr lang="en-IN" altLang="en-US" sz="1400" dirty="0" smtClean="0">
                <a:solidFill>
                  <a:srgbClr val="000000"/>
                </a:solidFill>
                <a:cs typeface="Calibri" panose="020F0502020204030204" pitchFamily="34" charset="0"/>
              </a:rPr>
              <a:t>His last drawn salary was Rs. 85 Lakhs per annum (as per Form 16 submitted).. He left Samsung in Apr’21 and is now full time engaged in the business. He has been the key person responsible for the operations and success of the business and with the expanding of business across locations, he has decided to give his full time attention to the business. He is being Supported by his spouse Mrs. Divya Rohit who is a graduate and is looking after accounts/Admin Activities.</a:t>
            </a:r>
            <a:endParaRPr lang="en-IN" altLang="en-US" sz="1400" dirty="0">
              <a:solidFill>
                <a:srgbClr val="000000"/>
              </a:solidFill>
              <a:cs typeface="Calibri" panose="020F0502020204030204" pitchFamily="34" charset="0"/>
            </a:endParaRPr>
          </a:p>
          <a:p>
            <a:pPr eaLnBrk="1" fontAlgn="t" hangingPunct="1">
              <a:spcBef>
                <a:spcPts val="600"/>
              </a:spcBef>
              <a:spcAft>
                <a:spcPts val="300"/>
              </a:spcAft>
              <a:buNone/>
              <a:defRPr/>
            </a:pPr>
            <a:endParaRPr lang="en-IN" altLang="en-US" sz="1400" dirty="0" smtClean="0">
              <a:solidFill>
                <a:srgbClr val="0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90488" y="749358"/>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Dhatri Lifecare Services Proprietor O N Bhavani</a:t>
            </a:r>
            <a:endParaRPr lang="en-US" altLang="en-US" sz="1400" b="1" dirty="0">
              <a:solidFill>
                <a:srgbClr val="FFFFFF"/>
              </a:solidFill>
              <a:cs typeface="Arial" panose="020B0604020202020204" pitchFamily="34" charset="0"/>
            </a:endParaRPr>
          </a:p>
        </p:txBody>
      </p:sp>
      <p:sp>
        <p:nvSpPr>
          <p:cNvPr id="6"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36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12"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33338"/>
            <a:ext cx="1114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5"/>
          <p:cNvSpPr txBox="1">
            <a:spLocks noChangeArrowheads="1"/>
          </p:cNvSpPr>
          <p:nvPr/>
        </p:nvSpPr>
        <p:spPr bwMode="auto">
          <a:xfrm>
            <a:off x="103551" y="1116806"/>
            <a:ext cx="11951925" cy="34855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5750" indent="-285750" fontAlgn="t">
              <a:lnSpc>
                <a:spcPct val="100000"/>
              </a:lnSpc>
              <a:spcBef>
                <a:spcPts val="600"/>
              </a:spcBef>
              <a:spcAft>
                <a:spcPts val="300"/>
              </a:spcAft>
              <a:buFont typeface="Wingdings" panose="05000000000000000000" pitchFamily="2" charset="2"/>
              <a:buChar char="v"/>
              <a:defRPr/>
            </a:pPr>
            <a:r>
              <a:rPr lang="en-IN" sz="1400" dirty="0" smtClean="0">
                <a:solidFill>
                  <a:srgbClr val="000000"/>
                </a:solidFill>
                <a:cs typeface="Calibri" panose="020F0502020204030204" pitchFamily="34" charset="0"/>
              </a:rPr>
              <a:t>Mrs. Divya </a:t>
            </a:r>
            <a:r>
              <a:rPr lang="en-IN" sz="1400" dirty="0" err="1" smtClean="0">
                <a:solidFill>
                  <a:srgbClr val="000000"/>
                </a:solidFill>
                <a:cs typeface="Calibri" panose="020F0502020204030204" pitchFamily="34" charset="0"/>
              </a:rPr>
              <a:t>Rohit</a:t>
            </a:r>
            <a:r>
              <a:rPr lang="en-IN" sz="1400" dirty="0" smtClean="0">
                <a:solidFill>
                  <a:srgbClr val="000000"/>
                </a:solidFill>
                <a:cs typeface="Calibri" panose="020F0502020204030204" pitchFamily="34" charset="0"/>
              </a:rPr>
              <a:t> is joining as Guarantor in the loan structure. She is working with </a:t>
            </a:r>
            <a:r>
              <a:rPr lang="en-IN" sz="1400" dirty="0" err="1" smtClean="0">
                <a:solidFill>
                  <a:srgbClr val="000000"/>
                </a:solidFill>
                <a:cs typeface="Calibri" panose="020F0502020204030204" pitchFamily="34" charset="0"/>
              </a:rPr>
              <a:t>CapGemini</a:t>
            </a:r>
            <a:r>
              <a:rPr lang="en-IN" sz="1400" dirty="0" smtClean="0">
                <a:solidFill>
                  <a:srgbClr val="000000"/>
                </a:solidFill>
                <a:cs typeface="Calibri" panose="020F0502020204030204" pitchFamily="34" charset="0"/>
              </a:rPr>
              <a:t> Technology Services India Ltd as FTE Manager. She is with the company from 2016. She is drawing a Gross Salary of Rs. 1,14,382/-. Her net salary is Rs. 1,00,878/-.</a:t>
            </a:r>
            <a:endParaRPr lang="en-IN" sz="1400" dirty="0">
              <a:solidFill>
                <a:srgbClr val="000000"/>
              </a:solidFill>
              <a:cs typeface="Calibri" panose="020F0502020204030204" pitchFamily="34" charset="0"/>
            </a:endParaRPr>
          </a:p>
          <a:p>
            <a:pPr marL="285750" indent="-285750" fontAlgn="t">
              <a:lnSpc>
                <a:spcPct val="100000"/>
              </a:lnSpc>
              <a:spcBef>
                <a:spcPts val="600"/>
              </a:spcBef>
              <a:spcAft>
                <a:spcPts val="300"/>
              </a:spcAft>
              <a:buFont typeface="Wingdings" panose="05000000000000000000" pitchFamily="2" charset="2"/>
              <a:buChar char="v"/>
              <a:defRPr/>
            </a:pPr>
            <a:r>
              <a:rPr lang="en-IN" sz="1400" dirty="0" smtClean="0">
                <a:solidFill>
                  <a:srgbClr val="000000"/>
                </a:solidFill>
                <a:cs typeface="Calibri" panose="020F0502020204030204" pitchFamily="34" charset="0"/>
              </a:rPr>
              <a:t>Nature </a:t>
            </a:r>
            <a:r>
              <a:rPr lang="en-IN" sz="1400" dirty="0">
                <a:solidFill>
                  <a:srgbClr val="000000"/>
                </a:solidFill>
                <a:cs typeface="Calibri" panose="020F0502020204030204" pitchFamily="34" charset="0"/>
              </a:rPr>
              <a:t>of Business: </a:t>
            </a:r>
          </a:p>
          <a:p>
            <a:pPr marL="285750" indent="-285750" fontAlgn="t">
              <a:lnSpc>
                <a:spcPct val="100000"/>
              </a:lnSpc>
              <a:spcBef>
                <a:spcPts val="600"/>
              </a:spcBef>
              <a:spcAft>
                <a:spcPts val="300"/>
              </a:spcAft>
              <a:buFont typeface="Wingdings" panose="05000000000000000000" pitchFamily="2" charset="2"/>
              <a:buChar char="v"/>
              <a:defRPr/>
            </a:pPr>
            <a:r>
              <a:rPr lang="en-US" sz="1400" dirty="0">
                <a:solidFill>
                  <a:srgbClr val="000000"/>
                </a:solidFill>
                <a:cs typeface="Calibri" panose="020F0502020204030204" pitchFamily="34" charset="0"/>
              </a:rPr>
              <a:t>The firm is primarily into Providing lease and operational services of diagnosis equipment’s to major Multispecialty Hospitals in South India. </a:t>
            </a:r>
          </a:p>
          <a:p>
            <a:pPr marL="285750" indent="-285750" fontAlgn="t">
              <a:lnSpc>
                <a:spcPct val="100000"/>
              </a:lnSpc>
              <a:spcBef>
                <a:spcPts val="600"/>
              </a:spcBef>
              <a:spcAft>
                <a:spcPts val="300"/>
              </a:spcAft>
              <a:buFont typeface="Wingdings" panose="05000000000000000000" pitchFamily="2" charset="2"/>
              <a:buChar char="v"/>
              <a:defRPr/>
            </a:pPr>
            <a:r>
              <a:rPr lang="en-US" sz="1400" dirty="0">
                <a:solidFill>
                  <a:srgbClr val="000000"/>
                </a:solidFill>
                <a:cs typeface="Calibri" panose="020F0502020204030204" pitchFamily="34" charset="0"/>
              </a:rPr>
              <a:t>Office is being run in residence cum Office premises which is being owned by Mrs. O.N. Bhavani. </a:t>
            </a:r>
          </a:p>
          <a:p>
            <a:pPr marL="285750" indent="-285750" fontAlgn="t">
              <a:lnSpc>
                <a:spcPct val="100000"/>
              </a:lnSpc>
              <a:spcBef>
                <a:spcPts val="600"/>
              </a:spcBef>
              <a:spcAft>
                <a:spcPts val="300"/>
              </a:spcAft>
              <a:buFont typeface="Wingdings" panose="05000000000000000000" pitchFamily="2" charset="2"/>
              <a:buChar char="v"/>
              <a:defRPr/>
            </a:pPr>
            <a:r>
              <a:rPr lang="en-US" sz="1400" dirty="0">
                <a:solidFill>
                  <a:srgbClr val="000000"/>
                </a:solidFill>
                <a:cs typeface="Calibri" panose="020F0502020204030204" pitchFamily="34" charset="0"/>
              </a:rPr>
              <a:t>They do </a:t>
            </a:r>
            <a:r>
              <a:rPr lang="en-US" sz="1400" dirty="0" smtClean="0">
                <a:solidFill>
                  <a:srgbClr val="000000"/>
                </a:solidFill>
                <a:cs typeface="Calibri" panose="020F0502020204030204" pitchFamily="34" charset="0"/>
              </a:rPr>
              <a:t>not </a:t>
            </a:r>
            <a:r>
              <a:rPr lang="en-US" sz="1400" dirty="0">
                <a:solidFill>
                  <a:srgbClr val="000000"/>
                </a:solidFill>
                <a:cs typeface="Calibri" panose="020F0502020204030204" pitchFamily="34" charset="0"/>
              </a:rPr>
              <a:t>have any employees as the </a:t>
            </a:r>
            <a:r>
              <a:rPr lang="en-US" sz="1400" dirty="0" smtClean="0">
                <a:solidFill>
                  <a:srgbClr val="000000"/>
                </a:solidFill>
                <a:cs typeface="Calibri" panose="020F0502020204030204" pitchFamily="34" charset="0"/>
              </a:rPr>
              <a:t>equipment being </a:t>
            </a:r>
            <a:r>
              <a:rPr lang="en-US" sz="1400" dirty="0">
                <a:solidFill>
                  <a:srgbClr val="000000"/>
                </a:solidFill>
                <a:cs typeface="Calibri" panose="020F0502020204030204" pitchFamily="34" charset="0"/>
              </a:rPr>
              <a:t>deployed and operated in third party premises and staff. </a:t>
            </a:r>
          </a:p>
          <a:p>
            <a:pPr marL="285750" indent="-285750" fontAlgn="t">
              <a:lnSpc>
                <a:spcPct val="100000"/>
              </a:lnSpc>
              <a:spcBef>
                <a:spcPts val="600"/>
              </a:spcBef>
              <a:spcAft>
                <a:spcPts val="300"/>
              </a:spcAft>
              <a:buFont typeface="Wingdings" panose="05000000000000000000" pitchFamily="2" charset="2"/>
              <a:buChar char="v"/>
              <a:defRPr/>
            </a:pPr>
            <a:r>
              <a:rPr lang="en-US" sz="1400" dirty="0">
                <a:solidFill>
                  <a:srgbClr val="000000"/>
                </a:solidFill>
                <a:cs typeface="Calibri" panose="020F0502020204030204" pitchFamily="34" charset="0"/>
              </a:rPr>
              <a:t>There are total </a:t>
            </a:r>
            <a:r>
              <a:rPr lang="en-US" sz="1400" dirty="0" smtClean="0">
                <a:solidFill>
                  <a:srgbClr val="000000"/>
                </a:solidFill>
                <a:cs typeface="Calibri" panose="020F0502020204030204" pitchFamily="34" charset="0"/>
              </a:rPr>
              <a:t>15 Equipment </a:t>
            </a:r>
            <a:r>
              <a:rPr lang="en-US" sz="1400" dirty="0">
                <a:solidFill>
                  <a:srgbClr val="000000"/>
                </a:solidFill>
                <a:cs typeface="Calibri" panose="020F0502020204030204" pitchFamily="34" charset="0"/>
              </a:rPr>
              <a:t>deployed in 7</a:t>
            </a:r>
            <a:r>
              <a:rPr lang="en-US" sz="1400" dirty="0" smtClean="0">
                <a:solidFill>
                  <a:srgbClr val="000000"/>
                </a:solidFill>
                <a:cs typeface="Calibri" panose="020F0502020204030204" pitchFamily="34" charset="0"/>
              </a:rPr>
              <a:t> </a:t>
            </a:r>
            <a:r>
              <a:rPr lang="en-US" sz="1400" dirty="0">
                <a:solidFill>
                  <a:srgbClr val="000000"/>
                </a:solidFill>
                <a:cs typeface="Calibri" panose="020F0502020204030204" pitchFamily="34" charset="0"/>
              </a:rPr>
              <a:t>Hospitals and details of these Tie-up is mentioned in the next slide. </a:t>
            </a:r>
            <a:endParaRPr lang="en-US" sz="1400" dirty="0" smtClean="0">
              <a:solidFill>
                <a:srgbClr val="000000"/>
              </a:solidFill>
              <a:cs typeface="Calibri" panose="020F0502020204030204" pitchFamily="34" charset="0"/>
            </a:endParaRPr>
          </a:p>
          <a:p>
            <a:pPr marL="285750" indent="-285750" fontAlgn="t">
              <a:lnSpc>
                <a:spcPct val="100000"/>
              </a:lnSpc>
              <a:spcBef>
                <a:spcPts val="600"/>
              </a:spcBef>
              <a:spcAft>
                <a:spcPts val="300"/>
              </a:spcAft>
              <a:buFont typeface="Wingdings" panose="05000000000000000000" pitchFamily="2" charset="2"/>
              <a:buChar char="v"/>
              <a:defRPr/>
            </a:pPr>
            <a:r>
              <a:rPr lang="en-US" sz="1400" dirty="0" smtClean="0">
                <a:solidFill>
                  <a:srgbClr val="000000"/>
                </a:solidFill>
                <a:cs typeface="Calibri" panose="020F0502020204030204" pitchFamily="34" charset="0"/>
              </a:rPr>
              <a:t>The Hospitals and Diagnostic centers will have to purchase medical equipment for running diagnostic services. They will have to incur high initial cost and capital. </a:t>
            </a:r>
            <a:r>
              <a:rPr lang="en-US" sz="1400" dirty="0" err="1" smtClean="0">
                <a:solidFill>
                  <a:srgbClr val="000000"/>
                </a:solidFill>
                <a:cs typeface="Calibri" panose="020F0502020204030204" pitchFamily="34" charset="0"/>
              </a:rPr>
              <a:t>Dhatri</a:t>
            </a:r>
            <a:r>
              <a:rPr lang="en-US" sz="1400" dirty="0" smtClean="0">
                <a:solidFill>
                  <a:srgbClr val="000000"/>
                </a:solidFill>
                <a:cs typeface="Calibri" panose="020F0502020204030204" pitchFamily="34" charset="0"/>
              </a:rPr>
              <a:t> </a:t>
            </a:r>
            <a:r>
              <a:rPr lang="en-US" sz="1400" dirty="0" err="1" smtClean="0">
                <a:solidFill>
                  <a:srgbClr val="000000"/>
                </a:solidFill>
                <a:cs typeface="Calibri" panose="020F0502020204030204" pitchFamily="34" charset="0"/>
              </a:rPr>
              <a:t>Lifecare</a:t>
            </a:r>
            <a:r>
              <a:rPr lang="en-US" sz="1400" dirty="0" smtClean="0">
                <a:solidFill>
                  <a:srgbClr val="000000"/>
                </a:solidFill>
                <a:cs typeface="Calibri" panose="020F0502020204030204" pitchFamily="34" charset="0"/>
              </a:rPr>
              <a:t> Services will provide the equipment by purchasing in their name and giving it to Hospitals and Diagnostic Service Centers. The Hospital and Diagnostic Centre will have to only pay the service charges as per agreement. The customer will enter into an MOU with </a:t>
            </a:r>
            <a:r>
              <a:rPr lang="en-US" sz="1400" dirty="0" err="1" smtClean="0">
                <a:solidFill>
                  <a:srgbClr val="000000"/>
                </a:solidFill>
                <a:cs typeface="Calibri" panose="020F0502020204030204" pitchFamily="34" charset="0"/>
              </a:rPr>
              <a:t>Dhatri</a:t>
            </a:r>
            <a:r>
              <a:rPr lang="en-US" sz="1400" dirty="0" smtClean="0">
                <a:solidFill>
                  <a:srgbClr val="000000"/>
                </a:solidFill>
                <a:cs typeface="Calibri" panose="020F0502020204030204" pitchFamily="34" charset="0"/>
              </a:rPr>
              <a:t> Life Care services and can provide diagnostic services to customer without worrying on purchasing the equipment.</a:t>
            </a:r>
          </a:p>
          <a:p>
            <a:pPr marL="285750" indent="-285750" fontAlgn="t">
              <a:lnSpc>
                <a:spcPct val="100000"/>
              </a:lnSpc>
              <a:spcBef>
                <a:spcPts val="600"/>
              </a:spcBef>
              <a:spcAft>
                <a:spcPts val="300"/>
              </a:spcAft>
              <a:buFont typeface="Wingdings" panose="05000000000000000000" pitchFamily="2" charset="2"/>
              <a:buChar char="v"/>
              <a:defRPr/>
            </a:pPr>
            <a:r>
              <a:rPr lang="en-US" sz="1400" dirty="0" smtClean="0">
                <a:solidFill>
                  <a:srgbClr val="000000"/>
                </a:solidFill>
                <a:cs typeface="Calibri" panose="020F0502020204030204" pitchFamily="34" charset="0"/>
              </a:rPr>
              <a:t>Mr. </a:t>
            </a:r>
            <a:r>
              <a:rPr lang="en-US" sz="1400" dirty="0" err="1" smtClean="0">
                <a:solidFill>
                  <a:srgbClr val="000000"/>
                </a:solidFill>
                <a:cs typeface="Calibri" panose="020F0502020204030204" pitchFamily="34" charset="0"/>
              </a:rPr>
              <a:t>Rohit</a:t>
            </a:r>
            <a:r>
              <a:rPr lang="en-US" sz="1400" dirty="0" smtClean="0">
                <a:solidFill>
                  <a:srgbClr val="000000"/>
                </a:solidFill>
                <a:cs typeface="Calibri" panose="020F0502020204030204" pitchFamily="34" charset="0"/>
              </a:rPr>
              <a:t> Narayanan is tying up with good corporate hospitals so that the revenue stream does not have any bottleneck in the future. </a:t>
            </a:r>
            <a:endParaRPr kumimoji="0" lang="en-IN" altLang="en-US"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7" name="Rectangle 2"/>
          <p:cNvSpPr>
            <a:spLocks noChangeArrowheads="1"/>
          </p:cNvSpPr>
          <p:nvPr/>
        </p:nvSpPr>
        <p:spPr bwMode="auto">
          <a:xfrm>
            <a:off x="90488" y="749358"/>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
                <a:srgbClr val="000000"/>
              </a:buClr>
              <a:buSzPct val="100000"/>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GE Inspira"/>
                <a:ea typeface="Microsoft YaHei" panose="020B0503020204020204" pitchFamily="34" charset="-122"/>
                <a:cs typeface="Arial" panose="020B0604020202020204" pitchFamily="34" charset="0"/>
              </a:rPr>
              <a:t>Dhatri Lifecare Services Proprietor O N Bhavani</a:t>
            </a:r>
            <a:endParaRPr kumimoji="0" lang="en-US" altLang="en-US" sz="1400" b="1" i="0" u="none" strike="noStrike" kern="1200" cap="none" spc="0" normalizeH="0" baseline="0" noProof="0" dirty="0">
              <a:ln>
                <a:noFill/>
              </a:ln>
              <a:solidFill>
                <a:srgbClr val="FFFFFF"/>
              </a:solidFill>
              <a:effectLst/>
              <a:uLnTx/>
              <a:uFillTx/>
              <a:latin typeface="GE Inspira"/>
              <a:ea typeface="Microsoft YaHei" panose="020B0503020204020204" pitchFamily="34" charset="-122"/>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15103729"/>
              </p:ext>
            </p:extLst>
          </p:nvPr>
        </p:nvGraphicFramePr>
        <p:xfrm>
          <a:off x="103548" y="4678677"/>
          <a:ext cx="11951927" cy="1805940"/>
        </p:xfrm>
        <a:graphic>
          <a:graphicData uri="http://schemas.openxmlformats.org/drawingml/2006/table">
            <a:tbl>
              <a:tblPr/>
              <a:tblGrid>
                <a:gridCol w="1991988">
                  <a:extLst>
                    <a:ext uri="{9D8B030D-6E8A-4147-A177-3AD203B41FA5}">
                      <a16:colId xmlns:a16="http://schemas.microsoft.com/office/drawing/2014/main" val="2489816475"/>
                    </a:ext>
                  </a:extLst>
                </a:gridCol>
                <a:gridCol w="3983975">
                  <a:extLst>
                    <a:ext uri="{9D8B030D-6E8A-4147-A177-3AD203B41FA5}">
                      <a16:colId xmlns:a16="http://schemas.microsoft.com/office/drawing/2014/main" val="303350452"/>
                    </a:ext>
                  </a:extLst>
                </a:gridCol>
                <a:gridCol w="1991988">
                  <a:extLst>
                    <a:ext uri="{9D8B030D-6E8A-4147-A177-3AD203B41FA5}">
                      <a16:colId xmlns:a16="http://schemas.microsoft.com/office/drawing/2014/main" val="2908319"/>
                    </a:ext>
                  </a:extLst>
                </a:gridCol>
                <a:gridCol w="995994">
                  <a:extLst>
                    <a:ext uri="{9D8B030D-6E8A-4147-A177-3AD203B41FA5}">
                      <a16:colId xmlns:a16="http://schemas.microsoft.com/office/drawing/2014/main" val="1271807832"/>
                    </a:ext>
                  </a:extLst>
                </a:gridCol>
                <a:gridCol w="995994">
                  <a:extLst>
                    <a:ext uri="{9D8B030D-6E8A-4147-A177-3AD203B41FA5}">
                      <a16:colId xmlns:a16="http://schemas.microsoft.com/office/drawing/2014/main" val="1499165672"/>
                    </a:ext>
                  </a:extLst>
                </a:gridCol>
                <a:gridCol w="995994">
                  <a:extLst>
                    <a:ext uri="{9D8B030D-6E8A-4147-A177-3AD203B41FA5}">
                      <a16:colId xmlns:a16="http://schemas.microsoft.com/office/drawing/2014/main" val="2447001168"/>
                    </a:ext>
                  </a:extLst>
                </a:gridCol>
                <a:gridCol w="995994">
                  <a:extLst>
                    <a:ext uri="{9D8B030D-6E8A-4147-A177-3AD203B41FA5}">
                      <a16:colId xmlns:a16="http://schemas.microsoft.com/office/drawing/2014/main" val="3023203361"/>
                    </a:ext>
                  </a:extLst>
                </a:gridCol>
              </a:tblGrid>
              <a:tr h="952500">
                <a:tc>
                  <a:txBody>
                    <a:bodyPr/>
                    <a:lstStyle/>
                    <a:p>
                      <a:pPr algn="l" fontAlgn="ctr"/>
                      <a:r>
                        <a:rPr lang="en-US" sz="1400" b="1" i="0" u="none" strike="noStrike">
                          <a:solidFill>
                            <a:srgbClr val="000000"/>
                          </a:solidFill>
                          <a:effectLst/>
                          <a:latin typeface="Calibri" panose="020F0502020204030204" pitchFamily="34" charset="0"/>
                        </a:rPr>
                        <a:t>Loan Structure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400" b="1" i="0" u="none" strike="noStrike">
                          <a:solidFill>
                            <a:srgbClr val="000000"/>
                          </a:solidFill>
                          <a:effectLst/>
                          <a:latin typeface="Calibri" panose="020F0502020204030204" pitchFamily="34" charset="0"/>
                        </a:rPr>
                        <a:t>Name Of the Applicant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400" b="1" i="0" u="none" strike="noStrike" dirty="0">
                          <a:solidFill>
                            <a:srgbClr val="000000"/>
                          </a:solidFill>
                          <a:effectLst/>
                          <a:latin typeface="Calibri" panose="020F0502020204030204" pitchFamily="34" charset="0"/>
                        </a:rPr>
                        <a:t>Constitution / Designation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400" b="1" i="0" u="none" strike="noStrike">
                          <a:solidFill>
                            <a:srgbClr val="000000"/>
                          </a:solidFill>
                          <a:effectLst/>
                          <a:latin typeface="Calibri" panose="020F0502020204030204" pitchFamily="34" charset="0"/>
                        </a:rPr>
                        <a:t>ShareHolding / Profit Sharing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400" b="1" i="0" u="none" strike="noStrike">
                          <a:solidFill>
                            <a:srgbClr val="000000"/>
                          </a:solidFill>
                          <a:effectLst/>
                          <a:latin typeface="Calibri" panose="020F0502020204030204" pitchFamily="34" charset="0"/>
                        </a:rPr>
                        <a:t>CIBIL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l" fontAlgn="ctr"/>
                      <a:r>
                        <a:rPr lang="en-US" sz="1400" b="1" i="0" u="none" strike="noStrike">
                          <a:solidFill>
                            <a:srgbClr val="000000"/>
                          </a:solidFill>
                          <a:effectLst/>
                          <a:latin typeface="Calibri" panose="020F0502020204030204" pitchFamily="34" charset="0"/>
                        </a:rPr>
                        <a:t>DOI / DOB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tc>
                  <a:txBody>
                    <a:bodyPr/>
                    <a:lstStyle/>
                    <a:p>
                      <a:pPr algn="ctr" fontAlgn="ctr"/>
                      <a:r>
                        <a:rPr lang="en-US" sz="1400" b="1" i="0" u="none" strike="noStrike">
                          <a:solidFill>
                            <a:srgbClr val="000000"/>
                          </a:solidFill>
                          <a:effectLst/>
                          <a:latin typeface="Calibri" panose="020F0502020204030204" pitchFamily="34" charset="0"/>
                        </a:rPr>
                        <a:t>Age at Loan Start / Loan End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1EC"/>
                    </a:solidFill>
                  </a:tcPr>
                </a:tc>
                <a:extLst>
                  <a:ext uri="{0D108BD9-81ED-4DB2-BD59-A6C34878D82A}">
                    <a16:rowId xmlns:a16="http://schemas.microsoft.com/office/drawing/2014/main" val="1731197670"/>
                  </a:ext>
                </a:extLst>
              </a:tr>
              <a:tr h="190500">
                <a:tc>
                  <a:txBody>
                    <a:bodyPr/>
                    <a:lstStyle/>
                    <a:p>
                      <a:pPr algn="l" fontAlgn="ctr"/>
                      <a:r>
                        <a:rPr lang="en-US" sz="1400" b="1" i="0" u="none" strike="noStrike">
                          <a:solidFill>
                            <a:srgbClr val="000000"/>
                          </a:solidFill>
                          <a:effectLst/>
                          <a:latin typeface="Calibri" panose="020F0502020204030204" pitchFamily="34" charset="0"/>
                        </a:rPr>
                        <a:t>Applicant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l" fontAlgn="ctr"/>
                      <a:r>
                        <a:rPr lang="en-US" sz="1400" b="0" i="0" u="none" strike="noStrike" dirty="0" err="1">
                          <a:solidFill>
                            <a:srgbClr val="000000"/>
                          </a:solidFill>
                          <a:effectLst/>
                          <a:latin typeface="Calibri" panose="020F0502020204030204" pitchFamily="34" charset="0"/>
                        </a:rPr>
                        <a:t>Dhatri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Lifecare</a:t>
                      </a:r>
                      <a:r>
                        <a:rPr lang="en-US" sz="1400" b="0" i="0" u="none" strike="noStrike" dirty="0">
                          <a:solidFill>
                            <a:srgbClr val="000000"/>
                          </a:solidFill>
                          <a:effectLst/>
                          <a:latin typeface="Calibri" panose="020F0502020204030204" pitchFamily="34" charset="0"/>
                        </a:rPr>
                        <a:t> Services (prop) O N Bhavani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Proprietor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ctr" fontAlgn="ctr"/>
                      <a:r>
                        <a:rPr lang="en-US" sz="14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2-Feb-17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 / 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05158363"/>
                  </a:ext>
                </a:extLst>
              </a:tr>
              <a:tr h="190500">
                <a:tc>
                  <a:txBody>
                    <a:bodyPr/>
                    <a:lstStyle/>
                    <a:p>
                      <a:pPr algn="l" fontAlgn="ctr"/>
                      <a:r>
                        <a:rPr lang="en-US" sz="1400" b="1" i="0" u="none" strike="noStrike">
                          <a:solidFill>
                            <a:srgbClr val="000000"/>
                          </a:solidFill>
                          <a:effectLst/>
                          <a:latin typeface="Calibri" panose="020F0502020204030204" pitchFamily="34" charset="0"/>
                        </a:rPr>
                        <a:t>Guarantor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l" fontAlgn="ctr"/>
                      <a:r>
                        <a:rPr lang="en-US" sz="1400" b="0" i="0" u="none" strike="noStrike">
                          <a:solidFill>
                            <a:srgbClr val="000000"/>
                          </a:solidFill>
                          <a:effectLst/>
                          <a:latin typeface="Calibri" panose="020F0502020204030204" pitchFamily="34" charset="0"/>
                        </a:rPr>
                        <a:t>O N Bhavani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Proprietor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ctr" fontAlgn="ctr"/>
                      <a:r>
                        <a:rPr lang="en-US" sz="14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11-Nov-55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66 / 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38467695"/>
                  </a:ext>
                </a:extLst>
              </a:tr>
              <a:tr h="190500">
                <a:tc>
                  <a:txBody>
                    <a:bodyPr/>
                    <a:lstStyle/>
                    <a:p>
                      <a:pPr algn="l" fontAlgn="ctr"/>
                      <a:r>
                        <a:rPr lang="en-US" sz="1400" b="1" i="0" u="none" strike="noStrike">
                          <a:solidFill>
                            <a:srgbClr val="000000"/>
                          </a:solidFill>
                          <a:effectLst/>
                          <a:latin typeface="Calibri" panose="020F0502020204030204" pitchFamily="34" charset="0"/>
                        </a:rPr>
                        <a:t>Guarantor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l" fontAlgn="ctr"/>
                      <a:r>
                        <a:rPr lang="en-US" sz="1400" b="0" i="0" u="none" strike="noStrike">
                          <a:solidFill>
                            <a:srgbClr val="000000"/>
                          </a:solidFill>
                          <a:effectLst/>
                          <a:latin typeface="Calibri" panose="020F0502020204030204" pitchFamily="34" charset="0"/>
                        </a:rPr>
                        <a:t>Rohit narayanan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Family Member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ctr" fontAlgn="ctr"/>
                      <a:r>
                        <a:rPr lang="en-US" sz="14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7-Jan-77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45 / 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49543711"/>
                  </a:ext>
                </a:extLst>
              </a:tr>
              <a:tr h="190500">
                <a:tc>
                  <a:txBody>
                    <a:bodyPr/>
                    <a:lstStyle/>
                    <a:p>
                      <a:pPr algn="l" fontAlgn="t"/>
                      <a:r>
                        <a:rPr lang="en-US" sz="1400" b="1" i="0" u="none" strike="noStrike">
                          <a:solidFill>
                            <a:srgbClr val="000000"/>
                          </a:solidFill>
                          <a:effectLst/>
                          <a:latin typeface="Calibri" panose="020F0502020204030204" pitchFamily="34" charset="0"/>
                        </a:rPr>
                        <a:t>Guarantor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l" fontAlgn="ctr"/>
                      <a:r>
                        <a:rPr lang="en-US" sz="1400" b="0" i="0" u="none" strike="noStrike">
                          <a:solidFill>
                            <a:srgbClr val="000000"/>
                          </a:solidFill>
                          <a:effectLst/>
                          <a:latin typeface="Calibri" panose="020F0502020204030204" pitchFamily="34" charset="0"/>
                        </a:rPr>
                        <a:t>Divya Rohit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Spouse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E8"/>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8-Dec-80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 / 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50470070"/>
                  </a:ext>
                </a:extLst>
              </a:tr>
            </a:tbl>
          </a:graphicData>
        </a:graphic>
      </p:graphicFrame>
      <p:sp>
        <p:nvSpPr>
          <p:cNvPr id="8"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599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12"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33338"/>
            <a:ext cx="1114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5"/>
          <p:cNvSpPr txBox="1">
            <a:spLocks noChangeArrowheads="1"/>
          </p:cNvSpPr>
          <p:nvPr/>
        </p:nvSpPr>
        <p:spPr bwMode="auto">
          <a:xfrm>
            <a:off x="103551" y="960050"/>
            <a:ext cx="11951925" cy="57092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t">
              <a:spcBef>
                <a:spcPts val="300"/>
              </a:spcBef>
              <a:spcAft>
                <a:spcPts val="300"/>
              </a:spcAft>
              <a:buNone/>
              <a:defRPr/>
            </a:pPr>
            <a:r>
              <a:rPr lang="en-IN" altLang="en-US" sz="1200" dirty="0" smtClean="0">
                <a:solidFill>
                  <a:srgbClr val="000000"/>
                </a:solidFill>
                <a:cs typeface="Calibri" panose="020F0502020204030204" pitchFamily="34" charset="0"/>
              </a:rPr>
              <a:t>Dhatri Lifecare Services signed agreements with 4 Hospitals wherein they have deployed 4 machines and details of the same is as below:</a:t>
            </a:r>
          </a:p>
          <a:p>
            <a:pPr marL="285750" indent="-285750" fontAlgn="t">
              <a:spcBef>
                <a:spcPts val="300"/>
              </a:spcBef>
              <a:spcAft>
                <a:spcPts val="300"/>
              </a:spcAft>
              <a:buFont typeface="Wingdings" panose="05000000000000000000" pitchFamily="2" charset="2"/>
              <a:buChar char="v"/>
              <a:defRPr/>
            </a:pPr>
            <a:r>
              <a:rPr lang="en-IN" altLang="en-US" sz="1200" dirty="0" smtClean="0">
                <a:solidFill>
                  <a:srgbClr val="000000"/>
                </a:solidFill>
                <a:cs typeface="Calibri" panose="020F0502020204030204" pitchFamily="34" charset="0"/>
              </a:rPr>
              <a:t>Aster Malabar Institute of Medical Sciences Ltd. At Calicut, Kerala on 24</a:t>
            </a:r>
            <a:r>
              <a:rPr lang="en-IN" altLang="en-US" sz="1200" baseline="30000" dirty="0" smtClean="0">
                <a:solidFill>
                  <a:srgbClr val="000000"/>
                </a:solidFill>
                <a:cs typeface="Calibri" panose="020F0502020204030204" pitchFamily="34" charset="0"/>
              </a:rPr>
              <a:t>th</a:t>
            </a:r>
            <a:r>
              <a:rPr lang="en-IN" altLang="en-US" sz="1200" dirty="0" smtClean="0">
                <a:solidFill>
                  <a:srgbClr val="000000"/>
                </a:solidFill>
                <a:cs typeface="Calibri" panose="020F0502020204030204" pitchFamily="34" charset="0"/>
              </a:rPr>
              <a:t> April 2022(Aster MIMS Hospital)</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Scope of work: Supply, Installation, Operation &amp; Management of Digital Mammography unit – 1 Equipment, Mobile Digital X Ray, Retrofit Digital X Ray.</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Model: Mammography - Min 110 – 120 cases/Month @ Rs.1250/-. Vacuum assisted biopsy is Rs. 10000 per case. 5-6 Cases per month.</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Model: X Ray – 4000 Cases per month. Rs. 125/Case. From 2</a:t>
            </a:r>
            <a:r>
              <a:rPr lang="en-IN" altLang="en-US" sz="1200" baseline="30000" dirty="0" smtClean="0">
                <a:solidFill>
                  <a:srgbClr val="000000"/>
                </a:solidFill>
                <a:cs typeface="Calibri" panose="020F0502020204030204" pitchFamily="34" charset="0"/>
              </a:rPr>
              <a:t>nd</a:t>
            </a:r>
            <a:r>
              <a:rPr lang="en-IN" altLang="en-US" sz="1200" dirty="0" smtClean="0">
                <a:solidFill>
                  <a:srgbClr val="000000"/>
                </a:solidFill>
                <a:cs typeface="Calibri" panose="020F0502020204030204" pitchFamily="34" charset="0"/>
              </a:rPr>
              <a:t> Years onwards they will be charged CMC. This is already included along with equipment.(</a:t>
            </a:r>
            <a:r>
              <a:rPr lang="en-IN" altLang="en-US" sz="1200" dirty="0" err="1" smtClean="0">
                <a:solidFill>
                  <a:srgbClr val="000000"/>
                </a:solidFill>
                <a:cs typeface="Calibri" panose="020F0502020204030204" pitchFamily="34" charset="0"/>
              </a:rPr>
              <a:t>ie</a:t>
            </a:r>
            <a:r>
              <a:rPr lang="en-IN" altLang="en-US" sz="1200" dirty="0" smtClean="0">
                <a:solidFill>
                  <a:srgbClr val="000000"/>
                </a:solidFill>
                <a:cs typeface="Calibri" panose="020F0502020204030204" pitchFamily="34" charset="0"/>
              </a:rPr>
              <a:t>) While purchasing equipment CMC is already paid by applicant but its charged separately for the hospital.</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Model:- AI Enabled X Ray – 4500/Month per month. </a:t>
            </a:r>
            <a:r>
              <a:rPr lang="en-IN" altLang="en-US" sz="1200" dirty="0">
                <a:solidFill>
                  <a:srgbClr val="000000"/>
                </a:solidFill>
                <a:cs typeface="Calibri" panose="020F0502020204030204" pitchFamily="34" charset="0"/>
              </a:rPr>
              <a:t>Rs. 125/Case. From 2</a:t>
            </a:r>
            <a:r>
              <a:rPr lang="en-IN" altLang="en-US" sz="1200" baseline="30000" dirty="0">
                <a:solidFill>
                  <a:srgbClr val="000000"/>
                </a:solidFill>
                <a:cs typeface="Calibri" panose="020F0502020204030204" pitchFamily="34" charset="0"/>
              </a:rPr>
              <a:t>nd</a:t>
            </a:r>
            <a:r>
              <a:rPr lang="en-IN" altLang="en-US" sz="1200" dirty="0">
                <a:solidFill>
                  <a:srgbClr val="000000"/>
                </a:solidFill>
                <a:cs typeface="Calibri" panose="020F0502020204030204" pitchFamily="34" charset="0"/>
              </a:rPr>
              <a:t> Years onwards they will be charged CMC. This is already included along with equipment.(</a:t>
            </a:r>
            <a:r>
              <a:rPr lang="en-IN" altLang="en-US" sz="1200" dirty="0" err="1">
                <a:solidFill>
                  <a:srgbClr val="000000"/>
                </a:solidFill>
                <a:cs typeface="Calibri" panose="020F0502020204030204" pitchFamily="34" charset="0"/>
              </a:rPr>
              <a:t>ie</a:t>
            </a:r>
            <a:r>
              <a:rPr lang="en-IN" altLang="en-US" sz="1200" dirty="0">
                <a:solidFill>
                  <a:srgbClr val="000000"/>
                </a:solidFill>
                <a:cs typeface="Calibri" panose="020F0502020204030204" pitchFamily="34" charset="0"/>
              </a:rPr>
              <a:t>) While purchasing equipment CMC is already paid by applicant but its charged separately for the hospital.</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Consumables are supplied for vacuum assisted biopsy by Applicant. Current project equipment </a:t>
            </a:r>
            <a:r>
              <a:rPr lang="en-US" altLang="en-US" sz="1200" dirty="0">
                <a:solidFill>
                  <a:srgbClr val="000000"/>
                </a:solidFill>
                <a:cs typeface="Calibri" panose="020F0502020204030204" pitchFamily="34" charset="0"/>
              </a:rPr>
              <a:t>X Ray with AI enable </a:t>
            </a:r>
            <a:r>
              <a:rPr lang="en-US" altLang="en-US" sz="1200" dirty="0" smtClean="0">
                <a:solidFill>
                  <a:srgbClr val="000000"/>
                </a:solidFill>
                <a:cs typeface="Calibri" panose="020F0502020204030204" pitchFamily="34" charset="0"/>
              </a:rPr>
              <a:t>Processing will be installed here.</a:t>
            </a:r>
            <a:endParaRPr lang="en-IN" altLang="en-US" sz="1200" dirty="0" smtClean="0">
              <a:solidFill>
                <a:srgbClr val="000000"/>
              </a:solidFill>
              <a:cs typeface="Calibri" panose="020F0502020204030204" pitchFamily="34" charset="0"/>
            </a:endParaRP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Malabar Institute is a 600 bedded Multi-Speciality Hospital which has been operational since more than 20 years and has 200 Consulting / In-house doctors. We have funded 219 Lakhs for this project. AI Enabled X Ray is being installed here for current project.</a:t>
            </a:r>
          </a:p>
          <a:p>
            <a:pPr marL="288925" lvl="2" indent="-288925" eaLnBrk="1" fontAlgn="t" hangingPunct="1">
              <a:spcBef>
                <a:spcPts val="300"/>
              </a:spcBef>
              <a:spcAft>
                <a:spcPts val="300"/>
              </a:spcAft>
              <a:buFont typeface="Wingdings" panose="05000000000000000000" pitchFamily="2" charset="2"/>
              <a:buChar char="v"/>
              <a:defRPr/>
            </a:pPr>
            <a:r>
              <a:rPr lang="en-IN" altLang="en-US" sz="1200" dirty="0" smtClean="0">
                <a:solidFill>
                  <a:srgbClr val="000000"/>
                </a:solidFill>
                <a:cs typeface="Calibri" panose="020F0502020204030204" pitchFamily="34" charset="0"/>
              </a:rPr>
              <a:t>Aster CMI Hospital (a unit of Aster DM Health Care), Bangalore on 31</a:t>
            </a:r>
            <a:r>
              <a:rPr lang="en-IN" altLang="en-US" sz="1200" baseline="30000" dirty="0" smtClean="0">
                <a:solidFill>
                  <a:srgbClr val="000000"/>
                </a:solidFill>
                <a:cs typeface="Calibri" panose="020F0502020204030204" pitchFamily="34" charset="0"/>
              </a:rPr>
              <a:t>st</a:t>
            </a:r>
            <a:r>
              <a:rPr lang="en-IN" altLang="en-US" sz="1200" dirty="0" smtClean="0">
                <a:solidFill>
                  <a:srgbClr val="000000"/>
                </a:solidFill>
                <a:cs typeface="Calibri" panose="020F0502020204030204" pitchFamily="34" charset="0"/>
              </a:rPr>
              <a:t> March 2017 – 1 Equipment</a:t>
            </a:r>
          </a:p>
          <a:p>
            <a:pPr marL="1030288" lvl="3" indent="-288925"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Scope of work: Supply, Installation, Operation &amp; Management of Retrofit X-Ray unit</a:t>
            </a:r>
            <a:r>
              <a:rPr lang="en-IN" altLang="en-US" sz="1200" dirty="0">
                <a:solidFill>
                  <a:srgbClr val="000000"/>
                </a:solidFill>
                <a:cs typeface="Calibri" panose="020F0502020204030204" pitchFamily="34" charset="0"/>
              </a:rPr>
              <a:t>, 1 Mammography</a:t>
            </a:r>
            <a:r>
              <a:rPr lang="en-IN" altLang="en-US" sz="1200" dirty="0" smtClean="0">
                <a:solidFill>
                  <a:srgbClr val="000000"/>
                </a:solidFill>
                <a:cs typeface="Calibri" panose="020F0502020204030204" pitchFamily="34" charset="0"/>
              </a:rPr>
              <a:t>.</a:t>
            </a:r>
          </a:p>
          <a:p>
            <a:pPr marL="1030288" lvl="3" indent="-288925"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Model: @ Rs.100/case.</a:t>
            </a:r>
          </a:p>
          <a:p>
            <a:pPr marL="1030288" lvl="3" indent="-288925"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Revenue Model: Mammography - Min 110 – 120 cases/Month @ Rs.1250/-. Vacuum assisted biopsy is Rs. 10000 per case. 5-6 Cases per month</a:t>
            </a:r>
            <a:r>
              <a:rPr lang="en-IN" altLang="en-US" sz="1200" dirty="0" smtClean="0">
                <a:solidFill>
                  <a:srgbClr val="000000"/>
                </a:solidFill>
                <a:cs typeface="Calibri" panose="020F0502020204030204" pitchFamily="34" charset="0"/>
              </a:rPr>
              <a:t>.</a:t>
            </a:r>
          </a:p>
          <a:p>
            <a:pPr marL="1030288" lvl="3" indent="-288925"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Aster CMI Hospital is a 500 bedded Multi-Speciality Hospital which has been operational since more than 10 years and has 150 consulting / Inhouse doctors and daily OPD is 250+ per day. </a:t>
            </a:r>
            <a:r>
              <a:rPr lang="en-IN" altLang="en-US" sz="1200" dirty="0">
                <a:solidFill>
                  <a:srgbClr val="000000"/>
                </a:solidFill>
                <a:cs typeface="Calibri" panose="020F0502020204030204" pitchFamily="34" charset="0"/>
              </a:rPr>
              <a:t>We are funding Mammography for this project</a:t>
            </a:r>
            <a:r>
              <a:rPr lang="en-IN" altLang="en-US" sz="1200" dirty="0" smtClean="0">
                <a:solidFill>
                  <a:srgbClr val="000000"/>
                </a:solidFill>
                <a:cs typeface="Calibri" panose="020F0502020204030204" pitchFamily="34" charset="0"/>
              </a:rPr>
              <a:t>.</a:t>
            </a:r>
          </a:p>
          <a:p>
            <a:pPr marL="288925" lvl="3" indent="-288925" fontAlgn="t">
              <a:spcBef>
                <a:spcPts val="300"/>
              </a:spcBef>
              <a:spcAft>
                <a:spcPts val="300"/>
              </a:spcAft>
              <a:buFont typeface="Wingdings" panose="05000000000000000000" pitchFamily="2" charset="2"/>
              <a:buChar char="v"/>
              <a:defRPr/>
            </a:pPr>
            <a:r>
              <a:rPr lang="en-IN" altLang="en-US" sz="1200" dirty="0">
                <a:solidFill>
                  <a:srgbClr val="000000"/>
                </a:solidFill>
                <a:cs typeface="Calibri" panose="020F0502020204030204" pitchFamily="34" charset="0"/>
              </a:rPr>
              <a:t>Aster </a:t>
            </a:r>
            <a:r>
              <a:rPr lang="en-IN" altLang="en-US" sz="1200" dirty="0" smtClean="0">
                <a:solidFill>
                  <a:srgbClr val="000000"/>
                </a:solidFill>
                <a:cs typeface="Calibri" panose="020F0502020204030204" pitchFamily="34" charset="0"/>
              </a:rPr>
              <a:t>RV </a:t>
            </a:r>
            <a:r>
              <a:rPr lang="en-IN" altLang="en-US" sz="1200" dirty="0">
                <a:solidFill>
                  <a:srgbClr val="000000"/>
                </a:solidFill>
                <a:cs typeface="Calibri" panose="020F0502020204030204" pitchFamily="34" charset="0"/>
              </a:rPr>
              <a:t>Hospital (a unit of Aster DM Health Care), </a:t>
            </a:r>
            <a:r>
              <a:rPr lang="en-IN" altLang="en-US" sz="1200" dirty="0" smtClean="0">
                <a:solidFill>
                  <a:srgbClr val="000000"/>
                </a:solidFill>
                <a:cs typeface="Calibri" panose="020F0502020204030204" pitchFamily="34" charset="0"/>
              </a:rPr>
              <a:t>Bangalore </a:t>
            </a:r>
            <a:r>
              <a:rPr lang="en-IN" altLang="en-US" sz="1200" dirty="0">
                <a:solidFill>
                  <a:srgbClr val="000000"/>
                </a:solidFill>
                <a:cs typeface="Calibri" panose="020F0502020204030204" pitchFamily="34" charset="0"/>
              </a:rPr>
              <a:t>on </a:t>
            </a:r>
            <a:r>
              <a:rPr lang="en-IN" altLang="en-US" sz="1200" dirty="0" smtClean="0">
                <a:solidFill>
                  <a:srgbClr val="000000"/>
                </a:solidFill>
                <a:cs typeface="Calibri" panose="020F0502020204030204" pitchFamily="34" charset="0"/>
              </a:rPr>
              <a:t>August 2019 </a:t>
            </a:r>
            <a:r>
              <a:rPr lang="en-IN" altLang="en-US" sz="1200" dirty="0">
                <a:solidFill>
                  <a:srgbClr val="000000"/>
                </a:solidFill>
                <a:cs typeface="Calibri" panose="020F0502020204030204" pitchFamily="34" charset="0"/>
              </a:rPr>
              <a:t>– 1 </a:t>
            </a:r>
            <a:r>
              <a:rPr lang="en-IN" altLang="en-US" sz="1200" dirty="0" smtClean="0">
                <a:solidFill>
                  <a:srgbClr val="000000"/>
                </a:solidFill>
                <a:cs typeface="Calibri" panose="020F0502020204030204" pitchFamily="34" charset="0"/>
              </a:rPr>
              <a:t>Equipment</a:t>
            </a:r>
          </a:p>
          <a:p>
            <a:pPr marL="1030288" lvl="3" indent="-288925"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Scope of work: Supply, Installation, Operation &amp; Management of Digital X-Ray </a:t>
            </a:r>
            <a:r>
              <a:rPr lang="en-IN" altLang="en-US" sz="1200" dirty="0" smtClean="0">
                <a:solidFill>
                  <a:srgbClr val="000000"/>
                </a:solidFill>
                <a:cs typeface="Calibri" panose="020F0502020204030204" pitchFamily="34" charset="0"/>
              </a:rPr>
              <a:t>unit and Retrofit Digital X Ray. Revenue </a:t>
            </a:r>
            <a:r>
              <a:rPr lang="en-IN" altLang="en-US" sz="1200" dirty="0">
                <a:solidFill>
                  <a:srgbClr val="000000"/>
                </a:solidFill>
                <a:cs typeface="Calibri" panose="020F0502020204030204" pitchFamily="34" charset="0"/>
              </a:rPr>
              <a:t>Model: @ </a:t>
            </a:r>
            <a:r>
              <a:rPr lang="en-IN" altLang="en-US" sz="1200" dirty="0" smtClean="0">
                <a:solidFill>
                  <a:srgbClr val="000000"/>
                </a:solidFill>
                <a:cs typeface="Calibri" panose="020F0502020204030204" pitchFamily="34" charset="0"/>
              </a:rPr>
              <a:t>Rs.112.50/case</a:t>
            </a:r>
            <a:endParaRPr lang="en-IN" altLang="en-US" sz="1200" dirty="0">
              <a:solidFill>
                <a:srgbClr val="000000"/>
              </a:solidFill>
              <a:cs typeface="Calibri" panose="020F0502020204030204" pitchFamily="34" charset="0"/>
            </a:endParaRPr>
          </a:p>
          <a:p>
            <a:pPr marL="1030288" lvl="4" indent="-288925"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Aster </a:t>
            </a:r>
            <a:r>
              <a:rPr lang="en-IN" altLang="en-US" sz="1200" dirty="0" smtClean="0">
                <a:solidFill>
                  <a:srgbClr val="000000"/>
                </a:solidFill>
                <a:cs typeface="Calibri" panose="020F0502020204030204" pitchFamily="34" charset="0"/>
              </a:rPr>
              <a:t>RV </a:t>
            </a:r>
            <a:r>
              <a:rPr lang="en-IN" altLang="en-US" sz="1200" dirty="0">
                <a:solidFill>
                  <a:srgbClr val="000000"/>
                </a:solidFill>
                <a:cs typeface="Calibri" panose="020F0502020204030204" pitchFamily="34" charset="0"/>
              </a:rPr>
              <a:t>Hospital is a </a:t>
            </a:r>
            <a:r>
              <a:rPr lang="en-IN" altLang="en-US" sz="1200" dirty="0" smtClean="0">
                <a:solidFill>
                  <a:srgbClr val="000000"/>
                </a:solidFill>
                <a:cs typeface="Calibri" panose="020F0502020204030204" pitchFamily="34" charset="0"/>
              </a:rPr>
              <a:t>250 </a:t>
            </a:r>
            <a:r>
              <a:rPr lang="en-IN" altLang="en-US" sz="1200" dirty="0">
                <a:solidFill>
                  <a:srgbClr val="000000"/>
                </a:solidFill>
                <a:cs typeface="Calibri" panose="020F0502020204030204" pitchFamily="34" charset="0"/>
              </a:rPr>
              <a:t>bedded Multi-Speciality Hospital which has been operational since more than 10 years and has </a:t>
            </a:r>
            <a:r>
              <a:rPr lang="en-IN" altLang="en-US" sz="1200" dirty="0" smtClean="0">
                <a:solidFill>
                  <a:srgbClr val="000000"/>
                </a:solidFill>
                <a:cs typeface="Calibri" panose="020F0502020204030204" pitchFamily="34" charset="0"/>
              </a:rPr>
              <a:t>100+ </a:t>
            </a:r>
            <a:r>
              <a:rPr lang="en-IN" altLang="en-US" sz="1200" dirty="0">
                <a:solidFill>
                  <a:srgbClr val="000000"/>
                </a:solidFill>
                <a:cs typeface="Calibri" panose="020F0502020204030204" pitchFamily="34" charset="0"/>
              </a:rPr>
              <a:t>consulting / Inhouse doctors and daily OPD is </a:t>
            </a:r>
            <a:r>
              <a:rPr lang="en-IN" altLang="en-US" sz="1200" dirty="0" smtClean="0">
                <a:solidFill>
                  <a:srgbClr val="000000"/>
                </a:solidFill>
                <a:cs typeface="Calibri" panose="020F0502020204030204" pitchFamily="34" charset="0"/>
              </a:rPr>
              <a:t>200</a:t>
            </a:r>
            <a:r>
              <a:rPr lang="en-IN" altLang="en-US" sz="1200" dirty="0">
                <a:solidFill>
                  <a:srgbClr val="000000"/>
                </a:solidFill>
                <a:cs typeface="Calibri" panose="020F0502020204030204" pitchFamily="34" charset="0"/>
              </a:rPr>
              <a:t>+ per day.  </a:t>
            </a:r>
            <a:r>
              <a:rPr lang="en-IN" altLang="en-US" sz="1200" dirty="0" smtClean="0">
                <a:solidFill>
                  <a:srgbClr val="000000"/>
                </a:solidFill>
                <a:cs typeface="Calibri" panose="020F0502020204030204" pitchFamily="34" charset="0"/>
              </a:rPr>
              <a:t>We have funded 75 Lakhs for this project. </a:t>
            </a:r>
          </a:p>
          <a:p>
            <a:pPr marL="912813" lvl="4" indent="-171450" fontAlgn="t">
              <a:spcBef>
                <a:spcPts val="300"/>
              </a:spcBef>
              <a:spcAft>
                <a:spcPts val="300"/>
              </a:spcAft>
              <a:buFont typeface="Wingdings" panose="05000000000000000000" pitchFamily="2" charset="2"/>
              <a:buChar char="v"/>
              <a:defRPr/>
            </a:pPr>
            <a:r>
              <a:rPr lang="en-IN" altLang="en-US" sz="1200" dirty="0" smtClean="0">
                <a:solidFill>
                  <a:srgbClr val="000000"/>
                </a:solidFill>
                <a:cs typeface="Calibri" panose="020F0502020204030204" pitchFamily="34" charset="0"/>
              </a:rPr>
              <a:t> </a:t>
            </a:r>
            <a:r>
              <a:rPr lang="en-IN" altLang="en-US" sz="1200" dirty="0" err="1" smtClean="0">
                <a:solidFill>
                  <a:srgbClr val="000000"/>
                </a:solidFill>
                <a:cs typeface="Calibri" panose="020F0502020204030204" pitchFamily="34" charset="0"/>
              </a:rPr>
              <a:t>Ravindranath</a:t>
            </a:r>
            <a:r>
              <a:rPr lang="en-IN" altLang="en-US" sz="1200" dirty="0" smtClean="0">
                <a:solidFill>
                  <a:srgbClr val="000000"/>
                </a:solidFill>
                <a:cs typeface="Calibri" panose="020F0502020204030204" pitchFamily="34" charset="0"/>
              </a:rPr>
              <a:t> GE Medical Associates (P) Ltd. brand named Hospital “Gleneagles Global Health City” at </a:t>
            </a:r>
            <a:r>
              <a:rPr lang="en-IN" altLang="en-US" sz="1200" dirty="0" err="1" smtClean="0">
                <a:solidFill>
                  <a:srgbClr val="000000"/>
                </a:solidFill>
                <a:cs typeface="Calibri" panose="020F0502020204030204" pitchFamily="34" charset="0"/>
              </a:rPr>
              <a:t>Perumaakkam</a:t>
            </a:r>
            <a:r>
              <a:rPr lang="en-IN" altLang="en-US" sz="1200" dirty="0" smtClean="0">
                <a:solidFill>
                  <a:srgbClr val="000000"/>
                </a:solidFill>
                <a:cs typeface="Calibri" panose="020F0502020204030204" pitchFamily="34" charset="0"/>
              </a:rPr>
              <a:t> Chennai on February 2018– 1 Equipment</a:t>
            </a:r>
          </a:p>
          <a:p>
            <a:pPr marL="1030288" lvl="3" indent="-288925" eaLnBrk="1" fontAlgn="t" hangingPunct="1">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Scope </a:t>
            </a:r>
            <a:r>
              <a:rPr lang="en-IN" altLang="en-US" sz="1200" dirty="0">
                <a:solidFill>
                  <a:srgbClr val="000000"/>
                </a:solidFill>
                <a:cs typeface="Calibri" panose="020F0502020204030204" pitchFamily="34" charset="0"/>
              </a:rPr>
              <a:t>of work: Supply, Installation, Operation &amp; Management of Digital X-Ray </a:t>
            </a:r>
            <a:r>
              <a:rPr lang="en-IN" altLang="en-US" sz="1200" dirty="0" smtClean="0">
                <a:solidFill>
                  <a:srgbClr val="000000"/>
                </a:solidFill>
                <a:cs typeface="Calibri" panose="020F0502020204030204" pitchFamily="34" charset="0"/>
              </a:rPr>
              <a:t>unit, Retrofit Digital X Ray and Mobile Digital X Ray.</a:t>
            </a:r>
          </a:p>
          <a:p>
            <a:pPr marL="1030288" lvl="3" indent="-288925" eaLnBrk="1" fontAlgn="t" hangingPunct="1">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a:t>
            </a:r>
            <a:r>
              <a:rPr lang="en-IN" altLang="en-US" sz="1200" dirty="0">
                <a:solidFill>
                  <a:srgbClr val="000000"/>
                </a:solidFill>
                <a:cs typeface="Calibri" panose="020F0502020204030204" pitchFamily="34" charset="0"/>
              </a:rPr>
              <a:t>Model: Min 100 cases/day or 3000 cases/month@ </a:t>
            </a:r>
            <a:r>
              <a:rPr lang="en-IN" altLang="en-US" sz="1200" dirty="0" smtClean="0">
                <a:solidFill>
                  <a:srgbClr val="000000"/>
                </a:solidFill>
                <a:cs typeface="Calibri" panose="020F0502020204030204" pitchFamily="34" charset="0"/>
              </a:rPr>
              <a:t>Rs.90/-</a:t>
            </a:r>
          </a:p>
          <a:p>
            <a:pPr marL="1030288" lvl="3" indent="-288925" eaLnBrk="1" fontAlgn="t" hangingPunct="1">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Ravindranth is a 265 bedded hospital and operational since 10 years and has 250 consulting / In-house Doctors and daily OPD is 200+ per day. </a:t>
            </a:r>
          </a:p>
        </p:txBody>
      </p:sp>
      <p:sp>
        <p:nvSpPr>
          <p:cNvPr id="7" name="Rectangle 2"/>
          <p:cNvSpPr>
            <a:spLocks noChangeArrowheads="1"/>
          </p:cNvSpPr>
          <p:nvPr/>
        </p:nvSpPr>
        <p:spPr bwMode="auto">
          <a:xfrm>
            <a:off x="90488" y="605667"/>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eaLnBrk="1" hangingPunct="1">
              <a:spcBef>
                <a:spcPct val="0"/>
              </a:spcBef>
              <a:buFontTx/>
              <a:buNone/>
            </a:pPr>
            <a:r>
              <a:rPr lang="en-US" altLang="en-US" sz="1400" b="1" dirty="0" smtClean="0">
                <a:solidFill>
                  <a:srgbClr val="FFFFFF"/>
                </a:solidFill>
                <a:cs typeface="Arial" panose="020B0604020202020204" pitchFamily="34" charset="0"/>
              </a:rPr>
              <a:t>Dhatri Lifecare Services Proprietor O N Bhavani – Current Tie-ups</a:t>
            </a:r>
            <a:endParaRPr lang="en-US" altLang="en-US" sz="1400" b="1" dirty="0">
              <a:solidFill>
                <a:srgbClr val="FFFFFF"/>
              </a:solidFill>
              <a:cs typeface="Arial" panose="020B0604020202020204" pitchFamily="34" charset="0"/>
            </a:endParaRPr>
          </a:p>
        </p:txBody>
      </p:sp>
      <p:sp>
        <p:nvSpPr>
          <p:cNvPr id="6"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03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12" descr="https://contacts.zoho.com/file?t=org&amp;ID=3bf8693c5fc5adb7c715752ff00610a1d7a249c92f65f05b191136081a2ef6086ccd82882e53d1989d8564a3b0b735be&amp;time=1524059505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33338"/>
            <a:ext cx="1114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5"/>
          <p:cNvSpPr txBox="1">
            <a:spLocks noChangeArrowheads="1"/>
          </p:cNvSpPr>
          <p:nvPr/>
        </p:nvSpPr>
        <p:spPr bwMode="auto">
          <a:xfrm>
            <a:off x="103551" y="960050"/>
            <a:ext cx="11951925" cy="46258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8925" marR="0" lvl="3" indent="-288925" algn="l" defTabSz="914400" rtl="0" eaLnBrk="1" fontAlgn="t" latinLnBrk="0" hangingPunct="1">
              <a:lnSpc>
                <a:spcPct val="90000"/>
              </a:lnSpc>
              <a:spcBef>
                <a:spcPts val="300"/>
              </a:spcBef>
              <a:spcAft>
                <a:spcPts val="300"/>
              </a:spcAft>
              <a:buClrTx/>
              <a:buSzTx/>
              <a:buFont typeface="Wingdings" panose="05000000000000000000" pitchFamily="2" charset="2"/>
              <a:buChar char="v"/>
              <a:tabLst/>
              <a:defRPr/>
            </a:pP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Aster MIMS Kannur on September</a:t>
            </a:r>
            <a:r>
              <a:rPr kumimoji="0" lang="en-IN" altLang="en-US" sz="1200" b="0" i="0" u="none" strike="noStrike" kern="1200" cap="none" spc="0" normalizeH="0" noProof="0" dirty="0" smtClean="0">
                <a:ln>
                  <a:noFill/>
                </a:ln>
                <a:solidFill>
                  <a:srgbClr val="000000"/>
                </a:solidFill>
                <a:effectLst/>
                <a:uLnTx/>
                <a:uFillTx/>
                <a:cs typeface="Calibri" panose="020F0502020204030204" pitchFamily="34" charset="0"/>
              </a:rPr>
              <a:t>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2019 </a:t>
            </a: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 1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Equipment</a:t>
            </a:r>
          </a:p>
          <a:p>
            <a:pPr marL="1030288" marR="0" lvl="3" indent="-288925" algn="l" defTabSz="914400" rtl="0" eaLnBrk="1" fontAlgn="t" latinLnBrk="0" hangingPunct="1">
              <a:lnSpc>
                <a:spcPct val="90000"/>
              </a:lnSpc>
              <a:spcBef>
                <a:spcPts val="300"/>
              </a:spcBef>
              <a:spcAft>
                <a:spcPts val="300"/>
              </a:spcAft>
              <a:buClrTx/>
              <a:buSzTx/>
              <a:buFont typeface="Wingdings" panose="05000000000000000000" pitchFamily="2" charset="2"/>
              <a:buChar char="§"/>
              <a:tabLst/>
              <a:defRPr/>
            </a:pP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Scope of work: Supply, Installation, Operation &amp; Management of Digital X-Ray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unit and Retrofit Digital X Ray.</a:t>
            </a:r>
            <a:endPar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endParaRPr>
          </a:p>
          <a:p>
            <a:pPr marL="1030288" marR="0" lvl="3" indent="-288925" algn="l" defTabSz="914400" rtl="0" eaLnBrk="1" fontAlgn="t" latinLnBrk="0" hangingPunct="1">
              <a:lnSpc>
                <a:spcPct val="90000"/>
              </a:lnSpc>
              <a:spcBef>
                <a:spcPts val="300"/>
              </a:spcBef>
              <a:spcAft>
                <a:spcPts val="300"/>
              </a:spcAft>
              <a:buClrTx/>
              <a:buSzTx/>
              <a:buFont typeface="Wingdings" panose="05000000000000000000" pitchFamily="2" charset="2"/>
              <a:buChar char="§"/>
              <a:tabLst/>
              <a:defRPr/>
            </a:pP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Revenue Model: @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Rs.112.50/case</a:t>
            </a:r>
            <a:endPar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endParaRPr>
          </a:p>
          <a:p>
            <a:pPr marL="1030288" lvl="4" indent="-288925"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Aster MIMS Kannur is </a:t>
            </a: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a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250 </a:t>
            </a: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bedded Multi-Speciality Hospital which has been operational since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2018 </a:t>
            </a: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and has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100+ </a:t>
            </a: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consulting / Inhouse doctors and daily OPD is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200</a:t>
            </a:r>
            <a:r>
              <a:rPr kumimoji="0" lang="en-IN" altLang="en-US" sz="1200" b="0" i="0" u="none" strike="noStrike" kern="1200" cap="none" spc="0" normalizeH="0" baseline="0" noProof="0" dirty="0">
                <a:ln>
                  <a:noFill/>
                </a:ln>
                <a:solidFill>
                  <a:srgbClr val="000000"/>
                </a:solidFill>
                <a:effectLst/>
                <a:uLnTx/>
                <a:uFillTx/>
                <a:cs typeface="Calibri" panose="020F0502020204030204" pitchFamily="34" charset="0"/>
              </a:rPr>
              <a:t>+ per day. </a:t>
            </a:r>
            <a:r>
              <a:rPr kumimoji="0" lang="en-IN" altLang="en-US" sz="1200" b="0" i="0" u="none" strike="noStrike" kern="1200" cap="none" spc="0" normalizeH="0" baseline="0" noProof="0" dirty="0" smtClean="0">
                <a:ln>
                  <a:noFill/>
                </a:ln>
                <a:solidFill>
                  <a:srgbClr val="000000"/>
                </a:solidFill>
                <a:effectLst/>
                <a:uLnTx/>
                <a:uFillTx/>
                <a:cs typeface="Calibri" panose="020F0502020204030204" pitchFamily="34" charset="0"/>
              </a:rPr>
              <a:t> We have funded </a:t>
            </a:r>
            <a:r>
              <a:rPr lang="en-IN" altLang="en-US" sz="1200" dirty="0" smtClean="0">
                <a:solidFill>
                  <a:srgbClr val="000000"/>
                </a:solidFill>
                <a:cs typeface="Calibri" panose="020F0502020204030204" pitchFamily="34" charset="0"/>
              </a:rPr>
              <a:t>87 </a:t>
            </a:r>
            <a:r>
              <a:rPr lang="en-IN" altLang="en-US" sz="1200" dirty="0">
                <a:solidFill>
                  <a:srgbClr val="000000"/>
                </a:solidFill>
                <a:cs typeface="Calibri" panose="020F0502020204030204" pitchFamily="34" charset="0"/>
              </a:rPr>
              <a:t>Lakhs </a:t>
            </a:r>
            <a:r>
              <a:rPr lang="en-IN" altLang="en-US" sz="1200" dirty="0" smtClean="0">
                <a:solidFill>
                  <a:srgbClr val="000000"/>
                </a:solidFill>
                <a:cs typeface="Calibri" panose="020F0502020204030204" pitchFamily="34" charset="0"/>
              </a:rPr>
              <a:t>loans for this project. </a:t>
            </a:r>
          </a:p>
          <a:p>
            <a:pPr marL="285750" indent="-285750" fontAlgn="t">
              <a:spcBef>
                <a:spcPts val="300"/>
              </a:spcBef>
              <a:spcAft>
                <a:spcPts val="300"/>
              </a:spcAft>
              <a:buFont typeface="Wingdings" panose="05000000000000000000" pitchFamily="2" charset="2"/>
              <a:buChar char="v"/>
              <a:defRPr/>
            </a:pPr>
            <a:r>
              <a:rPr lang="en-IN" altLang="en-US" sz="1200" dirty="0">
                <a:solidFill>
                  <a:srgbClr val="000000"/>
                </a:solidFill>
                <a:cs typeface="Calibri" panose="020F0502020204030204" pitchFamily="34" charset="0"/>
              </a:rPr>
              <a:t>Aster </a:t>
            </a:r>
            <a:r>
              <a:rPr lang="en-IN" altLang="en-US" sz="1200" dirty="0" err="1" smtClean="0">
                <a:solidFill>
                  <a:srgbClr val="000000"/>
                </a:solidFill>
                <a:cs typeface="Calibri" panose="020F0502020204030204" pitchFamily="34" charset="0"/>
              </a:rPr>
              <a:t>Medcity</a:t>
            </a:r>
            <a:r>
              <a:rPr lang="en-IN" altLang="en-US" sz="1200" dirty="0" smtClean="0">
                <a:solidFill>
                  <a:srgbClr val="000000"/>
                </a:solidFill>
                <a:cs typeface="Calibri" panose="020F0502020204030204" pitchFamily="34" charset="0"/>
              </a:rPr>
              <a:t> Cochin, </a:t>
            </a:r>
            <a:r>
              <a:rPr lang="en-IN" altLang="en-US" sz="1200" dirty="0">
                <a:solidFill>
                  <a:srgbClr val="000000"/>
                </a:solidFill>
                <a:cs typeface="Calibri" panose="020F0502020204030204" pitchFamily="34" charset="0"/>
              </a:rPr>
              <a:t>Kerala </a:t>
            </a:r>
            <a:r>
              <a:rPr lang="en-IN" altLang="en-US" sz="1200" dirty="0" smtClean="0">
                <a:solidFill>
                  <a:srgbClr val="000000"/>
                </a:solidFill>
                <a:cs typeface="Calibri" panose="020F0502020204030204" pitchFamily="34" charset="0"/>
              </a:rPr>
              <a:t>– Proposed Project. May 2022.</a:t>
            </a:r>
            <a:endParaRPr lang="en-IN" altLang="en-US" sz="1200" dirty="0">
              <a:solidFill>
                <a:srgbClr val="000000"/>
              </a:solidFill>
              <a:cs typeface="Calibri" panose="020F0502020204030204" pitchFamily="34" charset="0"/>
            </a:endParaRPr>
          </a:p>
          <a:p>
            <a:pPr marL="1028700" lvl="1"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Scope of work: Supply, Installation, Operation &amp; Management </a:t>
            </a:r>
            <a:r>
              <a:rPr lang="en-IN" altLang="en-US" sz="1200" dirty="0" smtClean="0">
                <a:solidFill>
                  <a:srgbClr val="000000"/>
                </a:solidFill>
                <a:cs typeface="Calibri" panose="020F0502020204030204" pitchFamily="34" charset="0"/>
              </a:rPr>
              <a:t>of </a:t>
            </a:r>
            <a:r>
              <a:rPr lang="en-IN" altLang="en-US" sz="1200" dirty="0">
                <a:solidFill>
                  <a:srgbClr val="000000"/>
                </a:solidFill>
                <a:cs typeface="Calibri" panose="020F0502020204030204" pitchFamily="34" charset="0"/>
              </a:rPr>
              <a:t>Mobile Digital X Ray, Retrofit Digital X Ray.</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a:t>
            </a:r>
            <a:r>
              <a:rPr lang="en-IN" altLang="en-US" sz="1200" dirty="0">
                <a:solidFill>
                  <a:srgbClr val="000000"/>
                </a:solidFill>
                <a:cs typeface="Calibri" panose="020F0502020204030204" pitchFamily="34" charset="0"/>
              </a:rPr>
              <a:t>Model: X Ray – 4000 Cases per month. Rs. 125/Case. From 2</a:t>
            </a:r>
            <a:r>
              <a:rPr lang="en-IN" altLang="en-US" sz="1200" baseline="30000" dirty="0">
                <a:solidFill>
                  <a:srgbClr val="000000"/>
                </a:solidFill>
                <a:cs typeface="Calibri" panose="020F0502020204030204" pitchFamily="34" charset="0"/>
              </a:rPr>
              <a:t>nd</a:t>
            </a:r>
            <a:r>
              <a:rPr lang="en-IN" altLang="en-US" sz="1200" dirty="0">
                <a:solidFill>
                  <a:srgbClr val="000000"/>
                </a:solidFill>
                <a:cs typeface="Calibri" panose="020F0502020204030204" pitchFamily="34" charset="0"/>
              </a:rPr>
              <a:t> Years onwards they will be charged CMC. This is already included along with equipment.(</a:t>
            </a:r>
            <a:r>
              <a:rPr lang="en-IN" altLang="en-US" sz="1200" dirty="0" err="1">
                <a:solidFill>
                  <a:srgbClr val="000000"/>
                </a:solidFill>
                <a:cs typeface="Calibri" panose="020F0502020204030204" pitchFamily="34" charset="0"/>
              </a:rPr>
              <a:t>ie</a:t>
            </a:r>
            <a:r>
              <a:rPr lang="en-IN" altLang="en-US" sz="1200" dirty="0">
                <a:solidFill>
                  <a:srgbClr val="000000"/>
                </a:solidFill>
                <a:cs typeface="Calibri" panose="020F0502020204030204" pitchFamily="34" charset="0"/>
              </a:rPr>
              <a:t>) While purchasing equipment CMC is already paid by applicant but its charged separately for the hospital. </a:t>
            </a:r>
          </a:p>
          <a:p>
            <a:pPr marL="1028700" lvl="1"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Consumables are supplied for vacuum assisted biopsy by Applicant. Current project equipment </a:t>
            </a:r>
            <a:r>
              <a:rPr lang="en-US" altLang="en-US" sz="1200" dirty="0">
                <a:solidFill>
                  <a:srgbClr val="000000"/>
                </a:solidFill>
                <a:cs typeface="Calibri" panose="020F0502020204030204" pitchFamily="34" charset="0"/>
              </a:rPr>
              <a:t>X Ray with AI enable Processing will be installed here.</a:t>
            </a:r>
            <a:endParaRPr lang="en-IN" altLang="en-US" sz="1200" dirty="0">
              <a:solidFill>
                <a:srgbClr val="000000"/>
              </a:solidFill>
              <a:cs typeface="Calibri" panose="020F0502020204030204" pitchFamily="34" charset="0"/>
            </a:endParaRP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Aster </a:t>
            </a:r>
            <a:r>
              <a:rPr lang="en-IN" altLang="en-US" sz="1200" dirty="0" err="1" smtClean="0">
                <a:solidFill>
                  <a:srgbClr val="000000"/>
                </a:solidFill>
                <a:cs typeface="Calibri" panose="020F0502020204030204" pitchFamily="34" charset="0"/>
              </a:rPr>
              <a:t>Medcity</a:t>
            </a:r>
            <a:r>
              <a:rPr lang="en-IN" altLang="en-US" sz="1200" dirty="0" smtClean="0">
                <a:solidFill>
                  <a:srgbClr val="000000"/>
                </a:solidFill>
                <a:cs typeface="Calibri" panose="020F0502020204030204" pitchFamily="34" charset="0"/>
              </a:rPr>
              <a:t> is </a:t>
            </a:r>
            <a:r>
              <a:rPr lang="en-IN" altLang="en-US" sz="1200" dirty="0">
                <a:solidFill>
                  <a:srgbClr val="000000"/>
                </a:solidFill>
                <a:cs typeface="Calibri" panose="020F0502020204030204" pitchFamily="34" charset="0"/>
              </a:rPr>
              <a:t>a </a:t>
            </a:r>
            <a:r>
              <a:rPr lang="en-IN" altLang="en-US" sz="1200" dirty="0" smtClean="0">
                <a:solidFill>
                  <a:srgbClr val="000000"/>
                </a:solidFill>
                <a:cs typeface="Calibri" panose="020F0502020204030204" pitchFamily="34" charset="0"/>
              </a:rPr>
              <a:t>650 </a:t>
            </a:r>
            <a:r>
              <a:rPr lang="en-IN" altLang="en-US" sz="1200" dirty="0">
                <a:solidFill>
                  <a:srgbClr val="000000"/>
                </a:solidFill>
                <a:cs typeface="Calibri" panose="020F0502020204030204" pitchFamily="34" charset="0"/>
              </a:rPr>
              <a:t>bedded Multi-Speciality Hospital which has been operational since more than 8</a:t>
            </a:r>
            <a:r>
              <a:rPr lang="en-IN" altLang="en-US" sz="1200" dirty="0" smtClean="0">
                <a:solidFill>
                  <a:srgbClr val="000000"/>
                </a:solidFill>
                <a:cs typeface="Calibri" panose="020F0502020204030204" pitchFamily="34" charset="0"/>
              </a:rPr>
              <a:t> </a:t>
            </a:r>
            <a:r>
              <a:rPr lang="en-IN" altLang="en-US" sz="1200" dirty="0">
                <a:solidFill>
                  <a:srgbClr val="000000"/>
                </a:solidFill>
                <a:cs typeface="Calibri" panose="020F0502020204030204" pitchFamily="34" charset="0"/>
              </a:rPr>
              <a:t>years and has 200 Consulting / In-house doctors. </a:t>
            </a:r>
            <a:r>
              <a:rPr lang="en-IN" altLang="en-US" sz="1200" dirty="0" smtClean="0">
                <a:solidFill>
                  <a:srgbClr val="000000"/>
                </a:solidFill>
                <a:cs typeface="Calibri" panose="020F0502020204030204" pitchFamily="34" charset="0"/>
              </a:rPr>
              <a:t>2 Out of 3 Proposed equipment will be installed here. </a:t>
            </a:r>
          </a:p>
          <a:p>
            <a:pPr marL="285750" indent="-285750" fontAlgn="t">
              <a:spcBef>
                <a:spcPts val="300"/>
              </a:spcBef>
              <a:spcAft>
                <a:spcPts val="300"/>
              </a:spcAft>
              <a:buFont typeface="Wingdings" panose="05000000000000000000" pitchFamily="2" charset="2"/>
              <a:buChar char="v"/>
              <a:defRPr/>
            </a:pPr>
            <a:r>
              <a:rPr lang="en-IN" altLang="en-US" sz="1200" dirty="0" smtClean="0">
                <a:solidFill>
                  <a:srgbClr val="000000"/>
                </a:solidFill>
                <a:cs typeface="Calibri" panose="020F0502020204030204" pitchFamily="34" charset="0"/>
              </a:rPr>
              <a:t>Aster Mother Hospital </a:t>
            </a:r>
            <a:r>
              <a:rPr lang="en-IN" altLang="en-US" sz="1200" dirty="0" err="1" smtClean="0">
                <a:solidFill>
                  <a:srgbClr val="000000"/>
                </a:solidFill>
                <a:cs typeface="Calibri" panose="020F0502020204030204" pitchFamily="34" charset="0"/>
              </a:rPr>
              <a:t>Areekode</a:t>
            </a:r>
            <a:r>
              <a:rPr lang="en-IN" altLang="en-US" sz="1200" dirty="0" smtClean="0">
                <a:solidFill>
                  <a:srgbClr val="000000"/>
                </a:solidFill>
                <a:cs typeface="Calibri" panose="020F0502020204030204" pitchFamily="34" charset="0"/>
              </a:rPr>
              <a:t>, Kerala – Proposed Project. April 2022.</a:t>
            </a:r>
          </a:p>
          <a:p>
            <a:pPr marL="1028700" lvl="1"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Scope of work: Supply, Installation, Operation &amp; Management of </a:t>
            </a:r>
            <a:r>
              <a:rPr lang="en-IN" altLang="en-US" sz="1200" dirty="0" smtClean="0">
                <a:solidFill>
                  <a:srgbClr val="000000"/>
                </a:solidFill>
                <a:cs typeface="Calibri" panose="020F0502020204030204" pitchFamily="34" charset="0"/>
              </a:rPr>
              <a:t>Retrofit Digital X Ray 2 Numbers, CT Scanner.</a:t>
            </a:r>
            <a:endParaRPr lang="en-IN" altLang="en-US" sz="1200" dirty="0">
              <a:solidFill>
                <a:srgbClr val="000000"/>
              </a:solidFill>
              <a:cs typeface="Calibri" panose="020F0502020204030204" pitchFamily="34" charset="0"/>
            </a:endParaRPr>
          </a:p>
          <a:p>
            <a:pPr marL="1028700" lvl="1"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Revenue Model: </a:t>
            </a:r>
            <a:r>
              <a:rPr lang="en-IN" altLang="en-US" sz="1200" dirty="0" smtClean="0">
                <a:solidFill>
                  <a:srgbClr val="000000"/>
                </a:solidFill>
                <a:cs typeface="Calibri" panose="020F0502020204030204" pitchFamily="34" charset="0"/>
              </a:rPr>
              <a:t>Retrofit Digital X Ray </a:t>
            </a:r>
            <a:r>
              <a:rPr lang="en-IN" altLang="en-US" sz="1200" dirty="0">
                <a:solidFill>
                  <a:srgbClr val="000000"/>
                </a:solidFill>
                <a:cs typeface="Calibri" panose="020F0502020204030204" pitchFamily="34" charset="0"/>
              </a:rPr>
              <a:t>- Min </a:t>
            </a:r>
            <a:r>
              <a:rPr lang="en-IN" altLang="en-US" sz="1200" dirty="0" smtClean="0">
                <a:solidFill>
                  <a:srgbClr val="000000"/>
                </a:solidFill>
                <a:cs typeface="Calibri" panose="020F0502020204030204" pitchFamily="34" charset="0"/>
              </a:rPr>
              <a:t>650 </a:t>
            </a:r>
            <a:r>
              <a:rPr lang="en-IN" altLang="en-US" sz="1200" dirty="0">
                <a:solidFill>
                  <a:srgbClr val="000000"/>
                </a:solidFill>
                <a:cs typeface="Calibri" panose="020F0502020204030204" pitchFamily="34" charset="0"/>
              </a:rPr>
              <a:t>cases/Month @ </a:t>
            </a:r>
            <a:r>
              <a:rPr lang="en-IN" altLang="en-US" sz="1200" dirty="0" smtClean="0">
                <a:solidFill>
                  <a:srgbClr val="000000"/>
                </a:solidFill>
                <a:cs typeface="Calibri" panose="020F0502020204030204" pitchFamily="34" charset="0"/>
              </a:rPr>
              <a:t>Rs.125/-. </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Revenue </a:t>
            </a:r>
            <a:r>
              <a:rPr lang="en-IN" altLang="en-US" sz="1200" dirty="0">
                <a:solidFill>
                  <a:srgbClr val="000000"/>
                </a:solidFill>
                <a:cs typeface="Calibri" panose="020F0502020204030204" pitchFamily="34" charset="0"/>
              </a:rPr>
              <a:t>Model: </a:t>
            </a:r>
            <a:r>
              <a:rPr lang="en-IN" altLang="en-US" sz="1200" dirty="0" smtClean="0">
                <a:solidFill>
                  <a:srgbClr val="000000"/>
                </a:solidFill>
                <a:cs typeface="Calibri" panose="020F0502020204030204" pitchFamily="34" charset="0"/>
              </a:rPr>
              <a:t>CT Scanner – 160 Cases </a:t>
            </a:r>
            <a:r>
              <a:rPr lang="en-IN" altLang="en-US" sz="1200" dirty="0">
                <a:solidFill>
                  <a:srgbClr val="000000"/>
                </a:solidFill>
                <a:cs typeface="Calibri" panose="020F0502020204030204" pitchFamily="34" charset="0"/>
              </a:rPr>
              <a:t>per month. Rs. </a:t>
            </a:r>
            <a:r>
              <a:rPr lang="en-IN" altLang="en-US" sz="1200" dirty="0" smtClean="0">
                <a:solidFill>
                  <a:srgbClr val="000000"/>
                </a:solidFill>
                <a:cs typeface="Calibri" panose="020F0502020204030204" pitchFamily="34" charset="0"/>
              </a:rPr>
              <a:t>1000/Case</a:t>
            </a:r>
            <a:r>
              <a:rPr lang="en-IN" altLang="en-US" sz="1200" dirty="0">
                <a:solidFill>
                  <a:srgbClr val="000000"/>
                </a:solidFill>
                <a:cs typeface="Calibri" panose="020F0502020204030204" pitchFamily="34" charset="0"/>
              </a:rPr>
              <a:t>. </a:t>
            </a:r>
          </a:p>
          <a:p>
            <a:pPr marL="1028700" lvl="1" fontAlgn="t">
              <a:spcBef>
                <a:spcPts val="300"/>
              </a:spcBef>
              <a:spcAft>
                <a:spcPts val="300"/>
              </a:spcAft>
              <a:buFont typeface="Wingdings" panose="05000000000000000000" pitchFamily="2" charset="2"/>
              <a:buChar char="§"/>
              <a:defRPr/>
            </a:pPr>
            <a:r>
              <a:rPr lang="en-IN" altLang="en-US" sz="1200" dirty="0" smtClean="0">
                <a:solidFill>
                  <a:srgbClr val="000000"/>
                </a:solidFill>
                <a:cs typeface="Calibri" panose="020F0502020204030204" pitchFamily="34" charset="0"/>
              </a:rPr>
              <a:t>Aster </a:t>
            </a:r>
            <a:r>
              <a:rPr lang="en-IN" altLang="en-US" sz="1200" dirty="0" err="1">
                <a:solidFill>
                  <a:srgbClr val="000000"/>
                </a:solidFill>
                <a:cs typeface="Calibri" panose="020F0502020204030204" pitchFamily="34" charset="0"/>
              </a:rPr>
              <a:t>Medcity</a:t>
            </a:r>
            <a:r>
              <a:rPr lang="en-IN" altLang="en-US" sz="1200" dirty="0">
                <a:solidFill>
                  <a:srgbClr val="000000"/>
                </a:solidFill>
                <a:cs typeface="Calibri" panose="020F0502020204030204" pitchFamily="34" charset="0"/>
              </a:rPr>
              <a:t> is a 650 bedded Multi-Speciality Hospital which has been operational since </a:t>
            </a:r>
            <a:r>
              <a:rPr lang="en-IN" altLang="en-US" sz="1200" dirty="0" smtClean="0">
                <a:solidFill>
                  <a:srgbClr val="000000"/>
                </a:solidFill>
                <a:cs typeface="Calibri" panose="020F0502020204030204" pitchFamily="34" charset="0"/>
              </a:rPr>
              <a:t>April 2022. </a:t>
            </a:r>
          </a:p>
          <a:p>
            <a:pPr marL="1028700" lvl="1" fontAlgn="t">
              <a:spcBef>
                <a:spcPts val="300"/>
              </a:spcBef>
              <a:spcAft>
                <a:spcPts val="300"/>
              </a:spcAft>
              <a:buFont typeface="Wingdings" panose="05000000000000000000" pitchFamily="2" charset="2"/>
              <a:buChar char="§"/>
              <a:defRPr/>
            </a:pPr>
            <a:endParaRPr lang="en-IN" altLang="en-US" sz="1200" dirty="0">
              <a:solidFill>
                <a:srgbClr val="000000"/>
              </a:solidFill>
              <a:cs typeface="Calibri" panose="020F0502020204030204" pitchFamily="34" charset="0"/>
            </a:endParaRPr>
          </a:p>
          <a:p>
            <a:pPr marL="1028700" lvl="1" fontAlgn="t">
              <a:spcBef>
                <a:spcPts val="300"/>
              </a:spcBef>
              <a:spcAft>
                <a:spcPts val="300"/>
              </a:spcAft>
              <a:buFont typeface="Wingdings" panose="05000000000000000000" pitchFamily="2" charset="2"/>
              <a:buChar char="§"/>
              <a:defRPr/>
            </a:pPr>
            <a:r>
              <a:rPr lang="en-IN" altLang="en-US" sz="1200" dirty="0">
                <a:solidFill>
                  <a:srgbClr val="000000"/>
                </a:solidFill>
                <a:cs typeface="Calibri" panose="020F0502020204030204" pitchFamily="34" charset="0"/>
              </a:rPr>
              <a:t>All these installations are running successfully as on date.  CLIX has funded to this customer for Bangalore and Kannur (relationship since Jun’19).  Repayment satisfactory till date</a:t>
            </a:r>
            <a:r>
              <a:rPr lang="en-IN" altLang="en-US" sz="1200" dirty="0" smtClean="0">
                <a:solidFill>
                  <a:srgbClr val="000000"/>
                </a:solidFill>
                <a:cs typeface="Calibri" panose="020F0502020204030204" pitchFamily="34" charset="0"/>
              </a:rPr>
              <a:t>.</a:t>
            </a:r>
            <a:endParaRPr lang="en-IN" altLang="en-US" sz="1200" dirty="0">
              <a:solidFill>
                <a:srgbClr val="000000"/>
              </a:solidFill>
              <a:cs typeface="Calibri" panose="020F0502020204030204" pitchFamily="34" charset="0"/>
            </a:endParaRPr>
          </a:p>
        </p:txBody>
      </p:sp>
      <p:sp>
        <p:nvSpPr>
          <p:cNvPr id="7" name="Rectangle 2"/>
          <p:cNvSpPr>
            <a:spLocks noChangeArrowheads="1"/>
          </p:cNvSpPr>
          <p:nvPr/>
        </p:nvSpPr>
        <p:spPr bwMode="auto">
          <a:xfrm>
            <a:off x="90488" y="605667"/>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
                <a:srgbClr val="000000"/>
              </a:buClr>
              <a:buSzPct val="100000"/>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GE Inspira"/>
                <a:ea typeface="Microsoft YaHei" panose="020B0503020204020204" pitchFamily="34" charset="-122"/>
                <a:cs typeface="Arial" panose="020B0604020202020204" pitchFamily="34" charset="0"/>
              </a:rPr>
              <a:t>Dhatri Lifecare Services Proprietor O N Bhavani – Current Tie-ups and Proposed</a:t>
            </a:r>
            <a:r>
              <a:rPr kumimoji="0" lang="en-US" altLang="en-US" sz="1400" b="1" i="0" u="none" strike="noStrike" kern="1200" cap="none" spc="0" normalizeH="0" noProof="0" dirty="0" smtClean="0">
                <a:ln>
                  <a:noFill/>
                </a:ln>
                <a:solidFill>
                  <a:srgbClr val="FFFFFF"/>
                </a:solidFill>
                <a:effectLst/>
                <a:uLnTx/>
                <a:uFillTx/>
                <a:latin typeface="GE Inspira"/>
                <a:ea typeface="Microsoft YaHei" panose="020B0503020204020204" pitchFamily="34" charset="-122"/>
                <a:cs typeface="Arial" panose="020B0604020202020204" pitchFamily="34" charset="0"/>
              </a:rPr>
              <a:t> Projects</a:t>
            </a:r>
            <a:endParaRPr kumimoji="0" lang="en-US" altLang="en-US" sz="1400" b="1" i="0" u="none" strike="noStrike" kern="1200" cap="none" spc="0" normalizeH="0" baseline="0" noProof="0" dirty="0">
              <a:ln>
                <a:noFill/>
              </a:ln>
              <a:solidFill>
                <a:srgbClr val="FFFFFF"/>
              </a:solidFill>
              <a:effectLst/>
              <a:uLnTx/>
              <a:uFillTx/>
              <a:latin typeface="GE Inspira"/>
              <a:ea typeface="Microsoft YaHei" panose="020B0503020204020204" pitchFamily="34" charset="-122"/>
              <a:cs typeface="Arial" panose="020B0604020202020204" pitchFamily="34" charset="0"/>
            </a:endParaRPr>
          </a:p>
        </p:txBody>
      </p:sp>
      <p:sp>
        <p:nvSpPr>
          <p:cNvPr id="6"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16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E591239-D047-4F91-A2B8-FA5BC1A0BA7D}" type="slidenum">
              <a:rPr lang="en-US" altLang="en-US" sz="1200" smtClean="0">
                <a:solidFill>
                  <a:srgbClr val="898989"/>
                </a:solidFill>
              </a:rPr>
              <a:pPr>
                <a:lnSpc>
                  <a:spcPct val="100000"/>
                </a:lnSpc>
                <a:spcBef>
                  <a:spcPct val="0"/>
                </a:spcBef>
                <a:buFontTx/>
                <a:buNone/>
              </a:pPr>
              <a:t>9</a:t>
            </a:fld>
            <a:endParaRPr lang="en-US" altLang="en-US" sz="1200" dirty="0" smtClean="0">
              <a:solidFill>
                <a:srgbClr val="898989"/>
              </a:solidFill>
            </a:endParaRPr>
          </a:p>
        </p:txBody>
      </p:sp>
      <p:pic>
        <p:nvPicPr>
          <p:cNvPr id="9220" name="Picture 12" descr="https://contacts.zoho.com/file?t=org&amp;ID=3bf8693c5fc5adb7c715752ff00610a1d7a249c92f65f05b191136081a2ef6086ccd82882e53d1989d8564a3b0b735be&amp;time=1524059505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26126"/>
            <a:ext cx="1114425" cy="61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2075" y="1120548"/>
            <a:ext cx="11964988" cy="53445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8925" lvl="1" fontAlgn="t">
              <a:spcBef>
                <a:spcPts val="300"/>
              </a:spcBef>
              <a:spcAft>
                <a:spcPts val="300"/>
              </a:spcAft>
              <a:buFont typeface="Wingdings" panose="05000000000000000000" pitchFamily="2" charset="2"/>
              <a:buChar char="v"/>
              <a:defRPr/>
            </a:pPr>
            <a:r>
              <a:rPr lang="en-US" altLang="en-US" sz="1200" dirty="0" smtClean="0">
                <a:solidFill>
                  <a:srgbClr val="000000"/>
                </a:solidFill>
                <a:cs typeface="Calibri" panose="020F0502020204030204" pitchFamily="34" charset="0"/>
              </a:rPr>
              <a:t>Details of the MOU:</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Agreement </a:t>
            </a:r>
            <a:r>
              <a:rPr lang="en-US" altLang="en-US" sz="1200" dirty="0">
                <a:cs typeface="Calibri" panose="020F0502020204030204" pitchFamily="34" charset="0"/>
              </a:rPr>
              <a:t>executed in </a:t>
            </a:r>
            <a:r>
              <a:rPr lang="en-US" altLang="en-US" sz="1200" dirty="0" smtClean="0">
                <a:cs typeface="Calibri" panose="020F0502020204030204" pitchFamily="34" charset="0"/>
              </a:rPr>
              <a:t>May 2022 for </a:t>
            </a:r>
            <a:r>
              <a:rPr lang="en-US" altLang="en-US" sz="1200" dirty="0">
                <a:cs typeface="Calibri" panose="020F0502020204030204" pitchFamily="34" charset="0"/>
              </a:rPr>
              <a:t>a period of 7</a:t>
            </a:r>
            <a:r>
              <a:rPr lang="en-US" altLang="en-US" sz="1200" dirty="0" smtClean="0">
                <a:cs typeface="Calibri" panose="020F0502020204030204" pitchFamily="34" charset="0"/>
              </a:rPr>
              <a:t> years.</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Hospital will </a:t>
            </a:r>
            <a:r>
              <a:rPr lang="en-US" altLang="en-US" sz="1200" dirty="0">
                <a:cs typeface="Calibri" panose="020F0502020204030204" pitchFamily="34" charset="0"/>
              </a:rPr>
              <a:t>be providing infrastructure, space, electricity, </a:t>
            </a:r>
            <a:r>
              <a:rPr lang="en-US" altLang="en-US" sz="1200" dirty="0" smtClean="0">
                <a:cs typeface="Calibri" panose="020F0502020204030204" pitchFamily="34" charset="0"/>
              </a:rPr>
              <a:t>facilities with staff </a:t>
            </a:r>
            <a:r>
              <a:rPr lang="en-US" altLang="en-US" sz="1200" dirty="0">
                <a:cs typeface="Calibri" panose="020F0502020204030204" pitchFamily="34" charset="0"/>
              </a:rPr>
              <a:t>and </a:t>
            </a:r>
            <a:r>
              <a:rPr lang="en-US" altLang="en-US" sz="1200" dirty="0" err="1" smtClean="0">
                <a:cs typeface="Calibri" panose="020F0502020204030204" pitchFamily="34" charset="0"/>
              </a:rPr>
              <a:t>Dhatri</a:t>
            </a:r>
            <a:r>
              <a:rPr lang="en-US" altLang="en-US" sz="1200" dirty="0" smtClean="0">
                <a:cs typeface="Calibri" panose="020F0502020204030204" pitchFamily="34" charset="0"/>
              </a:rPr>
              <a:t> </a:t>
            </a:r>
            <a:r>
              <a:rPr lang="en-US" altLang="en-US" sz="1200" dirty="0" err="1" smtClean="0">
                <a:cs typeface="Calibri" panose="020F0502020204030204" pitchFamily="34" charset="0"/>
              </a:rPr>
              <a:t>Lifecare</a:t>
            </a:r>
            <a:r>
              <a:rPr lang="en-US" altLang="en-US" sz="1200" dirty="0" smtClean="0">
                <a:cs typeface="Calibri" panose="020F0502020204030204" pitchFamily="34" charset="0"/>
              </a:rPr>
              <a:t> Services </a:t>
            </a:r>
            <a:r>
              <a:rPr lang="en-US" altLang="en-US" sz="1200" dirty="0">
                <a:cs typeface="Calibri" panose="020F0502020204030204" pitchFamily="34" charset="0"/>
              </a:rPr>
              <a:t>will be installing, running and maintaining </a:t>
            </a:r>
            <a:r>
              <a:rPr lang="en-US" altLang="en-US" sz="1200" dirty="0" smtClean="0">
                <a:cs typeface="Calibri" panose="020F0502020204030204" pitchFamily="34" charset="0"/>
              </a:rPr>
              <a:t>equipments.</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Minimum </a:t>
            </a:r>
            <a:r>
              <a:rPr lang="en-US" altLang="en-US" sz="1200" dirty="0">
                <a:cs typeface="Calibri" panose="020F0502020204030204" pitchFamily="34" charset="0"/>
              </a:rPr>
              <a:t>Equipment uptime has to be 95% </a:t>
            </a:r>
            <a:r>
              <a:rPr lang="en-US" altLang="en-US" sz="1200" dirty="0" smtClean="0">
                <a:cs typeface="Calibri" panose="020F0502020204030204" pitchFamily="34" charset="0"/>
              </a:rPr>
              <a:t>on 300 days and </a:t>
            </a:r>
            <a:r>
              <a:rPr lang="en-US" altLang="en-US" sz="1200" dirty="0" err="1" smtClean="0">
                <a:cs typeface="Calibri" panose="020F0502020204030204" pitchFamily="34" charset="0"/>
              </a:rPr>
              <a:t>Dhatri</a:t>
            </a:r>
            <a:r>
              <a:rPr lang="en-US" altLang="en-US" sz="1200" dirty="0" smtClean="0">
                <a:cs typeface="Calibri" panose="020F0502020204030204" pitchFamily="34" charset="0"/>
              </a:rPr>
              <a:t> </a:t>
            </a:r>
            <a:r>
              <a:rPr lang="en-US" altLang="en-US" sz="1200" dirty="0" err="1" smtClean="0">
                <a:cs typeface="Calibri" panose="020F0502020204030204" pitchFamily="34" charset="0"/>
              </a:rPr>
              <a:t>Lifecare</a:t>
            </a:r>
            <a:r>
              <a:rPr lang="en-US" altLang="en-US" sz="1200" dirty="0" smtClean="0">
                <a:cs typeface="Calibri" panose="020F0502020204030204" pitchFamily="34" charset="0"/>
              </a:rPr>
              <a:t> Services </a:t>
            </a:r>
            <a:r>
              <a:rPr lang="en-US" altLang="en-US" sz="1200" dirty="0">
                <a:cs typeface="Calibri" panose="020F0502020204030204" pitchFamily="34" charset="0"/>
              </a:rPr>
              <a:t>will be responsible for </a:t>
            </a:r>
            <a:r>
              <a:rPr lang="en-US" altLang="en-US" sz="1200" dirty="0" smtClean="0">
                <a:cs typeface="Calibri" panose="020F0502020204030204" pitchFamily="34" charset="0"/>
              </a:rPr>
              <a:t>CMC/maintenance.</a:t>
            </a:r>
          </a:p>
          <a:p>
            <a:pPr marL="682625" indent="-285750">
              <a:lnSpc>
                <a:spcPct val="100000"/>
              </a:lnSpc>
              <a:spcBef>
                <a:spcPts val="0"/>
              </a:spcBef>
              <a:buFont typeface="Wingdings" panose="05000000000000000000" pitchFamily="2" charset="2"/>
              <a:buChar char="§"/>
              <a:defRPr/>
            </a:pPr>
            <a:r>
              <a:rPr lang="en-US" altLang="en-US" sz="1200" dirty="0" err="1">
                <a:cs typeface="Calibri" panose="020F0502020204030204" pitchFamily="34" charset="0"/>
              </a:rPr>
              <a:t>Dhatri</a:t>
            </a:r>
            <a:r>
              <a:rPr lang="en-US" altLang="en-US" sz="1200" dirty="0">
                <a:cs typeface="Calibri" panose="020F0502020204030204" pitchFamily="34" charset="0"/>
              </a:rPr>
              <a:t> </a:t>
            </a:r>
            <a:r>
              <a:rPr lang="en-US" altLang="en-US" sz="1200" dirty="0" err="1">
                <a:cs typeface="Calibri" panose="020F0502020204030204" pitchFamily="34" charset="0"/>
              </a:rPr>
              <a:t>Lifecare</a:t>
            </a:r>
            <a:r>
              <a:rPr lang="en-US" altLang="en-US" sz="1200" dirty="0">
                <a:cs typeface="Calibri" panose="020F0502020204030204" pitchFamily="34" charset="0"/>
              </a:rPr>
              <a:t> Services to install one Digital XRay, Digital Mammography and </a:t>
            </a:r>
            <a:r>
              <a:rPr lang="en-US" altLang="en-US" sz="1200" dirty="0" smtClean="0">
                <a:cs typeface="Calibri" panose="020F0502020204030204" pitchFamily="34" charset="0"/>
              </a:rPr>
              <a:t>AI Enables X Ray.</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Non </a:t>
            </a:r>
            <a:r>
              <a:rPr lang="en-US" altLang="en-US" sz="1200" dirty="0">
                <a:cs typeface="Calibri" panose="020F0502020204030204" pitchFamily="34" charset="0"/>
              </a:rPr>
              <a:t>refundable Deposit of INR </a:t>
            </a:r>
            <a:r>
              <a:rPr lang="en-US" altLang="en-US" sz="1200" dirty="0" smtClean="0">
                <a:cs typeface="Calibri" panose="020F0502020204030204" pitchFamily="34" charset="0"/>
              </a:rPr>
              <a:t>65 </a:t>
            </a:r>
            <a:r>
              <a:rPr lang="en-US" altLang="en-US" sz="1200" dirty="0">
                <a:cs typeface="Calibri" panose="020F0502020204030204" pitchFamily="34" charset="0"/>
              </a:rPr>
              <a:t>Lacs to be paid by </a:t>
            </a:r>
            <a:r>
              <a:rPr lang="en-US" altLang="en-US" sz="1200" dirty="0" smtClean="0">
                <a:cs typeface="Calibri" panose="020F0502020204030204" pitchFamily="34" charset="0"/>
              </a:rPr>
              <a:t>ASTER Mothers Hospital </a:t>
            </a:r>
            <a:r>
              <a:rPr lang="en-US" altLang="en-US" sz="1200" dirty="0" err="1" smtClean="0">
                <a:cs typeface="Calibri" panose="020F0502020204030204" pitchFamily="34" charset="0"/>
              </a:rPr>
              <a:t>Areekode</a:t>
            </a:r>
            <a:r>
              <a:rPr lang="en-US" altLang="en-US" sz="1200" dirty="0" smtClean="0">
                <a:cs typeface="Calibri" panose="020F0502020204030204" pitchFamily="34" charset="0"/>
              </a:rPr>
              <a:t> </a:t>
            </a:r>
            <a:r>
              <a:rPr lang="en-US" altLang="en-US" sz="1200" dirty="0">
                <a:cs typeface="Calibri" panose="020F0502020204030204" pitchFamily="34" charset="0"/>
              </a:rPr>
              <a:t>to </a:t>
            </a:r>
            <a:r>
              <a:rPr lang="en-US" altLang="en-US" sz="1200" dirty="0" err="1">
                <a:cs typeface="Calibri" panose="020F0502020204030204" pitchFamily="34" charset="0"/>
              </a:rPr>
              <a:t>Dhatri</a:t>
            </a:r>
            <a:r>
              <a:rPr lang="en-US" altLang="en-US" sz="1200" dirty="0">
                <a:cs typeface="Calibri" panose="020F0502020204030204" pitchFamily="34" charset="0"/>
              </a:rPr>
              <a:t> </a:t>
            </a:r>
            <a:r>
              <a:rPr lang="en-US" altLang="en-US" sz="1200" dirty="0" err="1">
                <a:cs typeface="Calibri" panose="020F0502020204030204" pitchFamily="34" charset="0"/>
              </a:rPr>
              <a:t>Lifecare</a:t>
            </a:r>
            <a:r>
              <a:rPr lang="en-US" altLang="en-US" sz="1200" dirty="0">
                <a:cs typeface="Calibri" panose="020F0502020204030204" pitchFamily="34" charset="0"/>
              </a:rPr>
              <a:t> </a:t>
            </a:r>
            <a:r>
              <a:rPr lang="en-US" altLang="en-US" sz="1200" dirty="0" smtClean="0">
                <a:cs typeface="Calibri" panose="020F0502020204030204" pitchFamily="34" charset="0"/>
              </a:rPr>
              <a:t>Services.</a:t>
            </a:r>
          </a:p>
          <a:p>
            <a:pPr marL="682625" indent="-285750">
              <a:lnSpc>
                <a:spcPct val="100000"/>
              </a:lnSpc>
              <a:spcBef>
                <a:spcPts val="0"/>
              </a:spcBef>
              <a:buFont typeface="Wingdings" panose="05000000000000000000" pitchFamily="2" charset="2"/>
              <a:buChar char="§"/>
              <a:defRPr/>
            </a:pPr>
            <a:r>
              <a:rPr lang="en-US" altLang="en-US" sz="1200" dirty="0">
                <a:cs typeface="Calibri" panose="020F0502020204030204" pitchFamily="34" charset="0"/>
              </a:rPr>
              <a:t>Non refundable Deposit of INR </a:t>
            </a:r>
            <a:r>
              <a:rPr lang="en-US" altLang="en-US" sz="1200" dirty="0" smtClean="0">
                <a:cs typeface="Calibri" panose="020F0502020204030204" pitchFamily="34" charset="0"/>
              </a:rPr>
              <a:t>55 </a:t>
            </a:r>
            <a:r>
              <a:rPr lang="en-US" altLang="en-US" sz="1200" dirty="0">
                <a:cs typeface="Calibri" panose="020F0502020204030204" pitchFamily="34" charset="0"/>
              </a:rPr>
              <a:t>Lacs to be paid by ASTER </a:t>
            </a:r>
            <a:r>
              <a:rPr lang="en-US" altLang="en-US" sz="1200" dirty="0" err="1" smtClean="0">
                <a:cs typeface="Calibri" panose="020F0502020204030204" pitchFamily="34" charset="0"/>
              </a:rPr>
              <a:t>Medcity</a:t>
            </a:r>
            <a:r>
              <a:rPr lang="en-US" altLang="en-US" sz="1200" dirty="0" smtClean="0">
                <a:cs typeface="Calibri" panose="020F0502020204030204" pitchFamily="34" charset="0"/>
              </a:rPr>
              <a:t> </a:t>
            </a:r>
            <a:r>
              <a:rPr lang="en-US" altLang="en-US" sz="1200" dirty="0">
                <a:cs typeface="Calibri" panose="020F0502020204030204" pitchFamily="34" charset="0"/>
              </a:rPr>
              <a:t>to </a:t>
            </a:r>
            <a:r>
              <a:rPr lang="en-US" altLang="en-US" sz="1200" dirty="0" err="1">
                <a:cs typeface="Calibri" panose="020F0502020204030204" pitchFamily="34" charset="0"/>
              </a:rPr>
              <a:t>Dhatri</a:t>
            </a:r>
            <a:r>
              <a:rPr lang="en-US" altLang="en-US" sz="1200" dirty="0">
                <a:cs typeface="Calibri" panose="020F0502020204030204" pitchFamily="34" charset="0"/>
              </a:rPr>
              <a:t> </a:t>
            </a:r>
            <a:r>
              <a:rPr lang="en-US" altLang="en-US" sz="1200" dirty="0" err="1">
                <a:cs typeface="Calibri" panose="020F0502020204030204" pitchFamily="34" charset="0"/>
              </a:rPr>
              <a:t>Lifecare</a:t>
            </a:r>
            <a:r>
              <a:rPr lang="en-US" altLang="en-US" sz="1200" dirty="0">
                <a:cs typeface="Calibri" panose="020F0502020204030204" pitchFamily="34" charset="0"/>
              </a:rPr>
              <a:t> Services</a:t>
            </a:r>
            <a:r>
              <a:rPr lang="en-US" altLang="en-US" sz="1200" dirty="0" smtClean="0">
                <a:cs typeface="Calibri" panose="020F0502020204030204" pitchFamily="34" charset="0"/>
              </a:rPr>
              <a:t>.</a:t>
            </a:r>
          </a:p>
          <a:p>
            <a:pPr marL="682625" indent="-285750">
              <a:lnSpc>
                <a:spcPct val="100000"/>
              </a:lnSpc>
              <a:spcBef>
                <a:spcPts val="0"/>
              </a:spcBef>
              <a:buFont typeface="Wingdings" panose="05000000000000000000" pitchFamily="2" charset="2"/>
              <a:buChar char="§"/>
              <a:defRPr/>
            </a:pPr>
            <a:r>
              <a:rPr lang="en-US" altLang="en-US" sz="1200" dirty="0">
                <a:cs typeface="Calibri" panose="020F0502020204030204" pitchFamily="34" charset="0"/>
              </a:rPr>
              <a:t>Non refundable Deposit of INR 65 Lacs to be paid by ASTER </a:t>
            </a:r>
            <a:r>
              <a:rPr lang="en-US" altLang="en-US" sz="1200" dirty="0" smtClean="0">
                <a:cs typeface="Calibri" panose="020F0502020204030204" pitchFamily="34" charset="0"/>
              </a:rPr>
              <a:t>MIMS </a:t>
            </a:r>
            <a:r>
              <a:rPr lang="en-US" altLang="en-US" sz="1200" dirty="0" err="1" smtClean="0">
                <a:cs typeface="Calibri" panose="020F0502020204030204" pitchFamily="34" charset="0"/>
              </a:rPr>
              <a:t>Calicty</a:t>
            </a:r>
            <a:r>
              <a:rPr lang="en-US" altLang="en-US" sz="1200" dirty="0" smtClean="0">
                <a:cs typeface="Calibri" panose="020F0502020204030204" pitchFamily="34" charset="0"/>
              </a:rPr>
              <a:t> to </a:t>
            </a:r>
            <a:r>
              <a:rPr lang="en-US" altLang="en-US" sz="1200" dirty="0" err="1">
                <a:cs typeface="Calibri" panose="020F0502020204030204" pitchFamily="34" charset="0"/>
              </a:rPr>
              <a:t>Dhatri</a:t>
            </a:r>
            <a:r>
              <a:rPr lang="en-US" altLang="en-US" sz="1200" dirty="0">
                <a:cs typeface="Calibri" panose="020F0502020204030204" pitchFamily="34" charset="0"/>
              </a:rPr>
              <a:t> </a:t>
            </a:r>
            <a:r>
              <a:rPr lang="en-US" altLang="en-US" sz="1200" dirty="0" err="1">
                <a:cs typeface="Calibri" panose="020F0502020204030204" pitchFamily="34" charset="0"/>
              </a:rPr>
              <a:t>Lifecare</a:t>
            </a:r>
            <a:r>
              <a:rPr lang="en-US" altLang="en-US" sz="1200" dirty="0">
                <a:cs typeface="Calibri" panose="020F0502020204030204" pitchFamily="34" charset="0"/>
              </a:rPr>
              <a:t> Services</a:t>
            </a:r>
            <a:r>
              <a:rPr lang="en-US" altLang="en-US" sz="1200" dirty="0" smtClean="0">
                <a:cs typeface="Calibri" panose="020F0502020204030204" pitchFamily="34" charset="0"/>
              </a:rPr>
              <a:t>.</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Charges </a:t>
            </a:r>
            <a:r>
              <a:rPr lang="en-US" altLang="en-US" sz="1200" dirty="0">
                <a:cs typeface="Calibri" panose="020F0502020204030204" pitchFamily="34" charset="0"/>
              </a:rPr>
              <a:t>– Digital XRay Rs. 125/- per  </a:t>
            </a:r>
            <a:r>
              <a:rPr lang="en-US" altLang="en-US" sz="1200" dirty="0" smtClean="0">
                <a:cs typeface="Calibri" panose="020F0502020204030204" pitchFamily="34" charset="0"/>
              </a:rPr>
              <a:t>exposure, Charges </a:t>
            </a:r>
            <a:r>
              <a:rPr lang="en-US" altLang="en-US" sz="1200" dirty="0">
                <a:cs typeface="Calibri" panose="020F0502020204030204" pitchFamily="34" charset="0"/>
              </a:rPr>
              <a:t>per Mammo Rs. </a:t>
            </a:r>
            <a:r>
              <a:rPr lang="en-US" altLang="en-US" sz="1200" dirty="0" smtClean="0">
                <a:cs typeface="Calibri" panose="020F0502020204030204" pitchFamily="34" charset="0"/>
              </a:rPr>
              <a:t>1250</a:t>
            </a:r>
            <a:r>
              <a:rPr lang="en-US" altLang="en-US" sz="1200" dirty="0">
                <a:cs typeface="Calibri" panose="020F0502020204030204" pitchFamily="34" charset="0"/>
              </a:rPr>
              <a:t>, </a:t>
            </a:r>
            <a:r>
              <a:rPr lang="en-US" altLang="en-US" sz="1200" dirty="0" smtClean="0">
                <a:cs typeface="Calibri" panose="020F0502020204030204" pitchFamily="34" charset="0"/>
              </a:rPr>
              <a:t>CT Scanner Charges are Rs. 1000 per case.</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CMC </a:t>
            </a:r>
            <a:r>
              <a:rPr lang="en-US" altLang="en-US" sz="1200" dirty="0">
                <a:cs typeface="Calibri" panose="020F0502020204030204" pitchFamily="34" charset="0"/>
              </a:rPr>
              <a:t>– </a:t>
            </a:r>
            <a:r>
              <a:rPr lang="en-US" altLang="en-US" sz="1200" dirty="0" smtClean="0">
                <a:cs typeface="Calibri" panose="020F0502020204030204" pitchFamily="34" charset="0"/>
              </a:rPr>
              <a:t>Year 1 </a:t>
            </a:r>
            <a:r>
              <a:rPr lang="en-US" altLang="en-US" sz="1200" dirty="0" err="1">
                <a:cs typeface="Calibri" panose="020F0502020204030204" pitchFamily="34" charset="0"/>
              </a:rPr>
              <a:t>Dhatri</a:t>
            </a:r>
            <a:r>
              <a:rPr lang="en-US" altLang="en-US" sz="1200" dirty="0">
                <a:cs typeface="Calibri" panose="020F0502020204030204" pitchFamily="34" charset="0"/>
              </a:rPr>
              <a:t> </a:t>
            </a:r>
            <a:r>
              <a:rPr lang="en-US" altLang="en-US" sz="1200" dirty="0" err="1">
                <a:cs typeface="Calibri" panose="020F0502020204030204" pitchFamily="34" charset="0"/>
              </a:rPr>
              <a:t>Lifecare</a:t>
            </a:r>
            <a:r>
              <a:rPr lang="en-US" altLang="en-US" sz="1200" dirty="0">
                <a:cs typeface="Calibri" panose="020F0502020204030204" pitchFamily="34" charset="0"/>
              </a:rPr>
              <a:t> </a:t>
            </a:r>
            <a:r>
              <a:rPr lang="en-US" altLang="en-US" sz="1200" dirty="0" smtClean="0">
                <a:cs typeface="Calibri" panose="020F0502020204030204" pitchFamily="34" charset="0"/>
              </a:rPr>
              <a:t>Services will </a:t>
            </a:r>
            <a:r>
              <a:rPr lang="en-US" altLang="en-US" sz="1200" dirty="0">
                <a:cs typeface="Calibri" panose="020F0502020204030204" pitchFamily="34" charset="0"/>
              </a:rPr>
              <a:t>be responsible.  From </a:t>
            </a:r>
            <a:r>
              <a:rPr lang="en-US" altLang="en-US" sz="1200" dirty="0" smtClean="0">
                <a:cs typeface="Calibri" panose="020F0502020204030204" pitchFamily="34" charset="0"/>
              </a:rPr>
              <a:t>Year 2 </a:t>
            </a:r>
            <a:r>
              <a:rPr lang="en-US" altLang="en-US" sz="1200" dirty="0">
                <a:cs typeface="Calibri" panose="020F0502020204030204" pitchFamily="34" charset="0"/>
              </a:rPr>
              <a:t>to </a:t>
            </a:r>
            <a:r>
              <a:rPr lang="en-US" altLang="en-US" sz="1200" dirty="0" smtClean="0">
                <a:cs typeface="Calibri" panose="020F0502020204030204" pitchFamily="34" charset="0"/>
              </a:rPr>
              <a:t>Year 7 Hospital to </a:t>
            </a:r>
            <a:r>
              <a:rPr lang="en-US" altLang="en-US" sz="1200" dirty="0">
                <a:cs typeface="Calibri" panose="020F0502020204030204" pitchFamily="34" charset="0"/>
              </a:rPr>
              <a:t>pay </a:t>
            </a:r>
            <a:r>
              <a:rPr lang="en-US" altLang="en-US" sz="1200" dirty="0" smtClean="0">
                <a:cs typeface="Calibri" panose="020F0502020204030204" pitchFamily="34" charset="0"/>
              </a:rPr>
              <a:t>CMC amount to </a:t>
            </a:r>
            <a:r>
              <a:rPr lang="en-US" altLang="en-US" sz="1200" dirty="0" err="1">
                <a:cs typeface="Calibri" panose="020F0502020204030204" pitchFamily="34" charset="0"/>
              </a:rPr>
              <a:t>Dhatri</a:t>
            </a:r>
            <a:r>
              <a:rPr lang="en-US" altLang="en-US" sz="1200" dirty="0">
                <a:cs typeface="Calibri" panose="020F0502020204030204" pitchFamily="34" charset="0"/>
              </a:rPr>
              <a:t> </a:t>
            </a:r>
            <a:r>
              <a:rPr lang="en-US" altLang="en-US" sz="1200" dirty="0" err="1">
                <a:cs typeface="Calibri" panose="020F0502020204030204" pitchFamily="34" charset="0"/>
              </a:rPr>
              <a:t>Lifecare</a:t>
            </a:r>
            <a:r>
              <a:rPr lang="en-US" altLang="en-US" sz="1200" dirty="0">
                <a:cs typeface="Calibri" panose="020F0502020204030204" pitchFamily="34" charset="0"/>
              </a:rPr>
              <a:t> Services</a:t>
            </a:r>
            <a:r>
              <a:rPr lang="en-US" altLang="en-US" sz="1200" dirty="0" smtClean="0">
                <a:cs typeface="Calibri" panose="020F0502020204030204" pitchFamily="34" charset="0"/>
              </a:rPr>
              <a:t>. From year 3 escalation will keep happening. Hospital will also pay interest which is charged in the loans. This gets covered in the total loan amount.</a:t>
            </a:r>
            <a:endParaRPr lang="en-US" altLang="en-US" sz="1200" dirty="0">
              <a:cs typeface="Calibri" panose="020F0502020204030204" pitchFamily="34" charset="0"/>
            </a:endParaRP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Buyback – Hospital </a:t>
            </a:r>
            <a:r>
              <a:rPr lang="en-US" altLang="en-US" sz="1200" dirty="0">
                <a:cs typeface="Calibri" panose="020F0502020204030204" pitchFamily="34" charset="0"/>
              </a:rPr>
              <a:t>can buyback the assets at an agreed </a:t>
            </a:r>
            <a:r>
              <a:rPr lang="en-US" altLang="en-US" sz="1200" dirty="0" smtClean="0">
                <a:cs typeface="Calibri" panose="020F0502020204030204" pitchFamily="34" charset="0"/>
              </a:rPr>
              <a:t>rate + taxes </a:t>
            </a:r>
            <a:r>
              <a:rPr lang="en-US" altLang="en-US" sz="1200" dirty="0">
                <a:cs typeface="Calibri" panose="020F0502020204030204" pitchFamily="34" charset="0"/>
              </a:rPr>
              <a:t>as per price mentioned in the </a:t>
            </a:r>
            <a:r>
              <a:rPr lang="en-US" altLang="en-US" sz="1200" dirty="0" smtClean="0">
                <a:cs typeface="Calibri" panose="020F0502020204030204" pitchFamily="34" charset="0"/>
              </a:rPr>
              <a:t>agreement.</a:t>
            </a: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Contract </a:t>
            </a:r>
            <a:r>
              <a:rPr lang="en-US" altLang="en-US" sz="1200" dirty="0">
                <a:cs typeface="Calibri" panose="020F0502020204030204" pitchFamily="34" charset="0"/>
              </a:rPr>
              <a:t>can be terminated giving 3 months notice period (Aster MIMS will be paying DLS</a:t>
            </a:r>
            <a:r>
              <a:rPr lang="en-US" altLang="en-US" sz="1200" dirty="0" smtClean="0">
                <a:cs typeface="Calibri" panose="020F0502020204030204" pitchFamily="34" charset="0"/>
              </a:rPr>
              <a:t>). But if they are terminating they will have to buyback the equipment as per buy back clause in the agreement.</a:t>
            </a:r>
            <a:endParaRPr lang="en-US" altLang="en-US" sz="1200" dirty="0">
              <a:solidFill>
                <a:srgbClr val="FF0000"/>
              </a:solidFill>
              <a:cs typeface="Calibri" panose="020F0502020204030204" pitchFamily="34" charset="0"/>
            </a:endParaRP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 In </a:t>
            </a:r>
            <a:r>
              <a:rPr lang="en-US" altLang="en-US" sz="1200" dirty="0">
                <a:cs typeface="Calibri" panose="020F0502020204030204" pitchFamily="34" charset="0"/>
              </a:rPr>
              <a:t>case of Dispute Arbitrator to be appointed by both parties @ Bangalore under India Arbitration Act 1996. </a:t>
            </a:r>
            <a:endParaRPr lang="en-US" altLang="en-US" sz="1200" dirty="0" smtClean="0">
              <a:cs typeface="Calibri" panose="020F0502020204030204" pitchFamily="34" charset="0"/>
            </a:endParaRPr>
          </a:p>
          <a:p>
            <a:pPr marL="682625" indent="-285750">
              <a:lnSpc>
                <a:spcPct val="100000"/>
              </a:lnSpc>
              <a:spcBef>
                <a:spcPts val="0"/>
              </a:spcBef>
              <a:buFont typeface="Wingdings" panose="05000000000000000000" pitchFamily="2" charset="2"/>
              <a:buChar char="§"/>
              <a:defRPr/>
            </a:pPr>
            <a:r>
              <a:rPr lang="en-US" altLang="en-US" sz="1200" dirty="0" smtClean="0">
                <a:cs typeface="Calibri" panose="020F0502020204030204" pitchFamily="34" charset="0"/>
              </a:rPr>
              <a:t>Any </a:t>
            </a:r>
            <a:r>
              <a:rPr lang="en-US" altLang="en-US" sz="1200" dirty="0">
                <a:cs typeface="Calibri" panose="020F0502020204030204" pitchFamily="34" charset="0"/>
              </a:rPr>
              <a:t>legal case if arises out of this agreement has to be in the Courts of Kannur, Kerala</a:t>
            </a:r>
            <a:r>
              <a:rPr lang="en-US" altLang="en-US" sz="1200" dirty="0" smtClean="0">
                <a:cs typeface="Calibri" panose="020F0502020204030204" pitchFamily="34" charset="0"/>
              </a:rPr>
              <a:t>.</a:t>
            </a:r>
          </a:p>
          <a:p>
            <a:pPr marL="682625" indent="-285750">
              <a:lnSpc>
                <a:spcPct val="100000"/>
              </a:lnSpc>
              <a:spcBef>
                <a:spcPts val="0"/>
              </a:spcBef>
              <a:buFont typeface="Wingdings" panose="05000000000000000000" pitchFamily="2" charset="2"/>
              <a:buChar char="§"/>
              <a:defRPr/>
            </a:pPr>
            <a:r>
              <a:rPr lang="en-US" sz="1200" dirty="0">
                <a:cs typeface="Calibri" panose="020F0502020204030204" pitchFamily="34" charset="0"/>
              </a:rPr>
              <a:t>All existing projects agreements are documented in the file. ASTER MIMS Calicut project agreement is attached for reference. Current project agreement is at draft stage. Signed agreement to be documented prior to disbursement</a:t>
            </a:r>
            <a:r>
              <a:rPr lang="en-US" sz="1200" dirty="0" smtClean="0">
                <a:cs typeface="Calibri" panose="020F0502020204030204" pitchFamily="34" charset="0"/>
              </a:rPr>
              <a:t>.</a:t>
            </a:r>
          </a:p>
          <a:p>
            <a:pPr marL="682625" indent="-285750">
              <a:lnSpc>
                <a:spcPct val="100000"/>
              </a:lnSpc>
              <a:spcBef>
                <a:spcPts val="0"/>
              </a:spcBef>
              <a:buFont typeface="Wingdings" panose="05000000000000000000" pitchFamily="2" charset="2"/>
              <a:buChar char="§"/>
              <a:defRPr/>
            </a:pPr>
            <a:r>
              <a:rPr lang="en-IN" sz="1200" dirty="0">
                <a:cs typeface="Calibri" panose="020F0502020204030204" pitchFamily="34" charset="0"/>
              </a:rPr>
              <a:t>Against the 2 facilities taken in 2019, Digital X-Ray was deployed @ 1. Aster MIMS Kannur and 2. Aster RV Bangalore. Against the facility taken in 2022, Digital Mammography &amp; Whole Body </a:t>
            </a:r>
            <a:r>
              <a:rPr lang="en-IN" sz="1200" dirty="0" err="1">
                <a:cs typeface="Calibri" panose="020F0502020204030204" pitchFamily="34" charset="0"/>
              </a:rPr>
              <a:t>Dexa</a:t>
            </a:r>
            <a:r>
              <a:rPr lang="en-IN" sz="1200" dirty="0">
                <a:cs typeface="Calibri" panose="020F0502020204030204" pitchFamily="34" charset="0"/>
              </a:rPr>
              <a:t> was deployed @ Aster MIMS Calicut</a:t>
            </a:r>
            <a:r>
              <a:rPr lang="en-IN" sz="1200" dirty="0" smtClean="0">
                <a:cs typeface="Calibri" panose="020F0502020204030204" pitchFamily="34" charset="0"/>
              </a:rPr>
              <a:t>.</a:t>
            </a:r>
          </a:p>
          <a:p>
            <a:pPr marL="682625" indent="-285750">
              <a:lnSpc>
                <a:spcPct val="100000"/>
              </a:lnSpc>
              <a:spcBef>
                <a:spcPts val="0"/>
              </a:spcBef>
              <a:buFont typeface="Wingdings" panose="05000000000000000000" pitchFamily="2" charset="2"/>
              <a:buChar char="§"/>
              <a:defRPr/>
            </a:pPr>
            <a:r>
              <a:rPr lang="en-IN" sz="1200" dirty="0">
                <a:cs typeface="Calibri" panose="020F0502020204030204" pitchFamily="34" charset="0"/>
              </a:rPr>
              <a:t>All the machines deployed are high-end and need to be connected to Internet, </a:t>
            </a:r>
            <a:r>
              <a:rPr lang="en-IN" sz="1200" dirty="0" err="1">
                <a:cs typeface="Calibri" panose="020F0502020204030204" pitchFamily="34" charset="0"/>
              </a:rPr>
              <a:t>Dhatri</a:t>
            </a:r>
            <a:r>
              <a:rPr lang="en-IN" sz="1200" dirty="0">
                <a:cs typeface="Calibri" panose="020F0502020204030204" pitchFamily="34" charset="0"/>
              </a:rPr>
              <a:t> </a:t>
            </a:r>
            <a:r>
              <a:rPr lang="en-IN" sz="1200" dirty="0" err="1">
                <a:cs typeface="Calibri" panose="020F0502020204030204" pitchFamily="34" charset="0"/>
              </a:rPr>
              <a:t>Lifecare</a:t>
            </a:r>
            <a:r>
              <a:rPr lang="en-IN" sz="1200" dirty="0">
                <a:cs typeface="Calibri" panose="020F0502020204030204" pitchFamily="34" charset="0"/>
              </a:rPr>
              <a:t> Services would be able to monitor and control these equipment's remotely. Apart from this their agreement/MOU also gives them the right of audit periodically or as required. All the contracts have a minimum Commitment/offtake guarantees, which typically covers for the EMI</a:t>
            </a:r>
            <a:r>
              <a:rPr lang="en-IN" sz="1200" dirty="0" smtClean="0">
                <a:cs typeface="Calibri" panose="020F0502020204030204" pitchFamily="34" charset="0"/>
              </a:rPr>
              <a:t>.</a:t>
            </a:r>
          </a:p>
          <a:p>
            <a:pPr marL="682625" indent="-285750">
              <a:lnSpc>
                <a:spcPct val="100000"/>
              </a:lnSpc>
              <a:spcBef>
                <a:spcPts val="0"/>
              </a:spcBef>
              <a:buFont typeface="Wingdings" panose="05000000000000000000" pitchFamily="2" charset="2"/>
              <a:buChar char="§"/>
              <a:defRPr/>
            </a:pPr>
            <a:r>
              <a:rPr lang="en-IN" sz="1200" dirty="0">
                <a:cs typeface="Calibri" panose="020F0502020204030204" pitchFamily="34" charset="0"/>
              </a:rPr>
              <a:t>All these are large hospitals, they have been using ANALOG Mammography, and now are embracing NEW TECHNOLOGY in the for of DIGITAL MAMMOGRAPHY, which increases the diagnostic accuracy and thus increasing the diagnostic confidence apart from being able to offer patients more offerings like Vacuum Assisted Biopsy, Stereotactic Biopsy, </a:t>
            </a:r>
            <a:r>
              <a:rPr lang="en-IN" sz="1200" dirty="0" err="1">
                <a:cs typeface="Calibri" panose="020F0502020204030204" pitchFamily="34" charset="0"/>
              </a:rPr>
              <a:t>Tomosynthesis</a:t>
            </a:r>
            <a:r>
              <a:rPr lang="en-IN" sz="1200" dirty="0">
                <a:cs typeface="Calibri" panose="020F0502020204030204" pitchFamily="34" charset="0"/>
              </a:rPr>
              <a:t> etc. These are replacement assets in place of old Analog Equipment. Analog equipment will not be used once replaced with Digital Equipment.</a:t>
            </a:r>
            <a:endParaRPr lang="en-US" sz="1200" dirty="0">
              <a:cs typeface="Calibri" panose="020F0502020204030204" pitchFamily="34" charset="0"/>
            </a:endParaRPr>
          </a:p>
          <a:p>
            <a:pPr marL="682625" indent="-285750">
              <a:lnSpc>
                <a:spcPct val="100000"/>
              </a:lnSpc>
              <a:spcBef>
                <a:spcPts val="0"/>
              </a:spcBef>
              <a:buFont typeface="Wingdings" panose="05000000000000000000" pitchFamily="2" charset="2"/>
              <a:buChar char="§"/>
              <a:defRPr/>
            </a:pPr>
            <a:endParaRPr lang="en-US" sz="1400" dirty="0">
              <a:cs typeface="Calibri" panose="020F0502020204030204" pitchFamily="34" charset="0"/>
            </a:endParaRPr>
          </a:p>
          <a:p>
            <a:pPr marL="682625" indent="-285750">
              <a:lnSpc>
                <a:spcPct val="100000"/>
              </a:lnSpc>
              <a:spcBef>
                <a:spcPts val="0"/>
              </a:spcBef>
              <a:buFont typeface="Wingdings" panose="05000000000000000000" pitchFamily="2" charset="2"/>
              <a:buChar char="§"/>
              <a:defRPr/>
            </a:pPr>
            <a:endParaRPr lang="en-US" altLang="en-US" sz="1400" dirty="0">
              <a:cs typeface="Calibri" panose="020F0502020204030204" pitchFamily="34" charset="0"/>
            </a:endParaRPr>
          </a:p>
        </p:txBody>
      </p:sp>
      <p:sp>
        <p:nvSpPr>
          <p:cNvPr id="8" name="Rectangle 2"/>
          <p:cNvSpPr>
            <a:spLocks noChangeArrowheads="1"/>
          </p:cNvSpPr>
          <p:nvPr/>
        </p:nvSpPr>
        <p:spPr bwMode="auto">
          <a:xfrm>
            <a:off x="90488" y="749358"/>
            <a:ext cx="11964988" cy="339202"/>
          </a:xfrm>
          <a:prstGeom prst="rect">
            <a:avLst/>
          </a:prstGeom>
          <a:solidFill>
            <a:srgbClr val="0070C0"/>
          </a:solidFill>
          <a:ln w="9525" algn="ctr">
            <a:solidFill>
              <a:schemeClr val="tx1"/>
            </a:solidFill>
            <a:round/>
            <a:headEnd/>
            <a:tailEnd/>
          </a:ln>
        </p:spPr>
        <p:txBody>
          <a:bodyPr anchor="ctr"/>
          <a:lstStyle>
            <a:lvl1pPr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1pPr>
            <a:lvl2pPr marL="742950" indent="-28575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2pPr>
            <a:lvl3pPr marL="11430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3pPr>
            <a:lvl4pPr marL="16002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4pPr>
            <a:lvl5pPr marL="2057400" indent="-228600" defTabSz="457200">
              <a:spcBef>
                <a:spcPts val="800"/>
              </a:spcBef>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5pPr>
            <a:lvl6pPr marL="25146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6pPr>
            <a:lvl7pPr marL="29718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7pPr>
            <a:lvl8pPr marL="34290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8pPr>
            <a:lvl9pPr marL="3886200" indent="-228600" defTabSz="457200" eaLnBrk="0" fontAlgn="base" hangingPunct="0">
              <a:spcBef>
                <a:spcPts val="800"/>
              </a:spcBef>
              <a:spcAft>
                <a:spcPct val="0"/>
              </a:spcAft>
              <a:buClr>
                <a:srgbClr val="000000"/>
              </a:buClr>
              <a:buSzPct val="100000"/>
              <a:buFont typeface="Times New Roman" panose="02020603050405020304" pitchFamily="18" charset="0"/>
              <a:defRPr sz="3200">
                <a:solidFill>
                  <a:srgbClr val="4157AD"/>
                </a:solidFill>
                <a:latin typeface="GE Inspira"/>
                <a:ea typeface="Microsoft YaHei" panose="020B0503020204020204" pitchFamily="34" charset="-122"/>
              </a:defRPr>
            </a:lvl9pPr>
          </a:lstStyle>
          <a:p>
            <a:pPr algn="ctr">
              <a:spcBef>
                <a:spcPct val="0"/>
              </a:spcBef>
            </a:pPr>
            <a:r>
              <a:rPr lang="en-US" altLang="en-US" sz="1400" b="1" dirty="0">
                <a:solidFill>
                  <a:srgbClr val="FFFFFF"/>
                </a:solidFill>
                <a:cs typeface="Arial" panose="020B0604020202020204" pitchFamily="34" charset="0"/>
              </a:rPr>
              <a:t>Dhatri Lifecare Services Proprietor O N Bhavani – </a:t>
            </a:r>
            <a:r>
              <a:rPr lang="en-US" altLang="en-US" sz="1400" b="1" dirty="0" smtClean="0">
                <a:solidFill>
                  <a:srgbClr val="FFFFFF"/>
                </a:solidFill>
                <a:cs typeface="Arial" panose="020B0604020202020204" pitchFamily="34" charset="0"/>
              </a:rPr>
              <a:t>Proposed Tie-up</a:t>
            </a:r>
            <a:endParaRPr lang="en-US" altLang="en-US" sz="1400" b="1" dirty="0">
              <a:solidFill>
                <a:srgbClr val="FFFFFF"/>
              </a:solidFill>
              <a:cs typeface="Arial" panose="020B0604020202020204" pitchFamily="34" charset="0"/>
            </a:endParaRPr>
          </a:p>
        </p:txBody>
      </p:sp>
      <p:sp>
        <p:nvSpPr>
          <p:cNvPr id="9" name="Rectangle 25"/>
          <p:cNvSpPr txBox="1">
            <a:spLocks noChangeArrowheads="1"/>
          </p:cNvSpPr>
          <p:nvPr/>
        </p:nvSpPr>
        <p:spPr bwMode="auto">
          <a:xfrm>
            <a:off x="10525125" y="106363"/>
            <a:ext cx="1571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fontAlgn="auto" hangingPunct="1">
              <a:lnSpc>
                <a:spcPct val="90000"/>
              </a:lnSpc>
              <a:spcBef>
                <a:spcPct val="0"/>
              </a:spcBef>
              <a:spcAft>
                <a:spcPts val="0"/>
              </a:spcAft>
              <a:buFontTx/>
              <a:buNone/>
              <a:defRPr/>
            </a:pPr>
            <a:r>
              <a:rPr lang="en-US" altLang="en-US" sz="1190" b="1" i="1" dirty="0" smtClean="0">
                <a:solidFill>
                  <a:srgbClr val="000000"/>
                </a:solidFill>
                <a:latin typeface="Times New Roman" panose="02020603050405020304" pitchFamily="18" charset="0"/>
                <a:cs typeface="Times New Roman" panose="02020603050405020304" pitchFamily="18" charset="0"/>
              </a:rPr>
              <a:t>HFS-September-2022</a:t>
            </a:r>
            <a:endParaRPr lang="en-US" altLang="en-US" sz="119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449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lix Capital">
      <a:dk1>
        <a:sysClr val="windowText" lastClr="000000"/>
      </a:dk1>
      <a:lt1>
        <a:sysClr val="window" lastClr="FFFFFF"/>
      </a:lt1>
      <a:dk2>
        <a:srgbClr val="595A5C"/>
      </a:dk2>
      <a:lt2>
        <a:srgbClr val="E7E6E6"/>
      </a:lt2>
      <a:accent1>
        <a:srgbClr val="1597D5"/>
      </a:accent1>
      <a:accent2>
        <a:srgbClr val="4B71B6"/>
      </a:accent2>
      <a:accent3>
        <a:srgbClr val="9A2E88"/>
      </a:accent3>
      <a:accent4>
        <a:srgbClr val="E61675"/>
      </a:accent4>
      <a:accent5>
        <a:srgbClr val="7EB139"/>
      </a:accent5>
      <a:accent6>
        <a:srgbClr val="FAAD00"/>
      </a:accent6>
      <a:hlink>
        <a:srgbClr val="0563C1"/>
      </a:hlink>
      <a:folHlink>
        <a:srgbClr val="954F72"/>
      </a:folHlink>
    </a:clrScheme>
    <a:fontScheme name="Custom 1">
      <a:majorFont>
        <a:latin typeface="Encode Sans"/>
        <a:ea typeface=""/>
        <a:cs typeface=""/>
      </a:majorFont>
      <a:minorFont>
        <a:latin typeface="Encod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 id="{5EB94A6A-814F-41F4-AA80-199843C29AFE}" vid="{82104A48-F605-486E-8D53-8C25D70A34B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E Inspira"/>
        <a:ea typeface="Microsoft YaHei"/>
        <a:cs typeface=""/>
      </a:majorFont>
      <a:minorFont>
        <a:latin typeface="GE Inspir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200" b="1" i="0" u="none" strike="noStrike" cap="none" normalizeH="0" baseline="0" smtClean="0">
            <a:ln>
              <a:noFill/>
            </a:ln>
            <a:solidFill>
              <a:schemeClr val="bg1"/>
            </a:solidFill>
            <a:effectLst/>
            <a:latin typeface="GE Inspir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200" b="1" i="0" u="none" strike="noStrike" cap="none" normalizeH="0" baseline="0" smtClean="0">
            <a:ln>
              <a:noFill/>
            </a:ln>
            <a:solidFill>
              <a:schemeClr val="bg1"/>
            </a:solidFill>
            <a:effectLst/>
            <a:latin typeface="GE Inspir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1372</TotalTime>
  <Words>7468</Words>
  <Application>Microsoft Office PowerPoint</Application>
  <PresentationFormat>Widescreen</PresentationFormat>
  <Paragraphs>1631</Paragraphs>
  <Slides>26</Slides>
  <Notes>15</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26</vt:i4>
      </vt:variant>
    </vt:vector>
  </HeadingPairs>
  <TitlesOfParts>
    <vt:vector size="43" baseType="lpstr">
      <vt:lpstr>Microsoft YaHei</vt:lpstr>
      <vt:lpstr>MS PGothic</vt:lpstr>
      <vt:lpstr>Arial</vt:lpstr>
      <vt:lpstr>Arial Unicode MS</vt:lpstr>
      <vt:lpstr>Calibri</vt:lpstr>
      <vt:lpstr>Calibri Light</vt:lpstr>
      <vt:lpstr>Encode Sans</vt:lpstr>
      <vt:lpstr>Encode Sans Wide</vt:lpstr>
      <vt:lpstr>GE Inspira</vt:lpstr>
      <vt:lpstr>GE Inspira Pitch</vt:lpstr>
      <vt:lpstr>Times New Roman</vt:lpstr>
      <vt:lpstr>Wingdings</vt:lpstr>
      <vt:lpstr>Wingdings 3</vt:lpstr>
      <vt:lpstr>Office Theme</vt:lpstr>
      <vt:lpstr>2_Office Theme</vt:lpstr>
      <vt:lpstr>6_Office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Clix Capital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Jayanta Kumar</dc:creator>
  <cp:lastModifiedBy>Komal Sharma</cp:lastModifiedBy>
  <cp:revision>199</cp:revision>
  <dcterms:created xsi:type="dcterms:W3CDTF">2022-01-22T09:29:07Z</dcterms:created>
  <dcterms:modified xsi:type="dcterms:W3CDTF">2022-11-02T11:03:23Z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51bcad-b2f4-49ce-a009-af9acc307d5a_Enabled">
    <vt:lpwstr>true</vt:lpwstr>
  </property>
  <property fmtid="{D5CDD505-2E9C-101B-9397-08002B2CF9AE}" pid="3" name="MSIP_Label_1251bcad-b2f4-49ce-a009-af9acc307d5a_SetDate">
    <vt:lpwstr>2022-11-02T11:03:23Z</vt:lpwstr>
  </property>
  <property fmtid="{D5CDD505-2E9C-101B-9397-08002B2CF9AE}" pid="4" name="MSIP_Label_1251bcad-b2f4-49ce-a009-af9acc307d5a_Method">
    <vt:lpwstr>Privileged</vt:lpwstr>
  </property>
  <property fmtid="{D5CDD505-2E9C-101B-9397-08002B2CF9AE}" pid="5" name="MSIP_Label_1251bcad-b2f4-49ce-a009-af9acc307d5a_Name">
    <vt:lpwstr>CLIX_INT3RNAL</vt:lpwstr>
  </property>
  <property fmtid="{D5CDD505-2E9C-101B-9397-08002B2CF9AE}" pid="6" name="MSIP_Label_1251bcad-b2f4-49ce-a009-af9acc307d5a_SiteId">
    <vt:lpwstr>f5414736-f600-4e44-a822-d5ee52d92a70</vt:lpwstr>
  </property>
  <property fmtid="{D5CDD505-2E9C-101B-9397-08002B2CF9AE}" pid="7" name="MSIP_Label_1251bcad-b2f4-49ce-a009-af9acc307d5a_ActionId">
    <vt:lpwstr>5f4b652e-4e93-4669-a585-e93a2850452e</vt:lpwstr>
  </property>
  <property fmtid="{D5CDD505-2E9C-101B-9397-08002B2CF9AE}" pid="8" name="MSIP_Label_1251bcad-b2f4-49ce-a009-af9acc307d5a_ContentBits">
    <vt:lpwstr>2</vt:lpwstr>
  </property>
</Properties>
</file>