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03BE2328-D598-4369-853F-1D0A75A28284}">
          <p14:sldIdLst>
            <p14:sldId id="256"/>
            <p14:sldId id="258"/>
          </p14:sldIdLst>
        </p14:section>
        <p14:section name="Plan" id="{AAF778B3-82C6-4290-909C-2DAE099E321E}">
          <p14:sldIdLst>
            <p14:sldId id="259"/>
            <p14:sldId id="260"/>
          </p14:sldIdLst>
        </p14:section>
        <p14:section name="Prepare" id="{48E6D4C0-FDE4-44FF-B8A4-244735385F31}">
          <p14:sldIdLst>
            <p14:sldId id="272"/>
            <p14:sldId id="273"/>
          </p14:sldIdLst>
        </p14:section>
        <p14:section name="Process" id="{E53A28EE-0336-493F-AF93-86023EFDC1BC}">
          <p14:sldIdLst>
            <p14:sldId id="274"/>
            <p14:sldId id="275"/>
          </p14:sldIdLst>
        </p14:section>
        <p14:section name="Analyze" id="{FB948203-AAF4-4ED8-A230-BF6DB0B70AB1}">
          <p14:sldIdLst>
            <p14:sldId id="276"/>
            <p14:sldId id="277"/>
          </p14:sldIdLst>
        </p14:section>
        <p14:section name="Share" id="{298BEC1B-8D87-400D-91EF-C569FDEA3AFD}">
          <p14:sldIdLst>
            <p14:sldId id="278"/>
            <p14:sldId id="279"/>
          </p14:sldIdLst>
        </p14:section>
        <p14:section name="Act" id="{92E814EA-5B61-42D3-9C0C-676C8A778B35}">
          <p14:sldIdLst>
            <p14:sldId id="280"/>
            <p14:sldId id="281"/>
          </p14:sldIdLst>
        </p14:section>
        <p14:section name="Conclusion" id="{0424F51A-2819-45C4-BA2E-BD07763EBE31}">
          <p14:sldIdLst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." initials="S." lastIdx="1" clrIdx="0">
    <p:extLst>
      <p:ext uri="{19B8F6BF-5375-455C-9EA6-DF929625EA0E}">
        <p15:presenceInfo xmlns:p15="http://schemas.microsoft.com/office/powerpoint/2012/main" userId="7e7f3b128cac1b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50"/>
    <a:srgbClr val="007F5C"/>
    <a:srgbClr val="006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8BE-E21E-4241-A489-11C53754B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74DE-6E66-4890-82CF-77F31A10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9B1D-11B6-4371-991A-694D8485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C26F-DD3F-4899-B590-C79AD946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0C71-B18E-4BAE-987B-145CC58C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3778-9457-45FB-BD9F-FAC7494C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61AC7-5408-42FC-91D8-DD34DA8F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802C-3788-4396-B81B-0E267AE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1066-D0C8-4D95-95F7-AD891713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C11E-B856-4838-B47D-437EA8E3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752BF-A184-4528-8A28-DC8C7A8E6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0823-0F59-4E87-B95A-2B1BE56DB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23C7-9B75-4056-8DA7-3D0EB91E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DEAB-0AF6-44EA-ACE5-2B4E48E5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66BD-BD9C-4373-B02C-D3723DE6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8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64C1-7B6C-4CB3-BC33-2BD5D44B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8AC2-D58E-4067-9EEE-E5E5D291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53D5-0517-4795-85A7-FC6926E1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9624-7487-49BB-AA66-00D0C23D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66FA-41CB-4715-B24D-22728C45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3EB-2035-4E4A-9162-9EA0102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B2A6-0931-4D01-85D2-807DFDBC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AFE8-6489-4442-956C-8DEF2B58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2308-0E55-4BD7-B5B5-BD5811A5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096B-A009-461B-8A13-67444AB8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7F5F-66DF-4EF4-AB64-73EFFBE8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6BA4-D4C8-40CC-9618-28E1D8B69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E01F-259B-4640-A6B9-4EF4A8C6B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6E756-9E3F-4FB0-B21C-9C7603D3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C8A8-F4EB-4B31-B3CA-4FD99991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01F6-A4D6-45E0-ABFB-FC00F550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B7E4-20A9-49E0-A566-32A90B9A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E50F7-67F5-4DA8-B50D-21617BDD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BC902-454F-462F-B941-1522069F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8D7EB-A5E6-4CFA-AEC5-5CBDD3CE4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89342-FF0F-4830-B0D6-6A06737B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FE4AD-B672-4D7C-99E0-431E293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69851-1EC5-4C17-B89A-081A88F2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65EA-A54C-479C-92A1-8EDBE45C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FF6D-EE55-4A0B-AAE9-E0B307EB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D610E-B0EA-46A6-94C5-4DE8619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8DD5-F096-458B-B5CD-6CC2C124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B0CA6-FFCF-42F5-A9AA-25C98F1A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827DB-07E2-48EB-AD83-C1FB2531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68A1-6AEC-4421-BF18-3B2872FC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AA7A8-47B6-4436-988B-017DD88C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EDE3-2045-445A-9B74-EC4EBCA6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E7A0-B1F9-4CA7-89C4-5389B6BF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56D4-AB3C-43BF-84BC-A6F2DFD1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1109E-7B48-4801-B980-003402BD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0131-FFB8-4D0F-85BB-DD573FD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36F8-5AEA-4A88-A2CC-2FD4DFB0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50DD-359D-41B0-8BB5-F221C800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66C25-5C71-44EB-AC17-DBC872B12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3077-FEED-46EA-AEBA-DBD80E29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493E-5B8E-471B-96B1-75E4C8CF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D02B-A6FE-4ACE-A5C9-B0F570BF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9E439-F90D-464F-824C-C47705E8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770A0-07FE-401D-B648-503319C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0A13-6791-428C-B76A-8AFB1E19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8D63-A44D-472D-8DB2-B68BEE569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36DA-13BF-4EAF-9760-3B224F8F691B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2A07-4A46-45AB-845D-F4EF386FB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8762B-3BBB-4539-84D9-D45FAA14A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1B25-B9B3-44CC-8525-6C5ECD25A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1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9.png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21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slide" Target="slide3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slide" Target="slide11.xml"/><Relationship Id="rId24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9.png"/><Relationship Id="rId23" Type="http://schemas.openxmlformats.org/officeDocument/2006/relationships/slide" Target="slide15.xml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slide" Target="slide13.xml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5.png"/><Relationship Id="rId4" Type="http://schemas.openxmlformats.org/officeDocument/2006/relationships/image" Target="../media/image16.sv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4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effectLst>
            <a:glow rad="368300">
              <a:srgbClr val="006045">
                <a:alpha val="40000"/>
              </a:srgbClr>
            </a:glow>
            <a:reflection endPos="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ECBA8-BF2D-4217-A01C-37DF96A9DB57}"/>
              </a:ext>
            </a:extLst>
          </p:cNvPr>
          <p:cNvSpPr txBox="1"/>
          <p:nvPr/>
        </p:nvSpPr>
        <p:spPr>
          <a:xfrm>
            <a:off x="1347537" y="1448437"/>
            <a:ext cx="9681410" cy="1231106"/>
          </a:xfrm>
          <a:prstGeom prst="rect">
            <a:avLst/>
          </a:prstGeom>
          <a:noFill/>
          <a:ln>
            <a:noFill/>
          </a:ln>
          <a:effectLst>
            <a:outerShdw blurRad="50800" dist="127000" dir="4920000" algn="ctr" rotWithShape="0">
              <a:srgbClr val="000000">
                <a:alpha val="71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Real-life Example of Data Analytics Process in E-commerce</a:t>
            </a:r>
            <a:endParaRPr lang="en-US" sz="2800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CB92-0691-4BE6-91C0-9CAA58E8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78F6E411-7647-4B23-97EF-49BBA7A10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13390A-1208-434C-A09F-C5AAF0373D3D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2052" name="Picture 4" descr="Linkedin, linkedin logo, logo icon - Free download">
            <a:extLst>
              <a:ext uri="{FF2B5EF4-FFF2-40B4-BE49-F238E27FC236}">
                <a16:creationId xmlns:a16="http://schemas.microsoft.com/office/drawing/2014/main" id="{920F3C21-874A-4310-96DF-37463371B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4B537C-C6FF-40F0-A77E-B616087AC18D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6C249-AF9E-4B49-A3D3-3F0C09C65320}"/>
              </a:ext>
            </a:extLst>
          </p:cNvPr>
          <p:cNvSpPr txBox="1"/>
          <p:nvPr/>
        </p:nvSpPr>
        <p:spPr>
          <a:xfrm>
            <a:off x="1647825" y="3343275"/>
            <a:ext cx="894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primary reason I chose this example is that I'm already familiar with it from my two projects—the first is in e-commerce, and the other is  advanced e-commerce.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6A9F3-71EA-4F97-9668-967DB5B1046C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161439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569029" y="-4778300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ANALYZE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EF5CF42F-5049-462C-BF1D-46E4A73E7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8516" y="83976"/>
            <a:ext cx="1254968" cy="1254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5EC92D-0EDA-433E-9911-2BBDD1F596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9E0E1F-35C7-4109-9948-A3216CABC0DA}"/>
              </a:ext>
            </a:extLst>
          </p:cNvPr>
          <p:cNvSpPr txBox="1"/>
          <p:nvPr/>
        </p:nvSpPr>
        <p:spPr>
          <a:xfrm>
            <a:off x="951722" y="2638425"/>
            <a:ext cx="10621153" cy="363137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Analyzing customer data to identify segments based on preferences, 			purchasing behavior, and demographics.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Using data to provide personalized product recommendations and targeted 		marketing campaigns.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Shopping Pattern Analysis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Analyzing browsing and purchase patterns to optimize website layout and 		product placement.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B61F1C63-DF20-4D62-9C08-E948AC3470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8D42F-C633-4C25-9DE9-D1488CFFCAC8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2" name="Picture 4" descr="Linkedin, linkedin logo, logo icon - Free download">
            <a:extLst>
              <a:ext uri="{FF2B5EF4-FFF2-40B4-BE49-F238E27FC236}">
                <a16:creationId xmlns:a16="http://schemas.microsoft.com/office/drawing/2014/main" id="{3778F577-5262-4CE5-AF6D-B3C6996D8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985256-FEFE-4308-86B1-D47498B45465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3F26F-3F24-4F64-A483-6CE439D67E45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6597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67151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8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5.SHARE</a:t>
            </a:r>
          </a:p>
        </p:txBody>
      </p:sp>
      <p:pic>
        <p:nvPicPr>
          <p:cNvPr id="6" name="Graphic 5" descr="Network with solid fill">
            <a:extLst>
              <a:ext uri="{FF2B5EF4-FFF2-40B4-BE49-F238E27FC236}">
                <a16:creationId xmlns:a16="http://schemas.microsoft.com/office/drawing/2014/main" id="{BFB16F2A-A16A-439C-8710-17630CE3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794" y="2052734"/>
            <a:ext cx="1648409" cy="16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452914" y="-5068587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SHARE</a:t>
            </a:r>
          </a:p>
        </p:txBody>
      </p:sp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D5177D0D-A40E-4B3F-B254-9FE3263E9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489" y="124534"/>
            <a:ext cx="1073022" cy="1073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975F9-368A-43FF-86D6-D6D3F59D1CE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C050C-0570-4DA4-BD83-0C9DC92A49D7}"/>
              </a:ext>
            </a:extLst>
          </p:cNvPr>
          <p:cNvSpPr txBox="1"/>
          <p:nvPr/>
        </p:nvSpPr>
        <p:spPr>
          <a:xfrm>
            <a:off x="1114425" y="2600325"/>
            <a:ext cx="10363200" cy="283269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Marketing Insights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Sharing insights with the marketing team to tailor campaigns and 				promotions based on customer segments.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User Experience Optimization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Collaborating with web developers to enhance the online shopping 			experience based on data-driven insights.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Satoshi"/>
            </a:endParaRPr>
          </a:p>
        </p:txBody>
      </p:sp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0E069A67-290E-498B-87E8-F8D2BF240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B3D29-E0EC-476C-8561-045D6918E4AF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2" name="Picture 4" descr="Linkedin, linkedin logo, logo icon - Free download">
            <a:extLst>
              <a:ext uri="{FF2B5EF4-FFF2-40B4-BE49-F238E27FC236}">
                <a16:creationId xmlns:a16="http://schemas.microsoft.com/office/drawing/2014/main" id="{F1C293E4-DDEB-4CAB-A815-6E18A966D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D60F6D-554C-4B4C-8B97-32B4770F3EAE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DEE5F-F222-4CC7-958A-B52F8DEF7F51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247744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67151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8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6.ACT</a:t>
            </a:r>
          </a:p>
        </p:txBody>
      </p:sp>
      <p:pic>
        <p:nvPicPr>
          <p:cNvPr id="6" name="Graphic 5" descr="Theatre with solid fill">
            <a:extLst>
              <a:ext uri="{FF2B5EF4-FFF2-40B4-BE49-F238E27FC236}">
                <a16:creationId xmlns:a16="http://schemas.microsoft.com/office/drawing/2014/main" id="{04F38F3F-D378-4F34-8B4F-7D07B662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564" y="2110274"/>
            <a:ext cx="1590869" cy="15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598058" y="-5097615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ACT</a:t>
            </a:r>
          </a:p>
        </p:txBody>
      </p:sp>
      <p:pic>
        <p:nvPicPr>
          <p:cNvPr id="8" name="Graphic 7" descr="Theatre with solid fill">
            <a:extLst>
              <a:ext uri="{FF2B5EF4-FFF2-40B4-BE49-F238E27FC236}">
                <a16:creationId xmlns:a16="http://schemas.microsoft.com/office/drawing/2014/main" id="{9A756B41-A1F8-442C-ACB6-B4F14BFDB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3854" y="293264"/>
            <a:ext cx="904292" cy="904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0F707-8353-473C-B1CA-011E735343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3D552-AF2E-4698-ADDD-87C8A42F3638}"/>
              </a:ext>
            </a:extLst>
          </p:cNvPr>
          <p:cNvSpPr txBox="1"/>
          <p:nvPr/>
        </p:nvSpPr>
        <p:spPr>
          <a:xfrm>
            <a:off x="838200" y="2581275"/>
            <a:ext cx="10610850" cy="363137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Personalized Marketing Campaigns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targeted marketing campaigns based on customer segments 		and preferences.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Website Optimization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Utilizing insights to optimize the website layout, product recommendations, 		and checkout process.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Monitoring and Feedback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Continuously monitoring the impact of changes and gathering customer 			feedback for further improvements.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Email with solid fill">
            <a:extLst>
              <a:ext uri="{FF2B5EF4-FFF2-40B4-BE49-F238E27FC236}">
                <a16:creationId xmlns:a16="http://schemas.microsoft.com/office/drawing/2014/main" id="{D439DD42-EEDA-4E1D-934A-64F957360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688907-C7F4-4E2E-BFD1-6AB60D4FD198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4" name="Picture 4" descr="Linkedin, linkedin logo, logo icon - Free download">
            <a:extLst>
              <a:ext uri="{FF2B5EF4-FFF2-40B4-BE49-F238E27FC236}">
                <a16:creationId xmlns:a16="http://schemas.microsoft.com/office/drawing/2014/main" id="{3052509D-23B9-4C92-8D48-AF0D628B1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2ECEC1-FBAB-45B4-9ADD-0567E4D95A2B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82550-4F8C-403F-BDDF-A74CC4B3D2F3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427688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85057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8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7.</a:t>
            </a:r>
            <a:r>
              <a:rPr lang="en-US" sz="1800" b="1" kern="0" dirty="0">
                <a:solidFill>
                  <a:srgbClr val="37415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kern="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phic 4" descr="Presentation with pie chart with solid fill">
            <a:extLst>
              <a:ext uri="{FF2B5EF4-FFF2-40B4-BE49-F238E27FC236}">
                <a16:creationId xmlns:a16="http://schemas.microsoft.com/office/drawing/2014/main" id="{57879D2D-E001-4DDB-8FD1-D3E796ED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6349" y="2162174"/>
            <a:ext cx="16859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DC7E2-2C73-4844-8564-09E7464C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20927E-BC2A-483D-B26B-904BBBA41063}"/>
              </a:ext>
            </a:extLst>
          </p:cNvPr>
          <p:cNvSpPr/>
          <p:nvPr/>
        </p:nvSpPr>
        <p:spPr>
          <a:xfrm>
            <a:off x="-2598058" y="-5097615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F27E4-8BC4-4790-97CD-7E7653179319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kern="0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C72E98-D09F-4C3D-AAA1-953ED8B1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081A2-D8B8-4448-8377-7D35C07B9B33}"/>
              </a:ext>
            </a:extLst>
          </p:cNvPr>
          <p:cNvSpPr txBox="1"/>
          <p:nvPr/>
        </p:nvSpPr>
        <p:spPr>
          <a:xfrm>
            <a:off x="838200" y="2581275"/>
            <a:ext cx="10610850" cy="126034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Through the data analytics process, the e-commerce company can improve customer engagement, increase sales, and create a more personalized and optimized shopping experience for its customers.</a:t>
            </a:r>
            <a:endParaRPr lang="en-US" sz="2400" kern="100" dirty="0">
              <a:solidFill>
                <a:schemeClr val="bg1"/>
              </a:solidFill>
              <a:effectLst/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08064A18-C879-435C-83AC-275652F577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7763" y="394843"/>
            <a:ext cx="951723" cy="951723"/>
          </a:xfrm>
          <a:prstGeom prst="rect">
            <a:avLst/>
          </a:prstGeom>
        </p:spPr>
      </p:pic>
      <p:pic>
        <p:nvPicPr>
          <p:cNvPr id="9" name="Graphic 8" descr="Email with solid fill">
            <a:extLst>
              <a:ext uri="{FF2B5EF4-FFF2-40B4-BE49-F238E27FC236}">
                <a16:creationId xmlns:a16="http://schemas.microsoft.com/office/drawing/2014/main" id="{10FA0B8A-17F9-408F-8BF3-6FDECDD523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A4261-604B-47E3-90BA-7B4699DDFEED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1" name="Picture 4" descr="Linkedin, linkedin logo, logo icon - Free download">
            <a:extLst>
              <a:ext uri="{FF2B5EF4-FFF2-40B4-BE49-F238E27FC236}">
                <a16:creationId xmlns:a16="http://schemas.microsoft.com/office/drawing/2014/main" id="{E329E637-91A3-4875-8017-1D395B567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EC29B8-F819-4FEC-8CAA-397FDCB2EDE1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60B15-02A1-4993-BF0E-642DDEF92799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23255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F834F-F940-4270-90D9-6B966668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10AB2-6800-4F01-8D76-FDA72AE22F1B}"/>
              </a:ext>
            </a:extLst>
          </p:cNvPr>
          <p:cNvSpPr txBox="1"/>
          <p:nvPr/>
        </p:nvSpPr>
        <p:spPr>
          <a:xfrm>
            <a:off x="2143125" y="2219325"/>
            <a:ext cx="8505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		THANK YOU </a:t>
            </a:r>
          </a:p>
          <a:p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endParaRPr lang="en-US" sz="48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				:-SURAJ KUMAR</a:t>
            </a:r>
          </a:p>
        </p:txBody>
      </p:sp>
    </p:spTree>
    <p:extLst>
      <p:ext uri="{BB962C8B-B14F-4D97-AF65-F5344CB8AC3E}">
        <p14:creationId xmlns:p14="http://schemas.microsoft.com/office/powerpoint/2010/main" val="1413609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7957EE8-8F4B-4782-98C2-5F1A254268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96" y="-35811"/>
            <a:ext cx="12192000" cy="6893811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08363B74-C7D1-4664-AE0C-56C4EE15CD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6651254"/>
                  </p:ext>
                </p:extLst>
              </p:nvPr>
            </p:nvGraphicFramePr>
            <p:xfrm>
              <a:off x="3246215" y="46649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3A28EE-0336-493F-AF93-86023EFDC1BC}">
                    <psez:zmPr id="{E16C7990-D81F-49DD-A355-8A31311798F4}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8363B74-C7D1-4664-AE0C-56C4EE15CD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6215" y="46649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3CA15F12-3219-4683-B3FB-3969657BCA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99939"/>
                  </p:ext>
                </p:extLst>
              </p:nvPr>
            </p:nvGraphicFramePr>
            <p:xfrm>
              <a:off x="4770215" y="281143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B948203-AAF4-4ED8-A230-BF6DB0B70AB1}">
                    <psez:zmPr id="{A808EA51-F54F-43A4-8BEC-BAD64BEF488A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CA15F12-3219-4683-B3FB-3969657BCA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0215" y="2811436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C4AD904A-5F4E-4B45-B50A-8387E4EDD6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0894334"/>
                  </p:ext>
                </p:extLst>
              </p:nvPr>
            </p:nvGraphicFramePr>
            <p:xfrm>
              <a:off x="6294215" y="46649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98BEC1B-8D87-400D-91EF-C569FDEA3AFD}">
                    <psez:zmPr id="{C127033C-D9AF-4739-A6C2-54C3431993AB}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C4AD904A-5F4E-4B45-B50A-8387E4EDD6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4215" y="466490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Section Zoom 13">
                <a:extLst>
                  <a:ext uri="{FF2B5EF4-FFF2-40B4-BE49-F238E27FC236}">
                    <a16:creationId xmlns:a16="http://schemas.microsoft.com/office/drawing/2014/main" id="{D17B4C3F-FBD0-4C14-B3FF-52F9A4C2F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4966196"/>
                  </p:ext>
                </p:extLst>
              </p:nvPr>
            </p:nvGraphicFramePr>
            <p:xfrm>
              <a:off x="7818215" y="278936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2E814EA-5B61-42D3-9C0C-676C8A778B35}">
                    <psez:zmPr id="{76468263-4664-43A6-BAAA-5B6294D6A1B9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Section Zoom 1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D17B4C3F-FBD0-4C14-B3FF-52F9A4C2F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8215" y="2789367"/>
                <a:ext cx="3048000" cy="1714500"/>
              </a:xfrm>
              <a:prstGeom prst="rect">
                <a:avLst/>
              </a:prstGeom>
              <a:ln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7B5E9B31-4A63-480E-86A9-9A73DDBD24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3822923"/>
                  </p:ext>
                </p:extLst>
              </p:nvPr>
            </p:nvGraphicFramePr>
            <p:xfrm>
              <a:off x="198215" y="46649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AF778B3-82C6-4290-909C-2DAE099E321E}">
                    <psez:zmPr id="{C3D1F908-DF36-41FC-93BC-B94C993321B0}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7B5E9B31-4A63-480E-86A9-9A73DDBD24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215" y="4664900"/>
                <a:ext cx="3048000" cy="1714500"/>
              </a:xfrm>
              <a:prstGeom prst="rect">
                <a:avLst/>
              </a:prstGeom>
              <a:ln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A3B34FB3-2992-4074-83D6-50330C3812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8204347"/>
                  </p:ext>
                </p:extLst>
              </p:nvPr>
            </p:nvGraphicFramePr>
            <p:xfrm>
              <a:off x="1787080" y="278936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8E6D4C0-FDE4-44FF-B8A4-244735385F31}">
                    <psez:zmPr id="{67EAAC6C-E76B-4E7F-B60C-E263BEF8C0C0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A3B34FB3-2992-4074-83D6-50330C3812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87080" y="2789367"/>
                <a:ext cx="3048000" cy="1714500"/>
              </a:xfrm>
              <a:prstGeom prst="rect">
                <a:avLst/>
              </a:prstGeom>
              <a:ln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6" name="Section Zoom 55">
                <a:extLst>
                  <a:ext uri="{FF2B5EF4-FFF2-40B4-BE49-F238E27FC236}">
                    <a16:creationId xmlns:a16="http://schemas.microsoft.com/office/drawing/2014/main" id="{87D60879-18C3-42C0-B2AB-1DEA9E4CF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0022516"/>
                  </p:ext>
                </p:extLst>
              </p:nvPr>
            </p:nvGraphicFramePr>
            <p:xfrm>
              <a:off x="9144000" y="46649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424F51A-2819-45C4-BA2E-BD07763EBE31}">
                    <psez:zmPr id="{F7F3ACDD-8A3A-4334-8579-771ECE784B24}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6" name="Section Zoom 55">
                <a:hlinkClick r:id="rId23" action="ppaction://hlinksldjump"/>
                <a:extLst>
                  <a:ext uri="{FF2B5EF4-FFF2-40B4-BE49-F238E27FC236}">
                    <a16:creationId xmlns:a16="http://schemas.microsoft.com/office/drawing/2014/main" id="{87D60879-18C3-42C0-B2AB-1DEA9E4CF1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44000" y="4664900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E776020-ED77-42A8-852B-EDB3EE06025E}"/>
              </a:ext>
            </a:extLst>
          </p:cNvPr>
          <p:cNvSpPr txBox="1"/>
          <p:nvPr/>
        </p:nvSpPr>
        <p:spPr>
          <a:xfrm>
            <a:off x="1257300" y="666750"/>
            <a:ext cx="10039350" cy="120565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An e-commerce company aims to enhance customer experience and increase sales through data-driven strategies.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5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85057"/>
            <a:ext cx="6487885" cy="6487885"/>
          </a:xfrm>
          <a:prstGeom prst="ellipse">
            <a:avLst/>
          </a:prstGeom>
          <a:solidFill>
            <a:srgbClr val="006045">
              <a:alpha val="7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Meeting with solid fill">
            <a:extLst>
              <a:ext uri="{FF2B5EF4-FFF2-40B4-BE49-F238E27FC236}">
                <a16:creationId xmlns:a16="http://schemas.microsoft.com/office/drawing/2014/main" id="{24EC99DE-3C8A-467C-9B48-ED92702C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510" y="1454021"/>
            <a:ext cx="1974979" cy="1974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A4413-0872-4A60-BAAD-500825F6FD75}"/>
              </a:ext>
            </a:extLst>
          </p:cNvPr>
          <p:cNvSpPr txBox="1"/>
          <p:nvPr/>
        </p:nvSpPr>
        <p:spPr>
          <a:xfrm>
            <a:off x="3886200" y="3524250"/>
            <a:ext cx="4371975" cy="110799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1.PLAN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01893F-4F0B-410A-A69E-E50494E1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77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5" name="Picture 4" hidden="1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06"/>
            <a:ext cx="12192000" cy="68938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pic>
      <p:sp>
        <p:nvSpPr>
          <p:cNvPr id="6" name="Oval 5" hidden="1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658187" y="-4827027"/>
            <a:ext cx="17097828" cy="17978824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solidFill>
            <a:srgbClr val="006D50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7EBE9-4222-43A1-9F7E-B9BCC9D1BCEB}"/>
              </a:ext>
            </a:extLst>
          </p:cNvPr>
          <p:cNvSpPr txBox="1"/>
          <p:nvPr/>
        </p:nvSpPr>
        <p:spPr>
          <a:xfrm>
            <a:off x="742950" y="2277836"/>
            <a:ext cx="10956471" cy="1661993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atoshi"/>
              </a:rPr>
              <a:t>The company plans to utilize data analytics to understand customer behavior, personalize marketing efforts, and optimize the online shopping experience.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Meeting with solid fill">
            <a:extLst>
              <a:ext uri="{FF2B5EF4-FFF2-40B4-BE49-F238E27FC236}">
                <a16:creationId xmlns:a16="http://schemas.microsoft.com/office/drawing/2014/main" id="{1A3CEA60-0A7C-4AAD-9C1A-959066B49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7414" y="0"/>
            <a:ext cx="1317171" cy="131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7A00D-2369-42C4-B506-A2A02C9CA36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Graphic 16" descr="Email with solid fill">
            <a:extLst>
              <a:ext uri="{FF2B5EF4-FFF2-40B4-BE49-F238E27FC236}">
                <a16:creationId xmlns:a16="http://schemas.microsoft.com/office/drawing/2014/main" id="{67E36406-456E-4371-B8A5-558109AF9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87686B-18F0-4998-BF93-4B57A358D938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9" name="Picture 4" descr="Linkedin, linkedin logo, logo icon - Free download">
            <a:extLst>
              <a:ext uri="{FF2B5EF4-FFF2-40B4-BE49-F238E27FC236}">
                <a16:creationId xmlns:a16="http://schemas.microsoft.com/office/drawing/2014/main" id="{9740AD55-C500-4D94-A998-B4997DB44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72A482-69B5-4190-85B8-90539EFAA47D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4D289-85CF-41E3-A373-4E6EB2AD5232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321513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0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67151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8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2.PREPARE</a:t>
            </a:r>
          </a:p>
        </p:txBody>
      </p:sp>
      <p:pic>
        <p:nvPicPr>
          <p:cNvPr id="6" name="Graphic 5" descr="Group brainstorm with solid fill">
            <a:extLst>
              <a:ext uri="{FF2B5EF4-FFF2-40B4-BE49-F238E27FC236}">
                <a16:creationId xmlns:a16="http://schemas.microsoft.com/office/drawing/2014/main" id="{78CAB4C3-8B1F-4777-AB81-6D98406BE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8745" y="1354493"/>
            <a:ext cx="2074507" cy="207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554515" y="-4691215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PREPARE</a:t>
            </a:r>
          </a:p>
        </p:txBody>
      </p:sp>
      <p:pic>
        <p:nvPicPr>
          <p:cNvPr id="8" name="Graphic 7" descr="Group brainstorm with solid fill">
            <a:extLst>
              <a:ext uri="{FF2B5EF4-FFF2-40B4-BE49-F238E27FC236}">
                <a16:creationId xmlns:a16="http://schemas.microsoft.com/office/drawing/2014/main" id="{9E9AC5AB-CB6E-438B-ACD7-48B97A649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4952" y="-20175"/>
            <a:ext cx="1202096" cy="1202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B938D-3FCD-4B1C-BF09-8338D903415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6106BE-7329-47E9-BBAE-093F6EFE8922}"/>
              </a:ext>
            </a:extLst>
          </p:cNvPr>
          <p:cNvSpPr txBox="1"/>
          <p:nvPr/>
        </p:nvSpPr>
        <p:spPr>
          <a:xfrm>
            <a:off x="828675" y="2257425"/>
            <a:ext cx="10496550" cy="323620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Satoshi"/>
              </a:rPr>
              <a:t>Collecting information from a range of sources, such as marketing campaign,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Satoshi"/>
              </a:rPr>
              <a:t>	purchase histories,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latin typeface="Satoshi"/>
              </a:rPr>
              <a:t>	 website interactions, and customer demographics.</a:t>
            </a:r>
            <a:endParaRPr lang="en-US" sz="2400" kern="0" dirty="0">
              <a:solidFill>
                <a:schemeClr val="bg1"/>
              </a:solidFill>
              <a:latin typeface="Satosh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2400" kern="0" dirty="0">
              <a:solidFill>
                <a:schemeClr val="bg1"/>
              </a:solidFill>
              <a:latin typeface="Satosh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 Cleansing and consolidating the collected data to ensure accuracy and 	consistency.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7B793907-54FD-4929-BA43-B7A1A44ED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503281-6756-4598-A5D5-1D40266400B8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2" name="Picture 4" descr="Linkedin, linkedin logo, logo icon - Free download">
            <a:extLst>
              <a:ext uri="{FF2B5EF4-FFF2-40B4-BE49-F238E27FC236}">
                <a16:creationId xmlns:a16="http://schemas.microsoft.com/office/drawing/2014/main" id="{8F641189-CBF1-4F22-95CC-04F99D106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BB3940-AD96-4107-8F95-66FB5E0E4DAB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4B292-F3E7-4A59-B96D-7DD3516E2FDC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347536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67151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8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3.PROCESS</a:t>
            </a:r>
          </a:p>
        </p:txBody>
      </p:sp>
      <p:pic>
        <p:nvPicPr>
          <p:cNvPr id="6" name="Graphic 5" descr="Arrow circle with solid fill">
            <a:extLst>
              <a:ext uri="{FF2B5EF4-FFF2-40B4-BE49-F238E27FC236}">
                <a16:creationId xmlns:a16="http://schemas.microsoft.com/office/drawing/2014/main" id="{2C855BFB-477A-4427-83C3-F8AF2CBF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9225" y="2147596"/>
            <a:ext cx="1553547" cy="15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29CF2B-AFBB-4BD2-87AB-097D44090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11"/>
            <a:ext cx="12192000" cy="689381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3523CB-FA41-4B26-9A6D-8CB8A6CC05B0}"/>
              </a:ext>
            </a:extLst>
          </p:cNvPr>
          <p:cNvSpPr/>
          <p:nvPr/>
        </p:nvSpPr>
        <p:spPr>
          <a:xfrm>
            <a:off x="-2685144" y="-5112129"/>
            <a:ext cx="17097828" cy="17978824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8C941-496C-4535-8274-DF481F803DA0}"/>
              </a:ext>
            </a:extLst>
          </p:cNvPr>
          <p:cNvSpPr txBox="1"/>
          <p:nvPr/>
        </p:nvSpPr>
        <p:spPr>
          <a:xfrm>
            <a:off x="3207658" y="1197556"/>
            <a:ext cx="5776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PROCESS</a:t>
            </a:r>
          </a:p>
        </p:txBody>
      </p:sp>
      <p:pic>
        <p:nvPicPr>
          <p:cNvPr id="8" name="Graphic 7" descr="Arrow circle with solid fill">
            <a:extLst>
              <a:ext uri="{FF2B5EF4-FFF2-40B4-BE49-F238E27FC236}">
                <a16:creationId xmlns:a16="http://schemas.microsoft.com/office/drawing/2014/main" id="{46E86FB9-9618-428F-94D0-96C1D388C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9490" y="124536"/>
            <a:ext cx="1073020" cy="1073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3C628-F23D-4433-B9C3-66535662F86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8F3"/>
              </a:clrFrom>
              <a:clrTo>
                <a:srgbClr val="FFF8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45"/>
            <a:ext cx="951722" cy="951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826AFB-E034-4A8E-B7F2-D626F6CEA26B}"/>
              </a:ext>
            </a:extLst>
          </p:cNvPr>
          <p:cNvSpPr txBox="1"/>
          <p:nvPr/>
        </p:nvSpPr>
        <p:spPr>
          <a:xfrm>
            <a:off x="951722" y="2514600"/>
            <a:ext cx="10392553" cy="317619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Integrating data from multiple sources to create a unified customer 			and sales dataset.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Converting raw data into a structured format suitable for analysis.</a:t>
            </a:r>
            <a:endParaRPr lang="en-US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sz="2400" b="1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kern="0" dirty="0">
                <a:solidFill>
                  <a:schemeClr val="bg1"/>
                </a:solidFill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kern="0" dirty="0">
                <a:solidFill>
                  <a:schemeClr val="bg1"/>
                </a:solidFill>
                <a:effectLst/>
                <a:latin typeface="Satoshi"/>
                <a:ea typeface="Times New Roman" panose="02020603050405020304" pitchFamily="18" charset="0"/>
                <a:cs typeface="Times New Roman" panose="02020603050405020304" pitchFamily="18" charset="0"/>
              </a:rPr>
              <a:t>Ensuring the security and privacy of customer data in compliance 			with regulations.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6C6414E6-0E9B-4363-B816-2C1EA26B4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86" y="6410324"/>
            <a:ext cx="371475" cy="371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312ED-234D-4352-BD60-45B0A1BA54E7}"/>
              </a:ext>
            </a:extLst>
          </p:cNvPr>
          <p:cNvSpPr txBox="1"/>
          <p:nvPr/>
        </p:nvSpPr>
        <p:spPr>
          <a:xfrm>
            <a:off x="475861" y="6461729"/>
            <a:ext cx="304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cocsamcoc69@gmail.com</a:t>
            </a:r>
          </a:p>
        </p:txBody>
      </p:sp>
      <p:pic>
        <p:nvPicPr>
          <p:cNvPr id="12" name="Picture 4" descr="Linkedin, linkedin logo, logo icon - Free download">
            <a:extLst>
              <a:ext uri="{FF2B5EF4-FFF2-40B4-BE49-F238E27FC236}">
                <a16:creationId xmlns:a16="http://schemas.microsoft.com/office/drawing/2014/main" id="{2CE0F12E-091E-4FC2-8AE9-216EE21D9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0" t="21485" r="21876" b="22461"/>
          <a:stretch/>
        </p:blipFill>
        <p:spPr bwMode="auto">
          <a:xfrm>
            <a:off x="3233737" y="6410324"/>
            <a:ext cx="371475" cy="374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C27BD5-7DC5-4E3E-B54F-8ED00176665C}"/>
              </a:ext>
            </a:extLst>
          </p:cNvPr>
          <p:cNvSpPr txBox="1"/>
          <p:nvPr/>
        </p:nvSpPr>
        <p:spPr>
          <a:xfrm>
            <a:off x="3685786" y="6461729"/>
            <a:ext cx="539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https://www.linkedin.com/in/suraj-kumar-950795222/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23B96-CCF7-4A06-BCFC-CA3F0926F32B}"/>
              </a:ext>
            </a:extLst>
          </p:cNvPr>
          <p:cNvSpPr txBox="1"/>
          <p:nvPr/>
        </p:nvSpPr>
        <p:spPr>
          <a:xfrm>
            <a:off x="9257911" y="53284"/>
            <a:ext cx="293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https://trainity.in/data.html</a:t>
            </a:r>
          </a:p>
        </p:txBody>
      </p:sp>
    </p:spTree>
    <p:extLst>
      <p:ext uri="{BB962C8B-B14F-4D97-AF65-F5344CB8AC3E}">
        <p14:creationId xmlns:p14="http://schemas.microsoft.com/office/powerpoint/2010/main" val="276183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DC43A4F-572E-4556-877F-D090BF72E933}"/>
              </a:ext>
            </a:extLst>
          </p:cNvPr>
          <p:cNvSpPr/>
          <p:nvPr/>
        </p:nvSpPr>
        <p:spPr>
          <a:xfrm>
            <a:off x="2852057" y="167151"/>
            <a:ext cx="6487885" cy="6487885"/>
          </a:xfrm>
          <a:prstGeom prst="ellipse">
            <a:avLst/>
          </a:prstGeom>
          <a:solidFill>
            <a:srgbClr val="006D50">
              <a:alpha val="34000"/>
            </a:srgb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05BC7-74D5-4FAB-AE9A-614D885E5DF8}"/>
              </a:ext>
            </a:extLst>
          </p:cNvPr>
          <p:cNvSpPr txBox="1"/>
          <p:nvPr/>
        </p:nvSpPr>
        <p:spPr>
          <a:xfrm>
            <a:off x="3207656" y="3701143"/>
            <a:ext cx="5776685" cy="83099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Berlin Sans FB Demi" panose="020E0802020502020306" pitchFamily="34" charset="0"/>
              </a:rPr>
              <a:t>4.ANALYZE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A694CBBD-27FA-41AF-8140-9C59D4EF9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195" y="1595535"/>
            <a:ext cx="2105608" cy="21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642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Berlin Sans FB Demi</vt:lpstr>
      <vt:lpstr>Calibri</vt:lpstr>
      <vt:lpstr>Calibri Light</vt:lpstr>
      <vt:lpstr>Satoshi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.</dc:creator>
  <cp:lastModifiedBy>Sam .</cp:lastModifiedBy>
  <cp:revision>22</cp:revision>
  <dcterms:created xsi:type="dcterms:W3CDTF">2024-02-25T04:35:45Z</dcterms:created>
  <dcterms:modified xsi:type="dcterms:W3CDTF">2024-02-25T08:07:42Z</dcterms:modified>
</cp:coreProperties>
</file>