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71" r:id="rId7"/>
    <p:sldId id="263" r:id="rId8"/>
    <p:sldId id="270" r:id="rId9"/>
    <p:sldId id="264" r:id="rId10"/>
    <p:sldId id="269" r:id="rId11"/>
    <p:sldId id="265" r:id="rId12"/>
    <p:sldId id="268" r:id="rId13"/>
    <p:sldId id="266" r:id="rId14"/>
    <p:sldId id="267" r:id="rId15"/>
    <p:sldId id="260" r:id="rId16"/>
    <p:sldId id="26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869FE21E-AE91-4637-A681-566F5B32E277}">
          <p14:sldIdLst>
            <p14:sldId id="256"/>
          </p14:sldIdLst>
        </p14:section>
        <p14:section name="option" id="{585B01AE-0FF2-4673-B2FB-C3191D7AE6D5}">
          <p14:sldIdLst>
            <p14:sldId id="257"/>
          </p14:sldIdLst>
        </p14:section>
        <p14:section name="maket" id="{AC42EED7-E248-4BFC-B904-70FF103082FF}">
          <p14:sldIdLst>
            <p14:sldId id="258"/>
            <p14:sldId id="259"/>
          </p14:sldIdLst>
        </p14:section>
        <p14:section name="Loyal User Reward" id="{9F2726C2-E420-4563-A2DB-5263D1A41B25}">
          <p14:sldIdLst>
            <p14:sldId id="262"/>
            <p14:sldId id="271"/>
          </p14:sldIdLst>
        </p14:section>
        <p14:section name="Inactive User Engagement:" id="{8292B7F7-D977-4BE4-8ACA-93B17D19FACA}">
          <p14:sldIdLst>
            <p14:sldId id="263"/>
            <p14:sldId id="270"/>
          </p14:sldIdLst>
        </p14:section>
        <p14:section name="Contest Winner Declaration:" id="{40C12A09-C4AA-493F-81B6-1F5777085FFF}">
          <p14:sldIdLst>
            <p14:sldId id="264"/>
            <p14:sldId id="269"/>
          </p14:sldIdLst>
        </p14:section>
        <p14:section name="Hashtag Research:" id="{6CD4BEE7-38B5-4970-8E4F-3DF17FB10768}">
          <p14:sldIdLst>
            <p14:sldId id="265"/>
            <p14:sldId id="268"/>
          </p14:sldIdLst>
        </p14:section>
        <p14:section name="Ad Campaign Launch" id="{55CC92C5-BC44-4C1B-AB0C-7F519AA2675F}">
          <p14:sldIdLst>
            <p14:sldId id="266"/>
            <p14:sldId id="267"/>
          </p14:sldIdLst>
        </p14:section>
        <p14:section name="Investor Metrics:" id="{9C17DE40-7C6D-4C58-B9BA-9CDEBE62B325}">
          <p14:sldIdLst>
            <p14:sldId id="260"/>
            <p14:sldId id="261"/>
          </p14:sldIdLst>
        </p14:section>
        <p14:section name="User Engagement" id="{3AAB8A66-1F16-4B3E-BAC7-D5892DB98636}">
          <p14:sldIdLst>
            <p14:sldId id="272"/>
            <p14:sldId id="273"/>
          </p14:sldIdLst>
        </p14:section>
        <p14:section name="Bots &amp; Fake Accounts:" id="{FC1AC8C3-F84D-411C-8E9D-B0587D5947D8}">
          <p14:sldIdLst>
            <p14:sldId id="274"/>
            <p14:sldId id="275"/>
          </p14:sldIdLst>
        </p14:section>
        <p14:section name="over view" id="{EBAA4130-2951-43D7-8510-74A1AB806E39}">
          <p14:sldIdLst>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 userId="7e7f3b128cac1b58" providerId="LiveId" clId="{CA90304B-146F-4666-9327-9DA9164D1716}"/>
    <pc:docChg chg="custSel modSld">
      <pc:chgData name="Sam ." userId="7e7f3b128cac1b58" providerId="LiveId" clId="{CA90304B-146F-4666-9327-9DA9164D1716}" dt="2024-04-03T02:43:59.406" v="2" actId="478"/>
      <pc:docMkLst>
        <pc:docMk/>
      </pc:docMkLst>
      <pc:sldChg chg="delSp modSp mod">
        <pc:chgData name="Sam ." userId="7e7f3b128cac1b58" providerId="LiveId" clId="{CA90304B-146F-4666-9327-9DA9164D1716}" dt="2024-04-03T02:43:59.406" v="2" actId="478"/>
        <pc:sldMkLst>
          <pc:docMk/>
          <pc:sldMk cId="651586599" sldId="278"/>
        </pc:sldMkLst>
        <pc:spChg chg="del mod">
          <ac:chgData name="Sam ." userId="7e7f3b128cac1b58" providerId="LiveId" clId="{CA90304B-146F-4666-9327-9DA9164D1716}" dt="2024-04-03T02:43:59.406" v="2" actId="478"/>
          <ac:spMkLst>
            <pc:docMk/>
            <pc:sldMk cId="651586599" sldId="278"/>
            <ac:spMk id="3" creationId="{87EBFE7F-8B2E-49B2-9508-69B041D476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9E6F-171C-4E31-BD67-291D7D7A4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0C8AE7-1375-4C2F-A0F6-09102AA96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7692A8-D000-4F2A-944C-CA3D19BB0137}"/>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5" name="Footer Placeholder 4">
            <a:extLst>
              <a:ext uri="{FF2B5EF4-FFF2-40B4-BE49-F238E27FC236}">
                <a16:creationId xmlns:a16="http://schemas.microsoft.com/office/drawing/2014/main" id="{32E3916C-412D-4399-8F24-EFC367D99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44994-C686-42AE-ABCB-894A0485F933}"/>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91839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0E31-74E8-4F02-81FD-D424F1153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B13C53-19A6-4095-BCEF-C753C5190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9C84E-B9C1-4ABC-8DAD-04101FC4E899}"/>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5" name="Footer Placeholder 4">
            <a:extLst>
              <a:ext uri="{FF2B5EF4-FFF2-40B4-BE49-F238E27FC236}">
                <a16:creationId xmlns:a16="http://schemas.microsoft.com/office/drawing/2014/main" id="{01A19E44-4817-4B9B-B16F-0A1AC2E10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A73B4-3E9B-48D1-860D-4F2729F53F74}"/>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226957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F69D5-FFED-40E0-A8B5-CBAB79DDC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4D002-3045-41B6-8957-E14D783C3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D7769-E5C8-4DC0-A94B-A5A3BA352E07}"/>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5" name="Footer Placeholder 4">
            <a:extLst>
              <a:ext uri="{FF2B5EF4-FFF2-40B4-BE49-F238E27FC236}">
                <a16:creationId xmlns:a16="http://schemas.microsoft.com/office/drawing/2014/main" id="{8166EA08-3CCF-4A7D-92A9-B5B3BB4F9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DCFBC-DC6B-4988-A515-83AFA7BB1B58}"/>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303191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E7F8-E9B1-4A2D-A1F8-0525B160E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AF066-6468-406F-A928-9A7FDFD93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DCF59-BC22-4A30-82D8-0B39BC44F873}"/>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5" name="Footer Placeholder 4">
            <a:extLst>
              <a:ext uri="{FF2B5EF4-FFF2-40B4-BE49-F238E27FC236}">
                <a16:creationId xmlns:a16="http://schemas.microsoft.com/office/drawing/2014/main" id="{75B55FD0-2A55-438E-9C85-04D137E6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43729-C79D-400D-B5BD-6000336CC0D3}"/>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216433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24E4-D724-4291-896A-69803449EE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8DB8E1-1DFC-4AB9-9F9F-875A738D7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7E60C8-3214-4871-B215-083D3EA0FA1C}"/>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5" name="Footer Placeholder 4">
            <a:extLst>
              <a:ext uri="{FF2B5EF4-FFF2-40B4-BE49-F238E27FC236}">
                <a16:creationId xmlns:a16="http://schemas.microsoft.com/office/drawing/2014/main" id="{810FB0B6-8C8C-44FC-A733-2B63790ED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A12D7-0989-48D5-A76F-DBA2D992F4D4}"/>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370943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A09D-B25D-4AED-B336-277BE85C6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75ABB-1B35-49B5-BA63-855B720A7B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75C874-6551-410B-8B63-C934A79D0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D1D701-DE8D-4C29-BF86-8347ED1D8A58}"/>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6" name="Footer Placeholder 5">
            <a:extLst>
              <a:ext uri="{FF2B5EF4-FFF2-40B4-BE49-F238E27FC236}">
                <a16:creationId xmlns:a16="http://schemas.microsoft.com/office/drawing/2014/main" id="{84841643-2852-45C2-BD66-978A74BE2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6C553-4AC9-4A3C-BE9D-69E9E14FF13E}"/>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181233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54D3-F9D8-4002-8D25-A62254D36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826F50-3A13-49E3-B265-1A19D90EC8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9A3B88-0E5F-4D9E-94D0-A529AFCED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A3ADF-BA5E-48B0-ADAE-7FC6679A5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6E5DF7-EC9D-4461-846F-425530CFCB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4D857F-29AD-4B1B-AEB9-160271FF79EC}"/>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8" name="Footer Placeholder 7">
            <a:extLst>
              <a:ext uri="{FF2B5EF4-FFF2-40B4-BE49-F238E27FC236}">
                <a16:creationId xmlns:a16="http://schemas.microsoft.com/office/drawing/2014/main" id="{7B6A5BCF-147C-4054-A394-E214CAD9E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6CEDDD-3140-4F0F-8F31-1A26D545C11F}"/>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277015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51E9-0F1C-434E-B24A-6830A4ADE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90778C-79AB-463A-9134-97A2323813B9}"/>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4" name="Footer Placeholder 3">
            <a:extLst>
              <a:ext uri="{FF2B5EF4-FFF2-40B4-BE49-F238E27FC236}">
                <a16:creationId xmlns:a16="http://schemas.microsoft.com/office/drawing/2014/main" id="{1ABB6FF4-71F9-415C-B4BA-425C4DC171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785D95-0D2A-4FEF-8333-B2F4A299CD30}"/>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245718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33AD7-BE65-4029-860A-44EAA048BD8C}"/>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3" name="Footer Placeholder 2">
            <a:extLst>
              <a:ext uri="{FF2B5EF4-FFF2-40B4-BE49-F238E27FC236}">
                <a16:creationId xmlns:a16="http://schemas.microsoft.com/office/drawing/2014/main" id="{20C4A4A7-3775-4532-A7AB-5C86EF8ED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AE5E7-0EC7-4E82-9487-ED69E55F7A59}"/>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687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BAD8-2441-45FA-B34E-D7B6DEAD3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EF33F4-B630-446D-9805-72B9A6CAC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F77F4A-EC81-424D-8CA7-2A51A5536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4C9CA-F11C-4752-9385-FC3A0D2C8D2C}"/>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6" name="Footer Placeholder 5">
            <a:extLst>
              <a:ext uri="{FF2B5EF4-FFF2-40B4-BE49-F238E27FC236}">
                <a16:creationId xmlns:a16="http://schemas.microsoft.com/office/drawing/2014/main" id="{825E69A1-A14D-4CE0-A77C-2FC91FDD7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34C8C-F217-4449-A03B-5FAB7490720F}"/>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60802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D059-29BD-4A02-914B-0EB61884A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5F5926-642B-40B0-A475-BCA1A6FF57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7BE18-276E-4964-8096-62D7BBDF0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8FBED-F8F5-488E-B7A4-35F0AC5D595C}"/>
              </a:ext>
            </a:extLst>
          </p:cNvPr>
          <p:cNvSpPr>
            <a:spLocks noGrp="1"/>
          </p:cNvSpPr>
          <p:nvPr>
            <p:ph type="dt" sz="half" idx="10"/>
          </p:nvPr>
        </p:nvSpPr>
        <p:spPr/>
        <p:txBody>
          <a:bodyPr/>
          <a:lstStyle/>
          <a:p>
            <a:fld id="{BDA3C6F3-2190-407F-92EC-F6F0C895680F}" type="datetimeFigureOut">
              <a:rPr lang="en-US" smtClean="0"/>
              <a:t>2024-04-03</a:t>
            </a:fld>
            <a:endParaRPr lang="en-US"/>
          </a:p>
        </p:txBody>
      </p:sp>
      <p:sp>
        <p:nvSpPr>
          <p:cNvPr id="6" name="Footer Placeholder 5">
            <a:extLst>
              <a:ext uri="{FF2B5EF4-FFF2-40B4-BE49-F238E27FC236}">
                <a16:creationId xmlns:a16="http://schemas.microsoft.com/office/drawing/2014/main" id="{031A12F0-B29C-4571-8F21-182A74CBF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4CF82-81E0-4C7D-8564-D9BBA362F0B5}"/>
              </a:ext>
            </a:extLst>
          </p:cNvPr>
          <p:cNvSpPr>
            <a:spLocks noGrp="1"/>
          </p:cNvSpPr>
          <p:nvPr>
            <p:ph type="sldNum" sz="quarter" idx="12"/>
          </p:nvPr>
        </p:nvSpPr>
        <p:spPr/>
        <p:txBody>
          <a:bodyPr/>
          <a:lstStyle/>
          <a:p>
            <a:fld id="{8B8C0062-9210-4313-AB89-453F427543B8}" type="slidenum">
              <a:rPr lang="en-US" smtClean="0"/>
              <a:t>‹#›</a:t>
            </a:fld>
            <a:endParaRPr lang="en-US"/>
          </a:p>
        </p:txBody>
      </p:sp>
    </p:spTree>
    <p:extLst>
      <p:ext uri="{BB962C8B-B14F-4D97-AF65-F5344CB8AC3E}">
        <p14:creationId xmlns:p14="http://schemas.microsoft.com/office/powerpoint/2010/main" val="148324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CF5C4-6F47-4D9A-B147-3BA99EBC5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57831A-DC3A-4499-A583-428A6D2F3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41E1D-AE6D-4347-A712-57A0DFF47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3C6F3-2190-407F-92EC-F6F0C895680F}" type="datetimeFigureOut">
              <a:rPr lang="en-US" smtClean="0"/>
              <a:t>2024-04-03</a:t>
            </a:fld>
            <a:endParaRPr lang="en-US"/>
          </a:p>
        </p:txBody>
      </p:sp>
      <p:sp>
        <p:nvSpPr>
          <p:cNvPr id="5" name="Footer Placeholder 4">
            <a:extLst>
              <a:ext uri="{FF2B5EF4-FFF2-40B4-BE49-F238E27FC236}">
                <a16:creationId xmlns:a16="http://schemas.microsoft.com/office/drawing/2014/main" id="{88179A81-163D-45F0-8BE2-FA226042A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153ED8-76F0-4DE4-BDB5-2003646B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C0062-9210-4313-AB89-453F427543B8}" type="slidenum">
              <a:rPr lang="en-US" smtClean="0"/>
              <a:t>‹#›</a:t>
            </a:fld>
            <a:endParaRPr lang="en-US"/>
          </a:p>
        </p:txBody>
      </p:sp>
    </p:spTree>
    <p:extLst>
      <p:ext uri="{BB962C8B-B14F-4D97-AF65-F5344CB8AC3E}">
        <p14:creationId xmlns:p14="http://schemas.microsoft.com/office/powerpoint/2010/main" val="253469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41.png"/><Relationship Id="rId7" Type="http://schemas.openxmlformats.org/officeDocument/2006/relationships/slide" Target="slide19.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140.png"/><Relationship Id="rId10" Type="http://schemas.openxmlformats.org/officeDocument/2006/relationships/image" Target="../media/image40.svg"/><Relationship Id="rId4" Type="http://schemas.openxmlformats.org/officeDocument/2006/relationships/slide" Target="slide17.xml"/><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svg"/></Relationships>
</file>

<file path=ppt/slides/_rels/slide19.xml.rels><?xml version="1.0" encoding="UTF-8" standalone="yes"?>
<Relationships xmlns="http://schemas.openxmlformats.org/package/2006/relationships"><Relationship Id="rId3" Type="http://schemas.openxmlformats.org/officeDocument/2006/relationships/image" Target="../media/image48.sv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sv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4.sv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4.sv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18" Type="http://schemas.openxmlformats.org/officeDocument/2006/relationships/image" Target="../media/image10.svg"/><Relationship Id="rId3" Type="http://schemas.openxmlformats.org/officeDocument/2006/relationships/slide" Target="slide5.xml"/><Relationship Id="rId7" Type="http://schemas.openxmlformats.org/officeDocument/2006/relationships/image" Target="../media/image70.png"/><Relationship Id="rId12" Type="http://schemas.openxmlformats.org/officeDocument/2006/relationships/slide" Target="slide11.xml"/><Relationship Id="rId17" Type="http://schemas.openxmlformats.org/officeDocument/2006/relationships/image" Target="../media/image16.png"/><Relationship Id="rId2" Type="http://schemas.openxmlformats.org/officeDocument/2006/relationships/image" Target="../media/image11.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14.png"/><Relationship Id="rId5" Type="http://schemas.openxmlformats.org/officeDocument/2006/relationships/image" Target="../media/image12.png"/><Relationship Id="rId15" Type="http://schemas.openxmlformats.org/officeDocument/2006/relationships/slide" Target="slide13.xml"/><Relationship Id="rId10" Type="http://schemas.openxmlformats.org/officeDocument/2006/relationships/image" Target="../media/image80.png"/><Relationship Id="rId4" Type="http://schemas.openxmlformats.org/officeDocument/2006/relationships/image" Target="../media/image60.png"/><Relationship Id="rId9" Type="http://schemas.openxmlformats.org/officeDocument/2006/relationships/slide" Target="slide9.xml"/><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8.svg"/><Relationship Id="rId7"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AF497-0696-4699-B479-4D93C10C2318}"/>
              </a:ext>
            </a:extLst>
          </p:cNvPr>
          <p:cNvSpPr/>
          <p:nvPr/>
        </p:nvSpPr>
        <p:spPr bwMode="auto">
          <a:xfrm>
            <a:off x="0" y="0"/>
            <a:ext cx="12192000" cy="7038477"/>
          </a:xfrm>
          <a:prstGeom prst="rect">
            <a:avLst/>
          </a:prstGeom>
          <a:gradFill>
            <a:gsLst>
              <a:gs pos="33000">
                <a:srgbClr val="EC6646"/>
              </a:gs>
              <a:gs pos="71000">
                <a:srgbClr val="EC0753"/>
              </a:gs>
              <a:gs pos="53000">
                <a:srgbClr val="7B11A8"/>
              </a:gs>
            </a:gsLst>
            <a:lin ang="16800000" scaled="0"/>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2" name="TextBox 1">
            <a:extLst>
              <a:ext uri="{FF2B5EF4-FFF2-40B4-BE49-F238E27FC236}">
                <a16:creationId xmlns:a16="http://schemas.microsoft.com/office/drawing/2014/main" id="{4B9A502F-1539-43FB-93BF-A6E5050B11D6}"/>
              </a:ext>
            </a:extLst>
          </p:cNvPr>
          <p:cNvSpPr txBox="1"/>
          <p:nvPr/>
        </p:nvSpPr>
        <p:spPr>
          <a:xfrm>
            <a:off x="-526083" y="2627074"/>
            <a:ext cx="9480884" cy="984885"/>
          </a:xfrm>
          <a:prstGeom prst="rect">
            <a:avLst/>
          </a:prstGeom>
          <a:noFill/>
        </p:spPr>
        <p:txBody>
          <a:bodyPr wrap="square" rtlCol="0">
            <a:spAutoFit/>
          </a:bodyPr>
          <a:lstStyle/>
          <a:p>
            <a:pPr algn="ctr"/>
            <a:r>
              <a:rPr lang="en-US" sz="4000" b="1" kern="0" dirty="0">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Instagram User Analytics</a:t>
            </a:r>
            <a:endParaRPr lang="en-US" sz="4000" kern="1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US" dirty="0"/>
          </a:p>
        </p:txBody>
      </p:sp>
      <p:sp>
        <p:nvSpPr>
          <p:cNvPr id="6" name="Shape">
            <a:extLst>
              <a:ext uri="{FF2B5EF4-FFF2-40B4-BE49-F238E27FC236}">
                <a16:creationId xmlns:a16="http://schemas.microsoft.com/office/drawing/2014/main" id="{C47DB42E-A6CA-426F-8423-92524AD3E870}"/>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7" name="Shape">
            <a:extLst>
              <a:ext uri="{FF2B5EF4-FFF2-40B4-BE49-F238E27FC236}">
                <a16:creationId xmlns:a16="http://schemas.microsoft.com/office/drawing/2014/main" id="{A5221B2C-6974-41C4-9888-7D6225C43FB2}"/>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cxnSp>
        <p:nvCxnSpPr>
          <p:cNvPr id="25" name="Straight Connector 24">
            <a:extLst>
              <a:ext uri="{FF2B5EF4-FFF2-40B4-BE49-F238E27FC236}">
                <a16:creationId xmlns:a16="http://schemas.microsoft.com/office/drawing/2014/main" id="{EA989D64-93AD-4AFC-8D2F-86BE0C1262EA}"/>
              </a:ext>
            </a:extLst>
          </p:cNvPr>
          <p:cNvCxnSpPr>
            <a:cxnSpLocks/>
          </p:cNvCxnSpPr>
          <p:nvPr/>
        </p:nvCxnSpPr>
        <p:spPr bwMode="auto">
          <a:xfrm>
            <a:off x="9748378" y="1197540"/>
            <a:ext cx="957160" cy="0"/>
          </a:xfrm>
          <a:prstGeom prst="line">
            <a:avLst/>
          </a:prstGeom>
          <a:blipFill dpi="0" rotWithShape="0">
            <a:blip r:embed="rId2"/>
            <a:srcRect/>
            <a:tile tx="0" ty="0" sx="100000" sy="100000" flip="none" algn="tl"/>
          </a:blipFill>
          <a:ln w="19050" cap="flat" cmpd="sng" algn="ctr">
            <a:solidFill>
              <a:schemeClr val="bg2"/>
            </a:solidFill>
            <a:prstDash val="solid"/>
            <a:miter lim="400000"/>
            <a:headEnd type="none" w="med" len="med"/>
            <a:tailEnd type="none" w="med" len="med"/>
          </a:ln>
          <a:effectLst/>
        </p:spPr>
      </p:cxnSp>
      <p:sp>
        <p:nvSpPr>
          <p:cNvPr id="26" name="Shape">
            <a:extLst>
              <a:ext uri="{FF2B5EF4-FFF2-40B4-BE49-F238E27FC236}">
                <a16:creationId xmlns:a16="http://schemas.microsoft.com/office/drawing/2014/main" id="{28DA10B8-F102-4D96-98B9-B922A1D4879B}"/>
              </a:ext>
            </a:extLst>
          </p:cNvPr>
          <p:cNvSpPr/>
          <p:nvPr/>
        </p:nvSpPr>
        <p:spPr>
          <a:xfrm>
            <a:off x="11283408" y="751178"/>
            <a:ext cx="294553" cy="254715"/>
          </a:xfrm>
          <a:custGeom>
            <a:avLst/>
            <a:gdLst/>
            <a:ahLst/>
            <a:cxnLst>
              <a:cxn ang="0">
                <a:pos x="wd2" y="hd2"/>
              </a:cxn>
              <a:cxn ang="5400000">
                <a:pos x="wd2" y="hd2"/>
              </a:cxn>
              <a:cxn ang="10800000">
                <a:pos x="wd2" y="hd2"/>
              </a:cxn>
              <a:cxn ang="16200000">
                <a:pos x="wd2" y="hd2"/>
              </a:cxn>
            </a:cxnLst>
            <a:rect l="0" t="0" r="r" b="b"/>
            <a:pathLst>
              <a:path w="21522" h="21578" extrusionOk="0">
                <a:moveTo>
                  <a:pt x="20924" y="2"/>
                </a:moveTo>
                <a:cubicBezTo>
                  <a:pt x="20881" y="-1"/>
                  <a:pt x="20838" y="0"/>
                  <a:pt x="20795" y="6"/>
                </a:cubicBezTo>
                <a:cubicBezTo>
                  <a:pt x="20738" y="14"/>
                  <a:pt x="20681" y="30"/>
                  <a:pt x="20626" y="55"/>
                </a:cubicBezTo>
                <a:lnTo>
                  <a:pt x="339" y="8985"/>
                </a:lnTo>
                <a:cubicBezTo>
                  <a:pt x="148" y="9077"/>
                  <a:pt x="19" y="9264"/>
                  <a:pt x="2" y="9476"/>
                </a:cubicBezTo>
                <a:cubicBezTo>
                  <a:pt x="-17" y="9706"/>
                  <a:pt x="97" y="9928"/>
                  <a:pt x="297" y="10046"/>
                </a:cubicBezTo>
                <a:lnTo>
                  <a:pt x="7425" y="14148"/>
                </a:lnTo>
                <a:lnTo>
                  <a:pt x="11624" y="21304"/>
                </a:lnTo>
                <a:cubicBezTo>
                  <a:pt x="11736" y="21493"/>
                  <a:pt x="11949" y="21599"/>
                  <a:pt x="12167" y="21575"/>
                </a:cubicBezTo>
                <a:cubicBezTo>
                  <a:pt x="12360" y="21555"/>
                  <a:pt x="12528" y="21434"/>
                  <a:pt x="12610" y="21258"/>
                </a:cubicBezTo>
                <a:lnTo>
                  <a:pt x="21471" y="897"/>
                </a:lnTo>
                <a:cubicBezTo>
                  <a:pt x="21583" y="632"/>
                  <a:pt x="21507" y="325"/>
                  <a:pt x="21283" y="143"/>
                </a:cubicBezTo>
                <a:cubicBezTo>
                  <a:pt x="21179" y="58"/>
                  <a:pt x="21053" y="10"/>
                  <a:pt x="20924" y="2"/>
                </a:cubicBezTo>
                <a:close/>
                <a:moveTo>
                  <a:pt x="18046" y="2530"/>
                </a:moveTo>
                <a:lnTo>
                  <a:pt x="7713" y="12867"/>
                </a:lnTo>
                <a:lnTo>
                  <a:pt x="1948" y="9541"/>
                </a:lnTo>
                <a:lnTo>
                  <a:pt x="18046" y="2530"/>
                </a:lnTo>
                <a:close/>
                <a:moveTo>
                  <a:pt x="19168" y="3159"/>
                </a:moveTo>
                <a:lnTo>
                  <a:pt x="12005" y="19544"/>
                </a:lnTo>
                <a:lnTo>
                  <a:pt x="8584" y="13745"/>
                </a:lnTo>
                <a:lnTo>
                  <a:pt x="19168" y="3159"/>
                </a:ln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 name="Shape">
            <a:extLst>
              <a:ext uri="{FF2B5EF4-FFF2-40B4-BE49-F238E27FC236}">
                <a16:creationId xmlns:a16="http://schemas.microsoft.com/office/drawing/2014/main" id="{13F7302D-CB7B-42A0-8AB1-35064809A2AA}"/>
              </a:ext>
            </a:extLst>
          </p:cNvPr>
          <p:cNvSpPr/>
          <p:nvPr/>
        </p:nvSpPr>
        <p:spPr>
          <a:xfrm>
            <a:off x="8910953" y="785635"/>
            <a:ext cx="265052" cy="190225"/>
          </a:xfrm>
          <a:custGeom>
            <a:avLst/>
            <a:gdLst/>
            <a:ahLst/>
            <a:cxnLst>
              <a:cxn ang="0">
                <a:pos x="wd2" y="hd2"/>
              </a:cxn>
              <a:cxn ang="5400000">
                <a:pos x="wd2" y="hd2"/>
              </a:cxn>
              <a:cxn ang="10800000">
                <a:pos x="wd2" y="hd2"/>
              </a:cxn>
              <a:cxn ang="16200000">
                <a:pos x="wd2" y="hd2"/>
              </a:cxn>
            </a:cxnLst>
            <a:rect l="0" t="0" r="r" b="b"/>
            <a:pathLst>
              <a:path w="21600" h="21595" extrusionOk="0">
                <a:moveTo>
                  <a:pt x="8090" y="1"/>
                </a:moveTo>
                <a:cubicBezTo>
                  <a:pt x="7963" y="3"/>
                  <a:pt x="7838" y="37"/>
                  <a:pt x="7723" y="101"/>
                </a:cubicBezTo>
                <a:cubicBezTo>
                  <a:pt x="7582" y="180"/>
                  <a:pt x="7460" y="300"/>
                  <a:pt x="7368" y="451"/>
                </a:cubicBezTo>
                <a:lnTo>
                  <a:pt x="5790" y="3288"/>
                </a:lnTo>
                <a:lnTo>
                  <a:pt x="4001" y="3288"/>
                </a:lnTo>
                <a:lnTo>
                  <a:pt x="3984" y="3288"/>
                </a:lnTo>
                <a:cubicBezTo>
                  <a:pt x="3410" y="3288"/>
                  <a:pt x="2979" y="3289"/>
                  <a:pt x="2614" y="3318"/>
                </a:cubicBezTo>
                <a:cubicBezTo>
                  <a:pt x="2250" y="3348"/>
                  <a:pt x="1952" y="3406"/>
                  <a:pt x="1646" y="3523"/>
                </a:cubicBezTo>
                <a:cubicBezTo>
                  <a:pt x="1309" y="3670"/>
                  <a:pt x="1008" y="3903"/>
                  <a:pt x="760" y="4201"/>
                </a:cubicBezTo>
                <a:cubicBezTo>
                  <a:pt x="512" y="4498"/>
                  <a:pt x="318" y="4860"/>
                  <a:pt x="195" y="5265"/>
                </a:cubicBezTo>
                <a:cubicBezTo>
                  <a:pt x="98" y="5635"/>
                  <a:pt x="49" y="5995"/>
                  <a:pt x="24" y="6433"/>
                </a:cubicBezTo>
                <a:cubicBezTo>
                  <a:pt x="0" y="6871"/>
                  <a:pt x="0" y="7388"/>
                  <a:pt x="0" y="8075"/>
                </a:cubicBezTo>
                <a:lnTo>
                  <a:pt x="0" y="16787"/>
                </a:lnTo>
                <a:cubicBezTo>
                  <a:pt x="0" y="17484"/>
                  <a:pt x="0" y="18006"/>
                  <a:pt x="24" y="18447"/>
                </a:cubicBezTo>
                <a:cubicBezTo>
                  <a:pt x="49" y="18888"/>
                  <a:pt x="98" y="19247"/>
                  <a:pt x="195" y="19617"/>
                </a:cubicBezTo>
                <a:cubicBezTo>
                  <a:pt x="318" y="20022"/>
                  <a:pt x="512" y="20384"/>
                  <a:pt x="760" y="20682"/>
                </a:cubicBezTo>
                <a:cubicBezTo>
                  <a:pt x="1008" y="20980"/>
                  <a:pt x="1309" y="21213"/>
                  <a:pt x="1646" y="21360"/>
                </a:cubicBezTo>
                <a:cubicBezTo>
                  <a:pt x="1954" y="21478"/>
                  <a:pt x="2253" y="21536"/>
                  <a:pt x="2618" y="21566"/>
                </a:cubicBezTo>
                <a:cubicBezTo>
                  <a:pt x="2982" y="21595"/>
                  <a:pt x="3413" y="21595"/>
                  <a:pt x="3984" y="21595"/>
                </a:cubicBezTo>
                <a:lnTo>
                  <a:pt x="17598" y="21595"/>
                </a:lnTo>
                <a:cubicBezTo>
                  <a:pt x="18178" y="21595"/>
                  <a:pt x="18613" y="21595"/>
                  <a:pt x="18980" y="21566"/>
                </a:cubicBezTo>
                <a:cubicBezTo>
                  <a:pt x="19347" y="21536"/>
                  <a:pt x="19646" y="21478"/>
                  <a:pt x="19954" y="21360"/>
                </a:cubicBezTo>
                <a:cubicBezTo>
                  <a:pt x="20291" y="21213"/>
                  <a:pt x="20592" y="20980"/>
                  <a:pt x="20840" y="20682"/>
                </a:cubicBezTo>
                <a:cubicBezTo>
                  <a:pt x="21088" y="20384"/>
                  <a:pt x="21282" y="20022"/>
                  <a:pt x="21405" y="19617"/>
                </a:cubicBezTo>
                <a:cubicBezTo>
                  <a:pt x="21502" y="19247"/>
                  <a:pt x="21551" y="18888"/>
                  <a:pt x="21576" y="18449"/>
                </a:cubicBezTo>
                <a:cubicBezTo>
                  <a:pt x="21600" y="18011"/>
                  <a:pt x="21600" y="17494"/>
                  <a:pt x="21600" y="16808"/>
                </a:cubicBezTo>
                <a:lnTo>
                  <a:pt x="21600" y="8096"/>
                </a:lnTo>
                <a:cubicBezTo>
                  <a:pt x="21600" y="7400"/>
                  <a:pt x="21600" y="6877"/>
                  <a:pt x="21576" y="6436"/>
                </a:cubicBezTo>
                <a:cubicBezTo>
                  <a:pt x="21551" y="5995"/>
                  <a:pt x="21502" y="5635"/>
                  <a:pt x="21405" y="5265"/>
                </a:cubicBezTo>
                <a:cubicBezTo>
                  <a:pt x="21282" y="4860"/>
                  <a:pt x="21088" y="4498"/>
                  <a:pt x="20840" y="4201"/>
                </a:cubicBezTo>
                <a:cubicBezTo>
                  <a:pt x="20592" y="3903"/>
                  <a:pt x="20291" y="3670"/>
                  <a:pt x="19954" y="3523"/>
                </a:cubicBezTo>
                <a:cubicBezTo>
                  <a:pt x="19646" y="3406"/>
                  <a:pt x="19347" y="3347"/>
                  <a:pt x="18982" y="3318"/>
                </a:cubicBezTo>
                <a:cubicBezTo>
                  <a:pt x="18618" y="3288"/>
                  <a:pt x="18187" y="3288"/>
                  <a:pt x="17616" y="3288"/>
                </a:cubicBezTo>
                <a:lnTo>
                  <a:pt x="15823" y="3288"/>
                </a:lnTo>
                <a:lnTo>
                  <a:pt x="14200" y="403"/>
                </a:lnTo>
                <a:cubicBezTo>
                  <a:pt x="14125" y="275"/>
                  <a:pt x="14024" y="171"/>
                  <a:pt x="13907" y="100"/>
                </a:cubicBezTo>
                <a:cubicBezTo>
                  <a:pt x="13788" y="29"/>
                  <a:pt x="13657" y="-5"/>
                  <a:pt x="13524" y="1"/>
                </a:cubicBezTo>
                <a:lnTo>
                  <a:pt x="8090" y="1"/>
                </a:lnTo>
                <a:close/>
                <a:moveTo>
                  <a:pt x="8543" y="2085"/>
                </a:moveTo>
                <a:lnTo>
                  <a:pt x="13059" y="2085"/>
                </a:lnTo>
                <a:lnTo>
                  <a:pt x="14544" y="4789"/>
                </a:lnTo>
                <a:cubicBezTo>
                  <a:pt x="14634" y="4945"/>
                  <a:pt x="14753" y="5074"/>
                  <a:pt x="14891" y="5166"/>
                </a:cubicBezTo>
                <a:cubicBezTo>
                  <a:pt x="15048" y="5269"/>
                  <a:pt x="15224" y="5321"/>
                  <a:pt x="15403" y="5316"/>
                </a:cubicBezTo>
                <a:lnTo>
                  <a:pt x="18347" y="5315"/>
                </a:lnTo>
                <a:cubicBezTo>
                  <a:pt x="18568" y="5315"/>
                  <a:pt x="18735" y="5315"/>
                  <a:pt x="18877" y="5326"/>
                </a:cubicBezTo>
                <a:cubicBezTo>
                  <a:pt x="19019" y="5338"/>
                  <a:pt x="19135" y="5360"/>
                  <a:pt x="19255" y="5406"/>
                </a:cubicBezTo>
                <a:cubicBezTo>
                  <a:pt x="19386" y="5463"/>
                  <a:pt x="19502" y="5554"/>
                  <a:pt x="19599" y="5669"/>
                </a:cubicBezTo>
                <a:cubicBezTo>
                  <a:pt x="19695" y="5785"/>
                  <a:pt x="19770" y="5926"/>
                  <a:pt x="19818" y="6083"/>
                </a:cubicBezTo>
                <a:cubicBezTo>
                  <a:pt x="19856" y="6227"/>
                  <a:pt x="19874" y="6366"/>
                  <a:pt x="19884" y="6537"/>
                </a:cubicBezTo>
                <a:cubicBezTo>
                  <a:pt x="19893" y="6708"/>
                  <a:pt x="19893" y="6911"/>
                  <a:pt x="19893" y="7182"/>
                </a:cubicBezTo>
                <a:lnTo>
                  <a:pt x="19893" y="17710"/>
                </a:lnTo>
                <a:cubicBezTo>
                  <a:pt x="19893" y="17976"/>
                  <a:pt x="19893" y="18177"/>
                  <a:pt x="19884" y="18347"/>
                </a:cubicBezTo>
                <a:cubicBezTo>
                  <a:pt x="19874" y="18517"/>
                  <a:pt x="19856" y="18656"/>
                  <a:pt x="19818" y="18800"/>
                </a:cubicBezTo>
                <a:cubicBezTo>
                  <a:pt x="19770" y="18957"/>
                  <a:pt x="19695" y="19098"/>
                  <a:pt x="19599" y="19213"/>
                </a:cubicBezTo>
                <a:cubicBezTo>
                  <a:pt x="19502" y="19329"/>
                  <a:pt x="19386" y="19419"/>
                  <a:pt x="19255" y="19477"/>
                </a:cubicBezTo>
                <a:cubicBezTo>
                  <a:pt x="19135" y="19522"/>
                  <a:pt x="19019" y="19545"/>
                  <a:pt x="18876" y="19557"/>
                </a:cubicBezTo>
                <a:cubicBezTo>
                  <a:pt x="18734" y="19568"/>
                  <a:pt x="18565" y="19568"/>
                  <a:pt x="18340" y="19568"/>
                </a:cubicBezTo>
                <a:lnTo>
                  <a:pt x="3253" y="19568"/>
                </a:lnTo>
                <a:cubicBezTo>
                  <a:pt x="3031" y="19568"/>
                  <a:pt x="2864" y="19568"/>
                  <a:pt x="2722" y="19557"/>
                </a:cubicBezTo>
                <a:cubicBezTo>
                  <a:pt x="2581" y="19545"/>
                  <a:pt x="2465" y="19522"/>
                  <a:pt x="2345" y="19477"/>
                </a:cubicBezTo>
                <a:cubicBezTo>
                  <a:pt x="2214" y="19419"/>
                  <a:pt x="2098" y="19329"/>
                  <a:pt x="2001" y="19213"/>
                </a:cubicBezTo>
                <a:cubicBezTo>
                  <a:pt x="1905" y="19098"/>
                  <a:pt x="1830" y="18957"/>
                  <a:pt x="1782" y="18800"/>
                </a:cubicBezTo>
                <a:cubicBezTo>
                  <a:pt x="1744" y="18656"/>
                  <a:pt x="1725" y="18517"/>
                  <a:pt x="1716" y="18346"/>
                </a:cubicBezTo>
                <a:cubicBezTo>
                  <a:pt x="1706" y="18174"/>
                  <a:pt x="1706" y="17971"/>
                  <a:pt x="1706" y="17701"/>
                </a:cubicBezTo>
                <a:lnTo>
                  <a:pt x="1706" y="7174"/>
                </a:lnTo>
                <a:cubicBezTo>
                  <a:pt x="1706" y="6907"/>
                  <a:pt x="1706" y="6706"/>
                  <a:pt x="1716" y="6536"/>
                </a:cubicBezTo>
                <a:cubicBezTo>
                  <a:pt x="1725" y="6366"/>
                  <a:pt x="1744" y="6227"/>
                  <a:pt x="1782" y="6083"/>
                </a:cubicBezTo>
                <a:cubicBezTo>
                  <a:pt x="1830" y="5926"/>
                  <a:pt x="1905" y="5785"/>
                  <a:pt x="2001" y="5669"/>
                </a:cubicBezTo>
                <a:cubicBezTo>
                  <a:pt x="2098" y="5554"/>
                  <a:pt x="2214" y="5463"/>
                  <a:pt x="2345" y="5406"/>
                </a:cubicBezTo>
                <a:cubicBezTo>
                  <a:pt x="2464" y="5360"/>
                  <a:pt x="2580" y="5338"/>
                  <a:pt x="2721" y="5326"/>
                </a:cubicBezTo>
                <a:cubicBezTo>
                  <a:pt x="2863" y="5315"/>
                  <a:pt x="3030" y="5315"/>
                  <a:pt x="3253" y="5315"/>
                </a:cubicBezTo>
                <a:lnTo>
                  <a:pt x="3259" y="5315"/>
                </a:lnTo>
                <a:lnTo>
                  <a:pt x="6341" y="5315"/>
                </a:lnTo>
                <a:cubicBezTo>
                  <a:pt x="6464" y="5315"/>
                  <a:pt x="6584" y="5281"/>
                  <a:pt x="6694" y="5216"/>
                </a:cubicBezTo>
                <a:cubicBezTo>
                  <a:pt x="6803" y="5150"/>
                  <a:pt x="6898" y="5056"/>
                  <a:pt x="6971" y="4939"/>
                </a:cubicBezTo>
                <a:lnTo>
                  <a:pt x="8543" y="2085"/>
                </a:lnTo>
                <a:close/>
                <a:moveTo>
                  <a:pt x="10800" y="6511"/>
                </a:moveTo>
                <a:cubicBezTo>
                  <a:pt x="9649" y="6511"/>
                  <a:pt x="8498" y="7039"/>
                  <a:pt x="7620" y="8095"/>
                </a:cubicBezTo>
                <a:cubicBezTo>
                  <a:pt x="5864" y="10205"/>
                  <a:pt x="5864" y="13626"/>
                  <a:pt x="7620" y="15736"/>
                </a:cubicBezTo>
                <a:cubicBezTo>
                  <a:pt x="9376" y="17847"/>
                  <a:pt x="12223" y="17847"/>
                  <a:pt x="13979" y="15736"/>
                </a:cubicBezTo>
                <a:cubicBezTo>
                  <a:pt x="15735" y="13626"/>
                  <a:pt x="15735" y="10205"/>
                  <a:pt x="13979" y="8095"/>
                </a:cubicBezTo>
                <a:cubicBezTo>
                  <a:pt x="13101" y="7039"/>
                  <a:pt x="11950" y="6511"/>
                  <a:pt x="10800" y="6511"/>
                </a:cubicBezTo>
                <a:close/>
                <a:moveTo>
                  <a:pt x="10800" y="8629"/>
                </a:moveTo>
                <a:cubicBezTo>
                  <a:pt x="11500" y="8629"/>
                  <a:pt x="12200" y="8950"/>
                  <a:pt x="12734" y="9592"/>
                </a:cubicBezTo>
                <a:cubicBezTo>
                  <a:pt x="13802" y="10875"/>
                  <a:pt x="13802" y="12956"/>
                  <a:pt x="12734" y="14239"/>
                </a:cubicBezTo>
                <a:cubicBezTo>
                  <a:pt x="11666" y="15523"/>
                  <a:pt x="9934" y="15523"/>
                  <a:pt x="8866" y="14239"/>
                </a:cubicBezTo>
                <a:cubicBezTo>
                  <a:pt x="7798" y="12956"/>
                  <a:pt x="7798" y="10875"/>
                  <a:pt x="8866" y="9592"/>
                </a:cubicBezTo>
                <a:cubicBezTo>
                  <a:pt x="9400" y="8950"/>
                  <a:pt x="10100" y="8629"/>
                  <a:pt x="10800" y="8629"/>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28" name="Shape">
            <a:extLst>
              <a:ext uri="{FF2B5EF4-FFF2-40B4-BE49-F238E27FC236}">
                <a16:creationId xmlns:a16="http://schemas.microsoft.com/office/drawing/2014/main" id="{10FF7B3E-B3D0-419D-8176-501A12BF9992}"/>
              </a:ext>
            </a:extLst>
          </p:cNvPr>
          <p:cNvSpPr/>
          <p:nvPr/>
        </p:nvSpPr>
        <p:spPr>
          <a:xfrm>
            <a:off x="9748379" y="798987"/>
            <a:ext cx="957160" cy="231892"/>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29" name="Oval 28">
            <a:extLst>
              <a:ext uri="{FF2B5EF4-FFF2-40B4-BE49-F238E27FC236}">
                <a16:creationId xmlns:a16="http://schemas.microsoft.com/office/drawing/2014/main" id="{F9FFADF9-5207-4933-9B02-320DEC81B70A}"/>
              </a:ext>
            </a:extLst>
          </p:cNvPr>
          <p:cNvSpPr/>
          <p:nvPr/>
        </p:nvSpPr>
        <p:spPr bwMode="auto">
          <a:xfrm>
            <a:off x="8926949" y="2359143"/>
            <a:ext cx="369391" cy="367140"/>
          </a:xfrm>
          <a:prstGeom prst="ellipse">
            <a:avLst/>
          </a:prstGeom>
          <a:blipFill>
            <a:blip r:embed="rId3"/>
            <a:stretch>
              <a:fillRect/>
            </a:stretch>
          </a:blip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0" name="Rectangle 29">
            <a:extLst>
              <a:ext uri="{FF2B5EF4-FFF2-40B4-BE49-F238E27FC236}">
                <a16:creationId xmlns:a16="http://schemas.microsoft.com/office/drawing/2014/main" id="{799617C4-143C-45C9-B3A2-0922C7A30BC9}"/>
              </a:ext>
            </a:extLst>
          </p:cNvPr>
          <p:cNvSpPr/>
          <p:nvPr/>
        </p:nvSpPr>
        <p:spPr>
          <a:xfrm>
            <a:off x="9350479" y="2374374"/>
            <a:ext cx="1660578" cy="323165"/>
          </a:xfrm>
          <a:prstGeom prst="rect">
            <a:avLst/>
          </a:prstGeom>
        </p:spPr>
        <p:txBody>
          <a:bodyPr wrap="square">
            <a:spAutoFit/>
          </a:bodyPr>
          <a:lstStyle/>
          <a:p>
            <a:pPr>
              <a:defRPr/>
            </a:pPr>
            <a:r>
              <a:rPr lang="en-US" sz="800" b="0" i="0" dirty="0">
                <a:solidFill>
                  <a:schemeClr val="bg1"/>
                </a:solidFill>
                <a:effectLst/>
                <a:latin typeface="Geist"/>
              </a:rPr>
              <a:t>Instagram Analytics Report</a:t>
            </a:r>
          </a:p>
          <a:p>
            <a:pPr>
              <a:defRPr/>
            </a:pPr>
            <a:endParaRPr lang="en-US" sz="700" dirty="0">
              <a:solidFill>
                <a:schemeClr val="bg1"/>
              </a:solidFill>
              <a:latin typeface="Georgia Pro Light" panose="02040302050405020303" pitchFamily="18" charset="0"/>
              <a:ea typeface="Roboto Medium" charset="0"/>
              <a:cs typeface="Roboto Medium" charset="0"/>
            </a:endParaRPr>
          </a:p>
        </p:txBody>
      </p:sp>
      <p:sp>
        <p:nvSpPr>
          <p:cNvPr id="31" name="Rectangle 30">
            <a:extLst>
              <a:ext uri="{FF2B5EF4-FFF2-40B4-BE49-F238E27FC236}">
                <a16:creationId xmlns:a16="http://schemas.microsoft.com/office/drawing/2014/main" id="{853E7163-F580-4F2F-95A8-718C4EB50CF2}"/>
              </a:ext>
            </a:extLst>
          </p:cNvPr>
          <p:cNvSpPr/>
          <p:nvPr/>
        </p:nvSpPr>
        <p:spPr>
          <a:xfrm>
            <a:off x="9321822" y="2528026"/>
            <a:ext cx="2256140" cy="200055"/>
          </a:xfrm>
          <a:prstGeom prst="rect">
            <a:avLst/>
          </a:prstGeom>
          <a:noFill/>
        </p:spPr>
        <p:txBody>
          <a:bodyPr wrap="square">
            <a:spAutoFit/>
          </a:bodyPr>
          <a:lstStyle/>
          <a:p>
            <a:pPr algn="ctr"/>
            <a:r>
              <a:rPr lang="en-US" sz="700" b="0" i="0" dirty="0">
                <a:solidFill>
                  <a:schemeClr val="bg1"/>
                </a:solidFill>
                <a:effectLst/>
                <a:latin typeface="Footlight MT Light" panose="0204060206030A020304" pitchFamily="18" charset="0"/>
              </a:rPr>
              <a:t>Tips, Tools and Best Practices for Building a Great Report</a:t>
            </a:r>
          </a:p>
        </p:txBody>
      </p:sp>
      <p:sp>
        <p:nvSpPr>
          <p:cNvPr id="32" name="Oval 31">
            <a:extLst>
              <a:ext uri="{FF2B5EF4-FFF2-40B4-BE49-F238E27FC236}">
                <a16:creationId xmlns:a16="http://schemas.microsoft.com/office/drawing/2014/main" id="{7E2D7FC4-8B04-46BB-A0E4-087D62368E95}"/>
              </a:ext>
            </a:extLst>
          </p:cNvPr>
          <p:cNvSpPr/>
          <p:nvPr/>
        </p:nvSpPr>
        <p:spPr bwMode="auto">
          <a:xfrm flipH="1">
            <a:off x="11541134" y="2452513"/>
            <a:ext cx="45719" cy="45719"/>
          </a:xfrm>
          <a:prstGeom prst="ellipse">
            <a:avLst/>
          </a:prstGeom>
          <a:solidFill>
            <a:schemeClr val="bg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3" name="Oval 32">
            <a:extLst>
              <a:ext uri="{FF2B5EF4-FFF2-40B4-BE49-F238E27FC236}">
                <a16:creationId xmlns:a16="http://schemas.microsoft.com/office/drawing/2014/main" id="{96BEA29D-C2C4-4FB6-962F-542F758B4857}"/>
              </a:ext>
            </a:extLst>
          </p:cNvPr>
          <p:cNvSpPr/>
          <p:nvPr/>
        </p:nvSpPr>
        <p:spPr bwMode="auto">
          <a:xfrm flipH="1">
            <a:off x="11541134" y="2513483"/>
            <a:ext cx="45719" cy="45719"/>
          </a:xfrm>
          <a:prstGeom prst="ellipse">
            <a:avLst/>
          </a:prstGeom>
          <a:solidFill>
            <a:schemeClr val="bg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4" name="Oval 33">
            <a:extLst>
              <a:ext uri="{FF2B5EF4-FFF2-40B4-BE49-F238E27FC236}">
                <a16:creationId xmlns:a16="http://schemas.microsoft.com/office/drawing/2014/main" id="{7462E49A-D7C9-4F5C-96A6-E0B45C60A6E5}"/>
              </a:ext>
            </a:extLst>
          </p:cNvPr>
          <p:cNvSpPr/>
          <p:nvPr/>
        </p:nvSpPr>
        <p:spPr bwMode="auto">
          <a:xfrm flipH="1">
            <a:off x="11541134" y="2574453"/>
            <a:ext cx="45719" cy="45719"/>
          </a:xfrm>
          <a:prstGeom prst="ellipse">
            <a:avLst/>
          </a:prstGeom>
          <a:solidFill>
            <a:schemeClr val="bg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5" name="Shape">
            <a:extLst>
              <a:ext uri="{FF2B5EF4-FFF2-40B4-BE49-F238E27FC236}">
                <a16:creationId xmlns:a16="http://schemas.microsoft.com/office/drawing/2014/main" id="{9A6023A9-F649-4423-AE0A-34D4F96783F6}"/>
              </a:ext>
            </a:extLst>
          </p:cNvPr>
          <p:cNvSpPr/>
          <p:nvPr/>
        </p:nvSpPr>
        <p:spPr>
          <a:xfrm flipH="1">
            <a:off x="9259768" y="6003559"/>
            <a:ext cx="175768" cy="149804"/>
          </a:xfrm>
          <a:custGeom>
            <a:avLst/>
            <a:gdLst/>
            <a:ahLst/>
            <a:cxnLst>
              <a:cxn ang="0">
                <a:pos x="wd2" y="hd2"/>
              </a:cxn>
              <a:cxn ang="5400000">
                <a:pos x="wd2" y="hd2"/>
              </a:cxn>
              <a:cxn ang="10800000">
                <a:pos x="wd2" y="hd2"/>
              </a:cxn>
              <a:cxn ang="16200000">
                <a:pos x="wd2" y="hd2"/>
              </a:cxn>
            </a:cxnLst>
            <a:rect l="0" t="0" r="r" b="b"/>
            <a:pathLst>
              <a:path w="20594" h="21550" extrusionOk="0">
                <a:moveTo>
                  <a:pt x="10831" y="0"/>
                </a:moveTo>
                <a:cubicBezTo>
                  <a:pt x="8332" y="0"/>
                  <a:pt x="5834" y="997"/>
                  <a:pt x="3927" y="2992"/>
                </a:cubicBezTo>
                <a:cubicBezTo>
                  <a:pt x="965" y="6092"/>
                  <a:pt x="307" y="10686"/>
                  <a:pt x="1948" y="14454"/>
                </a:cubicBezTo>
                <a:lnTo>
                  <a:pt x="34" y="20450"/>
                </a:lnTo>
                <a:cubicBezTo>
                  <a:pt x="-53" y="20756"/>
                  <a:pt x="30" y="21086"/>
                  <a:pt x="248" y="21309"/>
                </a:cubicBezTo>
                <a:cubicBezTo>
                  <a:pt x="455" y="21519"/>
                  <a:pt x="753" y="21600"/>
                  <a:pt x="1031" y="21520"/>
                </a:cubicBezTo>
                <a:lnTo>
                  <a:pt x="6758" y="19501"/>
                </a:lnTo>
                <a:cubicBezTo>
                  <a:pt x="10362" y="21232"/>
                  <a:pt x="14766" y="20547"/>
                  <a:pt x="17734" y="17441"/>
                </a:cubicBezTo>
                <a:cubicBezTo>
                  <a:pt x="21547" y="13451"/>
                  <a:pt x="21547" y="6982"/>
                  <a:pt x="17734" y="2992"/>
                </a:cubicBezTo>
                <a:cubicBezTo>
                  <a:pt x="15828" y="997"/>
                  <a:pt x="13329" y="0"/>
                  <a:pt x="10831" y="0"/>
                </a:cubicBezTo>
                <a:close/>
                <a:moveTo>
                  <a:pt x="10831" y="1748"/>
                </a:moveTo>
                <a:cubicBezTo>
                  <a:pt x="12902" y="1748"/>
                  <a:pt x="14973" y="2574"/>
                  <a:pt x="16553" y="4228"/>
                </a:cubicBezTo>
                <a:cubicBezTo>
                  <a:pt x="19714" y="7535"/>
                  <a:pt x="19714" y="12898"/>
                  <a:pt x="16553" y="16205"/>
                </a:cubicBezTo>
                <a:cubicBezTo>
                  <a:pt x="14153" y="18717"/>
                  <a:pt x="10621" y="19315"/>
                  <a:pt x="7676" y="18012"/>
                </a:cubicBezTo>
                <a:lnTo>
                  <a:pt x="7255" y="17821"/>
                </a:lnTo>
                <a:cubicBezTo>
                  <a:pt x="7128" y="17749"/>
                  <a:pt x="6987" y="17709"/>
                  <a:pt x="6842" y="17704"/>
                </a:cubicBezTo>
                <a:cubicBezTo>
                  <a:pt x="6736" y="17700"/>
                  <a:pt x="6630" y="17716"/>
                  <a:pt x="6529" y="17750"/>
                </a:cubicBezTo>
                <a:lnTo>
                  <a:pt x="2108" y="19305"/>
                </a:lnTo>
                <a:lnTo>
                  <a:pt x="3616" y="14593"/>
                </a:lnTo>
                <a:cubicBezTo>
                  <a:pt x="3651" y="14492"/>
                  <a:pt x="3667" y="14384"/>
                  <a:pt x="3661" y="14276"/>
                </a:cubicBezTo>
                <a:cubicBezTo>
                  <a:pt x="3655" y="14170"/>
                  <a:pt x="3628" y="14066"/>
                  <a:pt x="3583" y="13971"/>
                </a:cubicBezTo>
                <a:lnTo>
                  <a:pt x="3457" y="13709"/>
                </a:lnTo>
                <a:cubicBezTo>
                  <a:pt x="2084" y="10495"/>
                  <a:pt x="2660" y="6790"/>
                  <a:pt x="5109" y="4228"/>
                </a:cubicBezTo>
                <a:cubicBezTo>
                  <a:pt x="6689" y="2575"/>
                  <a:pt x="8760" y="1748"/>
                  <a:pt x="10831" y="1748"/>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6" name="Shape">
            <a:extLst>
              <a:ext uri="{FF2B5EF4-FFF2-40B4-BE49-F238E27FC236}">
                <a16:creationId xmlns:a16="http://schemas.microsoft.com/office/drawing/2014/main" id="{8855B386-3EFE-4AAA-8C3B-9F3347B0DAD6}"/>
              </a:ext>
            </a:extLst>
          </p:cNvPr>
          <p:cNvSpPr/>
          <p:nvPr/>
        </p:nvSpPr>
        <p:spPr>
          <a:xfrm>
            <a:off x="8872034" y="6003591"/>
            <a:ext cx="197480" cy="149746"/>
          </a:xfrm>
          <a:custGeom>
            <a:avLst/>
            <a:gdLst/>
            <a:ahLst/>
            <a:cxnLst>
              <a:cxn ang="0">
                <a:pos x="wd2" y="hd2"/>
              </a:cxn>
              <a:cxn ang="5400000">
                <a:pos x="wd2" y="hd2"/>
              </a:cxn>
              <a:cxn ang="10800000">
                <a:pos x="wd2" y="hd2"/>
              </a:cxn>
              <a:cxn ang="16200000">
                <a:pos x="wd2" y="hd2"/>
              </a:cxn>
            </a:cxnLst>
            <a:rect l="0" t="0" r="r" b="b"/>
            <a:pathLst>
              <a:path w="20433" h="20817"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moveTo>
                  <a:pt x="14711" y="1883"/>
                </a:moveTo>
                <a:cubicBezTo>
                  <a:pt x="15579" y="1896"/>
                  <a:pt x="16448" y="2229"/>
                  <a:pt x="17177" y="2896"/>
                </a:cubicBezTo>
                <a:cubicBezTo>
                  <a:pt x="19169" y="4717"/>
                  <a:pt x="19317" y="8155"/>
                  <a:pt x="17492" y="10197"/>
                </a:cubicBezTo>
                <a:lnTo>
                  <a:pt x="10186" y="18563"/>
                </a:lnTo>
                <a:lnTo>
                  <a:pt x="2635" y="9791"/>
                </a:lnTo>
                <a:cubicBezTo>
                  <a:pt x="1207" y="7891"/>
                  <a:pt x="1305" y="5030"/>
                  <a:pt x="2858" y="3267"/>
                </a:cubicBezTo>
                <a:cubicBezTo>
                  <a:pt x="4550" y="1347"/>
                  <a:pt x="7281" y="1447"/>
                  <a:pt x="8865" y="3487"/>
                </a:cubicBezTo>
                <a:lnTo>
                  <a:pt x="9493" y="4286"/>
                </a:lnTo>
                <a:cubicBezTo>
                  <a:pt x="9683" y="4544"/>
                  <a:pt x="9968" y="4681"/>
                  <a:pt x="10259" y="4654"/>
                </a:cubicBezTo>
                <a:cubicBezTo>
                  <a:pt x="10479" y="4634"/>
                  <a:pt x="10685" y="4521"/>
                  <a:pt x="10838" y="4336"/>
                </a:cubicBezTo>
                <a:lnTo>
                  <a:pt x="11672" y="3400"/>
                </a:lnTo>
                <a:cubicBezTo>
                  <a:pt x="12482" y="2383"/>
                  <a:pt x="13595" y="1868"/>
                  <a:pt x="14711" y="1883"/>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 name="Shape">
            <a:extLst>
              <a:ext uri="{FF2B5EF4-FFF2-40B4-BE49-F238E27FC236}">
                <a16:creationId xmlns:a16="http://schemas.microsoft.com/office/drawing/2014/main" id="{33203ECE-C3B2-4439-92B5-C1A1D210D81B}"/>
              </a:ext>
            </a:extLst>
          </p:cNvPr>
          <p:cNvSpPr/>
          <p:nvPr/>
        </p:nvSpPr>
        <p:spPr>
          <a:xfrm>
            <a:off x="9625190" y="5993776"/>
            <a:ext cx="203133" cy="175659"/>
          </a:xfrm>
          <a:custGeom>
            <a:avLst/>
            <a:gdLst/>
            <a:ahLst/>
            <a:cxnLst>
              <a:cxn ang="0">
                <a:pos x="wd2" y="hd2"/>
              </a:cxn>
              <a:cxn ang="5400000">
                <a:pos x="wd2" y="hd2"/>
              </a:cxn>
              <a:cxn ang="10800000">
                <a:pos x="wd2" y="hd2"/>
              </a:cxn>
              <a:cxn ang="16200000">
                <a:pos x="wd2" y="hd2"/>
              </a:cxn>
            </a:cxnLst>
            <a:rect l="0" t="0" r="r" b="b"/>
            <a:pathLst>
              <a:path w="21522" h="21578" extrusionOk="0">
                <a:moveTo>
                  <a:pt x="20924" y="2"/>
                </a:moveTo>
                <a:cubicBezTo>
                  <a:pt x="20881" y="-1"/>
                  <a:pt x="20838" y="0"/>
                  <a:pt x="20795" y="6"/>
                </a:cubicBezTo>
                <a:cubicBezTo>
                  <a:pt x="20738" y="14"/>
                  <a:pt x="20681" y="30"/>
                  <a:pt x="20626" y="55"/>
                </a:cubicBezTo>
                <a:lnTo>
                  <a:pt x="339" y="8985"/>
                </a:lnTo>
                <a:cubicBezTo>
                  <a:pt x="148" y="9077"/>
                  <a:pt x="19" y="9264"/>
                  <a:pt x="2" y="9476"/>
                </a:cubicBezTo>
                <a:cubicBezTo>
                  <a:pt x="-17" y="9706"/>
                  <a:pt x="97" y="9928"/>
                  <a:pt x="297" y="10046"/>
                </a:cubicBezTo>
                <a:lnTo>
                  <a:pt x="7425" y="14148"/>
                </a:lnTo>
                <a:lnTo>
                  <a:pt x="11624" y="21304"/>
                </a:lnTo>
                <a:cubicBezTo>
                  <a:pt x="11736" y="21493"/>
                  <a:pt x="11949" y="21599"/>
                  <a:pt x="12167" y="21575"/>
                </a:cubicBezTo>
                <a:cubicBezTo>
                  <a:pt x="12360" y="21555"/>
                  <a:pt x="12528" y="21434"/>
                  <a:pt x="12610" y="21258"/>
                </a:cubicBezTo>
                <a:lnTo>
                  <a:pt x="21471" y="897"/>
                </a:lnTo>
                <a:cubicBezTo>
                  <a:pt x="21583" y="632"/>
                  <a:pt x="21507" y="325"/>
                  <a:pt x="21283" y="143"/>
                </a:cubicBezTo>
                <a:cubicBezTo>
                  <a:pt x="21179" y="58"/>
                  <a:pt x="21053" y="10"/>
                  <a:pt x="20924" y="2"/>
                </a:cubicBezTo>
                <a:close/>
                <a:moveTo>
                  <a:pt x="18046" y="2530"/>
                </a:moveTo>
                <a:lnTo>
                  <a:pt x="7713" y="12867"/>
                </a:lnTo>
                <a:lnTo>
                  <a:pt x="1948" y="9541"/>
                </a:lnTo>
                <a:lnTo>
                  <a:pt x="18046" y="2530"/>
                </a:lnTo>
                <a:close/>
                <a:moveTo>
                  <a:pt x="19168" y="3159"/>
                </a:moveTo>
                <a:lnTo>
                  <a:pt x="12005" y="19544"/>
                </a:lnTo>
                <a:lnTo>
                  <a:pt x="8584" y="13745"/>
                </a:lnTo>
                <a:lnTo>
                  <a:pt x="19168" y="3159"/>
                </a:ln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 name="Shape">
            <a:extLst>
              <a:ext uri="{FF2B5EF4-FFF2-40B4-BE49-F238E27FC236}">
                <a16:creationId xmlns:a16="http://schemas.microsoft.com/office/drawing/2014/main" id="{9D7C8914-3FE6-499E-95B7-6FD1489D7E0C}"/>
              </a:ext>
            </a:extLst>
          </p:cNvPr>
          <p:cNvSpPr/>
          <p:nvPr/>
        </p:nvSpPr>
        <p:spPr>
          <a:xfrm>
            <a:off x="11457833" y="6003591"/>
            <a:ext cx="137956" cy="149746"/>
          </a:xfrm>
          <a:custGeom>
            <a:avLst/>
            <a:gdLst/>
            <a:ahLst/>
            <a:cxnLst>
              <a:cxn ang="0">
                <a:pos x="wd2" y="hd2"/>
              </a:cxn>
              <a:cxn ang="5400000">
                <a:pos x="wd2" y="hd2"/>
              </a:cxn>
              <a:cxn ang="10800000">
                <a:pos x="wd2" y="hd2"/>
              </a:cxn>
              <a:cxn ang="16200000">
                <a:pos x="wd2" y="hd2"/>
              </a:cxn>
            </a:cxnLst>
            <a:rect l="0" t="0" r="r" b="b"/>
            <a:pathLst>
              <a:path w="21596" h="21544" extrusionOk="0">
                <a:moveTo>
                  <a:pt x="6011" y="0"/>
                </a:moveTo>
                <a:cubicBezTo>
                  <a:pt x="5146" y="0"/>
                  <a:pt x="4495" y="0"/>
                  <a:pt x="3945" y="30"/>
                </a:cubicBezTo>
                <a:cubicBezTo>
                  <a:pt x="3395" y="59"/>
                  <a:pt x="2946" y="117"/>
                  <a:pt x="2484" y="233"/>
                </a:cubicBezTo>
                <a:cubicBezTo>
                  <a:pt x="1976" y="380"/>
                  <a:pt x="1521" y="612"/>
                  <a:pt x="1148" y="908"/>
                </a:cubicBezTo>
                <a:cubicBezTo>
                  <a:pt x="774" y="1204"/>
                  <a:pt x="482" y="1565"/>
                  <a:pt x="297" y="1968"/>
                </a:cubicBezTo>
                <a:cubicBezTo>
                  <a:pt x="149" y="2336"/>
                  <a:pt x="76" y="2693"/>
                  <a:pt x="39" y="3129"/>
                </a:cubicBezTo>
                <a:cubicBezTo>
                  <a:pt x="2" y="3565"/>
                  <a:pt x="2" y="4080"/>
                  <a:pt x="2" y="4763"/>
                </a:cubicBezTo>
                <a:lnTo>
                  <a:pt x="0" y="20694"/>
                </a:lnTo>
                <a:cubicBezTo>
                  <a:pt x="17" y="21024"/>
                  <a:pt x="263" y="21319"/>
                  <a:pt x="640" y="21459"/>
                </a:cubicBezTo>
                <a:cubicBezTo>
                  <a:pt x="1015" y="21600"/>
                  <a:pt x="1458" y="21564"/>
                  <a:pt x="1790" y="21366"/>
                </a:cubicBezTo>
                <a:lnTo>
                  <a:pt x="10847" y="16253"/>
                </a:lnTo>
                <a:lnTo>
                  <a:pt x="19773" y="21353"/>
                </a:lnTo>
                <a:cubicBezTo>
                  <a:pt x="20161" y="21586"/>
                  <a:pt x="20692" y="21599"/>
                  <a:pt x="21096" y="21385"/>
                </a:cubicBezTo>
                <a:cubicBezTo>
                  <a:pt x="21412" y="21219"/>
                  <a:pt x="21600" y="20937"/>
                  <a:pt x="21596" y="20637"/>
                </a:cubicBezTo>
                <a:lnTo>
                  <a:pt x="21593" y="4784"/>
                </a:lnTo>
                <a:cubicBezTo>
                  <a:pt x="21593" y="4091"/>
                  <a:pt x="21593" y="3571"/>
                  <a:pt x="21556" y="3132"/>
                </a:cubicBezTo>
                <a:cubicBezTo>
                  <a:pt x="21519" y="2693"/>
                  <a:pt x="21446" y="2336"/>
                  <a:pt x="21298" y="1968"/>
                </a:cubicBezTo>
                <a:cubicBezTo>
                  <a:pt x="21113" y="1565"/>
                  <a:pt x="20821" y="1204"/>
                  <a:pt x="20447" y="908"/>
                </a:cubicBezTo>
                <a:cubicBezTo>
                  <a:pt x="20073" y="612"/>
                  <a:pt x="19619" y="380"/>
                  <a:pt x="19111" y="233"/>
                </a:cubicBezTo>
                <a:cubicBezTo>
                  <a:pt x="18646" y="117"/>
                  <a:pt x="18196" y="58"/>
                  <a:pt x="17646" y="29"/>
                </a:cubicBezTo>
                <a:cubicBezTo>
                  <a:pt x="17096" y="0"/>
                  <a:pt x="16446" y="0"/>
                  <a:pt x="15585" y="0"/>
                </a:cubicBezTo>
                <a:lnTo>
                  <a:pt x="6037" y="0"/>
                </a:lnTo>
                <a:lnTo>
                  <a:pt x="6011" y="0"/>
                </a:lnTo>
                <a:close/>
                <a:moveTo>
                  <a:pt x="4820" y="1765"/>
                </a:moveTo>
                <a:lnTo>
                  <a:pt x="4832" y="1765"/>
                </a:lnTo>
                <a:lnTo>
                  <a:pt x="16775" y="1765"/>
                </a:lnTo>
                <a:cubicBezTo>
                  <a:pt x="17157" y="1765"/>
                  <a:pt x="17445" y="1765"/>
                  <a:pt x="17689" y="1778"/>
                </a:cubicBezTo>
                <a:cubicBezTo>
                  <a:pt x="17933" y="1791"/>
                  <a:pt x="18134" y="1817"/>
                  <a:pt x="18340" y="1869"/>
                </a:cubicBezTo>
                <a:cubicBezTo>
                  <a:pt x="18565" y="1934"/>
                  <a:pt x="18767" y="2037"/>
                  <a:pt x="18932" y="2168"/>
                </a:cubicBezTo>
                <a:cubicBezTo>
                  <a:pt x="19098" y="2299"/>
                  <a:pt x="19228" y="2459"/>
                  <a:pt x="19310" y="2638"/>
                </a:cubicBezTo>
                <a:cubicBezTo>
                  <a:pt x="19375" y="2801"/>
                  <a:pt x="19407" y="2960"/>
                  <a:pt x="19424" y="3155"/>
                </a:cubicBezTo>
                <a:cubicBezTo>
                  <a:pt x="19440" y="3350"/>
                  <a:pt x="19440" y="3580"/>
                  <a:pt x="19440" y="3888"/>
                </a:cubicBezTo>
                <a:lnTo>
                  <a:pt x="19440" y="19028"/>
                </a:lnTo>
                <a:lnTo>
                  <a:pt x="11464" y="14482"/>
                </a:lnTo>
                <a:cubicBezTo>
                  <a:pt x="11270" y="14366"/>
                  <a:pt x="11033" y="14305"/>
                  <a:pt x="10791" y="14308"/>
                </a:cubicBezTo>
                <a:cubicBezTo>
                  <a:pt x="10558" y="14310"/>
                  <a:pt x="10333" y="14371"/>
                  <a:pt x="10147" y="14482"/>
                </a:cubicBezTo>
                <a:lnTo>
                  <a:pt x="2155" y="19028"/>
                </a:lnTo>
                <a:lnTo>
                  <a:pt x="2155" y="3879"/>
                </a:lnTo>
                <a:cubicBezTo>
                  <a:pt x="2155" y="3576"/>
                  <a:pt x="2155" y="3347"/>
                  <a:pt x="2171" y="3153"/>
                </a:cubicBezTo>
                <a:cubicBezTo>
                  <a:pt x="2187" y="2960"/>
                  <a:pt x="2220" y="2801"/>
                  <a:pt x="2285" y="2638"/>
                </a:cubicBezTo>
                <a:cubicBezTo>
                  <a:pt x="2367" y="2459"/>
                  <a:pt x="2497" y="2299"/>
                  <a:pt x="2663" y="2168"/>
                </a:cubicBezTo>
                <a:cubicBezTo>
                  <a:pt x="2829" y="2037"/>
                  <a:pt x="3031" y="1934"/>
                  <a:pt x="3256" y="1869"/>
                </a:cubicBezTo>
                <a:cubicBezTo>
                  <a:pt x="3461" y="1817"/>
                  <a:pt x="3660" y="1791"/>
                  <a:pt x="3904" y="1778"/>
                </a:cubicBezTo>
                <a:cubicBezTo>
                  <a:pt x="4148" y="1765"/>
                  <a:pt x="4437" y="1765"/>
                  <a:pt x="4820" y="1765"/>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Rectangle 38">
            <a:extLst>
              <a:ext uri="{FF2B5EF4-FFF2-40B4-BE49-F238E27FC236}">
                <a16:creationId xmlns:a16="http://schemas.microsoft.com/office/drawing/2014/main" id="{7719E25C-D940-46C0-8117-8E314784DF56}"/>
              </a:ext>
            </a:extLst>
          </p:cNvPr>
          <p:cNvSpPr/>
          <p:nvPr/>
        </p:nvSpPr>
        <p:spPr>
          <a:xfrm>
            <a:off x="8954801" y="6234728"/>
            <a:ext cx="1166132" cy="246221"/>
          </a:xfrm>
          <a:prstGeom prst="rect">
            <a:avLst/>
          </a:prstGeom>
        </p:spPr>
        <p:txBody>
          <a:bodyPr wrap="square">
            <a:spAutoFit/>
          </a:bodyPr>
          <a:lstStyle/>
          <a:p>
            <a:pPr>
              <a:defRPr/>
            </a:pPr>
            <a:r>
              <a:rPr lang="en-US" sz="1000" dirty="0">
                <a:solidFill>
                  <a:schemeClr val="bg2"/>
                </a:solidFill>
                <a:latin typeface="Georgia Pro Light" panose="02040302050405020303" pitchFamily="18" charset="0"/>
                <a:ea typeface="Roboto Medium" charset="0"/>
                <a:cs typeface="Roboto Medium" charset="0"/>
              </a:rPr>
              <a:t>100 Likes</a:t>
            </a:r>
          </a:p>
        </p:txBody>
      </p:sp>
      <p:sp>
        <p:nvSpPr>
          <p:cNvPr id="40" name="Shape">
            <a:extLst>
              <a:ext uri="{FF2B5EF4-FFF2-40B4-BE49-F238E27FC236}">
                <a16:creationId xmlns:a16="http://schemas.microsoft.com/office/drawing/2014/main" id="{E5B45F51-9D89-4888-993B-440FA3D8C1C9}"/>
              </a:ext>
            </a:extLst>
          </p:cNvPr>
          <p:cNvSpPr/>
          <p:nvPr/>
        </p:nvSpPr>
        <p:spPr>
          <a:xfrm>
            <a:off x="8877733" y="6295105"/>
            <a:ext cx="94639" cy="71760"/>
          </a:xfrm>
          <a:custGeom>
            <a:avLst/>
            <a:gdLst>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0190 w 20433"/>
              <a:gd name="connsiteY18" fmla="*/ 5688 h 20816"/>
              <a:gd name="connsiteX19" fmla="*/ 10838 w 20433"/>
              <a:gd name="connsiteY19" fmla="*/ 4336 h 20816"/>
              <a:gd name="connsiteX20" fmla="*/ 11672 w 20433"/>
              <a:gd name="connsiteY20" fmla="*/ 3400 h 20816"/>
              <a:gd name="connsiteX21" fmla="*/ 14711 w 20433"/>
              <a:gd name="connsiteY21"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0838 w 20433"/>
              <a:gd name="connsiteY18" fmla="*/ 4336 h 20816"/>
              <a:gd name="connsiteX19" fmla="*/ 11672 w 20433"/>
              <a:gd name="connsiteY19" fmla="*/ 3400 h 20816"/>
              <a:gd name="connsiteX20" fmla="*/ 14711 w 20433"/>
              <a:gd name="connsiteY20"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1672 w 20433"/>
              <a:gd name="connsiteY18" fmla="*/ 3400 h 20816"/>
              <a:gd name="connsiteX19" fmla="*/ 14711 w 20433"/>
              <a:gd name="connsiteY19"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4711 w 20433"/>
              <a:gd name="connsiteY18"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14711 w 20433"/>
              <a:gd name="connsiteY17"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14711 w 20433"/>
              <a:gd name="connsiteY16"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14711 w 20433"/>
              <a:gd name="connsiteY15"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2635 w 20433"/>
              <a:gd name="connsiteY10" fmla="*/ 9791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2635 w 20433"/>
              <a:gd name="connsiteY10" fmla="*/ 9791 h 20816"/>
              <a:gd name="connsiteX11" fmla="*/ 17492 w 20433"/>
              <a:gd name="connsiteY11" fmla="*/ 10197 h 20816"/>
              <a:gd name="connsiteX12" fmla="*/ 10186 w 20433"/>
              <a:gd name="connsiteY12" fmla="*/ 18563 h 20816"/>
              <a:gd name="connsiteX13" fmla="*/ 2635 w 20433"/>
              <a:gd name="connsiteY13" fmla="*/ 9791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2635 w 20433"/>
              <a:gd name="connsiteY10" fmla="*/ 9791 h 20816"/>
              <a:gd name="connsiteX11" fmla="*/ 10186 w 20433"/>
              <a:gd name="connsiteY11" fmla="*/ 18563 h 20816"/>
              <a:gd name="connsiteX12" fmla="*/ 2635 w 20433"/>
              <a:gd name="connsiteY12" fmla="*/ 9791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3" h="20816"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Rounded Rectangle 4">
            <a:extLst>
              <a:ext uri="{FF2B5EF4-FFF2-40B4-BE49-F238E27FC236}">
                <a16:creationId xmlns:a16="http://schemas.microsoft.com/office/drawing/2014/main" id="{9DF80B80-F1AF-43CF-8063-3ED9DE41FB88}"/>
              </a:ext>
            </a:extLst>
          </p:cNvPr>
          <p:cNvSpPr/>
          <p:nvPr/>
        </p:nvSpPr>
        <p:spPr bwMode="auto">
          <a:xfrm>
            <a:off x="8736518" y="665746"/>
            <a:ext cx="2926092" cy="5855829"/>
          </a:xfrm>
          <a:prstGeom prst="roundRect">
            <a:avLst>
              <a:gd name="adj" fmla="val 1623"/>
            </a:avLst>
          </a:prstGeom>
          <a:noFill/>
          <a:ln w="31750" cap="flat" cmpd="sng" algn="ctr">
            <a:solidFill>
              <a:schemeClr val="bg1">
                <a:lumMod val="75000"/>
              </a:schemeClr>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pic>
        <p:nvPicPr>
          <p:cNvPr id="42" name="Picture Placeholder 51">
            <a:extLst>
              <a:ext uri="{FF2B5EF4-FFF2-40B4-BE49-F238E27FC236}">
                <a16:creationId xmlns:a16="http://schemas.microsoft.com/office/drawing/2014/main" id="{18D7739E-2B76-41BA-85FB-A9ADA262BB91}"/>
              </a:ext>
            </a:extLst>
          </p:cNvPr>
          <p:cNvPicPr>
            <a:picLocks noChangeAspect="1"/>
          </p:cNvPicPr>
          <p:nvPr/>
        </p:nvPicPr>
        <p:blipFill>
          <a:blip r:embed="rId4">
            <a:extLst>
              <a:ext uri="{28A0092B-C50C-407E-A947-70E740481C1C}">
                <a14:useLocalDpi xmlns:a14="http://schemas.microsoft.com/office/drawing/2010/main" val="0"/>
              </a:ext>
            </a:extLst>
          </a:blip>
          <a:srcRect l="16254" r="16254"/>
          <a:stretch/>
        </p:blipFill>
        <p:spPr>
          <a:xfrm>
            <a:off x="8761999" y="2900626"/>
            <a:ext cx="2887869" cy="2316467"/>
          </a:xfrm>
          <a:prstGeom prst="rect">
            <a:avLst/>
          </a:prstGeom>
        </p:spPr>
      </p:pic>
      <p:sp>
        <p:nvSpPr>
          <p:cNvPr id="43" name="Rectangle 42">
            <a:extLst>
              <a:ext uri="{FF2B5EF4-FFF2-40B4-BE49-F238E27FC236}">
                <a16:creationId xmlns:a16="http://schemas.microsoft.com/office/drawing/2014/main" id="{1290A909-B46C-487B-9649-92286E57FDB2}"/>
              </a:ext>
            </a:extLst>
          </p:cNvPr>
          <p:cNvSpPr/>
          <p:nvPr/>
        </p:nvSpPr>
        <p:spPr bwMode="auto">
          <a:xfrm>
            <a:off x="8789037" y="1593548"/>
            <a:ext cx="2833791" cy="353943"/>
          </a:xfrm>
          <a:prstGeom prst="rect">
            <a:avLst/>
          </a:prstGeom>
          <a:noFill/>
          <a:ln w="635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algn="ctr"/>
            <a:r>
              <a:rPr lang="en-US" b="1" kern="0" dirty="0">
                <a:solidFill>
                  <a:schemeClr val="bg1"/>
                </a:solidFill>
                <a:effectLst/>
                <a:latin typeface="Bradley Hand ITC" panose="03070402050302030203" pitchFamily="66" charset="0"/>
                <a:ea typeface="Times New Roman" panose="02020603050405020304" pitchFamily="18" charset="0"/>
                <a:cs typeface="Times New Roman" panose="02020603050405020304" pitchFamily="18" charset="0"/>
              </a:rPr>
              <a:t>Instagram User Analytics</a:t>
            </a:r>
            <a:endParaRPr lang="en-US" kern="100" dirty="0">
              <a:solidFill>
                <a:schemeClr val="bg1"/>
              </a:solidFill>
              <a:effectLst/>
              <a:latin typeface="Bradley Hand ITC" panose="03070402050302030203" pitchFamily="66" charset="0"/>
              <a:ea typeface="Calibri" panose="020F0502020204030204" pitchFamily="34"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8A07A700-10F4-4038-917B-0AE82D8CBAC3}"/>
              </a:ext>
            </a:extLst>
          </p:cNvPr>
          <p:cNvCxnSpPr>
            <a:cxnSpLocks/>
          </p:cNvCxnSpPr>
          <p:nvPr/>
        </p:nvCxnSpPr>
        <p:spPr>
          <a:xfrm>
            <a:off x="8736518" y="5655041"/>
            <a:ext cx="2926092" cy="0"/>
          </a:xfrm>
          <a:prstGeom prst="line">
            <a:avLst/>
          </a:prstGeom>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7801C81-C54E-4BB0-A207-97FD52748988}"/>
              </a:ext>
            </a:extLst>
          </p:cNvPr>
          <p:cNvCxnSpPr>
            <a:cxnSpLocks/>
          </p:cNvCxnSpPr>
          <p:nvPr/>
        </p:nvCxnSpPr>
        <p:spPr>
          <a:xfrm>
            <a:off x="8736518" y="2235566"/>
            <a:ext cx="29260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40314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490568-70C1-4AA5-A71E-2A112C2ABBF5}"/>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64A50B37-5719-42B1-BE60-1D91F779359A}"/>
              </a:ext>
            </a:extLst>
          </p:cNvPr>
          <p:cNvPicPr>
            <a:picLocks noChangeAspect="1"/>
          </p:cNvPicPr>
          <p:nvPr/>
        </p:nvPicPr>
        <p:blipFill>
          <a:blip r:embed="rId3"/>
          <a:stretch>
            <a:fillRect/>
          </a:stretch>
        </p:blipFill>
        <p:spPr>
          <a:xfrm>
            <a:off x="6096000" y="1808009"/>
            <a:ext cx="5896798" cy="1467055"/>
          </a:xfrm>
          <a:prstGeom prst="rect">
            <a:avLst/>
          </a:prstGeom>
          <a:effectLst>
            <a:outerShdw blurRad="50800" dist="38100" dir="2700000" algn="tl" rotWithShape="0">
              <a:prstClr val="black"/>
            </a:outerShdw>
          </a:effectLst>
        </p:spPr>
      </p:pic>
      <p:pic>
        <p:nvPicPr>
          <p:cNvPr id="9" name="Picture 8">
            <a:extLst>
              <a:ext uri="{FF2B5EF4-FFF2-40B4-BE49-F238E27FC236}">
                <a16:creationId xmlns:a16="http://schemas.microsoft.com/office/drawing/2014/main" id="{C1E1DD02-6AC7-424E-84E7-780FE791FAFE}"/>
              </a:ext>
            </a:extLst>
          </p:cNvPr>
          <p:cNvPicPr>
            <a:picLocks noChangeAspect="1"/>
          </p:cNvPicPr>
          <p:nvPr/>
        </p:nvPicPr>
        <p:blipFill>
          <a:blip r:embed="rId4"/>
          <a:stretch>
            <a:fillRect/>
          </a:stretch>
        </p:blipFill>
        <p:spPr>
          <a:xfrm>
            <a:off x="7281194" y="4713511"/>
            <a:ext cx="3686689" cy="495369"/>
          </a:xfrm>
          <a:prstGeom prst="rect">
            <a:avLst/>
          </a:prstGeom>
          <a:effectLst>
            <a:outerShdw blurRad="50800" dist="38100" dir="2700000" algn="tl" rotWithShape="0">
              <a:prstClr val="black"/>
            </a:outerShdw>
          </a:effectLst>
        </p:spPr>
      </p:pic>
      <p:sp>
        <p:nvSpPr>
          <p:cNvPr id="10" name="TextBox 9">
            <a:extLst>
              <a:ext uri="{FF2B5EF4-FFF2-40B4-BE49-F238E27FC236}">
                <a16:creationId xmlns:a16="http://schemas.microsoft.com/office/drawing/2014/main" id="{CC7FAAFE-3ABB-4ACA-8B7A-0074D78B4D24}"/>
              </a:ext>
            </a:extLst>
          </p:cNvPr>
          <p:cNvSpPr txBox="1"/>
          <p:nvPr/>
        </p:nvSpPr>
        <p:spPr>
          <a:xfrm>
            <a:off x="740158" y="1679286"/>
            <a:ext cx="4619625" cy="2308324"/>
          </a:xfrm>
          <a:prstGeom prst="rect">
            <a:avLst/>
          </a:prstGeom>
          <a:noFill/>
        </p:spPr>
        <p:txBody>
          <a:bodyPr wrap="square" rtlCol="0">
            <a:spAutoFit/>
          </a:bodyPr>
          <a:lstStyle/>
          <a:p>
            <a:r>
              <a:rPr lang="en-US" dirty="0">
                <a:solidFill>
                  <a:schemeClr val="bg1"/>
                </a:solidFill>
              </a:rPr>
              <a:t>#Contest Winner </a:t>
            </a:r>
            <a:r>
              <a:rPr lang="en-US" dirty="0" err="1">
                <a:solidFill>
                  <a:schemeClr val="bg1"/>
                </a:solidFill>
              </a:rPr>
              <a:t>Declaration:CODE</a:t>
            </a:r>
            <a:endParaRPr lang="en-US" dirty="0">
              <a:solidFill>
                <a:schemeClr val="bg1"/>
              </a:solidFill>
            </a:endParaRPr>
          </a:p>
          <a:p>
            <a:r>
              <a:rPr lang="en-US" dirty="0">
                <a:solidFill>
                  <a:schemeClr val="bg1"/>
                </a:solidFill>
              </a:rPr>
              <a:t>SELECT </a:t>
            </a:r>
            <a:r>
              <a:rPr lang="en-US" dirty="0" err="1">
                <a:solidFill>
                  <a:schemeClr val="bg1"/>
                </a:solidFill>
              </a:rPr>
              <a:t>username,photos.id,photos.image_url</a:t>
            </a:r>
            <a:r>
              <a:rPr lang="en-US" dirty="0">
                <a:solidFill>
                  <a:schemeClr val="bg1"/>
                </a:solidFill>
              </a:rPr>
              <a:t>, count(</a:t>
            </a:r>
            <a:r>
              <a:rPr lang="en-US" dirty="0" err="1">
                <a:solidFill>
                  <a:schemeClr val="bg1"/>
                </a:solidFill>
              </a:rPr>
              <a:t>likes.user_id</a:t>
            </a:r>
            <a:r>
              <a:rPr lang="en-US" dirty="0">
                <a:solidFill>
                  <a:schemeClr val="bg1"/>
                </a:solidFill>
              </a:rPr>
              <a:t>) as total FROM photos</a:t>
            </a:r>
          </a:p>
          <a:p>
            <a:r>
              <a:rPr lang="en-US" dirty="0">
                <a:solidFill>
                  <a:schemeClr val="bg1"/>
                </a:solidFill>
              </a:rPr>
              <a:t>inner join likes onlikes.photo_id=photos.id</a:t>
            </a:r>
          </a:p>
          <a:p>
            <a:r>
              <a:rPr lang="en-US" dirty="0">
                <a:solidFill>
                  <a:schemeClr val="bg1"/>
                </a:solidFill>
              </a:rPr>
              <a:t>inner join users on photos.user_id=users.id</a:t>
            </a:r>
          </a:p>
          <a:p>
            <a:r>
              <a:rPr lang="en-US" dirty="0">
                <a:solidFill>
                  <a:schemeClr val="bg1"/>
                </a:solidFill>
              </a:rPr>
              <a:t>group by photos.id</a:t>
            </a:r>
          </a:p>
          <a:p>
            <a:r>
              <a:rPr lang="en-US" dirty="0">
                <a:solidFill>
                  <a:schemeClr val="bg1"/>
                </a:solidFill>
              </a:rPr>
              <a:t>order by total desc</a:t>
            </a:r>
          </a:p>
          <a:p>
            <a:r>
              <a:rPr lang="en-US" dirty="0">
                <a:solidFill>
                  <a:schemeClr val="bg1"/>
                </a:solidFill>
              </a:rPr>
              <a:t>limit 1;</a:t>
            </a:r>
          </a:p>
        </p:txBody>
      </p:sp>
      <p:graphicFrame>
        <p:nvGraphicFramePr>
          <p:cNvPr id="11" name="Table 10">
            <a:extLst>
              <a:ext uri="{FF2B5EF4-FFF2-40B4-BE49-F238E27FC236}">
                <a16:creationId xmlns:a16="http://schemas.microsoft.com/office/drawing/2014/main" id="{388AE894-CDF4-4B1B-A63B-1B68021EC877}"/>
              </a:ext>
            </a:extLst>
          </p:cNvPr>
          <p:cNvGraphicFramePr>
            <a:graphicFrameLocks noGrp="1"/>
          </p:cNvGraphicFramePr>
          <p:nvPr>
            <p:extLst>
              <p:ext uri="{D42A27DB-BD31-4B8C-83A1-F6EECF244321}">
                <p14:modId xmlns:p14="http://schemas.microsoft.com/office/powerpoint/2010/main" val="1817733162"/>
              </p:ext>
            </p:extLst>
          </p:nvPr>
        </p:nvGraphicFramePr>
        <p:xfrm>
          <a:off x="623887" y="4595304"/>
          <a:ext cx="5076825" cy="731520"/>
        </p:xfrm>
        <a:graphic>
          <a:graphicData uri="http://schemas.openxmlformats.org/drawingml/2006/table">
            <a:tbl>
              <a:tblPr>
                <a:tableStyleId>{616DA210-FB5B-4158-B5E0-FEB733F419BA}</a:tableStyleId>
              </a:tblPr>
              <a:tblGrid>
                <a:gridCol w="1774425">
                  <a:extLst>
                    <a:ext uri="{9D8B030D-6E8A-4147-A177-3AD203B41FA5}">
                      <a16:colId xmlns:a16="http://schemas.microsoft.com/office/drawing/2014/main" val="880983605"/>
                    </a:ext>
                  </a:extLst>
                </a:gridCol>
                <a:gridCol w="552043">
                  <a:extLst>
                    <a:ext uri="{9D8B030D-6E8A-4147-A177-3AD203B41FA5}">
                      <a16:colId xmlns:a16="http://schemas.microsoft.com/office/drawing/2014/main" val="3148824177"/>
                    </a:ext>
                  </a:extLst>
                </a:gridCol>
                <a:gridCol w="2049023">
                  <a:extLst>
                    <a:ext uri="{9D8B030D-6E8A-4147-A177-3AD203B41FA5}">
                      <a16:colId xmlns:a16="http://schemas.microsoft.com/office/drawing/2014/main" val="2174886231"/>
                    </a:ext>
                  </a:extLst>
                </a:gridCol>
                <a:gridCol w="701334">
                  <a:extLst>
                    <a:ext uri="{9D8B030D-6E8A-4147-A177-3AD203B41FA5}">
                      <a16:colId xmlns:a16="http://schemas.microsoft.com/office/drawing/2014/main" val="207255080"/>
                    </a:ext>
                  </a:extLst>
                </a:gridCol>
              </a:tblGrid>
              <a:tr h="0">
                <a:tc>
                  <a:txBody>
                    <a:bodyPr/>
                    <a:lstStyle/>
                    <a:p>
                      <a:r>
                        <a:rPr lang="en-US" dirty="0">
                          <a:solidFill>
                            <a:schemeClr val="bg1"/>
                          </a:solidFill>
                        </a:rPr>
                        <a:t>Username</a:t>
                      </a:r>
                    </a:p>
                  </a:txBody>
                  <a:tcPr anchor="ctr"/>
                </a:tc>
                <a:tc>
                  <a:txBody>
                    <a:bodyPr/>
                    <a:lstStyle/>
                    <a:p>
                      <a:r>
                        <a:rPr lang="en-US" dirty="0">
                          <a:solidFill>
                            <a:schemeClr val="bg1"/>
                          </a:solidFill>
                        </a:rPr>
                        <a:t>Id</a:t>
                      </a:r>
                    </a:p>
                  </a:txBody>
                  <a:tcPr anchor="ctr"/>
                </a:tc>
                <a:tc>
                  <a:txBody>
                    <a:bodyPr/>
                    <a:lstStyle/>
                    <a:p>
                      <a:r>
                        <a:rPr lang="en-US" dirty="0" err="1">
                          <a:solidFill>
                            <a:schemeClr val="bg1"/>
                          </a:solidFill>
                        </a:rPr>
                        <a:t>Image_url</a:t>
                      </a:r>
                      <a:endParaRPr lang="en-US" dirty="0">
                        <a:solidFill>
                          <a:schemeClr val="bg1"/>
                        </a:solidFill>
                      </a:endParaRPr>
                    </a:p>
                  </a:txBody>
                  <a:tcPr anchor="ctr"/>
                </a:tc>
                <a:tc>
                  <a:txBody>
                    <a:bodyPr/>
                    <a:lstStyle/>
                    <a:p>
                      <a:r>
                        <a:rPr lang="en-US" dirty="0">
                          <a:solidFill>
                            <a:schemeClr val="bg1"/>
                          </a:solidFill>
                        </a:rPr>
                        <a:t>Total</a:t>
                      </a:r>
                    </a:p>
                  </a:txBody>
                  <a:tcPr anchor="ctr"/>
                </a:tc>
                <a:extLst>
                  <a:ext uri="{0D108BD9-81ED-4DB2-BD59-A6C34878D82A}">
                    <a16:rowId xmlns:a16="http://schemas.microsoft.com/office/drawing/2014/main" val="1697886790"/>
                  </a:ext>
                </a:extLst>
              </a:tr>
              <a:tr h="0">
                <a:tc>
                  <a:txBody>
                    <a:bodyPr/>
                    <a:lstStyle/>
                    <a:p>
                      <a:r>
                        <a:rPr lang="en-US">
                          <a:solidFill>
                            <a:schemeClr val="bg1"/>
                          </a:solidFill>
                        </a:rPr>
                        <a:t>Zack_Kemmer93</a:t>
                      </a:r>
                    </a:p>
                  </a:txBody>
                  <a:tcPr anchor="ctr"/>
                </a:tc>
                <a:tc>
                  <a:txBody>
                    <a:bodyPr/>
                    <a:lstStyle/>
                    <a:p>
                      <a:r>
                        <a:rPr lang="en-US" dirty="0">
                          <a:solidFill>
                            <a:schemeClr val="bg1"/>
                          </a:solidFill>
                        </a:rPr>
                        <a:t>145</a:t>
                      </a:r>
                    </a:p>
                  </a:txBody>
                  <a:tcPr anchor="ctr"/>
                </a:tc>
                <a:tc>
                  <a:txBody>
                    <a:bodyPr/>
                    <a:lstStyle/>
                    <a:p>
                      <a:r>
                        <a:rPr lang="en-US" dirty="0">
                          <a:solidFill>
                            <a:schemeClr val="bg1"/>
                          </a:solidFill>
                        </a:rPr>
                        <a:t>https://jarret.name</a:t>
                      </a:r>
                    </a:p>
                  </a:txBody>
                  <a:tcPr anchor="ctr"/>
                </a:tc>
                <a:tc>
                  <a:txBody>
                    <a:bodyPr/>
                    <a:lstStyle/>
                    <a:p>
                      <a:r>
                        <a:rPr lang="en-US" dirty="0">
                          <a:solidFill>
                            <a:schemeClr val="bg1"/>
                          </a:solidFill>
                        </a:rPr>
                        <a:t>48</a:t>
                      </a:r>
                    </a:p>
                  </a:txBody>
                  <a:tcPr anchor="ctr"/>
                </a:tc>
                <a:extLst>
                  <a:ext uri="{0D108BD9-81ED-4DB2-BD59-A6C34878D82A}">
                    <a16:rowId xmlns:a16="http://schemas.microsoft.com/office/drawing/2014/main" val="398928573"/>
                  </a:ext>
                </a:extLst>
              </a:tr>
            </a:tbl>
          </a:graphicData>
        </a:graphic>
      </p:graphicFrame>
      <p:sp>
        <p:nvSpPr>
          <p:cNvPr id="12" name="Shape">
            <a:extLst>
              <a:ext uri="{FF2B5EF4-FFF2-40B4-BE49-F238E27FC236}">
                <a16:creationId xmlns:a16="http://schemas.microsoft.com/office/drawing/2014/main" id="{75C9033B-75D5-4F35-B1E1-D98F4D861159}"/>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3" name="Shape">
            <a:extLst>
              <a:ext uri="{FF2B5EF4-FFF2-40B4-BE49-F238E27FC236}">
                <a16:creationId xmlns:a16="http://schemas.microsoft.com/office/drawing/2014/main" id="{7D177831-476A-46F5-8316-195AD070C042}"/>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4" name="Flowchart: Terminator 13">
            <a:extLst>
              <a:ext uri="{FF2B5EF4-FFF2-40B4-BE49-F238E27FC236}">
                <a16:creationId xmlns:a16="http://schemas.microsoft.com/office/drawing/2014/main" id="{B91581FE-5436-4723-B797-A139E3BC2F8E}"/>
              </a:ext>
            </a:extLst>
          </p:cNvPr>
          <p:cNvSpPr/>
          <p:nvPr/>
        </p:nvSpPr>
        <p:spPr>
          <a:xfrm>
            <a:off x="-1371600" y="-1123950"/>
            <a:ext cx="15201899" cy="9163049"/>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C16C857-E036-4E71-9082-11E4F16BF309}"/>
              </a:ext>
            </a:extLst>
          </p:cNvPr>
          <p:cNvSpPr txBox="1"/>
          <p:nvPr/>
        </p:nvSpPr>
        <p:spPr>
          <a:xfrm>
            <a:off x="390525" y="698501"/>
            <a:ext cx="11410950" cy="707886"/>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Contest Winner Declaration</a:t>
            </a:r>
            <a:endParaRPr lang="en-US" sz="4000" dirty="0">
              <a:solidFill>
                <a:schemeClr val="bg2"/>
              </a:solidFill>
              <a:effectLst/>
            </a:endParaRPr>
          </a:p>
        </p:txBody>
      </p:sp>
      <p:pic>
        <p:nvPicPr>
          <p:cNvPr id="16" name="Graphic 15" descr="Trophy with solid fill">
            <a:extLst>
              <a:ext uri="{FF2B5EF4-FFF2-40B4-BE49-F238E27FC236}">
                <a16:creationId xmlns:a16="http://schemas.microsoft.com/office/drawing/2014/main" id="{BB94B21E-1777-4216-9831-AFA189AE92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26917" y="36261"/>
            <a:ext cx="804863" cy="804863"/>
          </a:xfrm>
          <a:prstGeom prst="rect">
            <a:avLst/>
          </a:prstGeom>
        </p:spPr>
      </p:pic>
    </p:spTree>
    <p:extLst>
      <p:ext uri="{BB962C8B-B14F-4D97-AF65-F5344CB8AC3E}">
        <p14:creationId xmlns:p14="http://schemas.microsoft.com/office/powerpoint/2010/main" val="29702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965">
              <a:srgbClr val="EC6646"/>
            </a:gs>
            <a:gs pos="42000">
              <a:srgbClr val="EC6646"/>
            </a:gs>
            <a:gs pos="10000">
              <a:srgbClr val="EC0753"/>
            </a:gs>
            <a:gs pos="92000">
              <a:srgbClr val="7B11A8"/>
            </a:gs>
          </a:gsLst>
          <a:lin ang="2700000" scaled="1"/>
        </a:gra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4A836538-3B83-415F-B74F-9B775E6D51A0}"/>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E0767-05F5-4182-94DA-B3E56C1044B6}"/>
              </a:ext>
            </a:extLst>
          </p:cNvPr>
          <p:cNvSpPr txBox="1"/>
          <p:nvPr/>
        </p:nvSpPr>
        <p:spPr>
          <a:xfrm>
            <a:off x="571500" y="2693937"/>
            <a:ext cx="11410950" cy="1200329"/>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Hashtag Research</a:t>
            </a:r>
            <a:endParaRPr lang="en-US" sz="7200" dirty="0">
              <a:solidFill>
                <a:schemeClr val="bg2"/>
              </a:solidFill>
              <a:effectLst/>
            </a:endParaRPr>
          </a:p>
        </p:txBody>
      </p:sp>
      <p:sp>
        <p:nvSpPr>
          <p:cNvPr id="4" name="TextBox 3">
            <a:extLst>
              <a:ext uri="{FF2B5EF4-FFF2-40B4-BE49-F238E27FC236}">
                <a16:creationId xmlns:a16="http://schemas.microsoft.com/office/drawing/2014/main" id="{7F7B7D02-2241-4AD1-B419-D2B2F3B2E10A}"/>
              </a:ext>
            </a:extLst>
          </p:cNvPr>
          <p:cNvSpPr txBox="1"/>
          <p:nvPr/>
        </p:nvSpPr>
        <p:spPr>
          <a:xfrm>
            <a:off x="5124450" y="1409700"/>
            <a:ext cx="1943100" cy="1446550"/>
          </a:xfrm>
          <a:prstGeom prst="rect">
            <a:avLst/>
          </a:prstGeom>
          <a:noFill/>
        </p:spPr>
        <p:txBody>
          <a:bodyPr wrap="square" rtlCol="0">
            <a:spAutoFit/>
          </a:bodyPr>
          <a:lstStyle/>
          <a:p>
            <a:pPr algn="ctr"/>
            <a:r>
              <a:rPr lang="en-US" sz="8800" dirty="0">
                <a:solidFill>
                  <a:schemeClr val="bg1"/>
                </a:solidFill>
                <a:latin typeface="Arial Black" panose="020B0A04020102020204" pitchFamily="34" charset="0"/>
              </a:rPr>
              <a:t>#</a:t>
            </a:r>
          </a:p>
        </p:txBody>
      </p:sp>
      <p:sp>
        <p:nvSpPr>
          <p:cNvPr id="5" name="TextBox 4">
            <a:extLst>
              <a:ext uri="{FF2B5EF4-FFF2-40B4-BE49-F238E27FC236}">
                <a16:creationId xmlns:a16="http://schemas.microsoft.com/office/drawing/2014/main" id="{CC273F05-4AF2-42F5-957E-860A20C5AF41}"/>
              </a:ext>
            </a:extLst>
          </p:cNvPr>
          <p:cNvSpPr txBox="1"/>
          <p:nvPr/>
        </p:nvSpPr>
        <p:spPr>
          <a:xfrm>
            <a:off x="-4451930" y="1786085"/>
            <a:ext cx="4067175" cy="2031325"/>
          </a:xfrm>
          <a:prstGeom prst="rect">
            <a:avLst/>
          </a:prstGeom>
          <a:noFill/>
        </p:spPr>
        <p:txBody>
          <a:bodyPr wrap="square" rtlCol="0">
            <a:spAutoFit/>
          </a:bodyPr>
          <a:lstStyle/>
          <a:p>
            <a:r>
              <a:rPr lang="en-US" dirty="0">
                <a:solidFill>
                  <a:schemeClr val="bg1"/>
                </a:solidFill>
              </a:rPr>
              <a:t>#Hashtag </a:t>
            </a:r>
            <a:r>
              <a:rPr lang="en-US" dirty="0" err="1">
                <a:solidFill>
                  <a:schemeClr val="bg1"/>
                </a:solidFill>
              </a:rPr>
              <a:t>Research:CODE</a:t>
            </a:r>
            <a:endParaRPr lang="en-US" dirty="0">
              <a:solidFill>
                <a:schemeClr val="bg1"/>
              </a:solidFill>
            </a:endParaRPr>
          </a:p>
          <a:p>
            <a:r>
              <a:rPr lang="en-US" dirty="0">
                <a:solidFill>
                  <a:schemeClr val="bg1"/>
                </a:solidFill>
              </a:rPr>
              <a:t>select </a:t>
            </a:r>
            <a:r>
              <a:rPr lang="en-US" dirty="0" err="1">
                <a:solidFill>
                  <a:schemeClr val="bg1"/>
                </a:solidFill>
              </a:rPr>
              <a:t>tags.tag_name</a:t>
            </a:r>
            <a:r>
              <a:rPr lang="en-US" dirty="0">
                <a:solidFill>
                  <a:schemeClr val="bg1"/>
                </a:solidFill>
              </a:rPr>
              <a:t>, count(*) as total</a:t>
            </a:r>
          </a:p>
          <a:p>
            <a:r>
              <a:rPr lang="en-US" dirty="0">
                <a:solidFill>
                  <a:schemeClr val="bg1"/>
                </a:solidFill>
              </a:rPr>
              <a:t>from </a:t>
            </a:r>
            <a:r>
              <a:rPr lang="en-US" dirty="0" err="1">
                <a:solidFill>
                  <a:schemeClr val="bg1"/>
                </a:solidFill>
              </a:rPr>
              <a:t>photo_tags</a:t>
            </a:r>
            <a:r>
              <a:rPr lang="en-US" dirty="0">
                <a:solidFill>
                  <a:schemeClr val="bg1"/>
                </a:solidFill>
              </a:rPr>
              <a:t> join tags</a:t>
            </a:r>
          </a:p>
          <a:p>
            <a:r>
              <a:rPr lang="en-US" dirty="0">
                <a:solidFill>
                  <a:schemeClr val="bg1"/>
                </a:solidFill>
              </a:rPr>
              <a:t>on photo_tags.tag_id=tags.id</a:t>
            </a:r>
          </a:p>
          <a:p>
            <a:r>
              <a:rPr lang="en-US" dirty="0">
                <a:solidFill>
                  <a:schemeClr val="bg1"/>
                </a:solidFill>
              </a:rPr>
              <a:t>group by tags.id</a:t>
            </a:r>
          </a:p>
          <a:p>
            <a:r>
              <a:rPr lang="en-US" dirty="0">
                <a:solidFill>
                  <a:schemeClr val="bg1"/>
                </a:solidFill>
              </a:rPr>
              <a:t>order by total desc</a:t>
            </a:r>
          </a:p>
          <a:p>
            <a:r>
              <a:rPr lang="en-US" dirty="0">
                <a:solidFill>
                  <a:schemeClr val="bg1"/>
                </a:solidFill>
              </a:rPr>
              <a:t>limit 5;</a:t>
            </a:r>
          </a:p>
        </p:txBody>
      </p:sp>
      <p:pic>
        <p:nvPicPr>
          <p:cNvPr id="6" name="Picture 5">
            <a:extLst>
              <a:ext uri="{FF2B5EF4-FFF2-40B4-BE49-F238E27FC236}">
                <a16:creationId xmlns:a16="http://schemas.microsoft.com/office/drawing/2014/main" id="{4788C49C-DF4F-4257-9C84-9685E8B6EC4D}"/>
              </a:ext>
            </a:extLst>
          </p:cNvPr>
          <p:cNvPicPr>
            <a:picLocks noChangeAspect="1"/>
          </p:cNvPicPr>
          <p:nvPr/>
        </p:nvPicPr>
        <p:blipFill>
          <a:blip r:embed="rId2"/>
          <a:stretch>
            <a:fillRect/>
          </a:stretch>
        </p:blipFill>
        <p:spPr>
          <a:xfrm>
            <a:off x="12938705" y="2019284"/>
            <a:ext cx="2962688" cy="1505160"/>
          </a:xfrm>
          <a:prstGeom prst="rect">
            <a:avLst/>
          </a:prstGeom>
          <a:effectLst>
            <a:outerShdw blurRad="50800" dist="38100" dir="2700000" algn="tl" rotWithShape="0">
              <a:prstClr val="black"/>
            </a:outerShdw>
          </a:effectLst>
        </p:spPr>
      </p:pic>
      <p:pic>
        <p:nvPicPr>
          <p:cNvPr id="7" name="Picture 6">
            <a:extLst>
              <a:ext uri="{FF2B5EF4-FFF2-40B4-BE49-F238E27FC236}">
                <a16:creationId xmlns:a16="http://schemas.microsoft.com/office/drawing/2014/main" id="{D7468EA4-5769-473B-BAC6-8601AC483ECE}"/>
              </a:ext>
            </a:extLst>
          </p:cNvPr>
          <p:cNvPicPr>
            <a:picLocks noChangeAspect="1"/>
          </p:cNvPicPr>
          <p:nvPr/>
        </p:nvPicPr>
        <p:blipFill>
          <a:blip r:embed="rId3"/>
          <a:stretch>
            <a:fillRect/>
          </a:stretch>
        </p:blipFill>
        <p:spPr>
          <a:xfrm>
            <a:off x="13843686" y="4037380"/>
            <a:ext cx="1438476" cy="1228896"/>
          </a:xfrm>
          <a:prstGeom prst="rect">
            <a:avLst/>
          </a:prstGeom>
          <a:effectLst>
            <a:outerShdw blurRad="50800" dist="38100" dir="2700000" algn="tl" rotWithShape="0">
              <a:prstClr val="black"/>
            </a:outerShdw>
          </a:effectLst>
        </p:spPr>
      </p:pic>
      <p:graphicFrame>
        <p:nvGraphicFramePr>
          <p:cNvPr id="8" name="Table 7">
            <a:extLst>
              <a:ext uri="{FF2B5EF4-FFF2-40B4-BE49-F238E27FC236}">
                <a16:creationId xmlns:a16="http://schemas.microsoft.com/office/drawing/2014/main" id="{89B670BB-AEE9-4B29-A873-C0E39FEAA5A1}"/>
              </a:ext>
            </a:extLst>
          </p:cNvPr>
          <p:cNvGraphicFramePr>
            <a:graphicFrameLocks noGrp="1"/>
          </p:cNvGraphicFramePr>
          <p:nvPr>
            <p:extLst>
              <p:ext uri="{D42A27DB-BD31-4B8C-83A1-F6EECF244321}">
                <p14:modId xmlns:p14="http://schemas.microsoft.com/office/powerpoint/2010/main" val="2549931903"/>
              </p:ext>
            </p:extLst>
          </p:nvPr>
        </p:nvGraphicFramePr>
        <p:xfrm>
          <a:off x="-3906676" y="4168996"/>
          <a:ext cx="2690330" cy="2194560"/>
        </p:xfrm>
        <a:graphic>
          <a:graphicData uri="http://schemas.openxmlformats.org/drawingml/2006/table">
            <a:tbl>
              <a:tblPr>
                <a:tableStyleId>{616DA210-FB5B-4158-B5E0-FEB733F419BA}</a:tableStyleId>
              </a:tblPr>
              <a:tblGrid>
                <a:gridCol w="1345165">
                  <a:extLst>
                    <a:ext uri="{9D8B030D-6E8A-4147-A177-3AD203B41FA5}">
                      <a16:colId xmlns:a16="http://schemas.microsoft.com/office/drawing/2014/main" val="997383340"/>
                    </a:ext>
                  </a:extLst>
                </a:gridCol>
                <a:gridCol w="1345165">
                  <a:extLst>
                    <a:ext uri="{9D8B030D-6E8A-4147-A177-3AD203B41FA5}">
                      <a16:colId xmlns:a16="http://schemas.microsoft.com/office/drawing/2014/main" val="1447147482"/>
                    </a:ext>
                  </a:extLst>
                </a:gridCol>
              </a:tblGrid>
              <a:tr h="289547">
                <a:tc>
                  <a:txBody>
                    <a:bodyPr/>
                    <a:lstStyle/>
                    <a:p>
                      <a:r>
                        <a:rPr lang="en-US" dirty="0" err="1">
                          <a:solidFill>
                            <a:schemeClr val="bg1"/>
                          </a:solidFill>
                        </a:rPr>
                        <a:t>Tag_Name</a:t>
                      </a:r>
                      <a:endParaRPr lang="en-US" dirty="0">
                        <a:solidFill>
                          <a:schemeClr val="bg1"/>
                        </a:solidFill>
                      </a:endParaRPr>
                    </a:p>
                  </a:txBody>
                  <a:tcPr anchor="ctr"/>
                </a:tc>
                <a:tc>
                  <a:txBody>
                    <a:bodyPr/>
                    <a:lstStyle/>
                    <a:p>
                      <a:r>
                        <a:rPr lang="en-US" dirty="0">
                          <a:solidFill>
                            <a:schemeClr val="bg1"/>
                          </a:solidFill>
                        </a:rPr>
                        <a:t>Total</a:t>
                      </a:r>
                    </a:p>
                  </a:txBody>
                  <a:tcPr anchor="ctr"/>
                </a:tc>
                <a:extLst>
                  <a:ext uri="{0D108BD9-81ED-4DB2-BD59-A6C34878D82A}">
                    <a16:rowId xmlns:a16="http://schemas.microsoft.com/office/drawing/2014/main" val="3374894126"/>
                  </a:ext>
                </a:extLst>
              </a:tr>
              <a:tr h="289547">
                <a:tc>
                  <a:txBody>
                    <a:bodyPr/>
                    <a:lstStyle/>
                    <a:p>
                      <a:r>
                        <a:rPr lang="en-US">
                          <a:solidFill>
                            <a:schemeClr val="bg1"/>
                          </a:solidFill>
                        </a:rPr>
                        <a:t>smile</a:t>
                      </a:r>
                    </a:p>
                  </a:txBody>
                  <a:tcPr anchor="ctr"/>
                </a:tc>
                <a:tc>
                  <a:txBody>
                    <a:bodyPr/>
                    <a:lstStyle/>
                    <a:p>
                      <a:r>
                        <a:rPr lang="en-US" dirty="0">
                          <a:solidFill>
                            <a:schemeClr val="bg1"/>
                          </a:solidFill>
                        </a:rPr>
                        <a:t>59</a:t>
                      </a:r>
                    </a:p>
                  </a:txBody>
                  <a:tcPr anchor="ctr"/>
                </a:tc>
                <a:extLst>
                  <a:ext uri="{0D108BD9-81ED-4DB2-BD59-A6C34878D82A}">
                    <a16:rowId xmlns:a16="http://schemas.microsoft.com/office/drawing/2014/main" val="2469826758"/>
                  </a:ext>
                </a:extLst>
              </a:tr>
              <a:tr h="289547">
                <a:tc>
                  <a:txBody>
                    <a:bodyPr/>
                    <a:lstStyle/>
                    <a:p>
                      <a:r>
                        <a:rPr lang="en-US">
                          <a:solidFill>
                            <a:schemeClr val="bg1"/>
                          </a:solidFill>
                        </a:rPr>
                        <a:t>beach</a:t>
                      </a:r>
                    </a:p>
                  </a:txBody>
                  <a:tcPr anchor="ctr"/>
                </a:tc>
                <a:tc>
                  <a:txBody>
                    <a:bodyPr/>
                    <a:lstStyle/>
                    <a:p>
                      <a:r>
                        <a:rPr lang="en-US" dirty="0">
                          <a:solidFill>
                            <a:schemeClr val="bg1"/>
                          </a:solidFill>
                        </a:rPr>
                        <a:t>42</a:t>
                      </a:r>
                    </a:p>
                  </a:txBody>
                  <a:tcPr anchor="ctr"/>
                </a:tc>
                <a:extLst>
                  <a:ext uri="{0D108BD9-81ED-4DB2-BD59-A6C34878D82A}">
                    <a16:rowId xmlns:a16="http://schemas.microsoft.com/office/drawing/2014/main" val="3816079719"/>
                  </a:ext>
                </a:extLst>
              </a:tr>
              <a:tr h="289547">
                <a:tc>
                  <a:txBody>
                    <a:bodyPr/>
                    <a:lstStyle/>
                    <a:p>
                      <a:r>
                        <a:rPr lang="en-US">
                          <a:solidFill>
                            <a:schemeClr val="bg1"/>
                          </a:solidFill>
                        </a:rPr>
                        <a:t>party</a:t>
                      </a:r>
                    </a:p>
                  </a:txBody>
                  <a:tcPr anchor="ctr"/>
                </a:tc>
                <a:tc>
                  <a:txBody>
                    <a:bodyPr/>
                    <a:lstStyle/>
                    <a:p>
                      <a:r>
                        <a:rPr lang="en-US">
                          <a:solidFill>
                            <a:schemeClr val="bg1"/>
                          </a:solidFill>
                        </a:rPr>
                        <a:t>39</a:t>
                      </a:r>
                    </a:p>
                  </a:txBody>
                  <a:tcPr anchor="ctr"/>
                </a:tc>
                <a:extLst>
                  <a:ext uri="{0D108BD9-81ED-4DB2-BD59-A6C34878D82A}">
                    <a16:rowId xmlns:a16="http://schemas.microsoft.com/office/drawing/2014/main" val="1090468715"/>
                  </a:ext>
                </a:extLst>
              </a:tr>
              <a:tr h="289547">
                <a:tc>
                  <a:txBody>
                    <a:bodyPr/>
                    <a:lstStyle/>
                    <a:p>
                      <a:r>
                        <a:rPr lang="en-US">
                          <a:solidFill>
                            <a:schemeClr val="bg1"/>
                          </a:solidFill>
                        </a:rPr>
                        <a:t>fun</a:t>
                      </a:r>
                    </a:p>
                  </a:txBody>
                  <a:tcPr anchor="ctr"/>
                </a:tc>
                <a:tc>
                  <a:txBody>
                    <a:bodyPr/>
                    <a:lstStyle/>
                    <a:p>
                      <a:r>
                        <a:rPr lang="en-US">
                          <a:solidFill>
                            <a:schemeClr val="bg1"/>
                          </a:solidFill>
                        </a:rPr>
                        <a:t>38</a:t>
                      </a:r>
                    </a:p>
                  </a:txBody>
                  <a:tcPr anchor="ctr"/>
                </a:tc>
                <a:extLst>
                  <a:ext uri="{0D108BD9-81ED-4DB2-BD59-A6C34878D82A}">
                    <a16:rowId xmlns:a16="http://schemas.microsoft.com/office/drawing/2014/main" val="3034216276"/>
                  </a:ext>
                </a:extLst>
              </a:tr>
              <a:tr h="289547">
                <a:tc>
                  <a:txBody>
                    <a:bodyPr/>
                    <a:lstStyle/>
                    <a:p>
                      <a:r>
                        <a:rPr lang="en-US">
                          <a:solidFill>
                            <a:schemeClr val="bg1"/>
                          </a:solidFill>
                        </a:rPr>
                        <a:t>concert</a:t>
                      </a:r>
                    </a:p>
                  </a:txBody>
                  <a:tcPr anchor="ctr"/>
                </a:tc>
                <a:tc>
                  <a:txBody>
                    <a:bodyPr/>
                    <a:lstStyle/>
                    <a:p>
                      <a:r>
                        <a:rPr lang="en-US" dirty="0">
                          <a:solidFill>
                            <a:schemeClr val="bg1"/>
                          </a:solidFill>
                        </a:rPr>
                        <a:t>24</a:t>
                      </a:r>
                    </a:p>
                  </a:txBody>
                  <a:tcPr anchor="ctr"/>
                </a:tc>
                <a:extLst>
                  <a:ext uri="{0D108BD9-81ED-4DB2-BD59-A6C34878D82A}">
                    <a16:rowId xmlns:a16="http://schemas.microsoft.com/office/drawing/2014/main" val="1843300699"/>
                  </a:ext>
                </a:extLst>
              </a:tr>
            </a:tbl>
          </a:graphicData>
        </a:graphic>
      </p:graphicFrame>
    </p:spTree>
    <p:extLst>
      <p:ext uri="{BB962C8B-B14F-4D97-AF65-F5344CB8AC3E}">
        <p14:creationId xmlns:p14="http://schemas.microsoft.com/office/powerpoint/2010/main" val="23235652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F27F37-E085-48C8-8262-C53C7EECD84A}"/>
              </a:ext>
            </a:extLst>
          </p:cNvPr>
          <p:cNvPicPr>
            <a:picLocks noChangeAspect="1"/>
          </p:cNvPicPr>
          <p:nvPr/>
        </p:nvPicPr>
        <p:blipFill>
          <a:blip r:embed="rId2"/>
          <a:stretch>
            <a:fillRect/>
          </a:stretch>
        </p:blipFill>
        <p:spPr>
          <a:xfrm>
            <a:off x="0" y="0"/>
            <a:ext cx="12192000" cy="6858000"/>
          </a:xfrm>
          <a:prstGeom prst="rect">
            <a:avLst/>
          </a:prstGeom>
        </p:spPr>
      </p:pic>
      <p:sp>
        <p:nvSpPr>
          <p:cNvPr id="3" name="Flowchart: Terminator 2">
            <a:extLst>
              <a:ext uri="{FF2B5EF4-FFF2-40B4-BE49-F238E27FC236}">
                <a16:creationId xmlns:a16="http://schemas.microsoft.com/office/drawing/2014/main" id="{8E0712E9-6AA3-430D-B7A5-47A0887E9002}"/>
              </a:ext>
            </a:extLst>
          </p:cNvPr>
          <p:cNvSpPr/>
          <p:nvPr/>
        </p:nvSpPr>
        <p:spPr>
          <a:xfrm>
            <a:off x="-2171700" y="-1295400"/>
            <a:ext cx="18287999" cy="9239249"/>
          </a:xfrm>
          <a:prstGeom prst="flowChartTerminator">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F1E1B3-40BC-4D1D-8B5A-6BB41E95B124}"/>
              </a:ext>
            </a:extLst>
          </p:cNvPr>
          <p:cNvSpPr txBox="1"/>
          <p:nvPr/>
        </p:nvSpPr>
        <p:spPr>
          <a:xfrm>
            <a:off x="390525" y="798462"/>
            <a:ext cx="11410950"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Hashtag Research</a:t>
            </a:r>
            <a:endParaRPr lang="en-US" sz="4000" dirty="0">
              <a:solidFill>
                <a:schemeClr val="bg2"/>
              </a:solidFill>
              <a:effectLst/>
            </a:endParaRPr>
          </a:p>
        </p:txBody>
      </p:sp>
      <p:sp>
        <p:nvSpPr>
          <p:cNvPr id="5" name="TextBox 4">
            <a:extLst>
              <a:ext uri="{FF2B5EF4-FFF2-40B4-BE49-F238E27FC236}">
                <a16:creationId xmlns:a16="http://schemas.microsoft.com/office/drawing/2014/main" id="{B5DD7AD2-B2FE-4A49-9076-6BCAB30F34EE}"/>
              </a:ext>
            </a:extLst>
          </p:cNvPr>
          <p:cNvSpPr txBox="1"/>
          <p:nvPr/>
        </p:nvSpPr>
        <p:spPr>
          <a:xfrm>
            <a:off x="5300662" y="104775"/>
            <a:ext cx="1590675" cy="830997"/>
          </a:xfrm>
          <a:prstGeom prst="rect">
            <a:avLst/>
          </a:prstGeom>
          <a:noFill/>
        </p:spPr>
        <p:txBody>
          <a:bodyPr wrap="square" rtlCol="0">
            <a:spAutoFit/>
          </a:bodyPr>
          <a:lstStyle/>
          <a:p>
            <a:pPr algn="ctr"/>
            <a:r>
              <a:rPr lang="en-US" sz="4800" dirty="0">
                <a:solidFill>
                  <a:schemeClr val="bg1"/>
                </a:solidFill>
                <a:latin typeface="Arial Black" panose="020B0A04020102020204" pitchFamily="34" charset="0"/>
              </a:rPr>
              <a:t>#</a:t>
            </a:r>
          </a:p>
        </p:txBody>
      </p:sp>
      <p:sp>
        <p:nvSpPr>
          <p:cNvPr id="6" name="TextBox 5">
            <a:extLst>
              <a:ext uri="{FF2B5EF4-FFF2-40B4-BE49-F238E27FC236}">
                <a16:creationId xmlns:a16="http://schemas.microsoft.com/office/drawing/2014/main" id="{9E71B5E4-3902-448C-91DC-8E59B5B0606D}"/>
              </a:ext>
            </a:extLst>
          </p:cNvPr>
          <p:cNvSpPr txBox="1"/>
          <p:nvPr/>
        </p:nvSpPr>
        <p:spPr>
          <a:xfrm>
            <a:off x="1019175" y="1786085"/>
            <a:ext cx="4067175" cy="2031325"/>
          </a:xfrm>
          <a:prstGeom prst="rect">
            <a:avLst/>
          </a:prstGeom>
          <a:noFill/>
        </p:spPr>
        <p:txBody>
          <a:bodyPr wrap="square" rtlCol="0">
            <a:spAutoFit/>
          </a:bodyPr>
          <a:lstStyle/>
          <a:p>
            <a:r>
              <a:rPr lang="en-US" dirty="0">
                <a:solidFill>
                  <a:schemeClr val="bg1"/>
                </a:solidFill>
              </a:rPr>
              <a:t>#Hashtag </a:t>
            </a:r>
            <a:r>
              <a:rPr lang="en-US" dirty="0" err="1">
                <a:solidFill>
                  <a:schemeClr val="bg1"/>
                </a:solidFill>
              </a:rPr>
              <a:t>Research:CODE</a:t>
            </a:r>
            <a:endParaRPr lang="en-US" dirty="0">
              <a:solidFill>
                <a:schemeClr val="bg1"/>
              </a:solidFill>
            </a:endParaRPr>
          </a:p>
          <a:p>
            <a:r>
              <a:rPr lang="en-US" dirty="0">
                <a:solidFill>
                  <a:schemeClr val="bg1"/>
                </a:solidFill>
              </a:rPr>
              <a:t>select </a:t>
            </a:r>
            <a:r>
              <a:rPr lang="en-US" dirty="0" err="1">
                <a:solidFill>
                  <a:schemeClr val="bg1"/>
                </a:solidFill>
              </a:rPr>
              <a:t>tags.tag_name</a:t>
            </a:r>
            <a:r>
              <a:rPr lang="en-US" dirty="0">
                <a:solidFill>
                  <a:schemeClr val="bg1"/>
                </a:solidFill>
              </a:rPr>
              <a:t>, count(*) as total</a:t>
            </a:r>
          </a:p>
          <a:p>
            <a:r>
              <a:rPr lang="en-US" dirty="0">
                <a:solidFill>
                  <a:schemeClr val="bg1"/>
                </a:solidFill>
              </a:rPr>
              <a:t>from </a:t>
            </a:r>
            <a:r>
              <a:rPr lang="en-US" dirty="0" err="1">
                <a:solidFill>
                  <a:schemeClr val="bg1"/>
                </a:solidFill>
              </a:rPr>
              <a:t>photo_tags</a:t>
            </a:r>
            <a:r>
              <a:rPr lang="en-US" dirty="0">
                <a:solidFill>
                  <a:schemeClr val="bg1"/>
                </a:solidFill>
              </a:rPr>
              <a:t> join tags</a:t>
            </a:r>
          </a:p>
          <a:p>
            <a:r>
              <a:rPr lang="en-US" dirty="0">
                <a:solidFill>
                  <a:schemeClr val="bg1"/>
                </a:solidFill>
              </a:rPr>
              <a:t>on photo_tags.tag_id=tags.id</a:t>
            </a:r>
          </a:p>
          <a:p>
            <a:r>
              <a:rPr lang="en-US" dirty="0">
                <a:solidFill>
                  <a:schemeClr val="bg1"/>
                </a:solidFill>
              </a:rPr>
              <a:t>group by tags.id</a:t>
            </a:r>
          </a:p>
          <a:p>
            <a:r>
              <a:rPr lang="en-US" dirty="0">
                <a:solidFill>
                  <a:schemeClr val="bg1"/>
                </a:solidFill>
              </a:rPr>
              <a:t>order by total desc</a:t>
            </a:r>
          </a:p>
          <a:p>
            <a:r>
              <a:rPr lang="en-US" dirty="0">
                <a:solidFill>
                  <a:schemeClr val="bg1"/>
                </a:solidFill>
              </a:rPr>
              <a:t>limit 5;</a:t>
            </a:r>
          </a:p>
        </p:txBody>
      </p:sp>
      <p:pic>
        <p:nvPicPr>
          <p:cNvPr id="8" name="Picture 7">
            <a:extLst>
              <a:ext uri="{FF2B5EF4-FFF2-40B4-BE49-F238E27FC236}">
                <a16:creationId xmlns:a16="http://schemas.microsoft.com/office/drawing/2014/main" id="{E37CC0B9-087B-4552-858F-2BF8BB68773B}"/>
              </a:ext>
            </a:extLst>
          </p:cNvPr>
          <p:cNvPicPr>
            <a:picLocks noChangeAspect="1"/>
          </p:cNvPicPr>
          <p:nvPr/>
        </p:nvPicPr>
        <p:blipFill>
          <a:blip r:embed="rId3"/>
          <a:stretch>
            <a:fillRect/>
          </a:stretch>
        </p:blipFill>
        <p:spPr>
          <a:xfrm>
            <a:off x="7919831" y="2019284"/>
            <a:ext cx="2962688" cy="1505160"/>
          </a:xfrm>
          <a:prstGeom prst="rect">
            <a:avLst/>
          </a:prstGeom>
          <a:effectLst>
            <a:outerShdw blurRad="50800" dist="38100" dir="2700000" algn="tl" rotWithShape="0">
              <a:prstClr val="black"/>
            </a:outerShdw>
          </a:effectLst>
        </p:spPr>
      </p:pic>
      <p:pic>
        <p:nvPicPr>
          <p:cNvPr id="10" name="Picture 9">
            <a:extLst>
              <a:ext uri="{FF2B5EF4-FFF2-40B4-BE49-F238E27FC236}">
                <a16:creationId xmlns:a16="http://schemas.microsoft.com/office/drawing/2014/main" id="{77D2B060-D545-430C-BF2B-E88D8099E3DA}"/>
              </a:ext>
            </a:extLst>
          </p:cNvPr>
          <p:cNvPicPr>
            <a:picLocks noChangeAspect="1"/>
          </p:cNvPicPr>
          <p:nvPr/>
        </p:nvPicPr>
        <p:blipFill>
          <a:blip r:embed="rId4"/>
          <a:stretch>
            <a:fillRect/>
          </a:stretch>
        </p:blipFill>
        <p:spPr>
          <a:xfrm>
            <a:off x="8824812" y="4037380"/>
            <a:ext cx="1438476" cy="1228896"/>
          </a:xfrm>
          <a:prstGeom prst="rect">
            <a:avLst/>
          </a:prstGeom>
          <a:effectLst>
            <a:outerShdw blurRad="50800" dist="38100" dir="2700000" algn="tl" rotWithShape="0">
              <a:prstClr val="black"/>
            </a:outerShdw>
          </a:effectLst>
        </p:spPr>
      </p:pic>
      <p:graphicFrame>
        <p:nvGraphicFramePr>
          <p:cNvPr id="11" name="Table 10">
            <a:extLst>
              <a:ext uri="{FF2B5EF4-FFF2-40B4-BE49-F238E27FC236}">
                <a16:creationId xmlns:a16="http://schemas.microsoft.com/office/drawing/2014/main" id="{9F76D478-F1D8-41F4-967A-E85C45290BDC}"/>
              </a:ext>
            </a:extLst>
          </p:cNvPr>
          <p:cNvGraphicFramePr>
            <a:graphicFrameLocks noGrp="1"/>
          </p:cNvGraphicFramePr>
          <p:nvPr>
            <p:extLst>
              <p:ext uri="{D42A27DB-BD31-4B8C-83A1-F6EECF244321}">
                <p14:modId xmlns:p14="http://schemas.microsoft.com/office/powerpoint/2010/main" val="1002173216"/>
              </p:ext>
            </p:extLst>
          </p:nvPr>
        </p:nvGraphicFramePr>
        <p:xfrm>
          <a:off x="1564429" y="4168996"/>
          <a:ext cx="2690330" cy="2194560"/>
        </p:xfrm>
        <a:graphic>
          <a:graphicData uri="http://schemas.openxmlformats.org/drawingml/2006/table">
            <a:tbl>
              <a:tblPr>
                <a:tableStyleId>{616DA210-FB5B-4158-B5E0-FEB733F419BA}</a:tableStyleId>
              </a:tblPr>
              <a:tblGrid>
                <a:gridCol w="1345165">
                  <a:extLst>
                    <a:ext uri="{9D8B030D-6E8A-4147-A177-3AD203B41FA5}">
                      <a16:colId xmlns:a16="http://schemas.microsoft.com/office/drawing/2014/main" val="997383340"/>
                    </a:ext>
                  </a:extLst>
                </a:gridCol>
                <a:gridCol w="1345165">
                  <a:extLst>
                    <a:ext uri="{9D8B030D-6E8A-4147-A177-3AD203B41FA5}">
                      <a16:colId xmlns:a16="http://schemas.microsoft.com/office/drawing/2014/main" val="1447147482"/>
                    </a:ext>
                  </a:extLst>
                </a:gridCol>
              </a:tblGrid>
              <a:tr h="289547">
                <a:tc>
                  <a:txBody>
                    <a:bodyPr/>
                    <a:lstStyle/>
                    <a:p>
                      <a:r>
                        <a:rPr lang="en-US" dirty="0" err="1">
                          <a:solidFill>
                            <a:schemeClr val="bg1"/>
                          </a:solidFill>
                        </a:rPr>
                        <a:t>Tag_Name</a:t>
                      </a:r>
                      <a:endParaRPr lang="en-US" dirty="0">
                        <a:solidFill>
                          <a:schemeClr val="bg1"/>
                        </a:solidFill>
                      </a:endParaRPr>
                    </a:p>
                  </a:txBody>
                  <a:tcPr anchor="ctr"/>
                </a:tc>
                <a:tc>
                  <a:txBody>
                    <a:bodyPr/>
                    <a:lstStyle/>
                    <a:p>
                      <a:r>
                        <a:rPr lang="en-US" dirty="0">
                          <a:solidFill>
                            <a:schemeClr val="bg1"/>
                          </a:solidFill>
                        </a:rPr>
                        <a:t>Total</a:t>
                      </a:r>
                    </a:p>
                  </a:txBody>
                  <a:tcPr anchor="ctr"/>
                </a:tc>
                <a:extLst>
                  <a:ext uri="{0D108BD9-81ED-4DB2-BD59-A6C34878D82A}">
                    <a16:rowId xmlns:a16="http://schemas.microsoft.com/office/drawing/2014/main" val="3374894126"/>
                  </a:ext>
                </a:extLst>
              </a:tr>
              <a:tr h="289547">
                <a:tc>
                  <a:txBody>
                    <a:bodyPr/>
                    <a:lstStyle/>
                    <a:p>
                      <a:r>
                        <a:rPr lang="en-US">
                          <a:solidFill>
                            <a:schemeClr val="bg1"/>
                          </a:solidFill>
                        </a:rPr>
                        <a:t>smile</a:t>
                      </a:r>
                    </a:p>
                  </a:txBody>
                  <a:tcPr anchor="ctr"/>
                </a:tc>
                <a:tc>
                  <a:txBody>
                    <a:bodyPr/>
                    <a:lstStyle/>
                    <a:p>
                      <a:r>
                        <a:rPr lang="en-US" dirty="0">
                          <a:solidFill>
                            <a:schemeClr val="bg1"/>
                          </a:solidFill>
                        </a:rPr>
                        <a:t>59</a:t>
                      </a:r>
                    </a:p>
                  </a:txBody>
                  <a:tcPr anchor="ctr"/>
                </a:tc>
                <a:extLst>
                  <a:ext uri="{0D108BD9-81ED-4DB2-BD59-A6C34878D82A}">
                    <a16:rowId xmlns:a16="http://schemas.microsoft.com/office/drawing/2014/main" val="2469826758"/>
                  </a:ext>
                </a:extLst>
              </a:tr>
              <a:tr h="289547">
                <a:tc>
                  <a:txBody>
                    <a:bodyPr/>
                    <a:lstStyle/>
                    <a:p>
                      <a:r>
                        <a:rPr lang="en-US">
                          <a:solidFill>
                            <a:schemeClr val="bg1"/>
                          </a:solidFill>
                        </a:rPr>
                        <a:t>beach</a:t>
                      </a:r>
                    </a:p>
                  </a:txBody>
                  <a:tcPr anchor="ctr"/>
                </a:tc>
                <a:tc>
                  <a:txBody>
                    <a:bodyPr/>
                    <a:lstStyle/>
                    <a:p>
                      <a:r>
                        <a:rPr lang="en-US" dirty="0">
                          <a:solidFill>
                            <a:schemeClr val="bg1"/>
                          </a:solidFill>
                        </a:rPr>
                        <a:t>42</a:t>
                      </a:r>
                    </a:p>
                  </a:txBody>
                  <a:tcPr anchor="ctr"/>
                </a:tc>
                <a:extLst>
                  <a:ext uri="{0D108BD9-81ED-4DB2-BD59-A6C34878D82A}">
                    <a16:rowId xmlns:a16="http://schemas.microsoft.com/office/drawing/2014/main" val="3816079719"/>
                  </a:ext>
                </a:extLst>
              </a:tr>
              <a:tr h="289547">
                <a:tc>
                  <a:txBody>
                    <a:bodyPr/>
                    <a:lstStyle/>
                    <a:p>
                      <a:r>
                        <a:rPr lang="en-US">
                          <a:solidFill>
                            <a:schemeClr val="bg1"/>
                          </a:solidFill>
                        </a:rPr>
                        <a:t>party</a:t>
                      </a:r>
                    </a:p>
                  </a:txBody>
                  <a:tcPr anchor="ctr"/>
                </a:tc>
                <a:tc>
                  <a:txBody>
                    <a:bodyPr/>
                    <a:lstStyle/>
                    <a:p>
                      <a:r>
                        <a:rPr lang="en-US">
                          <a:solidFill>
                            <a:schemeClr val="bg1"/>
                          </a:solidFill>
                        </a:rPr>
                        <a:t>39</a:t>
                      </a:r>
                    </a:p>
                  </a:txBody>
                  <a:tcPr anchor="ctr"/>
                </a:tc>
                <a:extLst>
                  <a:ext uri="{0D108BD9-81ED-4DB2-BD59-A6C34878D82A}">
                    <a16:rowId xmlns:a16="http://schemas.microsoft.com/office/drawing/2014/main" val="1090468715"/>
                  </a:ext>
                </a:extLst>
              </a:tr>
              <a:tr h="289547">
                <a:tc>
                  <a:txBody>
                    <a:bodyPr/>
                    <a:lstStyle/>
                    <a:p>
                      <a:r>
                        <a:rPr lang="en-US">
                          <a:solidFill>
                            <a:schemeClr val="bg1"/>
                          </a:solidFill>
                        </a:rPr>
                        <a:t>fun</a:t>
                      </a:r>
                    </a:p>
                  </a:txBody>
                  <a:tcPr anchor="ctr"/>
                </a:tc>
                <a:tc>
                  <a:txBody>
                    <a:bodyPr/>
                    <a:lstStyle/>
                    <a:p>
                      <a:r>
                        <a:rPr lang="en-US">
                          <a:solidFill>
                            <a:schemeClr val="bg1"/>
                          </a:solidFill>
                        </a:rPr>
                        <a:t>38</a:t>
                      </a:r>
                    </a:p>
                  </a:txBody>
                  <a:tcPr anchor="ctr"/>
                </a:tc>
                <a:extLst>
                  <a:ext uri="{0D108BD9-81ED-4DB2-BD59-A6C34878D82A}">
                    <a16:rowId xmlns:a16="http://schemas.microsoft.com/office/drawing/2014/main" val="3034216276"/>
                  </a:ext>
                </a:extLst>
              </a:tr>
              <a:tr h="289547">
                <a:tc>
                  <a:txBody>
                    <a:bodyPr/>
                    <a:lstStyle/>
                    <a:p>
                      <a:r>
                        <a:rPr lang="en-US">
                          <a:solidFill>
                            <a:schemeClr val="bg1"/>
                          </a:solidFill>
                        </a:rPr>
                        <a:t>concert</a:t>
                      </a:r>
                    </a:p>
                  </a:txBody>
                  <a:tcPr anchor="ctr"/>
                </a:tc>
                <a:tc>
                  <a:txBody>
                    <a:bodyPr/>
                    <a:lstStyle/>
                    <a:p>
                      <a:r>
                        <a:rPr lang="en-US" dirty="0">
                          <a:solidFill>
                            <a:schemeClr val="bg1"/>
                          </a:solidFill>
                        </a:rPr>
                        <a:t>24</a:t>
                      </a:r>
                    </a:p>
                  </a:txBody>
                  <a:tcPr anchor="ctr"/>
                </a:tc>
                <a:extLst>
                  <a:ext uri="{0D108BD9-81ED-4DB2-BD59-A6C34878D82A}">
                    <a16:rowId xmlns:a16="http://schemas.microsoft.com/office/drawing/2014/main" val="1843300699"/>
                  </a:ext>
                </a:extLst>
              </a:tr>
            </a:tbl>
          </a:graphicData>
        </a:graphic>
      </p:graphicFrame>
      <p:sp>
        <p:nvSpPr>
          <p:cNvPr id="12" name="Shape">
            <a:extLst>
              <a:ext uri="{FF2B5EF4-FFF2-40B4-BE49-F238E27FC236}">
                <a16:creationId xmlns:a16="http://schemas.microsoft.com/office/drawing/2014/main" id="{91571DC7-084C-458E-B6E8-DAF16E8629C7}"/>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3" name="Shape">
            <a:extLst>
              <a:ext uri="{FF2B5EF4-FFF2-40B4-BE49-F238E27FC236}">
                <a16:creationId xmlns:a16="http://schemas.microsoft.com/office/drawing/2014/main" id="{F6543918-7D14-428C-B7B9-7BACF4454E67}"/>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1704806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965">
              <a:srgbClr val="EC6646"/>
            </a:gs>
            <a:gs pos="42000">
              <a:srgbClr val="EC6646"/>
            </a:gs>
            <a:gs pos="39000">
              <a:srgbClr val="EC0753"/>
            </a:gs>
            <a:gs pos="92000">
              <a:srgbClr val="7B11A8"/>
            </a:gs>
          </a:gsLst>
          <a:lin ang="2700000" scaled="1"/>
        </a:gra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D8507345-880F-4806-9477-CE46E6661F56}"/>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FE719E-58E1-4F3E-80FF-0E0FE909C8C8}"/>
              </a:ext>
            </a:extLst>
          </p:cNvPr>
          <p:cNvSpPr txBox="1"/>
          <p:nvPr/>
        </p:nvSpPr>
        <p:spPr>
          <a:xfrm>
            <a:off x="571500" y="2693937"/>
            <a:ext cx="11410950" cy="1200329"/>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Ad Campaign Launch</a:t>
            </a:r>
            <a:endParaRPr lang="en-US" sz="7200" dirty="0">
              <a:solidFill>
                <a:schemeClr val="bg2"/>
              </a:solidFill>
              <a:effectLst/>
            </a:endParaRPr>
          </a:p>
        </p:txBody>
      </p:sp>
      <p:pic>
        <p:nvPicPr>
          <p:cNvPr id="5" name="Graphic 4" descr="Group of people with solid fill">
            <a:extLst>
              <a:ext uri="{FF2B5EF4-FFF2-40B4-BE49-F238E27FC236}">
                <a16:creationId xmlns:a16="http://schemas.microsoft.com/office/drawing/2014/main" id="{8D798EE8-811F-4748-B6A4-9709670ED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599" y="1238249"/>
            <a:ext cx="1381126" cy="1381126"/>
          </a:xfrm>
          <a:prstGeom prst="rect">
            <a:avLst/>
          </a:prstGeom>
        </p:spPr>
      </p:pic>
      <p:pic>
        <p:nvPicPr>
          <p:cNvPr id="6" name="Picture 5">
            <a:extLst>
              <a:ext uri="{FF2B5EF4-FFF2-40B4-BE49-F238E27FC236}">
                <a16:creationId xmlns:a16="http://schemas.microsoft.com/office/drawing/2014/main" id="{3711A6B4-F79A-49DD-8F7B-5700A8969E40}"/>
              </a:ext>
            </a:extLst>
          </p:cNvPr>
          <p:cNvPicPr>
            <a:picLocks noChangeAspect="1"/>
          </p:cNvPicPr>
          <p:nvPr/>
        </p:nvPicPr>
        <p:blipFill>
          <a:blip r:embed="rId4"/>
          <a:stretch>
            <a:fillRect/>
          </a:stretch>
        </p:blipFill>
        <p:spPr>
          <a:xfrm>
            <a:off x="12720234" y="2206687"/>
            <a:ext cx="4410691" cy="1066949"/>
          </a:xfrm>
          <a:prstGeom prst="rect">
            <a:avLst/>
          </a:prstGeom>
        </p:spPr>
      </p:pic>
      <p:pic>
        <p:nvPicPr>
          <p:cNvPr id="7" name="Picture 6">
            <a:extLst>
              <a:ext uri="{FF2B5EF4-FFF2-40B4-BE49-F238E27FC236}">
                <a16:creationId xmlns:a16="http://schemas.microsoft.com/office/drawing/2014/main" id="{B9964E5C-64EE-4A63-8ADC-8F6A4BFBBF67}"/>
              </a:ext>
            </a:extLst>
          </p:cNvPr>
          <p:cNvPicPr>
            <a:picLocks noChangeAspect="1"/>
          </p:cNvPicPr>
          <p:nvPr/>
        </p:nvPicPr>
        <p:blipFill>
          <a:blip r:embed="rId5"/>
          <a:stretch>
            <a:fillRect/>
          </a:stretch>
        </p:blipFill>
        <p:spPr>
          <a:xfrm>
            <a:off x="14401606" y="4302288"/>
            <a:ext cx="1428949" cy="685896"/>
          </a:xfrm>
          <a:prstGeom prst="rect">
            <a:avLst/>
          </a:prstGeom>
        </p:spPr>
      </p:pic>
      <p:sp>
        <p:nvSpPr>
          <p:cNvPr id="8" name="TextBox 7">
            <a:extLst>
              <a:ext uri="{FF2B5EF4-FFF2-40B4-BE49-F238E27FC236}">
                <a16:creationId xmlns:a16="http://schemas.microsoft.com/office/drawing/2014/main" id="{99C45051-D518-4887-94CE-FE3D98990179}"/>
              </a:ext>
            </a:extLst>
          </p:cNvPr>
          <p:cNvSpPr txBox="1"/>
          <p:nvPr/>
        </p:nvSpPr>
        <p:spPr>
          <a:xfrm>
            <a:off x="-4204884" y="2009807"/>
            <a:ext cx="3676650" cy="1754326"/>
          </a:xfrm>
          <a:prstGeom prst="rect">
            <a:avLst/>
          </a:prstGeom>
          <a:noFill/>
        </p:spPr>
        <p:txBody>
          <a:bodyPr wrap="square">
            <a:spAutoFit/>
          </a:bodyPr>
          <a:lstStyle/>
          <a:p>
            <a:r>
              <a:rPr lang="en-US" dirty="0">
                <a:solidFill>
                  <a:schemeClr val="bg1"/>
                </a:solidFill>
              </a:rPr>
              <a:t>#Ad Campaign Launch:</a:t>
            </a:r>
          </a:p>
          <a:p>
            <a:r>
              <a:rPr lang="en-US" dirty="0">
                <a:solidFill>
                  <a:schemeClr val="bg1"/>
                </a:solidFill>
              </a:rPr>
              <a:t>select </a:t>
            </a:r>
            <a:r>
              <a:rPr lang="en-US" dirty="0" err="1">
                <a:solidFill>
                  <a:schemeClr val="bg1"/>
                </a:solidFill>
              </a:rPr>
              <a:t>dayname</a:t>
            </a:r>
            <a:r>
              <a:rPr lang="en-US" dirty="0">
                <a:solidFill>
                  <a:schemeClr val="bg1"/>
                </a:solidFill>
              </a:rPr>
              <a:t>(</a:t>
            </a:r>
            <a:r>
              <a:rPr lang="en-US" dirty="0" err="1">
                <a:solidFill>
                  <a:schemeClr val="bg1"/>
                </a:solidFill>
              </a:rPr>
              <a:t>created_at</a:t>
            </a:r>
            <a:r>
              <a:rPr lang="en-US" dirty="0">
                <a:solidFill>
                  <a:schemeClr val="bg1"/>
                </a:solidFill>
              </a:rPr>
              <a:t>) as day ,</a:t>
            </a:r>
          </a:p>
          <a:p>
            <a:r>
              <a:rPr lang="en-US" dirty="0">
                <a:solidFill>
                  <a:schemeClr val="bg1"/>
                </a:solidFill>
              </a:rPr>
              <a:t>count(*) as total from users</a:t>
            </a:r>
          </a:p>
          <a:p>
            <a:r>
              <a:rPr lang="en-US" dirty="0">
                <a:solidFill>
                  <a:schemeClr val="bg1"/>
                </a:solidFill>
              </a:rPr>
              <a:t>group by day</a:t>
            </a:r>
          </a:p>
          <a:p>
            <a:r>
              <a:rPr lang="en-US" dirty="0">
                <a:solidFill>
                  <a:schemeClr val="bg1"/>
                </a:solidFill>
              </a:rPr>
              <a:t>order by total desc</a:t>
            </a:r>
          </a:p>
          <a:p>
            <a:r>
              <a:rPr lang="en-US" dirty="0">
                <a:solidFill>
                  <a:schemeClr val="bg1"/>
                </a:solidFill>
              </a:rPr>
              <a:t>limit 2;</a:t>
            </a:r>
          </a:p>
        </p:txBody>
      </p:sp>
      <p:graphicFrame>
        <p:nvGraphicFramePr>
          <p:cNvPr id="9" name="Table 8">
            <a:extLst>
              <a:ext uri="{FF2B5EF4-FFF2-40B4-BE49-F238E27FC236}">
                <a16:creationId xmlns:a16="http://schemas.microsoft.com/office/drawing/2014/main" id="{B907218A-15BE-49C1-84FC-F44EBAFBED2A}"/>
              </a:ext>
            </a:extLst>
          </p:cNvPr>
          <p:cNvGraphicFramePr>
            <a:graphicFrameLocks noGrp="1"/>
          </p:cNvGraphicFramePr>
          <p:nvPr>
            <p:extLst>
              <p:ext uri="{D42A27DB-BD31-4B8C-83A1-F6EECF244321}">
                <p14:modId xmlns:p14="http://schemas.microsoft.com/office/powerpoint/2010/main" val="1621381906"/>
              </p:ext>
            </p:extLst>
          </p:nvPr>
        </p:nvGraphicFramePr>
        <p:xfrm>
          <a:off x="-3928562" y="4334298"/>
          <a:ext cx="2861956" cy="1097280"/>
        </p:xfrm>
        <a:graphic>
          <a:graphicData uri="http://schemas.openxmlformats.org/drawingml/2006/table">
            <a:tbl>
              <a:tblPr>
                <a:tableStyleId>{616DA210-FB5B-4158-B5E0-FEB733F419BA}</a:tableStyleId>
              </a:tblPr>
              <a:tblGrid>
                <a:gridCol w="1430978">
                  <a:extLst>
                    <a:ext uri="{9D8B030D-6E8A-4147-A177-3AD203B41FA5}">
                      <a16:colId xmlns:a16="http://schemas.microsoft.com/office/drawing/2014/main" val="3706020811"/>
                    </a:ext>
                  </a:extLst>
                </a:gridCol>
                <a:gridCol w="1430978">
                  <a:extLst>
                    <a:ext uri="{9D8B030D-6E8A-4147-A177-3AD203B41FA5}">
                      <a16:colId xmlns:a16="http://schemas.microsoft.com/office/drawing/2014/main" val="1163986057"/>
                    </a:ext>
                  </a:extLst>
                </a:gridCol>
              </a:tblGrid>
              <a:tr h="0">
                <a:tc>
                  <a:txBody>
                    <a:bodyPr/>
                    <a:lstStyle/>
                    <a:p>
                      <a:r>
                        <a:rPr lang="en-US" dirty="0">
                          <a:solidFill>
                            <a:schemeClr val="bg1"/>
                          </a:solidFill>
                        </a:rPr>
                        <a:t>Day</a:t>
                      </a:r>
                    </a:p>
                  </a:txBody>
                  <a:tcPr anchor="ctr"/>
                </a:tc>
                <a:tc>
                  <a:txBody>
                    <a:bodyPr/>
                    <a:lstStyle/>
                    <a:p>
                      <a:r>
                        <a:rPr lang="en-US" dirty="0">
                          <a:solidFill>
                            <a:schemeClr val="bg1"/>
                          </a:solidFill>
                        </a:rPr>
                        <a:t>Total</a:t>
                      </a:r>
                    </a:p>
                  </a:txBody>
                  <a:tcPr anchor="ctr"/>
                </a:tc>
                <a:extLst>
                  <a:ext uri="{0D108BD9-81ED-4DB2-BD59-A6C34878D82A}">
                    <a16:rowId xmlns:a16="http://schemas.microsoft.com/office/drawing/2014/main" val="601140681"/>
                  </a:ext>
                </a:extLst>
              </a:tr>
              <a:tr h="0">
                <a:tc>
                  <a:txBody>
                    <a:bodyPr/>
                    <a:lstStyle/>
                    <a:p>
                      <a:r>
                        <a:rPr lang="en-US">
                          <a:solidFill>
                            <a:schemeClr val="bg1"/>
                          </a:solidFill>
                        </a:rPr>
                        <a:t>Thursday</a:t>
                      </a:r>
                    </a:p>
                  </a:txBody>
                  <a:tcPr anchor="ctr"/>
                </a:tc>
                <a:tc>
                  <a:txBody>
                    <a:bodyPr/>
                    <a:lstStyle/>
                    <a:p>
                      <a:r>
                        <a:rPr lang="en-US" dirty="0">
                          <a:solidFill>
                            <a:schemeClr val="bg1"/>
                          </a:solidFill>
                        </a:rPr>
                        <a:t>16</a:t>
                      </a:r>
                    </a:p>
                  </a:txBody>
                  <a:tcPr anchor="ctr"/>
                </a:tc>
                <a:extLst>
                  <a:ext uri="{0D108BD9-81ED-4DB2-BD59-A6C34878D82A}">
                    <a16:rowId xmlns:a16="http://schemas.microsoft.com/office/drawing/2014/main" val="137416920"/>
                  </a:ext>
                </a:extLst>
              </a:tr>
              <a:tr h="0">
                <a:tc>
                  <a:txBody>
                    <a:bodyPr/>
                    <a:lstStyle/>
                    <a:p>
                      <a:r>
                        <a:rPr lang="en-US">
                          <a:solidFill>
                            <a:schemeClr val="bg1"/>
                          </a:solidFill>
                        </a:rPr>
                        <a:t>Sunday</a:t>
                      </a:r>
                    </a:p>
                  </a:txBody>
                  <a:tcPr anchor="ctr"/>
                </a:tc>
                <a:tc>
                  <a:txBody>
                    <a:bodyPr/>
                    <a:lstStyle/>
                    <a:p>
                      <a:r>
                        <a:rPr lang="en-US" dirty="0">
                          <a:solidFill>
                            <a:schemeClr val="bg1"/>
                          </a:solidFill>
                        </a:rPr>
                        <a:t>16</a:t>
                      </a:r>
                    </a:p>
                  </a:txBody>
                  <a:tcPr anchor="ctr"/>
                </a:tc>
                <a:extLst>
                  <a:ext uri="{0D108BD9-81ED-4DB2-BD59-A6C34878D82A}">
                    <a16:rowId xmlns:a16="http://schemas.microsoft.com/office/drawing/2014/main" val="1974380678"/>
                  </a:ext>
                </a:extLst>
              </a:tr>
            </a:tbl>
          </a:graphicData>
        </a:graphic>
      </p:graphicFrame>
    </p:spTree>
    <p:extLst>
      <p:ext uri="{BB962C8B-B14F-4D97-AF65-F5344CB8AC3E}">
        <p14:creationId xmlns:p14="http://schemas.microsoft.com/office/powerpoint/2010/main" val="30570446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E3C23C-2734-4A5D-B58C-C38D8B5B05D8}"/>
              </a:ext>
            </a:extLst>
          </p:cNvPr>
          <p:cNvPicPr>
            <a:picLocks noChangeAspect="1"/>
          </p:cNvPicPr>
          <p:nvPr/>
        </p:nvPicPr>
        <p:blipFill>
          <a:blip r:embed="rId2"/>
          <a:stretch>
            <a:fillRect/>
          </a:stretch>
        </p:blipFill>
        <p:spPr>
          <a:xfrm>
            <a:off x="0" y="0"/>
            <a:ext cx="12192000" cy="6858000"/>
          </a:xfrm>
          <a:prstGeom prst="rect">
            <a:avLst/>
          </a:prstGeom>
        </p:spPr>
      </p:pic>
      <p:sp>
        <p:nvSpPr>
          <p:cNvPr id="3" name="Flowchart: Terminator 2">
            <a:extLst>
              <a:ext uri="{FF2B5EF4-FFF2-40B4-BE49-F238E27FC236}">
                <a16:creationId xmlns:a16="http://schemas.microsoft.com/office/drawing/2014/main" id="{12FD8998-79E9-47B1-B68D-F9F1BA63CEE7}"/>
              </a:ext>
            </a:extLst>
          </p:cNvPr>
          <p:cNvSpPr/>
          <p:nvPr/>
        </p:nvSpPr>
        <p:spPr>
          <a:xfrm>
            <a:off x="-2314575" y="-1371600"/>
            <a:ext cx="16706849" cy="9429749"/>
          </a:xfrm>
          <a:prstGeom prst="flowChartTerminator">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F9B7B5-2503-41B4-90E1-B6BE8B5FB6D4}"/>
              </a:ext>
            </a:extLst>
          </p:cNvPr>
          <p:cNvSpPr txBox="1"/>
          <p:nvPr/>
        </p:nvSpPr>
        <p:spPr>
          <a:xfrm>
            <a:off x="390525" y="1016138"/>
            <a:ext cx="11410950"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Ad Campaign Launch</a:t>
            </a:r>
            <a:endParaRPr lang="en-US" sz="4000" dirty="0">
              <a:solidFill>
                <a:schemeClr val="bg2"/>
              </a:solidFill>
              <a:effectLst/>
            </a:endParaRPr>
          </a:p>
        </p:txBody>
      </p:sp>
      <p:pic>
        <p:nvPicPr>
          <p:cNvPr id="5" name="Graphic 4" descr="Group of people with solid fill">
            <a:extLst>
              <a:ext uri="{FF2B5EF4-FFF2-40B4-BE49-F238E27FC236}">
                <a16:creationId xmlns:a16="http://schemas.microsoft.com/office/drawing/2014/main" id="{05BEFAA6-77F1-4C1C-9029-1E335AC3FD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4518" y="173174"/>
            <a:ext cx="842964" cy="842964"/>
          </a:xfrm>
          <a:prstGeom prst="rect">
            <a:avLst/>
          </a:prstGeom>
        </p:spPr>
      </p:pic>
      <p:pic>
        <p:nvPicPr>
          <p:cNvPr id="9" name="Picture 8">
            <a:extLst>
              <a:ext uri="{FF2B5EF4-FFF2-40B4-BE49-F238E27FC236}">
                <a16:creationId xmlns:a16="http://schemas.microsoft.com/office/drawing/2014/main" id="{28F3D10E-CF7B-487B-8659-A4F7E71E7AC2}"/>
              </a:ext>
            </a:extLst>
          </p:cNvPr>
          <p:cNvPicPr>
            <a:picLocks noChangeAspect="1"/>
          </p:cNvPicPr>
          <p:nvPr/>
        </p:nvPicPr>
        <p:blipFill>
          <a:blip r:embed="rId5"/>
          <a:stretch>
            <a:fillRect/>
          </a:stretch>
        </p:blipFill>
        <p:spPr>
          <a:xfrm>
            <a:off x="6810473" y="2206687"/>
            <a:ext cx="4410691" cy="1066949"/>
          </a:xfrm>
          <a:prstGeom prst="rect">
            <a:avLst/>
          </a:prstGeom>
        </p:spPr>
      </p:pic>
      <p:pic>
        <p:nvPicPr>
          <p:cNvPr id="11" name="Picture 10">
            <a:extLst>
              <a:ext uri="{FF2B5EF4-FFF2-40B4-BE49-F238E27FC236}">
                <a16:creationId xmlns:a16="http://schemas.microsoft.com/office/drawing/2014/main" id="{984C9003-6C8F-4EE5-B4E8-B2C1F21CC604}"/>
              </a:ext>
            </a:extLst>
          </p:cNvPr>
          <p:cNvPicPr>
            <a:picLocks noChangeAspect="1"/>
          </p:cNvPicPr>
          <p:nvPr/>
        </p:nvPicPr>
        <p:blipFill>
          <a:blip r:embed="rId6"/>
          <a:stretch>
            <a:fillRect/>
          </a:stretch>
        </p:blipFill>
        <p:spPr>
          <a:xfrm>
            <a:off x="8491845" y="4302288"/>
            <a:ext cx="1428949" cy="685896"/>
          </a:xfrm>
          <a:prstGeom prst="rect">
            <a:avLst/>
          </a:prstGeom>
        </p:spPr>
      </p:pic>
      <p:sp>
        <p:nvSpPr>
          <p:cNvPr id="13" name="TextBox 12">
            <a:extLst>
              <a:ext uri="{FF2B5EF4-FFF2-40B4-BE49-F238E27FC236}">
                <a16:creationId xmlns:a16="http://schemas.microsoft.com/office/drawing/2014/main" id="{11B81DC3-9DF2-4346-989B-A6D307310D09}"/>
              </a:ext>
            </a:extLst>
          </p:cNvPr>
          <p:cNvSpPr txBox="1"/>
          <p:nvPr/>
        </p:nvSpPr>
        <p:spPr>
          <a:xfrm>
            <a:off x="1704878" y="2009807"/>
            <a:ext cx="3676650" cy="1754326"/>
          </a:xfrm>
          <a:prstGeom prst="rect">
            <a:avLst/>
          </a:prstGeom>
          <a:noFill/>
        </p:spPr>
        <p:txBody>
          <a:bodyPr wrap="square">
            <a:spAutoFit/>
          </a:bodyPr>
          <a:lstStyle/>
          <a:p>
            <a:r>
              <a:rPr lang="en-US" dirty="0">
                <a:solidFill>
                  <a:schemeClr val="bg1"/>
                </a:solidFill>
              </a:rPr>
              <a:t>#Ad Campaign Launch:</a:t>
            </a:r>
          </a:p>
          <a:p>
            <a:r>
              <a:rPr lang="en-US" dirty="0">
                <a:solidFill>
                  <a:schemeClr val="bg1"/>
                </a:solidFill>
              </a:rPr>
              <a:t>select </a:t>
            </a:r>
            <a:r>
              <a:rPr lang="en-US" dirty="0" err="1">
                <a:solidFill>
                  <a:schemeClr val="bg1"/>
                </a:solidFill>
              </a:rPr>
              <a:t>dayname</a:t>
            </a:r>
            <a:r>
              <a:rPr lang="en-US" dirty="0">
                <a:solidFill>
                  <a:schemeClr val="bg1"/>
                </a:solidFill>
              </a:rPr>
              <a:t>(</a:t>
            </a:r>
            <a:r>
              <a:rPr lang="en-US" dirty="0" err="1">
                <a:solidFill>
                  <a:schemeClr val="bg1"/>
                </a:solidFill>
              </a:rPr>
              <a:t>created_at</a:t>
            </a:r>
            <a:r>
              <a:rPr lang="en-US" dirty="0">
                <a:solidFill>
                  <a:schemeClr val="bg1"/>
                </a:solidFill>
              </a:rPr>
              <a:t>) as day ,</a:t>
            </a:r>
          </a:p>
          <a:p>
            <a:r>
              <a:rPr lang="en-US" dirty="0">
                <a:solidFill>
                  <a:schemeClr val="bg1"/>
                </a:solidFill>
              </a:rPr>
              <a:t>count(*) as total from users</a:t>
            </a:r>
          </a:p>
          <a:p>
            <a:r>
              <a:rPr lang="en-US" dirty="0">
                <a:solidFill>
                  <a:schemeClr val="bg1"/>
                </a:solidFill>
              </a:rPr>
              <a:t>group by day</a:t>
            </a:r>
          </a:p>
          <a:p>
            <a:r>
              <a:rPr lang="en-US" dirty="0">
                <a:solidFill>
                  <a:schemeClr val="bg1"/>
                </a:solidFill>
              </a:rPr>
              <a:t>order by total desc</a:t>
            </a:r>
          </a:p>
          <a:p>
            <a:r>
              <a:rPr lang="en-US" dirty="0">
                <a:solidFill>
                  <a:schemeClr val="bg1"/>
                </a:solidFill>
              </a:rPr>
              <a:t>limit 2;</a:t>
            </a:r>
          </a:p>
        </p:txBody>
      </p:sp>
      <p:graphicFrame>
        <p:nvGraphicFramePr>
          <p:cNvPr id="14" name="Table 13">
            <a:extLst>
              <a:ext uri="{FF2B5EF4-FFF2-40B4-BE49-F238E27FC236}">
                <a16:creationId xmlns:a16="http://schemas.microsoft.com/office/drawing/2014/main" id="{26DBFBF3-5A3D-49CC-80B7-0812BE2EA93B}"/>
              </a:ext>
            </a:extLst>
          </p:cNvPr>
          <p:cNvGraphicFramePr>
            <a:graphicFrameLocks noGrp="1"/>
          </p:cNvGraphicFramePr>
          <p:nvPr>
            <p:extLst>
              <p:ext uri="{D42A27DB-BD31-4B8C-83A1-F6EECF244321}">
                <p14:modId xmlns:p14="http://schemas.microsoft.com/office/powerpoint/2010/main" val="2062534488"/>
              </p:ext>
            </p:extLst>
          </p:nvPr>
        </p:nvGraphicFramePr>
        <p:xfrm>
          <a:off x="1981200" y="4334298"/>
          <a:ext cx="2861956" cy="1097280"/>
        </p:xfrm>
        <a:graphic>
          <a:graphicData uri="http://schemas.openxmlformats.org/drawingml/2006/table">
            <a:tbl>
              <a:tblPr>
                <a:tableStyleId>{616DA210-FB5B-4158-B5E0-FEB733F419BA}</a:tableStyleId>
              </a:tblPr>
              <a:tblGrid>
                <a:gridCol w="1430978">
                  <a:extLst>
                    <a:ext uri="{9D8B030D-6E8A-4147-A177-3AD203B41FA5}">
                      <a16:colId xmlns:a16="http://schemas.microsoft.com/office/drawing/2014/main" val="3706020811"/>
                    </a:ext>
                  </a:extLst>
                </a:gridCol>
                <a:gridCol w="1430978">
                  <a:extLst>
                    <a:ext uri="{9D8B030D-6E8A-4147-A177-3AD203B41FA5}">
                      <a16:colId xmlns:a16="http://schemas.microsoft.com/office/drawing/2014/main" val="1163986057"/>
                    </a:ext>
                  </a:extLst>
                </a:gridCol>
              </a:tblGrid>
              <a:tr h="0">
                <a:tc>
                  <a:txBody>
                    <a:bodyPr/>
                    <a:lstStyle/>
                    <a:p>
                      <a:r>
                        <a:rPr lang="en-US" dirty="0">
                          <a:solidFill>
                            <a:schemeClr val="bg1"/>
                          </a:solidFill>
                        </a:rPr>
                        <a:t>Day</a:t>
                      </a:r>
                    </a:p>
                  </a:txBody>
                  <a:tcPr anchor="ctr"/>
                </a:tc>
                <a:tc>
                  <a:txBody>
                    <a:bodyPr/>
                    <a:lstStyle/>
                    <a:p>
                      <a:r>
                        <a:rPr lang="en-US" dirty="0">
                          <a:solidFill>
                            <a:schemeClr val="bg1"/>
                          </a:solidFill>
                        </a:rPr>
                        <a:t>Total</a:t>
                      </a:r>
                    </a:p>
                  </a:txBody>
                  <a:tcPr anchor="ctr"/>
                </a:tc>
                <a:extLst>
                  <a:ext uri="{0D108BD9-81ED-4DB2-BD59-A6C34878D82A}">
                    <a16:rowId xmlns:a16="http://schemas.microsoft.com/office/drawing/2014/main" val="601140681"/>
                  </a:ext>
                </a:extLst>
              </a:tr>
              <a:tr h="0">
                <a:tc>
                  <a:txBody>
                    <a:bodyPr/>
                    <a:lstStyle/>
                    <a:p>
                      <a:r>
                        <a:rPr lang="en-US">
                          <a:solidFill>
                            <a:schemeClr val="bg1"/>
                          </a:solidFill>
                        </a:rPr>
                        <a:t>Thursday</a:t>
                      </a:r>
                    </a:p>
                  </a:txBody>
                  <a:tcPr anchor="ctr"/>
                </a:tc>
                <a:tc>
                  <a:txBody>
                    <a:bodyPr/>
                    <a:lstStyle/>
                    <a:p>
                      <a:r>
                        <a:rPr lang="en-US" dirty="0">
                          <a:solidFill>
                            <a:schemeClr val="bg1"/>
                          </a:solidFill>
                        </a:rPr>
                        <a:t>16</a:t>
                      </a:r>
                    </a:p>
                  </a:txBody>
                  <a:tcPr anchor="ctr"/>
                </a:tc>
                <a:extLst>
                  <a:ext uri="{0D108BD9-81ED-4DB2-BD59-A6C34878D82A}">
                    <a16:rowId xmlns:a16="http://schemas.microsoft.com/office/drawing/2014/main" val="137416920"/>
                  </a:ext>
                </a:extLst>
              </a:tr>
              <a:tr h="0">
                <a:tc>
                  <a:txBody>
                    <a:bodyPr/>
                    <a:lstStyle/>
                    <a:p>
                      <a:r>
                        <a:rPr lang="en-US">
                          <a:solidFill>
                            <a:schemeClr val="bg1"/>
                          </a:solidFill>
                        </a:rPr>
                        <a:t>Sunday</a:t>
                      </a:r>
                    </a:p>
                  </a:txBody>
                  <a:tcPr anchor="ctr"/>
                </a:tc>
                <a:tc>
                  <a:txBody>
                    <a:bodyPr/>
                    <a:lstStyle/>
                    <a:p>
                      <a:r>
                        <a:rPr lang="en-US" dirty="0">
                          <a:solidFill>
                            <a:schemeClr val="bg1"/>
                          </a:solidFill>
                        </a:rPr>
                        <a:t>16</a:t>
                      </a:r>
                    </a:p>
                  </a:txBody>
                  <a:tcPr anchor="ctr"/>
                </a:tc>
                <a:extLst>
                  <a:ext uri="{0D108BD9-81ED-4DB2-BD59-A6C34878D82A}">
                    <a16:rowId xmlns:a16="http://schemas.microsoft.com/office/drawing/2014/main" val="1974380678"/>
                  </a:ext>
                </a:extLst>
              </a:tr>
            </a:tbl>
          </a:graphicData>
        </a:graphic>
      </p:graphicFrame>
      <p:sp>
        <p:nvSpPr>
          <p:cNvPr id="15" name="Shape">
            <a:extLst>
              <a:ext uri="{FF2B5EF4-FFF2-40B4-BE49-F238E27FC236}">
                <a16:creationId xmlns:a16="http://schemas.microsoft.com/office/drawing/2014/main" id="{F9A64A6A-83AA-4CD7-B625-76796359A2C2}"/>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6" name="Shape">
            <a:extLst>
              <a:ext uri="{FF2B5EF4-FFF2-40B4-BE49-F238E27FC236}">
                <a16:creationId xmlns:a16="http://schemas.microsoft.com/office/drawing/2014/main" id="{106663AD-CAE6-4528-8E30-3ED987AF46F8}"/>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2134977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000">
              <a:srgbClr val="EC6646"/>
            </a:gs>
            <a:gs pos="40000">
              <a:srgbClr val="EC0753"/>
            </a:gs>
            <a:gs pos="87000">
              <a:srgbClr val="7B11A8"/>
            </a:gs>
          </a:gsLst>
          <a:lin ang="2700000" scaled="1"/>
        </a:gradFill>
        <a:effectLst/>
      </p:bgPr>
    </p:bg>
    <p:spTree>
      <p:nvGrpSpPr>
        <p:cNvPr id="1" name=""/>
        <p:cNvGrpSpPr/>
        <p:nvPr/>
      </p:nvGrpSpPr>
      <p:grpSpPr>
        <a:xfrm>
          <a:off x="0" y="0"/>
          <a:ext cx="0" cy="0"/>
          <a:chOff x="0" y="0"/>
          <a:chExt cx="0" cy="0"/>
        </a:xfrm>
      </p:grpSpPr>
      <p:sp>
        <p:nvSpPr>
          <p:cNvPr id="6" name="Flowchart: Terminator 5">
            <a:extLst>
              <a:ext uri="{FF2B5EF4-FFF2-40B4-BE49-F238E27FC236}">
                <a16:creationId xmlns:a16="http://schemas.microsoft.com/office/drawing/2014/main" id="{19A37847-DAB8-460E-8BA4-772C5D7D3D26}"/>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B367F7-62E9-4BF8-9C47-B0421991CD4A}"/>
              </a:ext>
            </a:extLst>
          </p:cNvPr>
          <p:cNvSpPr txBox="1"/>
          <p:nvPr/>
        </p:nvSpPr>
        <p:spPr>
          <a:xfrm>
            <a:off x="1146630" y="2828836"/>
            <a:ext cx="9898741" cy="1200329"/>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Investor Metrics</a:t>
            </a:r>
            <a:endParaRPr lang="en-US" sz="49600" dirty="0">
              <a:solidFill>
                <a:schemeClr val="bg2"/>
              </a:solidFill>
              <a:effectLst/>
            </a:endParaRPr>
          </a:p>
        </p:txBody>
      </p:sp>
      <p:pic>
        <p:nvPicPr>
          <p:cNvPr id="3" name="Graphic 2" descr="Upward trend with solid fill">
            <a:extLst>
              <a:ext uri="{FF2B5EF4-FFF2-40B4-BE49-F238E27FC236}">
                <a16:creationId xmlns:a16="http://schemas.microsoft.com/office/drawing/2014/main" id="{00CBD902-E2AD-4B02-8595-6854EF200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0662" y="1238161"/>
            <a:ext cx="1590675" cy="1590675"/>
          </a:xfrm>
          <a:prstGeom prst="rect">
            <a:avLst/>
          </a:prstGeom>
        </p:spPr>
      </p:pic>
    </p:spTree>
    <p:extLst>
      <p:ext uri="{BB962C8B-B14F-4D97-AF65-F5344CB8AC3E}">
        <p14:creationId xmlns:p14="http://schemas.microsoft.com/office/powerpoint/2010/main" val="11992448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550B7F-004F-4ACD-8E22-A4A167845F38}"/>
              </a:ext>
            </a:extLst>
          </p:cNvPr>
          <p:cNvPicPr>
            <a:picLocks noChangeAspect="1"/>
          </p:cNvPicPr>
          <p:nvPr/>
        </p:nvPicPr>
        <p:blipFill>
          <a:blip r:embed="rId2"/>
          <a:stretch>
            <a:fillRect/>
          </a:stretch>
        </p:blipFill>
        <p:spPr>
          <a:xfrm>
            <a:off x="0" y="0"/>
            <a:ext cx="12192000" cy="6858000"/>
          </a:xfrm>
          <a:prstGeom prst="rect">
            <a:avLst/>
          </a:prstGeom>
        </p:spPr>
      </p:pic>
      <p:sp>
        <p:nvSpPr>
          <p:cNvPr id="2" name="Flowchart: Terminator 1">
            <a:extLst>
              <a:ext uri="{FF2B5EF4-FFF2-40B4-BE49-F238E27FC236}">
                <a16:creationId xmlns:a16="http://schemas.microsoft.com/office/drawing/2014/main" id="{C029FB69-6232-418C-88B5-1D92B98DB696}"/>
              </a:ext>
            </a:extLst>
          </p:cNvPr>
          <p:cNvSpPr/>
          <p:nvPr/>
        </p:nvSpPr>
        <p:spPr>
          <a:xfrm>
            <a:off x="-2695576" y="-990600"/>
            <a:ext cx="17583149" cy="9582149"/>
          </a:xfrm>
          <a:prstGeom prst="flowChartTermina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49A9538-4569-418D-9544-B541AC0E4526}"/>
              </a:ext>
            </a:extLst>
          </p:cNvPr>
          <p:cNvSpPr txBox="1"/>
          <p:nvPr/>
        </p:nvSpPr>
        <p:spPr>
          <a:xfrm>
            <a:off x="1146629" y="819150"/>
            <a:ext cx="9898741"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Investor Metrics</a:t>
            </a:r>
            <a:endParaRPr lang="en-US" sz="16600" dirty="0">
              <a:solidFill>
                <a:schemeClr val="bg2"/>
              </a:solidFill>
              <a:effectLst/>
            </a:endParaRPr>
          </a:p>
        </p:txBody>
      </p:sp>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7BC2E9BA-99F0-4FBD-AD86-8ED12E01D97A}"/>
                  </a:ext>
                </a:extLst>
              </p:cNvPr>
              <p:cNvGraphicFramePr>
                <a:graphicFrameLocks noChangeAspect="1"/>
              </p:cNvGraphicFramePr>
              <p:nvPr>
                <p:extLst>
                  <p:ext uri="{D42A27DB-BD31-4B8C-83A1-F6EECF244321}">
                    <p14:modId xmlns:p14="http://schemas.microsoft.com/office/powerpoint/2010/main" val="2830063413"/>
                  </p:ext>
                </p:extLst>
              </p:nvPr>
            </p:nvGraphicFramePr>
            <p:xfrm>
              <a:off x="2271713" y="4114800"/>
              <a:ext cx="3048000" cy="1714500"/>
            </p:xfrm>
            <a:graphic>
              <a:graphicData uri="http://schemas.microsoft.com/office/powerpoint/2016/sectionzoom">
                <psez:sectionZm>
                  <psez:sectionZmObj sectionId="{3AAB8A66-1F16-4B3E-BAC7-D5892DB98636}">
                    <psez:zmPr id="{575A9026-1A99-4832-BDD7-BB780F305E0C}" transitionDur="1000" showBg="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9" name="Section Zoom 8">
                <a:hlinkClick r:id="rId4" action="ppaction://hlinksldjump"/>
                <a:extLst>
                  <a:ext uri="{FF2B5EF4-FFF2-40B4-BE49-F238E27FC236}">
                    <a16:creationId xmlns:a16="http://schemas.microsoft.com/office/drawing/2014/main" id="{7BC2E9BA-99F0-4FBD-AD86-8ED12E01D97A}"/>
                  </a:ext>
                </a:extLst>
              </p:cNvPr>
              <p:cNvPicPr>
                <a:picLocks noGrp="1" noRot="1" noChangeAspect="1" noMove="1" noResize="1" noEditPoints="1" noAdjustHandles="1" noChangeArrowheads="1" noChangeShapeType="1"/>
              </p:cNvPicPr>
              <p:nvPr/>
            </p:nvPicPr>
            <p:blipFill>
              <a:blip r:embed="rId5"/>
              <a:stretch>
                <a:fillRect/>
              </a:stretch>
            </p:blipFill>
            <p:spPr>
              <a:xfrm>
                <a:off x="2271713" y="4114800"/>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5E8D066D-C82F-403D-8651-B7DE4E6CB664}"/>
                  </a:ext>
                </a:extLst>
              </p:cNvPr>
              <p:cNvGraphicFramePr>
                <a:graphicFrameLocks noChangeAspect="1"/>
              </p:cNvGraphicFramePr>
              <p:nvPr>
                <p:extLst>
                  <p:ext uri="{D42A27DB-BD31-4B8C-83A1-F6EECF244321}">
                    <p14:modId xmlns:p14="http://schemas.microsoft.com/office/powerpoint/2010/main" val="235948810"/>
                  </p:ext>
                </p:extLst>
              </p:nvPr>
            </p:nvGraphicFramePr>
            <p:xfrm>
              <a:off x="7231856" y="4114800"/>
              <a:ext cx="3048000" cy="1714500"/>
            </p:xfrm>
            <a:graphic>
              <a:graphicData uri="http://schemas.microsoft.com/office/powerpoint/2016/sectionzoom">
                <psez:sectionZm>
                  <psez:sectionZmObj sectionId="{FC1AC8C3-F84D-411C-8E9D-B0587D5947D8}">
                    <psez:zmPr id="{626FC0D5-E15A-4222-B534-26E5FAE8B279}" transitionDur="1000" showBg="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1" name="Section Zoom 10">
                <a:hlinkClick r:id="rId7" action="ppaction://hlinksldjump"/>
                <a:extLst>
                  <a:ext uri="{FF2B5EF4-FFF2-40B4-BE49-F238E27FC236}">
                    <a16:creationId xmlns:a16="http://schemas.microsoft.com/office/drawing/2014/main" id="{5E8D066D-C82F-403D-8651-B7DE4E6CB664}"/>
                  </a:ext>
                </a:extLst>
              </p:cNvPr>
              <p:cNvPicPr>
                <a:picLocks noGrp="1" noRot="1" noChangeAspect="1" noMove="1" noResize="1" noEditPoints="1" noAdjustHandles="1" noChangeArrowheads="1" noChangeShapeType="1"/>
              </p:cNvPicPr>
              <p:nvPr/>
            </p:nvPicPr>
            <p:blipFill>
              <a:blip r:embed="rId8"/>
              <a:stretch>
                <a:fillRect/>
              </a:stretch>
            </p:blipFill>
            <p:spPr>
              <a:xfrm>
                <a:off x="7231856" y="4114800"/>
                <a:ext cx="3048000" cy="1714500"/>
              </a:xfrm>
              <a:prstGeom prst="rect">
                <a:avLst/>
              </a:prstGeom>
            </p:spPr>
          </p:pic>
        </mc:Fallback>
      </mc:AlternateContent>
      <p:pic>
        <p:nvPicPr>
          <p:cNvPr id="8" name="Graphic 7" descr="Upward trend with solid fill">
            <a:extLst>
              <a:ext uri="{FF2B5EF4-FFF2-40B4-BE49-F238E27FC236}">
                <a16:creationId xmlns:a16="http://schemas.microsoft.com/office/drawing/2014/main" id="{A038A526-BF5A-4BF3-8C7B-877BC47CE9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3516" y="76112"/>
            <a:ext cx="904964" cy="904964"/>
          </a:xfrm>
          <a:prstGeom prst="rect">
            <a:avLst/>
          </a:prstGeom>
        </p:spPr>
      </p:pic>
      <p:sp>
        <p:nvSpPr>
          <p:cNvPr id="10" name="Shape">
            <a:extLst>
              <a:ext uri="{FF2B5EF4-FFF2-40B4-BE49-F238E27FC236}">
                <a16:creationId xmlns:a16="http://schemas.microsoft.com/office/drawing/2014/main" id="{6DB820DA-CC7D-4C94-A461-3B4E00E69885}"/>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2" name="Shape">
            <a:extLst>
              <a:ext uri="{FF2B5EF4-FFF2-40B4-BE49-F238E27FC236}">
                <a16:creationId xmlns:a16="http://schemas.microsoft.com/office/drawing/2014/main" id="{6CF05BD2-F468-44EA-BC11-901431997BCD}"/>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1905262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4000">
              <a:srgbClr val="EC6646"/>
            </a:gs>
            <a:gs pos="31000">
              <a:srgbClr val="EC0753"/>
            </a:gs>
            <a:gs pos="87000">
              <a:srgbClr val="7B11A8"/>
            </a:gs>
          </a:gsLst>
          <a:lin ang="2700000" scaled="1"/>
        </a:gra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1CA1A271-54B1-44BA-93EC-E1E953FBB1AD}"/>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184807-71EC-4921-87AA-613C29017DCC}"/>
              </a:ext>
            </a:extLst>
          </p:cNvPr>
          <p:cNvSpPr txBox="1"/>
          <p:nvPr/>
        </p:nvSpPr>
        <p:spPr>
          <a:xfrm>
            <a:off x="1146630" y="2828836"/>
            <a:ext cx="9898741" cy="1200329"/>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User Engagement</a:t>
            </a:r>
            <a:endParaRPr lang="en-US" sz="7200" dirty="0">
              <a:solidFill>
                <a:schemeClr val="bg2"/>
              </a:solidFill>
              <a:effectLst/>
            </a:endParaRPr>
          </a:p>
        </p:txBody>
      </p:sp>
      <p:pic>
        <p:nvPicPr>
          <p:cNvPr id="5" name="Graphic 4" descr="Group success with solid fill">
            <a:extLst>
              <a:ext uri="{FF2B5EF4-FFF2-40B4-BE49-F238E27FC236}">
                <a16:creationId xmlns:a16="http://schemas.microsoft.com/office/drawing/2014/main" id="{32ECC8CF-D3B9-4F5B-8819-2DA9D2FDBE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2087" y="1252357"/>
            <a:ext cx="1647825" cy="1647825"/>
          </a:xfrm>
          <a:prstGeom prst="rect">
            <a:avLst/>
          </a:prstGeom>
        </p:spPr>
      </p:pic>
      <p:pic>
        <p:nvPicPr>
          <p:cNvPr id="6" name="Picture 5">
            <a:extLst>
              <a:ext uri="{FF2B5EF4-FFF2-40B4-BE49-F238E27FC236}">
                <a16:creationId xmlns:a16="http://schemas.microsoft.com/office/drawing/2014/main" id="{0375C3AE-3C45-4C1C-87AD-B279E06C9DA7}"/>
              </a:ext>
            </a:extLst>
          </p:cNvPr>
          <p:cNvPicPr>
            <a:picLocks noChangeAspect="1"/>
          </p:cNvPicPr>
          <p:nvPr/>
        </p:nvPicPr>
        <p:blipFill>
          <a:blip r:embed="rId4"/>
          <a:stretch>
            <a:fillRect/>
          </a:stretch>
        </p:blipFill>
        <p:spPr>
          <a:xfrm>
            <a:off x="12579183" y="1979212"/>
            <a:ext cx="6392167" cy="1190791"/>
          </a:xfrm>
          <a:prstGeom prst="rect">
            <a:avLst/>
          </a:prstGeom>
          <a:effectLst>
            <a:outerShdw blurRad="50800" dist="38100" dir="2700000" algn="tl" rotWithShape="0">
              <a:prstClr val="black"/>
            </a:outerShdw>
          </a:effectLst>
        </p:spPr>
      </p:pic>
      <p:pic>
        <p:nvPicPr>
          <p:cNvPr id="7" name="Picture 6">
            <a:extLst>
              <a:ext uri="{FF2B5EF4-FFF2-40B4-BE49-F238E27FC236}">
                <a16:creationId xmlns:a16="http://schemas.microsoft.com/office/drawing/2014/main" id="{6A0A5837-AFF5-4292-B9B8-6A8A3C29BCC3}"/>
              </a:ext>
            </a:extLst>
          </p:cNvPr>
          <p:cNvPicPr>
            <a:picLocks noChangeAspect="1"/>
          </p:cNvPicPr>
          <p:nvPr/>
        </p:nvPicPr>
        <p:blipFill>
          <a:blip r:embed="rId5"/>
          <a:stretch>
            <a:fillRect/>
          </a:stretch>
        </p:blipFill>
        <p:spPr>
          <a:xfrm>
            <a:off x="14636194" y="4641317"/>
            <a:ext cx="1536884" cy="676228"/>
          </a:xfrm>
          <a:prstGeom prst="rect">
            <a:avLst/>
          </a:prstGeom>
          <a:effectLst>
            <a:outerShdw blurRad="50800" dist="38100" dir="2700000" algn="tl" rotWithShape="0">
              <a:prstClr val="black"/>
            </a:outerShdw>
          </a:effectLst>
        </p:spPr>
      </p:pic>
      <p:sp>
        <p:nvSpPr>
          <p:cNvPr id="8" name="TextBox 7">
            <a:extLst>
              <a:ext uri="{FF2B5EF4-FFF2-40B4-BE49-F238E27FC236}">
                <a16:creationId xmlns:a16="http://schemas.microsoft.com/office/drawing/2014/main" id="{3A921A85-BC1D-4C81-85F9-8C37216FDFD9}"/>
              </a:ext>
            </a:extLst>
          </p:cNvPr>
          <p:cNvSpPr txBox="1"/>
          <p:nvPr/>
        </p:nvSpPr>
        <p:spPr>
          <a:xfrm>
            <a:off x="-4411099" y="1906221"/>
            <a:ext cx="4023916" cy="1754326"/>
          </a:xfrm>
          <a:prstGeom prst="rect">
            <a:avLst/>
          </a:prstGeom>
          <a:noFill/>
        </p:spPr>
        <p:txBody>
          <a:bodyPr wrap="square">
            <a:spAutoFit/>
          </a:bodyPr>
          <a:lstStyle/>
          <a:p>
            <a:r>
              <a:rPr lang="en-US" dirty="0">
                <a:solidFill>
                  <a:schemeClr val="bg1"/>
                </a:solidFill>
              </a:rPr>
              <a:t>#User Engagement:</a:t>
            </a:r>
          </a:p>
          <a:p>
            <a:r>
              <a:rPr lang="en-US" dirty="0">
                <a:solidFill>
                  <a:schemeClr val="bg1"/>
                </a:solidFill>
              </a:rPr>
              <a:t>select * from photos;  #total=257</a:t>
            </a:r>
          </a:p>
          <a:p>
            <a:r>
              <a:rPr lang="en-US" dirty="0">
                <a:solidFill>
                  <a:schemeClr val="bg1"/>
                </a:solidFill>
              </a:rPr>
              <a:t>select * from users;    #total =100</a:t>
            </a:r>
          </a:p>
          <a:p>
            <a:r>
              <a:rPr lang="en-US" dirty="0">
                <a:solidFill>
                  <a:schemeClr val="bg1"/>
                </a:solidFill>
              </a:rPr>
              <a:t>select(select count(*) from photos)/</a:t>
            </a:r>
          </a:p>
          <a:p>
            <a:r>
              <a:rPr lang="en-US" dirty="0">
                <a:solidFill>
                  <a:schemeClr val="bg1"/>
                </a:solidFill>
              </a:rPr>
              <a:t>(select count(*) from users) as avg; </a:t>
            </a:r>
          </a:p>
          <a:p>
            <a:r>
              <a:rPr lang="en-US" b="1" dirty="0">
                <a:solidFill>
                  <a:schemeClr val="bg1"/>
                </a:solidFill>
              </a:rPr>
              <a:t> #257/100=2.57</a:t>
            </a:r>
          </a:p>
        </p:txBody>
      </p:sp>
      <p:graphicFrame>
        <p:nvGraphicFramePr>
          <p:cNvPr id="9" name="Table 8">
            <a:extLst>
              <a:ext uri="{FF2B5EF4-FFF2-40B4-BE49-F238E27FC236}">
                <a16:creationId xmlns:a16="http://schemas.microsoft.com/office/drawing/2014/main" id="{5642F2E5-E0D0-487E-9788-E2C9CB89E1E8}"/>
              </a:ext>
            </a:extLst>
          </p:cNvPr>
          <p:cNvGraphicFramePr>
            <a:graphicFrameLocks noGrp="1"/>
          </p:cNvGraphicFramePr>
          <p:nvPr>
            <p:extLst>
              <p:ext uri="{D42A27DB-BD31-4B8C-83A1-F6EECF244321}">
                <p14:modId xmlns:p14="http://schemas.microsoft.com/office/powerpoint/2010/main" val="8400245"/>
              </p:ext>
            </p:extLst>
          </p:nvPr>
        </p:nvGraphicFramePr>
        <p:xfrm>
          <a:off x="-3500582" y="4527017"/>
          <a:ext cx="1101441" cy="889774"/>
        </p:xfrm>
        <a:graphic>
          <a:graphicData uri="http://schemas.openxmlformats.org/drawingml/2006/table">
            <a:tbl>
              <a:tblPr>
                <a:tableStyleId>{616DA210-FB5B-4158-B5E0-FEB733F419BA}</a:tableStyleId>
              </a:tblPr>
              <a:tblGrid>
                <a:gridCol w="1101441">
                  <a:extLst>
                    <a:ext uri="{9D8B030D-6E8A-4147-A177-3AD203B41FA5}">
                      <a16:colId xmlns:a16="http://schemas.microsoft.com/office/drawing/2014/main" val="739166842"/>
                    </a:ext>
                  </a:extLst>
                </a:gridCol>
              </a:tblGrid>
              <a:tr h="444887">
                <a:tc>
                  <a:txBody>
                    <a:bodyPr/>
                    <a:lstStyle/>
                    <a:p>
                      <a:r>
                        <a:rPr lang="en-US" dirty="0" err="1">
                          <a:solidFill>
                            <a:schemeClr val="bg1"/>
                          </a:solidFill>
                        </a:rPr>
                        <a:t>Avrage</a:t>
                      </a:r>
                      <a:endParaRPr lang="en-US" dirty="0">
                        <a:solidFill>
                          <a:schemeClr val="bg1"/>
                        </a:solidFill>
                      </a:endParaRPr>
                    </a:p>
                  </a:txBody>
                  <a:tcPr anchor="ctr"/>
                </a:tc>
                <a:extLst>
                  <a:ext uri="{0D108BD9-81ED-4DB2-BD59-A6C34878D82A}">
                    <a16:rowId xmlns:a16="http://schemas.microsoft.com/office/drawing/2014/main" val="4076673336"/>
                  </a:ext>
                </a:extLst>
              </a:tr>
              <a:tr h="444887">
                <a:tc>
                  <a:txBody>
                    <a:bodyPr/>
                    <a:lstStyle/>
                    <a:p>
                      <a:r>
                        <a:rPr lang="en-US" dirty="0">
                          <a:solidFill>
                            <a:schemeClr val="bg1"/>
                          </a:solidFill>
                        </a:rPr>
                        <a:t>2.5700</a:t>
                      </a:r>
                    </a:p>
                  </a:txBody>
                  <a:tcPr anchor="ctr"/>
                </a:tc>
                <a:extLst>
                  <a:ext uri="{0D108BD9-81ED-4DB2-BD59-A6C34878D82A}">
                    <a16:rowId xmlns:a16="http://schemas.microsoft.com/office/drawing/2014/main" val="4206151447"/>
                  </a:ext>
                </a:extLst>
              </a:tr>
            </a:tbl>
          </a:graphicData>
        </a:graphic>
      </p:graphicFrame>
    </p:spTree>
    <p:extLst>
      <p:ext uri="{BB962C8B-B14F-4D97-AF65-F5344CB8AC3E}">
        <p14:creationId xmlns:p14="http://schemas.microsoft.com/office/powerpoint/2010/main" val="5212198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84157F-A1AD-4239-BB4E-346AA8D2DF5A}"/>
              </a:ext>
            </a:extLst>
          </p:cNvPr>
          <p:cNvPicPr>
            <a:picLocks noChangeAspect="1"/>
          </p:cNvPicPr>
          <p:nvPr/>
        </p:nvPicPr>
        <p:blipFill>
          <a:blip r:embed="rId2"/>
          <a:stretch>
            <a:fillRect/>
          </a:stretch>
        </p:blipFill>
        <p:spPr>
          <a:xfrm>
            <a:off x="0" y="0"/>
            <a:ext cx="12192000" cy="6858000"/>
          </a:xfrm>
          <a:prstGeom prst="rect">
            <a:avLst/>
          </a:prstGeom>
        </p:spPr>
      </p:pic>
      <p:sp>
        <p:nvSpPr>
          <p:cNvPr id="3" name="Flowchart: Terminator 2">
            <a:extLst>
              <a:ext uri="{FF2B5EF4-FFF2-40B4-BE49-F238E27FC236}">
                <a16:creationId xmlns:a16="http://schemas.microsoft.com/office/drawing/2014/main" id="{D8F3B753-7C2C-4C21-8DB7-F9FA6CE1B04A}"/>
              </a:ext>
            </a:extLst>
          </p:cNvPr>
          <p:cNvSpPr/>
          <p:nvPr/>
        </p:nvSpPr>
        <p:spPr>
          <a:xfrm>
            <a:off x="-2438400" y="-2019300"/>
            <a:ext cx="17525999" cy="10934699"/>
          </a:xfrm>
          <a:prstGeom prst="flowChartTerminator">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07D497-0236-4ECF-8F50-98BF25D0793E}"/>
              </a:ext>
            </a:extLst>
          </p:cNvPr>
          <p:cNvSpPr txBox="1"/>
          <p:nvPr/>
        </p:nvSpPr>
        <p:spPr>
          <a:xfrm>
            <a:off x="1146629" y="933361"/>
            <a:ext cx="9898741"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User Engagement</a:t>
            </a:r>
            <a:endParaRPr lang="en-US" sz="4000" dirty="0">
              <a:solidFill>
                <a:schemeClr val="bg2"/>
              </a:solidFill>
              <a:effectLst/>
            </a:endParaRPr>
          </a:p>
        </p:txBody>
      </p:sp>
      <p:pic>
        <p:nvPicPr>
          <p:cNvPr id="5" name="Graphic 4" descr="Group success with solid fill">
            <a:extLst>
              <a:ext uri="{FF2B5EF4-FFF2-40B4-BE49-F238E27FC236}">
                <a16:creationId xmlns:a16="http://schemas.microsoft.com/office/drawing/2014/main" id="{35FD77CB-58AB-4A95-80CE-C9747BB3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042" y="109448"/>
            <a:ext cx="823913" cy="823913"/>
          </a:xfrm>
          <a:prstGeom prst="rect">
            <a:avLst/>
          </a:prstGeom>
        </p:spPr>
      </p:pic>
      <p:pic>
        <p:nvPicPr>
          <p:cNvPr id="7" name="Picture 6">
            <a:extLst>
              <a:ext uri="{FF2B5EF4-FFF2-40B4-BE49-F238E27FC236}">
                <a16:creationId xmlns:a16="http://schemas.microsoft.com/office/drawing/2014/main" id="{B7FEDCB0-4CED-41AE-9DD7-F17BD68C5936}"/>
              </a:ext>
            </a:extLst>
          </p:cNvPr>
          <p:cNvPicPr>
            <a:picLocks noChangeAspect="1"/>
          </p:cNvPicPr>
          <p:nvPr/>
        </p:nvPicPr>
        <p:blipFill>
          <a:blip r:embed="rId5"/>
          <a:stretch>
            <a:fillRect/>
          </a:stretch>
        </p:blipFill>
        <p:spPr>
          <a:xfrm>
            <a:off x="5658642" y="1979212"/>
            <a:ext cx="6392167" cy="1190791"/>
          </a:xfrm>
          <a:prstGeom prst="rect">
            <a:avLst/>
          </a:prstGeom>
          <a:effectLst>
            <a:outerShdw blurRad="50800" dist="38100" dir="2700000" algn="tl" rotWithShape="0">
              <a:prstClr val="black"/>
            </a:outerShdw>
          </a:effectLst>
        </p:spPr>
      </p:pic>
      <p:pic>
        <p:nvPicPr>
          <p:cNvPr id="9" name="Picture 8">
            <a:extLst>
              <a:ext uri="{FF2B5EF4-FFF2-40B4-BE49-F238E27FC236}">
                <a16:creationId xmlns:a16="http://schemas.microsoft.com/office/drawing/2014/main" id="{DF57920D-43AB-4DDB-8AC5-BC453E65DB9E}"/>
              </a:ext>
            </a:extLst>
          </p:cNvPr>
          <p:cNvPicPr>
            <a:picLocks noChangeAspect="1"/>
          </p:cNvPicPr>
          <p:nvPr/>
        </p:nvPicPr>
        <p:blipFill>
          <a:blip r:embed="rId6"/>
          <a:stretch>
            <a:fillRect/>
          </a:stretch>
        </p:blipFill>
        <p:spPr>
          <a:xfrm>
            <a:off x="7715653" y="4641317"/>
            <a:ext cx="1536884" cy="676228"/>
          </a:xfrm>
          <a:prstGeom prst="rect">
            <a:avLst/>
          </a:prstGeom>
          <a:effectLst>
            <a:outerShdw blurRad="50800" dist="38100" dir="2700000" algn="tl" rotWithShape="0">
              <a:prstClr val="black"/>
            </a:outerShdw>
          </a:effectLst>
        </p:spPr>
      </p:pic>
      <p:sp>
        <p:nvSpPr>
          <p:cNvPr id="11" name="TextBox 10">
            <a:extLst>
              <a:ext uri="{FF2B5EF4-FFF2-40B4-BE49-F238E27FC236}">
                <a16:creationId xmlns:a16="http://schemas.microsoft.com/office/drawing/2014/main" id="{59FE109A-116F-47D0-9DBF-680316D773B4}"/>
              </a:ext>
            </a:extLst>
          </p:cNvPr>
          <p:cNvSpPr txBox="1"/>
          <p:nvPr/>
        </p:nvSpPr>
        <p:spPr>
          <a:xfrm>
            <a:off x="1146629" y="1906221"/>
            <a:ext cx="4023916" cy="1754326"/>
          </a:xfrm>
          <a:prstGeom prst="rect">
            <a:avLst/>
          </a:prstGeom>
          <a:noFill/>
        </p:spPr>
        <p:txBody>
          <a:bodyPr wrap="square">
            <a:spAutoFit/>
          </a:bodyPr>
          <a:lstStyle/>
          <a:p>
            <a:r>
              <a:rPr lang="en-US" dirty="0">
                <a:solidFill>
                  <a:schemeClr val="bg1"/>
                </a:solidFill>
              </a:rPr>
              <a:t>#User Engagement:</a:t>
            </a:r>
          </a:p>
          <a:p>
            <a:r>
              <a:rPr lang="en-US" dirty="0">
                <a:solidFill>
                  <a:schemeClr val="bg1"/>
                </a:solidFill>
              </a:rPr>
              <a:t>select * from photos;  #total=257</a:t>
            </a:r>
          </a:p>
          <a:p>
            <a:r>
              <a:rPr lang="en-US" dirty="0">
                <a:solidFill>
                  <a:schemeClr val="bg1"/>
                </a:solidFill>
              </a:rPr>
              <a:t>select * from users;    #total =100</a:t>
            </a:r>
          </a:p>
          <a:p>
            <a:r>
              <a:rPr lang="en-US" dirty="0">
                <a:solidFill>
                  <a:schemeClr val="bg1"/>
                </a:solidFill>
              </a:rPr>
              <a:t>select(select count(*) from photos)/</a:t>
            </a:r>
          </a:p>
          <a:p>
            <a:r>
              <a:rPr lang="en-US" dirty="0">
                <a:solidFill>
                  <a:schemeClr val="bg1"/>
                </a:solidFill>
              </a:rPr>
              <a:t>(select count(*) from users) as avg; </a:t>
            </a:r>
          </a:p>
          <a:p>
            <a:r>
              <a:rPr lang="en-US" b="1" dirty="0">
                <a:solidFill>
                  <a:schemeClr val="bg1"/>
                </a:solidFill>
              </a:rPr>
              <a:t> #257/100=2.57</a:t>
            </a:r>
          </a:p>
        </p:txBody>
      </p:sp>
      <p:graphicFrame>
        <p:nvGraphicFramePr>
          <p:cNvPr id="12" name="Table 11">
            <a:extLst>
              <a:ext uri="{FF2B5EF4-FFF2-40B4-BE49-F238E27FC236}">
                <a16:creationId xmlns:a16="http://schemas.microsoft.com/office/drawing/2014/main" id="{87E87FBA-65F5-411E-A75F-59222C84B85C}"/>
              </a:ext>
            </a:extLst>
          </p:cNvPr>
          <p:cNvGraphicFramePr>
            <a:graphicFrameLocks noGrp="1"/>
          </p:cNvGraphicFramePr>
          <p:nvPr>
            <p:extLst>
              <p:ext uri="{D42A27DB-BD31-4B8C-83A1-F6EECF244321}">
                <p14:modId xmlns:p14="http://schemas.microsoft.com/office/powerpoint/2010/main" val="3543909832"/>
              </p:ext>
            </p:extLst>
          </p:nvPr>
        </p:nvGraphicFramePr>
        <p:xfrm>
          <a:off x="2057146" y="4527017"/>
          <a:ext cx="1101441" cy="889774"/>
        </p:xfrm>
        <a:graphic>
          <a:graphicData uri="http://schemas.openxmlformats.org/drawingml/2006/table">
            <a:tbl>
              <a:tblPr>
                <a:tableStyleId>{616DA210-FB5B-4158-B5E0-FEB733F419BA}</a:tableStyleId>
              </a:tblPr>
              <a:tblGrid>
                <a:gridCol w="1101441">
                  <a:extLst>
                    <a:ext uri="{9D8B030D-6E8A-4147-A177-3AD203B41FA5}">
                      <a16:colId xmlns:a16="http://schemas.microsoft.com/office/drawing/2014/main" val="739166842"/>
                    </a:ext>
                  </a:extLst>
                </a:gridCol>
              </a:tblGrid>
              <a:tr h="444887">
                <a:tc>
                  <a:txBody>
                    <a:bodyPr/>
                    <a:lstStyle/>
                    <a:p>
                      <a:r>
                        <a:rPr lang="en-US" dirty="0" err="1">
                          <a:solidFill>
                            <a:schemeClr val="bg1"/>
                          </a:solidFill>
                        </a:rPr>
                        <a:t>Avrage</a:t>
                      </a:r>
                      <a:endParaRPr lang="en-US" dirty="0">
                        <a:solidFill>
                          <a:schemeClr val="bg1"/>
                        </a:solidFill>
                      </a:endParaRPr>
                    </a:p>
                  </a:txBody>
                  <a:tcPr anchor="ctr"/>
                </a:tc>
                <a:extLst>
                  <a:ext uri="{0D108BD9-81ED-4DB2-BD59-A6C34878D82A}">
                    <a16:rowId xmlns:a16="http://schemas.microsoft.com/office/drawing/2014/main" val="4076673336"/>
                  </a:ext>
                </a:extLst>
              </a:tr>
              <a:tr h="444887">
                <a:tc>
                  <a:txBody>
                    <a:bodyPr/>
                    <a:lstStyle/>
                    <a:p>
                      <a:r>
                        <a:rPr lang="en-US" dirty="0">
                          <a:solidFill>
                            <a:schemeClr val="bg1"/>
                          </a:solidFill>
                        </a:rPr>
                        <a:t>2.5700</a:t>
                      </a:r>
                    </a:p>
                  </a:txBody>
                  <a:tcPr anchor="ctr"/>
                </a:tc>
                <a:extLst>
                  <a:ext uri="{0D108BD9-81ED-4DB2-BD59-A6C34878D82A}">
                    <a16:rowId xmlns:a16="http://schemas.microsoft.com/office/drawing/2014/main" val="4206151447"/>
                  </a:ext>
                </a:extLst>
              </a:tr>
            </a:tbl>
          </a:graphicData>
        </a:graphic>
      </p:graphicFrame>
      <p:sp>
        <p:nvSpPr>
          <p:cNvPr id="13" name="Shape">
            <a:extLst>
              <a:ext uri="{FF2B5EF4-FFF2-40B4-BE49-F238E27FC236}">
                <a16:creationId xmlns:a16="http://schemas.microsoft.com/office/drawing/2014/main" id="{D0C629F4-C6C8-49BE-A951-7C2FF3CF18D1}"/>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4" name="Shape">
            <a:extLst>
              <a:ext uri="{FF2B5EF4-FFF2-40B4-BE49-F238E27FC236}">
                <a16:creationId xmlns:a16="http://schemas.microsoft.com/office/drawing/2014/main" id="{5DF85340-5F35-4335-892A-44A50E4FC92D}"/>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464515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4000">
              <a:srgbClr val="EC6646"/>
            </a:gs>
            <a:gs pos="28000">
              <a:srgbClr val="EC0753"/>
            </a:gs>
            <a:gs pos="87000">
              <a:srgbClr val="7B11A8"/>
            </a:gs>
          </a:gsLst>
          <a:lin ang="5400000" scaled="0"/>
        </a:gra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F09BA916-74CF-435A-8A20-82D6D10EA441}"/>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652023-D7DA-464B-A046-256574130C69}"/>
              </a:ext>
            </a:extLst>
          </p:cNvPr>
          <p:cNvSpPr txBox="1"/>
          <p:nvPr/>
        </p:nvSpPr>
        <p:spPr>
          <a:xfrm>
            <a:off x="1391907" y="2274837"/>
            <a:ext cx="9597671" cy="2308324"/>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Bots &amp; Fake Accounts</a:t>
            </a:r>
            <a:endParaRPr lang="en-US" sz="7200" dirty="0">
              <a:solidFill>
                <a:schemeClr val="bg2"/>
              </a:solidFill>
              <a:effectLst/>
            </a:endParaRPr>
          </a:p>
        </p:txBody>
      </p:sp>
      <p:pic>
        <p:nvPicPr>
          <p:cNvPr id="5" name="Graphic 4" descr="Robot with solid fill">
            <a:extLst>
              <a:ext uri="{FF2B5EF4-FFF2-40B4-BE49-F238E27FC236}">
                <a16:creationId xmlns:a16="http://schemas.microsoft.com/office/drawing/2014/main" id="{849961EA-2D86-4E93-9F06-C2CF0DADDF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1123950"/>
            <a:ext cx="1371600" cy="1371600"/>
          </a:xfrm>
          <a:prstGeom prst="rect">
            <a:avLst/>
          </a:prstGeom>
        </p:spPr>
      </p:pic>
      <p:pic>
        <p:nvPicPr>
          <p:cNvPr id="6" name="Picture 5">
            <a:extLst>
              <a:ext uri="{FF2B5EF4-FFF2-40B4-BE49-F238E27FC236}">
                <a16:creationId xmlns:a16="http://schemas.microsoft.com/office/drawing/2014/main" id="{B1F8FD64-3044-4B84-ADDD-9DCC8902BEA3}"/>
              </a:ext>
            </a:extLst>
          </p:cNvPr>
          <p:cNvPicPr>
            <a:picLocks noChangeAspect="1"/>
          </p:cNvPicPr>
          <p:nvPr/>
        </p:nvPicPr>
        <p:blipFill>
          <a:blip r:embed="rId4"/>
          <a:stretch>
            <a:fillRect/>
          </a:stretch>
        </p:blipFill>
        <p:spPr>
          <a:xfrm>
            <a:off x="-3946634" y="2049391"/>
            <a:ext cx="3514725" cy="1104900"/>
          </a:xfrm>
          <a:prstGeom prst="rect">
            <a:avLst/>
          </a:prstGeom>
          <a:effectLst>
            <a:outerShdw blurRad="50800" dist="38100" dir="2700000" algn="tl" rotWithShape="0">
              <a:prstClr val="black"/>
            </a:outerShdw>
          </a:effectLst>
        </p:spPr>
      </p:pic>
      <p:sp>
        <p:nvSpPr>
          <p:cNvPr id="7" name="TextBox 6">
            <a:extLst>
              <a:ext uri="{FF2B5EF4-FFF2-40B4-BE49-F238E27FC236}">
                <a16:creationId xmlns:a16="http://schemas.microsoft.com/office/drawing/2014/main" id="{31BFBACD-BEDA-454F-8F45-0C4195E18675}"/>
              </a:ext>
            </a:extLst>
          </p:cNvPr>
          <p:cNvSpPr txBox="1"/>
          <p:nvPr/>
        </p:nvSpPr>
        <p:spPr>
          <a:xfrm>
            <a:off x="-7174815" y="1822786"/>
            <a:ext cx="2689225" cy="2031325"/>
          </a:xfrm>
          <a:prstGeom prst="rect">
            <a:avLst/>
          </a:prstGeom>
          <a:noFill/>
        </p:spPr>
        <p:txBody>
          <a:bodyPr wrap="square">
            <a:spAutoFit/>
          </a:bodyPr>
          <a:lstStyle/>
          <a:p>
            <a:r>
              <a:rPr lang="en-US" dirty="0">
                <a:solidFill>
                  <a:schemeClr val="bg1"/>
                </a:solidFill>
              </a:rPr>
              <a:t>#Bots &amp; </a:t>
            </a:r>
            <a:r>
              <a:rPr lang="en-US" dirty="0" err="1">
                <a:solidFill>
                  <a:schemeClr val="bg1"/>
                </a:solidFill>
              </a:rPr>
              <a:t>Fake:CODE</a:t>
            </a:r>
            <a:r>
              <a:rPr lang="en-US" dirty="0">
                <a:solidFill>
                  <a:schemeClr val="bg1"/>
                </a:solidFill>
              </a:rPr>
              <a:t> </a:t>
            </a:r>
            <a:r>
              <a:rPr lang="en-US" dirty="0" err="1">
                <a:solidFill>
                  <a:schemeClr val="bg1"/>
                </a:solidFill>
              </a:rPr>
              <a:t>Accounts:select</a:t>
            </a:r>
            <a:r>
              <a:rPr lang="en-US" dirty="0">
                <a:solidFill>
                  <a:schemeClr val="bg1"/>
                </a:solidFill>
              </a:rPr>
              <a:t> </a:t>
            </a:r>
            <a:r>
              <a:rPr lang="en-US" dirty="0" err="1">
                <a:solidFill>
                  <a:schemeClr val="bg1"/>
                </a:solidFill>
              </a:rPr>
              <a:t>user_id,count</a:t>
            </a:r>
            <a:r>
              <a:rPr lang="en-US" dirty="0">
                <a:solidFill>
                  <a:schemeClr val="bg1"/>
                </a:solidFill>
              </a:rPr>
              <a:t>(*) as </a:t>
            </a:r>
            <a:r>
              <a:rPr lang="en-US" dirty="0" err="1">
                <a:solidFill>
                  <a:schemeClr val="bg1"/>
                </a:solidFill>
              </a:rPr>
              <a:t>num_likes</a:t>
            </a:r>
            <a:r>
              <a:rPr lang="en-US" dirty="0">
                <a:solidFill>
                  <a:schemeClr val="bg1"/>
                </a:solidFill>
              </a:rPr>
              <a:t> from </a:t>
            </a:r>
            <a:r>
              <a:rPr lang="en-US" dirty="0" err="1">
                <a:solidFill>
                  <a:schemeClr val="bg1"/>
                </a:solidFill>
              </a:rPr>
              <a:t>likesgroup</a:t>
            </a:r>
            <a:r>
              <a:rPr lang="en-US" dirty="0">
                <a:solidFill>
                  <a:schemeClr val="bg1"/>
                </a:solidFill>
              </a:rPr>
              <a:t> by </a:t>
            </a:r>
            <a:r>
              <a:rPr lang="en-US" dirty="0" err="1">
                <a:solidFill>
                  <a:schemeClr val="bg1"/>
                </a:solidFill>
              </a:rPr>
              <a:t>user_idhaving</a:t>
            </a:r>
            <a:r>
              <a:rPr lang="en-US" dirty="0">
                <a:solidFill>
                  <a:schemeClr val="bg1"/>
                </a:solidFill>
              </a:rPr>
              <a:t> </a:t>
            </a:r>
            <a:r>
              <a:rPr lang="en-US" dirty="0" err="1">
                <a:solidFill>
                  <a:schemeClr val="bg1"/>
                </a:solidFill>
              </a:rPr>
              <a:t>num_likes</a:t>
            </a:r>
            <a:r>
              <a:rPr lang="en-US" dirty="0">
                <a:solidFill>
                  <a:schemeClr val="bg1"/>
                </a:solidFill>
              </a:rPr>
              <a:t>=(select count(*) from photos);</a:t>
            </a:r>
          </a:p>
        </p:txBody>
      </p:sp>
      <p:pic>
        <p:nvPicPr>
          <p:cNvPr id="8" name="Picture 7">
            <a:extLst>
              <a:ext uri="{FF2B5EF4-FFF2-40B4-BE49-F238E27FC236}">
                <a16:creationId xmlns:a16="http://schemas.microsoft.com/office/drawing/2014/main" id="{F29EBA34-9518-4E41-A8C2-7AD48953EF74}"/>
              </a:ext>
            </a:extLst>
          </p:cNvPr>
          <p:cNvPicPr>
            <a:picLocks noChangeAspect="1"/>
          </p:cNvPicPr>
          <p:nvPr/>
        </p:nvPicPr>
        <p:blipFill>
          <a:blip r:embed="rId5"/>
          <a:stretch>
            <a:fillRect/>
          </a:stretch>
        </p:blipFill>
        <p:spPr>
          <a:xfrm>
            <a:off x="17874993" y="1290469"/>
            <a:ext cx="1362265" cy="2410161"/>
          </a:xfrm>
          <a:prstGeom prst="rect">
            <a:avLst/>
          </a:prstGeom>
          <a:effectLst>
            <a:outerShdw blurRad="50800" dist="38100" dir="2700000" algn="tl" rotWithShape="0">
              <a:prstClr val="black"/>
            </a:outerShdw>
          </a:effectLst>
        </p:spPr>
      </p:pic>
      <p:pic>
        <p:nvPicPr>
          <p:cNvPr id="9" name="Picture 8">
            <a:extLst>
              <a:ext uri="{FF2B5EF4-FFF2-40B4-BE49-F238E27FC236}">
                <a16:creationId xmlns:a16="http://schemas.microsoft.com/office/drawing/2014/main" id="{3D512A93-5994-41B6-A6F4-34C2929209E3}"/>
              </a:ext>
            </a:extLst>
          </p:cNvPr>
          <p:cNvPicPr>
            <a:picLocks noChangeAspect="1"/>
          </p:cNvPicPr>
          <p:nvPr/>
        </p:nvPicPr>
        <p:blipFill>
          <a:blip r:embed="rId6"/>
          <a:stretch>
            <a:fillRect/>
          </a:stretch>
        </p:blipFill>
        <p:spPr>
          <a:xfrm>
            <a:off x="12623909" y="4527553"/>
            <a:ext cx="3248025" cy="1219200"/>
          </a:xfrm>
          <a:prstGeom prst="rect">
            <a:avLst/>
          </a:prstGeom>
          <a:effectLst>
            <a:outerShdw blurRad="50800" dist="38100" dir="2700000" algn="tl" rotWithShape="0">
              <a:prstClr val="black"/>
            </a:outerShdw>
          </a:effectLst>
        </p:spPr>
      </p:pic>
      <p:sp>
        <p:nvSpPr>
          <p:cNvPr id="10" name="TextBox 9">
            <a:extLst>
              <a:ext uri="{FF2B5EF4-FFF2-40B4-BE49-F238E27FC236}">
                <a16:creationId xmlns:a16="http://schemas.microsoft.com/office/drawing/2014/main" id="{507CF129-D613-4061-9D31-E4B383089C0C}"/>
              </a:ext>
            </a:extLst>
          </p:cNvPr>
          <p:cNvSpPr txBox="1"/>
          <p:nvPr/>
        </p:nvSpPr>
        <p:spPr>
          <a:xfrm>
            <a:off x="-7174815" y="4063394"/>
            <a:ext cx="3067844" cy="2031325"/>
          </a:xfrm>
          <a:prstGeom prst="rect">
            <a:avLst/>
          </a:prstGeom>
          <a:noFill/>
        </p:spPr>
        <p:txBody>
          <a:bodyPr wrap="square">
            <a:spAutoFit/>
          </a:bodyPr>
          <a:lstStyle/>
          <a:p>
            <a:r>
              <a:rPr lang="en-US" dirty="0">
                <a:solidFill>
                  <a:schemeClr val="bg1"/>
                </a:solidFill>
              </a:rPr>
              <a:t>select </a:t>
            </a:r>
            <a:r>
              <a:rPr lang="en-US" dirty="0" err="1">
                <a:solidFill>
                  <a:schemeClr val="bg1"/>
                </a:solidFill>
              </a:rPr>
              <a:t>u.username</a:t>
            </a:r>
            <a:r>
              <a:rPr lang="en-US" dirty="0">
                <a:solidFill>
                  <a:schemeClr val="bg1"/>
                </a:solidFill>
              </a:rPr>
              <a:t>,</a:t>
            </a:r>
          </a:p>
          <a:p>
            <a:r>
              <a:rPr lang="en-US" dirty="0">
                <a:solidFill>
                  <a:schemeClr val="bg1"/>
                </a:solidFill>
              </a:rPr>
              <a:t>count(*) as </a:t>
            </a:r>
            <a:r>
              <a:rPr lang="en-US" dirty="0" err="1">
                <a:solidFill>
                  <a:schemeClr val="bg1"/>
                </a:solidFill>
              </a:rPr>
              <a:t>num_likes</a:t>
            </a:r>
            <a:endParaRPr lang="en-US" dirty="0">
              <a:solidFill>
                <a:schemeClr val="bg1"/>
              </a:solidFill>
            </a:endParaRPr>
          </a:p>
          <a:p>
            <a:r>
              <a:rPr lang="en-US" dirty="0">
                <a:solidFill>
                  <a:schemeClr val="bg1"/>
                </a:solidFill>
              </a:rPr>
              <a:t>from users u </a:t>
            </a:r>
          </a:p>
          <a:p>
            <a:r>
              <a:rPr lang="en-US" dirty="0">
                <a:solidFill>
                  <a:schemeClr val="bg1"/>
                </a:solidFill>
              </a:rPr>
              <a:t>join likes l on u.id=</a:t>
            </a:r>
            <a:r>
              <a:rPr lang="en-US" dirty="0" err="1">
                <a:solidFill>
                  <a:schemeClr val="bg1"/>
                </a:solidFill>
              </a:rPr>
              <a:t>l.user_id</a:t>
            </a:r>
            <a:r>
              <a:rPr lang="en-US" dirty="0">
                <a:solidFill>
                  <a:schemeClr val="bg1"/>
                </a:solidFill>
              </a:rPr>
              <a:t> group by u.id</a:t>
            </a:r>
          </a:p>
          <a:p>
            <a:r>
              <a:rPr lang="en-US" dirty="0">
                <a:solidFill>
                  <a:schemeClr val="bg1"/>
                </a:solidFill>
              </a:rPr>
              <a:t>having </a:t>
            </a:r>
            <a:r>
              <a:rPr lang="en-US" dirty="0" err="1">
                <a:solidFill>
                  <a:schemeClr val="bg1"/>
                </a:solidFill>
              </a:rPr>
              <a:t>num_likes</a:t>
            </a:r>
            <a:r>
              <a:rPr lang="en-US" dirty="0">
                <a:solidFill>
                  <a:schemeClr val="bg1"/>
                </a:solidFill>
              </a:rPr>
              <a:t>=(select count(*) from photos);</a:t>
            </a:r>
          </a:p>
        </p:txBody>
      </p:sp>
      <p:pic>
        <p:nvPicPr>
          <p:cNvPr id="11" name="Picture 10">
            <a:extLst>
              <a:ext uri="{FF2B5EF4-FFF2-40B4-BE49-F238E27FC236}">
                <a16:creationId xmlns:a16="http://schemas.microsoft.com/office/drawing/2014/main" id="{36D14486-8257-4B63-BAB8-9214D7DEC43E}"/>
              </a:ext>
            </a:extLst>
          </p:cNvPr>
          <p:cNvPicPr>
            <a:picLocks noChangeAspect="1"/>
          </p:cNvPicPr>
          <p:nvPr/>
        </p:nvPicPr>
        <p:blipFill>
          <a:blip r:embed="rId7"/>
          <a:stretch>
            <a:fillRect/>
          </a:stretch>
        </p:blipFill>
        <p:spPr>
          <a:xfrm>
            <a:off x="16945084" y="3898903"/>
            <a:ext cx="2581275" cy="2476500"/>
          </a:xfrm>
          <a:prstGeom prst="rect">
            <a:avLst/>
          </a:prstGeom>
          <a:effectLst>
            <a:outerShdw blurRad="50800" dist="38100" dir="2700000" algn="tl" rotWithShape="0">
              <a:prstClr val="black"/>
            </a:outerShdw>
          </a:effectLst>
        </p:spPr>
      </p:pic>
    </p:spTree>
    <p:extLst>
      <p:ext uri="{BB962C8B-B14F-4D97-AF65-F5344CB8AC3E}">
        <p14:creationId xmlns:p14="http://schemas.microsoft.com/office/powerpoint/2010/main" val="32695526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1000">
              <a:srgbClr val="EC6646"/>
            </a:gs>
            <a:gs pos="55000">
              <a:srgbClr val="EC0753"/>
            </a:gs>
            <a:gs pos="100000">
              <a:srgbClr val="7B11A8"/>
            </a:gs>
          </a:gsLst>
          <a:lin ang="27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0C33E78-4529-4FF5-987F-B7B8764CA884}"/>
              </a:ext>
            </a:extLst>
          </p:cNvPr>
          <p:cNvPicPr>
            <a:picLocks noChangeAspect="1"/>
          </p:cNvPicPr>
          <p:nvPr/>
        </p:nvPicPr>
        <p:blipFill>
          <a:blip r:embed="rId2"/>
          <a:stretch>
            <a:fillRect/>
          </a:stretch>
        </p:blipFill>
        <p:spPr>
          <a:xfrm>
            <a:off x="0" y="0"/>
            <a:ext cx="12192000" cy="6858000"/>
          </a:xfrm>
          <a:prstGeom prst="rect">
            <a:avLst/>
          </a:prstGeom>
          <a:gradFill>
            <a:gsLst>
              <a:gs pos="21000">
                <a:srgbClr val="EC6646"/>
              </a:gs>
              <a:gs pos="55000">
                <a:srgbClr val="EC0753"/>
              </a:gs>
              <a:gs pos="100000">
                <a:srgbClr val="7B11A8"/>
              </a:gs>
            </a:gsLst>
            <a:lin ang="2700000" scaled="1"/>
          </a:gradFill>
        </p:spPr>
      </p:pic>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F97B0D08-7BBD-4D0F-AF69-2D31A2D77BC7}"/>
                  </a:ext>
                </a:extLst>
              </p:cNvPr>
              <p:cNvGraphicFramePr>
                <a:graphicFrameLocks noChangeAspect="1"/>
              </p:cNvGraphicFramePr>
              <p:nvPr>
                <p:extLst>
                  <p:ext uri="{D42A27DB-BD31-4B8C-83A1-F6EECF244321}">
                    <p14:modId xmlns:p14="http://schemas.microsoft.com/office/powerpoint/2010/main" val="1137256380"/>
                  </p:ext>
                </p:extLst>
              </p:nvPr>
            </p:nvGraphicFramePr>
            <p:xfrm>
              <a:off x="637824" y="753067"/>
              <a:ext cx="3453104" cy="1942371"/>
            </p:xfrm>
            <a:graphic>
              <a:graphicData uri="http://schemas.microsoft.com/office/powerpoint/2016/sectionzoom">
                <psez:sectionZm>
                  <psez:sectionZmObj sectionId="{AC42EED7-E248-4BFC-B904-70FF103082FF}">
                    <psez:zmPr id="{404733C5-1BBA-4316-90DE-CDD21E22ADF0}" transitionDur="1000" showBg="0">
                      <p166:blipFill xmlns:p166="http://schemas.microsoft.com/office/powerpoint/2016/6/main">
                        <a:blip r:embed="rId3"/>
                        <a:stretch>
                          <a:fillRect/>
                        </a:stretch>
                      </p166:blipFill>
                      <p166:spPr xmlns:p166="http://schemas.microsoft.com/office/powerpoint/2016/6/main">
                        <a:xfrm>
                          <a:off x="0" y="0"/>
                          <a:ext cx="3453104" cy="1942371"/>
                        </a:xfrm>
                        <a:prstGeom prst="rect">
                          <a:avLst/>
                        </a:prstGeom>
                      </p166:spPr>
                    </psez:zmPr>
                  </psez:sectionZmObj>
                </psez:sectionZm>
              </a:graphicData>
            </a:graphic>
          </p:graphicFrame>
        </mc:Choice>
        <mc:Fallback xmlns="">
          <p:pic>
            <p:nvPicPr>
              <p:cNvPr id="7" name="Section Zoom 6">
                <a:hlinkClick r:id="rId4" action="ppaction://hlinksldjump"/>
                <a:extLst>
                  <a:ext uri="{FF2B5EF4-FFF2-40B4-BE49-F238E27FC236}">
                    <a16:creationId xmlns:a16="http://schemas.microsoft.com/office/drawing/2014/main" id="{F97B0D08-7BBD-4D0F-AF69-2D31A2D77BC7}"/>
                  </a:ext>
                </a:extLst>
              </p:cNvPr>
              <p:cNvPicPr>
                <a:picLocks noGrp="1" noRot="1" noChangeAspect="1" noMove="1" noResize="1" noEditPoints="1" noAdjustHandles="1" noChangeArrowheads="1" noChangeShapeType="1"/>
              </p:cNvPicPr>
              <p:nvPr/>
            </p:nvPicPr>
            <p:blipFill>
              <a:blip r:embed="rId5"/>
              <a:stretch>
                <a:fillRect/>
              </a:stretch>
            </p:blipFill>
            <p:spPr>
              <a:xfrm>
                <a:off x="637824" y="753067"/>
                <a:ext cx="3453104" cy="1942371"/>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6E80C83B-E3D8-40C6-AF55-5CA11A673A51}"/>
                  </a:ext>
                </a:extLst>
              </p:cNvPr>
              <p:cNvGraphicFramePr>
                <a:graphicFrameLocks noChangeAspect="1"/>
              </p:cNvGraphicFramePr>
              <p:nvPr>
                <p:extLst>
                  <p:ext uri="{D42A27DB-BD31-4B8C-83A1-F6EECF244321}">
                    <p14:modId xmlns:p14="http://schemas.microsoft.com/office/powerpoint/2010/main" val="2104604456"/>
                  </p:ext>
                </p:extLst>
              </p:nvPr>
            </p:nvGraphicFramePr>
            <p:xfrm>
              <a:off x="8633850" y="3724867"/>
              <a:ext cx="3453104" cy="1942371"/>
            </p:xfrm>
            <a:graphic>
              <a:graphicData uri="http://schemas.microsoft.com/office/powerpoint/2016/sectionzoom">
                <psez:sectionZm>
                  <psez:sectionZmObj sectionId="{9C17DE40-7C6D-4C58-B9BA-9CDEBE62B325}">
                    <psez:zmPr id="{9B2B658D-A55A-44CD-931A-9882D1EF9B3E}" transitionDur="1000" showBg="0">
                      <p166:blipFill xmlns:p166="http://schemas.microsoft.com/office/powerpoint/2016/6/main">
                        <a:blip r:embed="rId6"/>
                        <a:stretch>
                          <a:fillRect/>
                        </a:stretch>
                      </p166:blipFill>
                      <p166:spPr xmlns:p166="http://schemas.microsoft.com/office/powerpoint/2016/6/main">
                        <a:xfrm>
                          <a:off x="0" y="0"/>
                          <a:ext cx="3453104" cy="1942371"/>
                        </a:xfrm>
                        <a:prstGeom prst="rect">
                          <a:avLst/>
                        </a:prstGeom>
                      </p166:spPr>
                    </psez:zmPr>
                  </psez:sectionZmObj>
                </psez:sectionZm>
              </a:graphicData>
            </a:graphic>
          </p:graphicFrame>
        </mc:Choice>
        <mc:Fallback xmlns="">
          <p:pic>
            <p:nvPicPr>
              <p:cNvPr id="9" name="Section Zoom 8">
                <a:hlinkClick r:id="rId7" action="ppaction://hlinksldjump"/>
                <a:extLst>
                  <a:ext uri="{FF2B5EF4-FFF2-40B4-BE49-F238E27FC236}">
                    <a16:creationId xmlns:a16="http://schemas.microsoft.com/office/drawing/2014/main" id="{6E80C83B-E3D8-40C6-AF55-5CA11A673A51}"/>
                  </a:ext>
                </a:extLst>
              </p:cNvPr>
              <p:cNvPicPr>
                <a:picLocks noGrp="1" noRot="1" noChangeAspect="1" noMove="1" noResize="1" noEditPoints="1" noAdjustHandles="1" noChangeArrowheads="1" noChangeShapeType="1"/>
              </p:cNvPicPr>
              <p:nvPr/>
            </p:nvPicPr>
            <p:blipFill>
              <a:blip r:embed="rId8"/>
              <a:stretch>
                <a:fillRect/>
              </a:stretch>
            </p:blipFill>
            <p:spPr>
              <a:xfrm>
                <a:off x="8633850" y="3724867"/>
                <a:ext cx="3453104" cy="1942371"/>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F4937A59-D8B1-405C-BAE6-C88CA4BE0740}"/>
                  </a:ext>
                </a:extLst>
              </p:cNvPr>
              <p:cNvGraphicFramePr>
                <a:graphicFrameLocks noChangeAspect="1"/>
              </p:cNvGraphicFramePr>
              <p:nvPr>
                <p:extLst>
                  <p:ext uri="{D42A27DB-BD31-4B8C-83A1-F6EECF244321}">
                    <p14:modId xmlns:p14="http://schemas.microsoft.com/office/powerpoint/2010/main" val="3221036809"/>
                  </p:ext>
                </p:extLst>
              </p:nvPr>
            </p:nvGraphicFramePr>
            <p:xfrm>
              <a:off x="4963686" y="5584147"/>
              <a:ext cx="2264627" cy="1273853"/>
            </p:xfrm>
            <a:graphic>
              <a:graphicData uri="http://schemas.microsoft.com/office/powerpoint/2016/sectionzoom">
                <psez:sectionZm>
                  <psez:sectionZmObj sectionId="{EBAA4130-2951-43D7-8510-74A1AB806E39}">
                    <psez:zmPr id="{82932A37-0924-4984-8188-A4116D6A7056}" returnToParent="0" transitionDur="1000" showBg="0">
                      <p166:blipFill xmlns:p166="http://schemas.microsoft.com/office/powerpoint/2016/6/main">
                        <a:blip r:embed="rId9"/>
                        <a:stretch>
                          <a:fillRect/>
                        </a:stretch>
                      </p166:blipFill>
                      <p166:spPr xmlns:p166="http://schemas.microsoft.com/office/powerpoint/2016/6/main">
                        <a:xfrm>
                          <a:off x="0" y="0"/>
                          <a:ext cx="2264627" cy="1273853"/>
                        </a:xfrm>
                        <a:prstGeom prst="rect">
                          <a:avLst/>
                        </a:prstGeom>
                      </p166:spPr>
                    </psez:zmPr>
                  </psez:sectionZmObj>
                </psez:sectionZm>
              </a:graphicData>
            </a:graphic>
          </p:graphicFrame>
        </mc:Choice>
        <mc:Fallback xmlns="">
          <p:pic>
            <p:nvPicPr>
              <p:cNvPr id="12" name="Section Zoom 11">
                <a:hlinkClick r:id="rId10" action="ppaction://hlinksldjump"/>
                <a:extLst>
                  <a:ext uri="{FF2B5EF4-FFF2-40B4-BE49-F238E27FC236}">
                    <a16:creationId xmlns:a16="http://schemas.microsoft.com/office/drawing/2014/main" id="{F4937A59-D8B1-405C-BAE6-C88CA4BE0740}"/>
                  </a:ext>
                </a:extLst>
              </p:cNvPr>
              <p:cNvPicPr>
                <a:picLocks noGrp="1" noRot="1" noChangeAspect="1" noMove="1" noResize="1" noEditPoints="1" noAdjustHandles="1" noChangeArrowheads="1" noChangeShapeType="1"/>
              </p:cNvPicPr>
              <p:nvPr/>
            </p:nvPicPr>
            <p:blipFill>
              <a:blip r:embed="rId11"/>
              <a:stretch>
                <a:fillRect/>
              </a:stretch>
            </p:blipFill>
            <p:spPr>
              <a:xfrm>
                <a:off x="4963686" y="5584147"/>
                <a:ext cx="2264627" cy="1273853"/>
              </a:xfrm>
              <a:prstGeom prst="rect">
                <a:avLst/>
              </a:prstGeom>
            </p:spPr>
          </p:pic>
        </mc:Fallback>
      </mc:AlternateContent>
      <p:sp>
        <p:nvSpPr>
          <p:cNvPr id="6" name="Shape">
            <a:extLst>
              <a:ext uri="{FF2B5EF4-FFF2-40B4-BE49-F238E27FC236}">
                <a16:creationId xmlns:a16="http://schemas.microsoft.com/office/drawing/2014/main" id="{0F93A1FF-9BFC-4E94-8D9A-DB1A8FB820ED}"/>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8" name="Shape">
            <a:extLst>
              <a:ext uri="{FF2B5EF4-FFF2-40B4-BE49-F238E27FC236}">
                <a16:creationId xmlns:a16="http://schemas.microsoft.com/office/drawing/2014/main" id="{77DD31AF-2DCC-4711-91D0-9D817A56F5F0}"/>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2" name="TextBox 1">
            <a:extLst>
              <a:ext uri="{FF2B5EF4-FFF2-40B4-BE49-F238E27FC236}">
                <a16:creationId xmlns:a16="http://schemas.microsoft.com/office/drawing/2014/main" id="{0F92B2ED-8F1C-4108-AB55-C70277FD4B97}"/>
              </a:ext>
            </a:extLst>
          </p:cNvPr>
          <p:cNvSpPr txBox="1"/>
          <p:nvPr/>
        </p:nvSpPr>
        <p:spPr>
          <a:xfrm>
            <a:off x="4267200" y="308547"/>
            <a:ext cx="6324600" cy="3416320"/>
          </a:xfrm>
          <a:prstGeom prst="rect">
            <a:avLst/>
          </a:prstGeom>
          <a:noFill/>
        </p:spPr>
        <p:txBody>
          <a:bodyPr wrap="square" rtlCol="0">
            <a:spAutoFit/>
          </a:bodyPr>
          <a:lstStyle/>
          <a:p>
            <a:pPr algn="l"/>
            <a:r>
              <a:rPr lang="en-US" sz="1200" b="1" i="0" dirty="0">
                <a:solidFill>
                  <a:schemeClr val="bg1"/>
                </a:solidFill>
                <a:effectLst/>
                <a:latin typeface="Manrope"/>
              </a:rPr>
              <a:t>SQL Tasks :</a:t>
            </a:r>
          </a:p>
          <a:p>
            <a:pPr algn="l"/>
            <a:r>
              <a:rPr lang="en-US" sz="1200" b="1" i="0" dirty="0">
                <a:effectLst/>
                <a:latin typeface="Manrope"/>
              </a:rPr>
              <a:t>A) Marketing Analysis:</a:t>
            </a:r>
            <a:endParaRPr lang="en-US" sz="1200" b="0" i="0" dirty="0">
              <a:effectLst/>
              <a:latin typeface="Manrope"/>
            </a:endParaRPr>
          </a:p>
          <a:p>
            <a:pPr algn="l">
              <a:buFont typeface="+mj-lt"/>
              <a:buAutoNum type="arabicPeriod"/>
            </a:pPr>
            <a:r>
              <a:rPr lang="en-US" sz="1200" b="1" i="0" dirty="0">
                <a:effectLst/>
                <a:latin typeface="Manrope"/>
              </a:rPr>
              <a:t>Loyal User Reward:</a:t>
            </a:r>
            <a:r>
              <a:rPr lang="en-US" sz="1200" b="0" i="0" dirty="0">
                <a:effectLst/>
                <a:latin typeface="Manrope"/>
              </a:rPr>
              <a:t> </a:t>
            </a:r>
            <a:r>
              <a:rPr lang="en-US" sz="1200" b="0" i="0" dirty="0">
                <a:solidFill>
                  <a:schemeClr val="bg1"/>
                </a:solidFill>
                <a:effectLst/>
                <a:latin typeface="Manrope"/>
              </a:rPr>
              <a:t>The marketing team wants to reward the most loyal users, i.e., those who have been using the platform for the longest time.</a:t>
            </a:r>
            <a:br>
              <a:rPr lang="en-US" sz="1200" b="0" i="0" dirty="0">
                <a:solidFill>
                  <a:schemeClr val="bg1"/>
                </a:solidFill>
                <a:effectLst/>
                <a:latin typeface="Manrope"/>
              </a:rPr>
            </a:br>
            <a:r>
              <a:rPr lang="en-US" sz="1200" b="0" i="0" dirty="0">
                <a:solidFill>
                  <a:schemeClr val="bg1"/>
                </a:solidFill>
                <a:effectLst/>
                <a:latin typeface="Manrope"/>
              </a:rPr>
              <a:t>Task: Identify the five oldest users on Instagram from the provided database.</a:t>
            </a:r>
          </a:p>
          <a:p>
            <a:pPr algn="l">
              <a:buFont typeface="+mj-lt"/>
              <a:buAutoNum type="arabicPeriod"/>
            </a:pPr>
            <a:r>
              <a:rPr lang="en-US" sz="1200" b="1" i="0" dirty="0">
                <a:effectLst/>
                <a:latin typeface="Manrope"/>
              </a:rPr>
              <a:t>Inactive User Engagement:</a:t>
            </a:r>
            <a:r>
              <a:rPr lang="en-US" sz="1200" b="0" i="0" dirty="0">
                <a:effectLst/>
                <a:latin typeface="Manrope"/>
              </a:rPr>
              <a:t> </a:t>
            </a:r>
            <a:r>
              <a:rPr lang="en-US" sz="1200" b="0" i="0" dirty="0">
                <a:solidFill>
                  <a:schemeClr val="bg1"/>
                </a:solidFill>
                <a:effectLst/>
                <a:latin typeface="Manrope"/>
              </a:rPr>
              <a:t>The team wants to encourage inactive users to start posting by sending them promotional emails.</a:t>
            </a:r>
            <a:br>
              <a:rPr lang="en-US" sz="1200" b="0" i="0" dirty="0">
                <a:solidFill>
                  <a:schemeClr val="bg1"/>
                </a:solidFill>
                <a:effectLst/>
                <a:latin typeface="Manrope"/>
              </a:rPr>
            </a:br>
            <a:r>
              <a:rPr lang="en-US" sz="1200" dirty="0">
                <a:solidFill>
                  <a:schemeClr val="bg1"/>
                </a:solidFill>
                <a:latin typeface="Manrope"/>
              </a:rPr>
              <a:t>T</a:t>
            </a:r>
            <a:r>
              <a:rPr lang="en-US" sz="1200" b="0" i="0" dirty="0">
                <a:solidFill>
                  <a:schemeClr val="bg1"/>
                </a:solidFill>
                <a:effectLst/>
                <a:latin typeface="Manrope"/>
              </a:rPr>
              <a:t>ask: Identify users who have never posted a single photo on Instagram.</a:t>
            </a:r>
          </a:p>
          <a:p>
            <a:pPr algn="l">
              <a:buFont typeface="+mj-lt"/>
              <a:buAutoNum type="arabicPeriod"/>
            </a:pPr>
            <a:r>
              <a:rPr lang="en-US" sz="1200" b="1" i="0" dirty="0">
                <a:effectLst/>
                <a:latin typeface="Manrope"/>
              </a:rPr>
              <a:t>Contest Winner Declaration:</a:t>
            </a:r>
            <a:r>
              <a:rPr lang="en-US" sz="1200" b="0" i="0" dirty="0">
                <a:effectLst/>
                <a:latin typeface="Manrope"/>
              </a:rPr>
              <a:t> </a:t>
            </a:r>
            <a:r>
              <a:rPr lang="en-US" sz="1200" b="0" i="0" dirty="0">
                <a:solidFill>
                  <a:schemeClr val="bg1"/>
                </a:solidFill>
                <a:effectLst/>
                <a:latin typeface="Manrope"/>
              </a:rPr>
              <a:t>The team has organized a contest where the user with the most likes on a single photo wins.</a:t>
            </a:r>
            <a:br>
              <a:rPr lang="en-US" sz="1200" b="0" i="0" dirty="0">
                <a:solidFill>
                  <a:schemeClr val="bg1"/>
                </a:solidFill>
                <a:effectLst/>
                <a:latin typeface="Manrope"/>
              </a:rPr>
            </a:br>
            <a:r>
              <a:rPr lang="en-US" sz="1200" b="0" i="0" dirty="0">
                <a:solidFill>
                  <a:schemeClr val="bg1"/>
                </a:solidFill>
                <a:effectLst/>
                <a:latin typeface="Manrope"/>
              </a:rPr>
              <a:t>Task: Determine the winner of the contest and provide their details to the team.</a:t>
            </a:r>
          </a:p>
          <a:p>
            <a:pPr algn="l">
              <a:buFont typeface="+mj-lt"/>
              <a:buAutoNum type="arabicPeriod"/>
            </a:pPr>
            <a:r>
              <a:rPr lang="en-US" sz="1200" b="1" i="0" dirty="0">
                <a:effectLst/>
                <a:latin typeface="Manrope"/>
              </a:rPr>
              <a:t>Hashtag Research:</a:t>
            </a:r>
            <a:r>
              <a:rPr lang="en-US" sz="1200" b="0" i="0" dirty="0">
                <a:effectLst/>
                <a:latin typeface="Manrope"/>
              </a:rPr>
              <a:t> </a:t>
            </a:r>
            <a:r>
              <a:rPr lang="en-US" sz="1200" b="0" i="0" dirty="0">
                <a:solidFill>
                  <a:schemeClr val="bg1"/>
                </a:solidFill>
                <a:effectLst/>
                <a:latin typeface="Manrope"/>
              </a:rPr>
              <a:t>A partner brand wants to know the most popular hashtags to use in their posts to reach the most people.</a:t>
            </a:r>
            <a:br>
              <a:rPr lang="en-US" sz="1200" b="0" i="0" dirty="0">
                <a:solidFill>
                  <a:schemeClr val="bg1"/>
                </a:solidFill>
                <a:effectLst/>
                <a:latin typeface="Manrope"/>
              </a:rPr>
            </a:br>
            <a:r>
              <a:rPr lang="en-US" sz="1200" b="0" i="0" dirty="0">
                <a:solidFill>
                  <a:schemeClr val="bg1"/>
                </a:solidFill>
                <a:effectLst/>
                <a:latin typeface="Manrope"/>
              </a:rPr>
              <a:t>Task: Identify and suggest the top five most commonly used hashtags on the platform.</a:t>
            </a:r>
          </a:p>
          <a:p>
            <a:pPr algn="l">
              <a:buFont typeface="+mj-lt"/>
              <a:buAutoNum type="arabicPeriod"/>
            </a:pPr>
            <a:r>
              <a:rPr lang="en-US" sz="1200" b="1" i="0" dirty="0">
                <a:effectLst/>
                <a:latin typeface="Manrope"/>
              </a:rPr>
              <a:t>Ad Campaign Launch:</a:t>
            </a:r>
            <a:r>
              <a:rPr lang="en-US" sz="1200" b="0" i="0" dirty="0">
                <a:effectLst/>
                <a:latin typeface="Manrope"/>
              </a:rPr>
              <a:t> </a:t>
            </a:r>
            <a:r>
              <a:rPr lang="en-US" sz="1200" b="0" i="0" dirty="0">
                <a:solidFill>
                  <a:schemeClr val="bg1"/>
                </a:solidFill>
                <a:effectLst/>
                <a:latin typeface="Manrope"/>
              </a:rPr>
              <a:t>The team wants to know the best day of the week to launch ads.</a:t>
            </a:r>
            <a:br>
              <a:rPr lang="en-US" sz="1200" b="0" i="0" dirty="0">
                <a:solidFill>
                  <a:schemeClr val="bg1"/>
                </a:solidFill>
                <a:effectLst/>
                <a:latin typeface="Manrope"/>
              </a:rPr>
            </a:br>
            <a:r>
              <a:rPr lang="en-US" sz="1200" b="0" i="0" dirty="0">
                <a:solidFill>
                  <a:schemeClr val="bg1"/>
                </a:solidFill>
                <a:effectLst/>
                <a:latin typeface="Manrope"/>
              </a:rPr>
              <a:t>Task: Determine the day of the week when most users register on Instagram. Provide insights on when to schedule an ad campaign.</a:t>
            </a:r>
          </a:p>
          <a:p>
            <a:endParaRPr lang="en-US" sz="1200" dirty="0">
              <a:solidFill>
                <a:schemeClr val="bg1"/>
              </a:solidFill>
            </a:endParaRPr>
          </a:p>
        </p:txBody>
      </p:sp>
      <p:sp>
        <p:nvSpPr>
          <p:cNvPr id="3" name="TextBox 2">
            <a:extLst>
              <a:ext uri="{FF2B5EF4-FFF2-40B4-BE49-F238E27FC236}">
                <a16:creationId xmlns:a16="http://schemas.microsoft.com/office/drawing/2014/main" id="{A42F5619-7E42-478F-A405-DBA41FABB731}"/>
              </a:ext>
            </a:extLst>
          </p:cNvPr>
          <p:cNvSpPr txBox="1"/>
          <p:nvPr/>
        </p:nvSpPr>
        <p:spPr>
          <a:xfrm>
            <a:off x="1714500" y="3807223"/>
            <a:ext cx="5715000" cy="1938992"/>
          </a:xfrm>
          <a:prstGeom prst="rect">
            <a:avLst/>
          </a:prstGeom>
          <a:noFill/>
        </p:spPr>
        <p:txBody>
          <a:bodyPr wrap="square" rtlCol="0">
            <a:spAutoFit/>
          </a:bodyPr>
          <a:lstStyle/>
          <a:p>
            <a:pPr algn="l"/>
            <a:r>
              <a:rPr lang="en-US" sz="1200" b="1" i="0" dirty="0">
                <a:effectLst/>
                <a:latin typeface="Manrope"/>
              </a:rPr>
              <a:t>B) Investor Metrics:</a:t>
            </a:r>
            <a:endParaRPr lang="en-US" sz="1200" b="0" i="0" dirty="0">
              <a:effectLst/>
              <a:latin typeface="Manrope"/>
            </a:endParaRPr>
          </a:p>
          <a:p>
            <a:pPr algn="l">
              <a:buFont typeface="+mj-lt"/>
              <a:buAutoNum type="arabicPeriod"/>
            </a:pPr>
            <a:r>
              <a:rPr lang="en-US" sz="1200" b="1" i="0" dirty="0">
                <a:effectLst/>
                <a:latin typeface="Manrope"/>
              </a:rPr>
              <a:t>User Engagement</a:t>
            </a:r>
            <a:r>
              <a:rPr lang="en-US" sz="1200" b="1" i="0" dirty="0">
                <a:solidFill>
                  <a:schemeClr val="bg1"/>
                </a:solidFill>
                <a:effectLst/>
                <a:latin typeface="Manrope"/>
              </a:rPr>
              <a:t>:</a:t>
            </a:r>
            <a:r>
              <a:rPr lang="en-US" sz="1200" b="0" i="0" dirty="0">
                <a:solidFill>
                  <a:schemeClr val="bg1"/>
                </a:solidFill>
                <a:effectLst/>
                <a:latin typeface="Manrope"/>
              </a:rPr>
              <a:t> Investors want to know if users are still active and posting on Instagram or if they are making fewer posts.</a:t>
            </a:r>
            <a:br>
              <a:rPr lang="en-US" sz="1200" b="0" i="0" dirty="0">
                <a:solidFill>
                  <a:schemeClr val="bg1"/>
                </a:solidFill>
                <a:effectLst/>
                <a:latin typeface="Manrope"/>
              </a:rPr>
            </a:br>
            <a:r>
              <a:rPr lang="en-US" sz="1200" b="0" i="0" dirty="0">
                <a:solidFill>
                  <a:schemeClr val="bg1"/>
                </a:solidFill>
                <a:effectLst/>
                <a:latin typeface="Manrope"/>
              </a:rPr>
              <a:t>Task: Calculate the average number of posts per user on Instagram. Also, provide the total number of photos on Instagram divided by the total number of users.</a:t>
            </a:r>
          </a:p>
          <a:p>
            <a:pPr algn="l">
              <a:buFont typeface="+mj-lt"/>
              <a:buAutoNum type="arabicPeriod"/>
            </a:pPr>
            <a:r>
              <a:rPr lang="en-US" sz="1200" b="1" i="0" dirty="0">
                <a:effectLst/>
                <a:latin typeface="Manrope"/>
              </a:rPr>
              <a:t>Bots &amp; Fake Accounts</a:t>
            </a:r>
            <a:r>
              <a:rPr lang="en-US" sz="1200" b="1" i="0" dirty="0">
                <a:solidFill>
                  <a:schemeClr val="bg1"/>
                </a:solidFill>
                <a:effectLst/>
                <a:latin typeface="Manrope"/>
              </a:rPr>
              <a:t>:</a:t>
            </a:r>
            <a:r>
              <a:rPr lang="en-US" sz="1200" b="0" i="0" dirty="0">
                <a:solidFill>
                  <a:schemeClr val="bg1"/>
                </a:solidFill>
                <a:effectLst/>
                <a:latin typeface="Manrope"/>
              </a:rPr>
              <a:t> Investors want to know if the platform is crowded with fake and dummy accounts.</a:t>
            </a:r>
            <a:br>
              <a:rPr lang="en-US" sz="1200" b="0" i="0" dirty="0">
                <a:solidFill>
                  <a:schemeClr val="bg1"/>
                </a:solidFill>
                <a:effectLst/>
                <a:latin typeface="Manrope"/>
              </a:rPr>
            </a:br>
            <a:r>
              <a:rPr lang="en-US" sz="1200" b="0" i="0" dirty="0">
                <a:solidFill>
                  <a:schemeClr val="bg1"/>
                </a:solidFill>
                <a:effectLst/>
                <a:latin typeface="Manrope"/>
              </a:rPr>
              <a:t>Task: Identify users (potential bots) who have liked every single photo on the site, as this is not typically possible for a normal user.</a:t>
            </a:r>
          </a:p>
          <a:p>
            <a:endParaRPr lang="en-US" sz="1200" dirty="0">
              <a:solidFill>
                <a:schemeClr val="bg1"/>
              </a:solidFill>
            </a:endParaRPr>
          </a:p>
        </p:txBody>
      </p:sp>
    </p:spTree>
    <p:extLst>
      <p:ext uri="{BB962C8B-B14F-4D97-AF65-F5344CB8AC3E}">
        <p14:creationId xmlns:p14="http://schemas.microsoft.com/office/powerpoint/2010/main" val="443313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F314D2-D564-4054-ACFF-419CEE164B80}"/>
              </a:ext>
            </a:extLst>
          </p:cNvPr>
          <p:cNvPicPr>
            <a:picLocks noChangeAspect="1"/>
          </p:cNvPicPr>
          <p:nvPr/>
        </p:nvPicPr>
        <p:blipFill>
          <a:blip r:embed="rId2"/>
          <a:stretch>
            <a:fillRect/>
          </a:stretch>
        </p:blipFill>
        <p:spPr>
          <a:xfrm>
            <a:off x="0" y="0"/>
            <a:ext cx="12192000" cy="6858000"/>
          </a:xfrm>
          <a:prstGeom prst="rect">
            <a:avLst/>
          </a:prstGeom>
        </p:spPr>
      </p:pic>
      <p:sp>
        <p:nvSpPr>
          <p:cNvPr id="6" name="Flowchart: Terminator 5">
            <a:extLst>
              <a:ext uri="{FF2B5EF4-FFF2-40B4-BE49-F238E27FC236}">
                <a16:creationId xmlns:a16="http://schemas.microsoft.com/office/drawing/2014/main" id="{B9035C29-D1B6-452F-9903-8822EE24B8DD}"/>
              </a:ext>
            </a:extLst>
          </p:cNvPr>
          <p:cNvSpPr/>
          <p:nvPr/>
        </p:nvSpPr>
        <p:spPr>
          <a:xfrm>
            <a:off x="-1866900" y="-965200"/>
            <a:ext cx="15874999" cy="8712199"/>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E19C67-754E-494B-9CF0-E9BB1D60B722}"/>
              </a:ext>
            </a:extLst>
          </p:cNvPr>
          <p:cNvSpPr txBox="1"/>
          <p:nvPr/>
        </p:nvSpPr>
        <p:spPr>
          <a:xfrm>
            <a:off x="1297164" y="1004956"/>
            <a:ext cx="9597671" cy="707886"/>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Bots &amp; Fake Accounts</a:t>
            </a:r>
            <a:endParaRPr lang="en-US" sz="4000" dirty="0">
              <a:solidFill>
                <a:schemeClr val="bg2"/>
              </a:solidFill>
              <a:effectLst/>
            </a:endParaRPr>
          </a:p>
        </p:txBody>
      </p:sp>
      <p:pic>
        <p:nvPicPr>
          <p:cNvPr id="8" name="Graphic 7" descr="Robot with solid fill">
            <a:extLst>
              <a:ext uri="{FF2B5EF4-FFF2-40B4-BE49-F238E27FC236}">
                <a16:creationId xmlns:a16="http://schemas.microsoft.com/office/drawing/2014/main" id="{8008D25A-FD01-406E-A7FF-CC016BB057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3399" y="115957"/>
            <a:ext cx="914400" cy="914400"/>
          </a:xfrm>
          <a:prstGeom prst="rect">
            <a:avLst/>
          </a:prstGeom>
        </p:spPr>
      </p:pic>
      <p:pic>
        <p:nvPicPr>
          <p:cNvPr id="4" name="Picture 3">
            <a:extLst>
              <a:ext uri="{FF2B5EF4-FFF2-40B4-BE49-F238E27FC236}">
                <a16:creationId xmlns:a16="http://schemas.microsoft.com/office/drawing/2014/main" id="{87EC9AF8-08A9-4C25-AEE6-F96C6ED6242C}"/>
              </a:ext>
            </a:extLst>
          </p:cNvPr>
          <p:cNvPicPr>
            <a:picLocks noChangeAspect="1"/>
          </p:cNvPicPr>
          <p:nvPr/>
        </p:nvPicPr>
        <p:blipFill>
          <a:blip r:embed="rId5"/>
          <a:stretch>
            <a:fillRect/>
          </a:stretch>
        </p:blipFill>
        <p:spPr>
          <a:xfrm>
            <a:off x="4148137" y="2049391"/>
            <a:ext cx="3514725" cy="1104900"/>
          </a:xfrm>
          <a:prstGeom prst="rect">
            <a:avLst/>
          </a:prstGeom>
          <a:effectLst>
            <a:outerShdw blurRad="50800" dist="38100" dir="2700000" algn="tl" rotWithShape="0">
              <a:prstClr val="black"/>
            </a:outerShdw>
          </a:effectLst>
        </p:spPr>
      </p:pic>
      <p:sp>
        <p:nvSpPr>
          <p:cNvPr id="9" name="TextBox 8">
            <a:extLst>
              <a:ext uri="{FF2B5EF4-FFF2-40B4-BE49-F238E27FC236}">
                <a16:creationId xmlns:a16="http://schemas.microsoft.com/office/drawing/2014/main" id="{D4B80647-E353-47E2-A635-C2A9704CCD17}"/>
              </a:ext>
            </a:extLst>
          </p:cNvPr>
          <p:cNvSpPr txBox="1"/>
          <p:nvPr/>
        </p:nvSpPr>
        <p:spPr>
          <a:xfrm>
            <a:off x="919956" y="1822786"/>
            <a:ext cx="2689225" cy="2031325"/>
          </a:xfrm>
          <a:prstGeom prst="rect">
            <a:avLst/>
          </a:prstGeom>
          <a:noFill/>
        </p:spPr>
        <p:txBody>
          <a:bodyPr wrap="square">
            <a:spAutoFit/>
          </a:bodyPr>
          <a:lstStyle/>
          <a:p>
            <a:r>
              <a:rPr lang="en-US" dirty="0">
                <a:solidFill>
                  <a:schemeClr val="bg1"/>
                </a:solidFill>
              </a:rPr>
              <a:t>#Bots &amp; </a:t>
            </a:r>
            <a:r>
              <a:rPr lang="en-US" dirty="0" err="1">
                <a:solidFill>
                  <a:schemeClr val="bg1"/>
                </a:solidFill>
              </a:rPr>
              <a:t>Fake:CODE</a:t>
            </a:r>
            <a:r>
              <a:rPr lang="en-US" dirty="0">
                <a:solidFill>
                  <a:schemeClr val="bg1"/>
                </a:solidFill>
              </a:rPr>
              <a:t> </a:t>
            </a:r>
            <a:r>
              <a:rPr lang="en-US" dirty="0" err="1">
                <a:solidFill>
                  <a:schemeClr val="bg1"/>
                </a:solidFill>
              </a:rPr>
              <a:t>Accounts:select</a:t>
            </a:r>
            <a:r>
              <a:rPr lang="en-US" dirty="0">
                <a:solidFill>
                  <a:schemeClr val="bg1"/>
                </a:solidFill>
              </a:rPr>
              <a:t> </a:t>
            </a:r>
            <a:r>
              <a:rPr lang="en-US" dirty="0" err="1">
                <a:solidFill>
                  <a:schemeClr val="bg1"/>
                </a:solidFill>
              </a:rPr>
              <a:t>user_id,count</a:t>
            </a:r>
            <a:r>
              <a:rPr lang="en-US" dirty="0">
                <a:solidFill>
                  <a:schemeClr val="bg1"/>
                </a:solidFill>
              </a:rPr>
              <a:t>(*) as </a:t>
            </a:r>
            <a:r>
              <a:rPr lang="en-US" dirty="0" err="1">
                <a:solidFill>
                  <a:schemeClr val="bg1"/>
                </a:solidFill>
              </a:rPr>
              <a:t>num_likes</a:t>
            </a:r>
            <a:r>
              <a:rPr lang="en-US" dirty="0">
                <a:solidFill>
                  <a:schemeClr val="bg1"/>
                </a:solidFill>
              </a:rPr>
              <a:t> from </a:t>
            </a:r>
            <a:r>
              <a:rPr lang="en-US" dirty="0" err="1">
                <a:solidFill>
                  <a:schemeClr val="bg1"/>
                </a:solidFill>
              </a:rPr>
              <a:t>likesgroup</a:t>
            </a:r>
            <a:r>
              <a:rPr lang="en-US" dirty="0">
                <a:solidFill>
                  <a:schemeClr val="bg1"/>
                </a:solidFill>
              </a:rPr>
              <a:t> by </a:t>
            </a:r>
            <a:r>
              <a:rPr lang="en-US" dirty="0" err="1">
                <a:solidFill>
                  <a:schemeClr val="bg1"/>
                </a:solidFill>
              </a:rPr>
              <a:t>user_idhaving</a:t>
            </a:r>
            <a:r>
              <a:rPr lang="en-US" dirty="0">
                <a:solidFill>
                  <a:schemeClr val="bg1"/>
                </a:solidFill>
              </a:rPr>
              <a:t> </a:t>
            </a:r>
            <a:r>
              <a:rPr lang="en-US" dirty="0" err="1">
                <a:solidFill>
                  <a:schemeClr val="bg1"/>
                </a:solidFill>
              </a:rPr>
              <a:t>num_likes</a:t>
            </a:r>
            <a:r>
              <a:rPr lang="en-US" dirty="0">
                <a:solidFill>
                  <a:schemeClr val="bg1"/>
                </a:solidFill>
              </a:rPr>
              <a:t>=(select count(*) from photos);</a:t>
            </a:r>
          </a:p>
        </p:txBody>
      </p:sp>
      <p:pic>
        <p:nvPicPr>
          <p:cNvPr id="11" name="Picture 10">
            <a:extLst>
              <a:ext uri="{FF2B5EF4-FFF2-40B4-BE49-F238E27FC236}">
                <a16:creationId xmlns:a16="http://schemas.microsoft.com/office/drawing/2014/main" id="{92A503B1-909E-451B-8E68-D473FB48AEF3}"/>
              </a:ext>
            </a:extLst>
          </p:cNvPr>
          <p:cNvPicPr>
            <a:picLocks noChangeAspect="1"/>
          </p:cNvPicPr>
          <p:nvPr/>
        </p:nvPicPr>
        <p:blipFill>
          <a:blip r:embed="rId6"/>
          <a:stretch>
            <a:fillRect/>
          </a:stretch>
        </p:blipFill>
        <p:spPr>
          <a:xfrm>
            <a:off x="9532570" y="1396760"/>
            <a:ext cx="1362265" cy="2410161"/>
          </a:xfrm>
          <a:prstGeom prst="rect">
            <a:avLst/>
          </a:prstGeom>
          <a:effectLst>
            <a:outerShdw blurRad="50800" dist="38100" dir="2700000" algn="tl" rotWithShape="0">
              <a:prstClr val="black"/>
            </a:outerShdw>
          </a:effectLst>
        </p:spPr>
      </p:pic>
      <p:pic>
        <p:nvPicPr>
          <p:cNvPr id="13" name="Picture 12">
            <a:extLst>
              <a:ext uri="{FF2B5EF4-FFF2-40B4-BE49-F238E27FC236}">
                <a16:creationId xmlns:a16="http://schemas.microsoft.com/office/drawing/2014/main" id="{49341F92-65A7-44A8-AEF3-99899D3A8B17}"/>
              </a:ext>
            </a:extLst>
          </p:cNvPr>
          <p:cNvPicPr>
            <a:picLocks noChangeAspect="1"/>
          </p:cNvPicPr>
          <p:nvPr/>
        </p:nvPicPr>
        <p:blipFill>
          <a:blip r:embed="rId7"/>
          <a:stretch>
            <a:fillRect/>
          </a:stretch>
        </p:blipFill>
        <p:spPr>
          <a:xfrm>
            <a:off x="4281486" y="4633844"/>
            <a:ext cx="3248025" cy="1219200"/>
          </a:xfrm>
          <a:prstGeom prst="rect">
            <a:avLst/>
          </a:prstGeom>
          <a:effectLst>
            <a:outerShdw blurRad="50800" dist="38100" dir="2700000" algn="tl" rotWithShape="0">
              <a:prstClr val="black"/>
            </a:outerShdw>
          </a:effectLst>
        </p:spPr>
      </p:pic>
      <p:sp>
        <p:nvSpPr>
          <p:cNvPr id="15" name="TextBox 14">
            <a:extLst>
              <a:ext uri="{FF2B5EF4-FFF2-40B4-BE49-F238E27FC236}">
                <a16:creationId xmlns:a16="http://schemas.microsoft.com/office/drawing/2014/main" id="{402B1FCC-37AD-4B6B-94D0-65E5416CE7DE}"/>
              </a:ext>
            </a:extLst>
          </p:cNvPr>
          <p:cNvSpPr txBox="1"/>
          <p:nvPr/>
        </p:nvSpPr>
        <p:spPr>
          <a:xfrm>
            <a:off x="919956" y="4063394"/>
            <a:ext cx="3067844" cy="2031325"/>
          </a:xfrm>
          <a:prstGeom prst="rect">
            <a:avLst/>
          </a:prstGeom>
          <a:noFill/>
        </p:spPr>
        <p:txBody>
          <a:bodyPr wrap="square">
            <a:spAutoFit/>
          </a:bodyPr>
          <a:lstStyle/>
          <a:p>
            <a:r>
              <a:rPr lang="en-US" dirty="0">
                <a:solidFill>
                  <a:schemeClr val="bg1"/>
                </a:solidFill>
              </a:rPr>
              <a:t>select </a:t>
            </a:r>
            <a:r>
              <a:rPr lang="en-US" dirty="0" err="1">
                <a:solidFill>
                  <a:schemeClr val="bg1"/>
                </a:solidFill>
              </a:rPr>
              <a:t>u.username</a:t>
            </a:r>
            <a:r>
              <a:rPr lang="en-US" dirty="0">
                <a:solidFill>
                  <a:schemeClr val="bg1"/>
                </a:solidFill>
              </a:rPr>
              <a:t>,</a:t>
            </a:r>
          </a:p>
          <a:p>
            <a:r>
              <a:rPr lang="en-US" dirty="0">
                <a:solidFill>
                  <a:schemeClr val="bg1"/>
                </a:solidFill>
              </a:rPr>
              <a:t>count(*) as </a:t>
            </a:r>
            <a:r>
              <a:rPr lang="en-US" dirty="0" err="1">
                <a:solidFill>
                  <a:schemeClr val="bg1"/>
                </a:solidFill>
              </a:rPr>
              <a:t>num_likes</a:t>
            </a:r>
            <a:endParaRPr lang="en-US" dirty="0">
              <a:solidFill>
                <a:schemeClr val="bg1"/>
              </a:solidFill>
            </a:endParaRPr>
          </a:p>
          <a:p>
            <a:r>
              <a:rPr lang="en-US" dirty="0">
                <a:solidFill>
                  <a:schemeClr val="bg1"/>
                </a:solidFill>
              </a:rPr>
              <a:t>from users u </a:t>
            </a:r>
          </a:p>
          <a:p>
            <a:r>
              <a:rPr lang="en-US" dirty="0">
                <a:solidFill>
                  <a:schemeClr val="bg1"/>
                </a:solidFill>
              </a:rPr>
              <a:t>join likes l on u.id=</a:t>
            </a:r>
            <a:r>
              <a:rPr lang="en-US" dirty="0" err="1">
                <a:solidFill>
                  <a:schemeClr val="bg1"/>
                </a:solidFill>
              </a:rPr>
              <a:t>l.user_id</a:t>
            </a:r>
            <a:r>
              <a:rPr lang="en-US" dirty="0">
                <a:solidFill>
                  <a:schemeClr val="bg1"/>
                </a:solidFill>
              </a:rPr>
              <a:t> group by u.id</a:t>
            </a:r>
          </a:p>
          <a:p>
            <a:r>
              <a:rPr lang="en-US" dirty="0">
                <a:solidFill>
                  <a:schemeClr val="bg1"/>
                </a:solidFill>
              </a:rPr>
              <a:t>having </a:t>
            </a:r>
            <a:r>
              <a:rPr lang="en-US" dirty="0" err="1">
                <a:solidFill>
                  <a:schemeClr val="bg1"/>
                </a:solidFill>
              </a:rPr>
              <a:t>num_likes</a:t>
            </a:r>
            <a:r>
              <a:rPr lang="en-US" dirty="0">
                <a:solidFill>
                  <a:schemeClr val="bg1"/>
                </a:solidFill>
              </a:rPr>
              <a:t>=(select count(*) from photos);</a:t>
            </a:r>
          </a:p>
        </p:txBody>
      </p:sp>
      <p:pic>
        <p:nvPicPr>
          <p:cNvPr id="18" name="Picture 17">
            <a:extLst>
              <a:ext uri="{FF2B5EF4-FFF2-40B4-BE49-F238E27FC236}">
                <a16:creationId xmlns:a16="http://schemas.microsoft.com/office/drawing/2014/main" id="{849976DB-B17B-4AAC-B305-4FEF21E9146C}"/>
              </a:ext>
            </a:extLst>
          </p:cNvPr>
          <p:cNvPicPr>
            <a:picLocks noChangeAspect="1"/>
          </p:cNvPicPr>
          <p:nvPr/>
        </p:nvPicPr>
        <p:blipFill>
          <a:blip r:embed="rId8"/>
          <a:stretch>
            <a:fillRect/>
          </a:stretch>
        </p:blipFill>
        <p:spPr>
          <a:xfrm>
            <a:off x="8602661" y="4005194"/>
            <a:ext cx="2581275" cy="2476500"/>
          </a:xfrm>
          <a:prstGeom prst="rect">
            <a:avLst/>
          </a:prstGeom>
          <a:effectLst>
            <a:outerShdw blurRad="50800" dist="38100" dir="2700000" algn="tl" rotWithShape="0">
              <a:prstClr val="black"/>
            </a:outerShdw>
          </a:effectLst>
        </p:spPr>
      </p:pic>
      <p:sp>
        <p:nvSpPr>
          <p:cNvPr id="19" name="Shape">
            <a:extLst>
              <a:ext uri="{FF2B5EF4-FFF2-40B4-BE49-F238E27FC236}">
                <a16:creationId xmlns:a16="http://schemas.microsoft.com/office/drawing/2014/main" id="{6F405383-7347-42F2-BA76-7B887DE6AB93}"/>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20" name="Shape">
            <a:extLst>
              <a:ext uri="{FF2B5EF4-FFF2-40B4-BE49-F238E27FC236}">
                <a16:creationId xmlns:a16="http://schemas.microsoft.com/office/drawing/2014/main" id="{A1347E66-B7FD-4ACF-8E7F-6F35E5544063}"/>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3085718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8719F54B-6FE3-475A-81CB-552B5E0B315A}"/>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85C18E6-F450-4374-801B-76E88A28355A}"/>
              </a:ext>
            </a:extLst>
          </p:cNvPr>
          <p:cNvSpPr txBox="1"/>
          <p:nvPr/>
        </p:nvSpPr>
        <p:spPr>
          <a:xfrm>
            <a:off x="972457" y="2598687"/>
            <a:ext cx="10247085" cy="2308324"/>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dirty="0">
                <a:solidFill>
                  <a:schemeClr val="bg2"/>
                </a:solidFill>
              </a:rPr>
              <a:t>Overview</a:t>
            </a:r>
          </a:p>
          <a:p>
            <a:pPr marL="0" algn="ctr" rtl="0" eaLnBrk="1" latinLnBrk="0" hangingPunct="1">
              <a:spcBef>
                <a:spcPts val="0"/>
              </a:spcBef>
              <a:spcAft>
                <a:spcPts val="0"/>
              </a:spcAft>
            </a:pPr>
            <a:endParaRPr lang="en-US" sz="7200" dirty="0">
              <a:solidFill>
                <a:schemeClr val="bg2"/>
              </a:solidFill>
              <a:effectLst/>
            </a:endParaRPr>
          </a:p>
        </p:txBody>
      </p:sp>
      <p:pic>
        <p:nvPicPr>
          <p:cNvPr id="5" name="Graphic 4" descr="Presentation with pie chart with solid fill">
            <a:extLst>
              <a:ext uri="{FF2B5EF4-FFF2-40B4-BE49-F238E27FC236}">
                <a16:creationId xmlns:a16="http://schemas.microsoft.com/office/drawing/2014/main" id="{3C7E7932-B3DB-47EB-8EF3-7180699E0D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6850" y="1230854"/>
            <a:ext cx="1638300" cy="1638300"/>
          </a:xfrm>
          <a:prstGeom prst="rect">
            <a:avLst/>
          </a:prstGeom>
        </p:spPr>
      </p:pic>
      <p:sp>
        <p:nvSpPr>
          <p:cNvPr id="6" name="TextBox 5">
            <a:extLst>
              <a:ext uri="{FF2B5EF4-FFF2-40B4-BE49-F238E27FC236}">
                <a16:creationId xmlns:a16="http://schemas.microsoft.com/office/drawing/2014/main" id="{D81C9F29-1206-4F13-A0E0-8AE900F06C8C}"/>
              </a:ext>
            </a:extLst>
          </p:cNvPr>
          <p:cNvSpPr txBox="1"/>
          <p:nvPr/>
        </p:nvSpPr>
        <p:spPr>
          <a:xfrm>
            <a:off x="-10161036" y="1259633"/>
            <a:ext cx="10161036" cy="1200329"/>
          </a:xfrm>
          <a:prstGeom prst="rect">
            <a:avLst/>
          </a:prstGeom>
          <a:noFill/>
        </p:spPr>
        <p:txBody>
          <a:bodyPr wrap="square" rtlCol="0">
            <a:spAutoFit/>
          </a:bodyPr>
          <a:lstStyle/>
          <a:p>
            <a:r>
              <a:rPr lang="en-US" b="1" i="0" dirty="0">
                <a:effectLst/>
                <a:latin typeface="Satoshi"/>
              </a:rPr>
              <a:t>Project Description: </a:t>
            </a:r>
            <a:r>
              <a:rPr lang="en-US" b="0" i="0" dirty="0">
                <a:solidFill>
                  <a:schemeClr val="bg1"/>
                </a:solidFill>
                <a:effectLst/>
                <a:latin typeface="Satoshi"/>
              </a:rPr>
              <a:t>This project aims to analyze Instagram user data to gain insights into user behavior, engagement, and demographics. By leveraging SQL fundamentals, we can extract, transform, and analyze the data to understand user trends and patterns.</a:t>
            </a:r>
            <a:endParaRPr lang="en-US" b="1" i="0" dirty="0">
              <a:solidFill>
                <a:schemeClr val="bg1"/>
              </a:solidFill>
              <a:effectLst/>
              <a:latin typeface="Satoshi"/>
            </a:endParaRPr>
          </a:p>
          <a:p>
            <a:endParaRPr lang="en-US" dirty="0"/>
          </a:p>
        </p:txBody>
      </p:sp>
      <p:sp>
        <p:nvSpPr>
          <p:cNvPr id="7" name="TextBox 6">
            <a:extLst>
              <a:ext uri="{FF2B5EF4-FFF2-40B4-BE49-F238E27FC236}">
                <a16:creationId xmlns:a16="http://schemas.microsoft.com/office/drawing/2014/main" id="{12DABB53-3C36-4033-8702-1028B10FF095}"/>
              </a:ext>
            </a:extLst>
          </p:cNvPr>
          <p:cNvSpPr txBox="1"/>
          <p:nvPr/>
        </p:nvSpPr>
        <p:spPr>
          <a:xfrm>
            <a:off x="12728510" y="2137022"/>
            <a:ext cx="10254341" cy="923330"/>
          </a:xfrm>
          <a:prstGeom prst="rect">
            <a:avLst/>
          </a:prstGeom>
          <a:noFill/>
        </p:spPr>
        <p:txBody>
          <a:bodyPr wrap="square" rtlCol="0">
            <a:spAutoFit/>
          </a:bodyPr>
          <a:lstStyle/>
          <a:p>
            <a:r>
              <a:rPr lang="en-US" b="1" dirty="0"/>
              <a:t>Approch:</a:t>
            </a:r>
            <a:r>
              <a:rPr lang="en-US" dirty="0">
                <a:solidFill>
                  <a:schemeClr val="bg1"/>
                </a:solidFill>
              </a:rPr>
              <a:t>1.</a:t>
            </a:r>
            <a:r>
              <a:rPr lang="en-US" i="0" dirty="0">
                <a:solidFill>
                  <a:schemeClr val="bg1"/>
                </a:solidFill>
                <a:effectLst/>
                <a:latin typeface="Satoshi"/>
              </a:rPr>
              <a:t>Data Collection 2. Data Exploration 3. Data Cleaning and Preparation 4. SQL Query Development 5. Query Execution and Analysis 6.Visualization and Reporting 7. Validation and Iteration 8. Documentation and Presentation.</a:t>
            </a:r>
            <a:endParaRPr lang="en-US" dirty="0">
              <a:solidFill>
                <a:schemeClr val="bg1"/>
              </a:solidFill>
            </a:endParaRPr>
          </a:p>
        </p:txBody>
      </p:sp>
      <p:sp>
        <p:nvSpPr>
          <p:cNvPr id="8" name="TextBox 7">
            <a:extLst>
              <a:ext uri="{FF2B5EF4-FFF2-40B4-BE49-F238E27FC236}">
                <a16:creationId xmlns:a16="http://schemas.microsoft.com/office/drawing/2014/main" id="{4AD6B119-A4AD-4763-A98D-66AACCC6FFAC}"/>
              </a:ext>
            </a:extLst>
          </p:cNvPr>
          <p:cNvSpPr txBox="1"/>
          <p:nvPr/>
        </p:nvSpPr>
        <p:spPr>
          <a:xfrm>
            <a:off x="-10145485" y="3550984"/>
            <a:ext cx="10067731" cy="646331"/>
          </a:xfrm>
          <a:prstGeom prst="rect">
            <a:avLst/>
          </a:prstGeom>
          <a:noFill/>
        </p:spPr>
        <p:txBody>
          <a:bodyPr wrap="square" rtlCol="0">
            <a:spAutoFit/>
          </a:bodyPr>
          <a:lstStyle/>
          <a:p>
            <a:r>
              <a:rPr lang="en-US" b="1" i="0" dirty="0">
                <a:effectLst/>
                <a:latin typeface="Manrope"/>
              </a:rPr>
              <a:t>Tech-Stack Used: </a:t>
            </a:r>
            <a:r>
              <a:rPr lang="en-US" i="0" dirty="0">
                <a:solidFill>
                  <a:schemeClr val="bg1"/>
                </a:solidFill>
                <a:effectLst/>
                <a:latin typeface="Manrope"/>
              </a:rPr>
              <a:t>MySQL Workbench</a:t>
            </a:r>
          </a:p>
          <a:p>
            <a:r>
              <a:rPr lang="en-US" i="0" dirty="0">
                <a:solidFill>
                  <a:schemeClr val="bg1"/>
                </a:solidFill>
                <a:effectLst/>
                <a:latin typeface="Satoshi"/>
              </a:rPr>
              <a:t>SQL Workbench can be a valuable tool in the Instagram User Analytics project for Database Management</a:t>
            </a:r>
            <a:endParaRPr lang="en-US" dirty="0">
              <a:solidFill>
                <a:schemeClr val="bg1"/>
              </a:solidFill>
            </a:endParaRPr>
          </a:p>
        </p:txBody>
      </p:sp>
      <p:sp>
        <p:nvSpPr>
          <p:cNvPr id="9" name="TextBox 8">
            <a:extLst>
              <a:ext uri="{FF2B5EF4-FFF2-40B4-BE49-F238E27FC236}">
                <a16:creationId xmlns:a16="http://schemas.microsoft.com/office/drawing/2014/main" id="{76A48F71-A125-4D39-B011-EB3420423849}"/>
              </a:ext>
            </a:extLst>
          </p:cNvPr>
          <p:cNvSpPr txBox="1"/>
          <p:nvPr/>
        </p:nvSpPr>
        <p:spPr>
          <a:xfrm>
            <a:off x="12744061" y="4019777"/>
            <a:ext cx="9787813" cy="646331"/>
          </a:xfrm>
          <a:prstGeom prst="rect">
            <a:avLst/>
          </a:prstGeom>
          <a:noFill/>
        </p:spPr>
        <p:txBody>
          <a:bodyPr wrap="square" rtlCol="0">
            <a:spAutoFit/>
          </a:bodyPr>
          <a:lstStyle/>
          <a:p>
            <a:r>
              <a:rPr lang="en-US" b="1" i="0" dirty="0" err="1">
                <a:effectLst/>
                <a:latin typeface="Manrope"/>
              </a:rPr>
              <a:t>Insights</a:t>
            </a:r>
            <a:r>
              <a:rPr lang="en-US" i="0" dirty="0" err="1">
                <a:effectLst/>
                <a:latin typeface="Manrope"/>
              </a:rPr>
              <a:t>:</a:t>
            </a:r>
            <a:r>
              <a:rPr lang="en-US" i="0" dirty="0" err="1">
                <a:solidFill>
                  <a:schemeClr val="bg1"/>
                </a:solidFill>
                <a:effectLst/>
                <a:latin typeface="Satoshi"/>
              </a:rPr>
              <a:t>User</a:t>
            </a:r>
            <a:r>
              <a:rPr lang="en-US" i="0" dirty="0">
                <a:solidFill>
                  <a:schemeClr val="bg1"/>
                </a:solidFill>
                <a:effectLst/>
                <a:latin typeface="Satoshi"/>
              </a:rPr>
              <a:t> Demographics Engagement ,Metrics Top-Performing Content, User Behavior Analysis, Trend Analysis ,Influencer Insights ,Cross-Platform Analysis</a:t>
            </a:r>
            <a:endParaRPr lang="en-US" dirty="0">
              <a:solidFill>
                <a:schemeClr val="bg1"/>
              </a:solidFill>
            </a:endParaRPr>
          </a:p>
        </p:txBody>
      </p:sp>
      <p:sp>
        <p:nvSpPr>
          <p:cNvPr id="10" name="TextBox 9">
            <a:extLst>
              <a:ext uri="{FF2B5EF4-FFF2-40B4-BE49-F238E27FC236}">
                <a16:creationId xmlns:a16="http://schemas.microsoft.com/office/drawing/2014/main" id="{0065E542-27DD-4DBC-BF0F-9E1F7215797A}"/>
              </a:ext>
            </a:extLst>
          </p:cNvPr>
          <p:cNvSpPr txBox="1"/>
          <p:nvPr/>
        </p:nvSpPr>
        <p:spPr>
          <a:xfrm>
            <a:off x="-10100388" y="5146299"/>
            <a:ext cx="9563878" cy="923330"/>
          </a:xfrm>
          <a:prstGeom prst="rect">
            <a:avLst/>
          </a:prstGeom>
          <a:noFill/>
        </p:spPr>
        <p:txBody>
          <a:bodyPr wrap="square" rtlCol="0">
            <a:spAutoFit/>
          </a:bodyPr>
          <a:lstStyle/>
          <a:p>
            <a:r>
              <a:rPr lang="en-US" b="1" i="0" dirty="0" err="1">
                <a:effectLst/>
                <a:latin typeface="Manrope"/>
              </a:rPr>
              <a:t>Result:</a:t>
            </a:r>
            <a:r>
              <a:rPr lang="en-US" i="0" dirty="0" err="1">
                <a:solidFill>
                  <a:schemeClr val="bg1"/>
                </a:solidFill>
                <a:effectLst/>
                <a:latin typeface="Satoshi"/>
              </a:rPr>
              <a:t>The</a:t>
            </a:r>
            <a:r>
              <a:rPr lang="en-US" i="0" dirty="0">
                <a:solidFill>
                  <a:schemeClr val="bg1"/>
                </a:solidFill>
                <a:effectLst/>
                <a:latin typeface="Satoshi"/>
              </a:rPr>
              <a:t> project's focus on leveraging SQL and Given Data for analysis underscores the significance of data-driven decision-making in driving business growth and enhancing user experience on digital platforms.</a:t>
            </a:r>
            <a:endParaRPr lang="en-US" dirty="0">
              <a:solidFill>
                <a:schemeClr val="bg1"/>
              </a:solidFill>
            </a:endParaRPr>
          </a:p>
        </p:txBody>
      </p:sp>
    </p:spTree>
    <p:extLst>
      <p:ext uri="{BB962C8B-B14F-4D97-AF65-F5344CB8AC3E}">
        <p14:creationId xmlns:p14="http://schemas.microsoft.com/office/powerpoint/2010/main" val="31730893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A59D96-4178-48EB-9FD4-ACF8F0FD8BB4}"/>
              </a:ext>
            </a:extLst>
          </p:cNvPr>
          <p:cNvPicPr>
            <a:picLocks noChangeAspect="1"/>
          </p:cNvPicPr>
          <p:nvPr/>
        </p:nvPicPr>
        <p:blipFill>
          <a:blip r:embed="rId2"/>
          <a:stretch>
            <a:fillRect/>
          </a:stretch>
        </p:blipFill>
        <p:spPr>
          <a:xfrm>
            <a:off x="0" y="0"/>
            <a:ext cx="12192000" cy="6858000"/>
          </a:xfrm>
          <a:prstGeom prst="rect">
            <a:avLst/>
          </a:prstGeom>
        </p:spPr>
      </p:pic>
      <p:pic>
        <p:nvPicPr>
          <p:cNvPr id="3" name="Graphic 2" descr="Presentation with pie chart with solid fill">
            <a:extLst>
              <a:ext uri="{FF2B5EF4-FFF2-40B4-BE49-F238E27FC236}">
                <a16:creationId xmlns:a16="http://schemas.microsoft.com/office/drawing/2014/main" id="{9FAC7082-A424-4F28-B5A3-3F27DDA056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025" y="0"/>
            <a:ext cx="819150" cy="819150"/>
          </a:xfrm>
          <a:prstGeom prst="rect">
            <a:avLst/>
          </a:prstGeom>
        </p:spPr>
      </p:pic>
      <p:sp>
        <p:nvSpPr>
          <p:cNvPr id="5" name="TextBox 4">
            <a:extLst>
              <a:ext uri="{FF2B5EF4-FFF2-40B4-BE49-F238E27FC236}">
                <a16:creationId xmlns:a16="http://schemas.microsoft.com/office/drawing/2014/main" id="{04A7254E-CC89-42A6-9104-A78569C27671}"/>
              </a:ext>
            </a:extLst>
          </p:cNvPr>
          <p:cNvSpPr txBox="1"/>
          <p:nvPr/>
        </p:nvSpPr>
        <p:spPr>
          <a:xfrm>
            <a:off x="2862263" y="597913"/>
            <a:ext cx="6162674" cy="1323439"/>
          </a:xfrm>
          <a:prstGeom prst="rect">
            <a:avLst/>
          </a:prstGeom>
          <a:noFill/>
        </p:spPr>
        <p:txBody>
          <a:bodyPr wrap="square">
            <a:spAutoFit/>
          </a:bodyPr>
          <a:lstStyle/>
          <a:p>
            <a:pPr marL="0" algn="ctr" rtl="0" eaLnBrk="1" latinLnBrk="0" hangingPunct="1">
              <a:spcBef>
                <a:spcPts val="0"/>
              </a:spcBef>
              <a:spcAft>
                <a:spcPts val="0"/>
              </a:spcAft>
            </a:pPr>
            <a:r>
              <a:rPr lang="en-US" sz="4000" dirty="0">
                <a:solidFill>
                  <a:schemeClr val="bg2"/>
                </a:solidFill>
              </a:rPr>
              <a:t>Overview</a:t>
            </a:r>
          </a:p>
          <a:p>
            <a:pPr marL="0" algn="ctr" rtl="0" eaLnBrk="1" latinLnBrk="0" hangingPunct="1">
              <a:spcBef>
                <a:spcPts val="0"/>
              </a:spcBef>
              <a:spcAft>
                <a:spcPts val="0"/>
              </a:spcAft>
            </a:pPr>
            <a:endParaRPr lang="en-US" sz="4000" dirty="0">
              <a:solidFill>
                <a:schemeClr val="bg2"/>
              </a:solidFill>
              <a:effectLst/>
            </a:endParaRPr>
          </a:p>
        </p:txBody>
      </p:sp>
      <p:sp>
        <p:nvSpPr>
          <p:cNvPr id="6" name="Flowchart: Terminator 5">
            <a:extLst>
              <a:ext uri="{FF2B5EF4-FFF2-40B4-BE49-F238E27FC236}">
                <a16:creationId xmlns:a16="http://schemas.microsoft.com/office/drawing/2014/main" id="{090B1B95-03AD-4531-926D-B9986E9E2360}"/>
              </a:ext>
            </a:extLst>
          </p:cNvPr>
          <p:cNvSpPr/>
          <p:nvPr/>
        </p:nvSpPr>
        <p:spPr>
          <a:xfrm>
            <a:off x="-2414954" y="-2625969"/>
            <a:ext cx="17983200" cy="11934092"/>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98F7249-7B48-4B61-BBC6-D33968523646}"/>
              </a:ext>
            </a:extLst>
          </p:cNvPr>
          <p:cNvSpPr txBox="1"/>
          <p:nvPr/>
        </p:nvSpPr>
        <p:spPr>
          <a:xfrm>
            <a:off x="1101013" y="1259633"/>
            <a:ext cx="10161036" cy="1200329"/>
          </a:xfrm>
          <a:prstGeom prst="rect">
            <a:avLst/>
          </a:prstGeom>
          <a:noFill/>
        </p:spPr>
        <p:txBody>
          <a:bodyPr wrap="square" rtlCol="0">
            <a:spAutoFit/>
          </a:bodyPr>
          <a:lstStyle/>
          <a:p>
            <a:r>
              <a:rPr lang="en-US" b="1" i="0" dirty="0">
                <a:effectLst/>
                <a:latin typeface="Satoshi"/>
              </a:rPr>
              <a:t>Project Description: </a:t>
            </a:r>
            <a:r>
              <a:rPr lang="en-US" b="0" i="0" dirty="0">
                <a:solidFill>
                  <a:schemeClr val="bg1"/>
                </a:solidFill>
                <a:effectLst/>
                <a:latin typeface="Satoshi"/>
              </a:rPr>
              <a:t>This project aims to analyze Instagram user data to gain insights into user behavior, engagement, and demographics. By leveraging SQL fundamentals, we can extract, transform, and analyze the data to understand user trends and patterns.</a:t>
            </a:r>
            <a:endParaRPr lang="en-US" b="1" i="0" dirty="0">
              <a:solidFill>
                <a:schemeClr val="bg1"/>
              </a:solidFill>
              <a:effectLst/>
              <a:latin typeface="Satoshi"/>
            </a:endParaRPr>
          </a:p>
          <a:p>
            <a:endParaRPr lang="en-US" dirty="0"/>
          </a:p>
        </p:txBody>
      </p:sp>
      <p:sp>
        <p:nvSpPr>
          <p:cNvPr id="9" name="TextBox 8">
            <a:extLst>
              <a:ext uri="{FF2B5EF4-FFF2-40B4-BE49-F238E27FC236}">
                <a16:creationId xmlns:a16="http://schemas.microsoft.com/office/drawing/2014/main" id="{F3B2C139-A97A-4A08-A4D9-DF459579C35C}"/>
              </a:ext>
            </a:extLst>
          </p:cNvPr>
          <p:cNvSpPr txBox="1"/>
          <p:nvPr/>
        </p:nvSpPr>
        <p:spPr>
          <a:xfrm>
            <a:off x="1101013" y="2459962"/>
            <a:ext cx="10254341" cy="923330"/>
          </a:xfrm>
          <a:prstGeom prst="rect">
            <a:avLst/>
          </a:prstGeom>
          <a:noFill/>
        </p:spPr>
        <p:txBody>
          <a:bodyPr wrap="square" rtlCol="0">
            <a:spAutoFit/>
          </a:bodyPr>
          <a:lstStyle/>
          <a:p>
            <a:r>
              <a:rPr lang="en-US" b="1" dirty="0"/>
              <a:t>Approch:</a:t>
            </a:r>
            <a:r>
              <a:rPr lang="en-US" dirty="0">
                <a:solidFill>
                  <a:schemeClr val="bg1"/>
                </a:solidFill>
              </a:rPr>
              <a:t>1.</a:t>
            </a:r>
            <a:r>
              <a:rPr lang="en-US" i="0" dirty="0">
                <a:solidFill>
                  <a:schemeClr val="bg1"/>
                </a:solidFill>
                <a:effectLst/>
                <a:latin typeface="Satoshi"/>
              </a:rPr>
              <a:t>Data Collection 2. Data Exploration 3. Data Cleaning and Preparation 4. SQL Query Development 5. Query Execution and Analysis 6.Visualization and Reporting 7. Validation and Iteration 8. Documentation and Presentation.</a:t>
            </a:r>
            <a:endParaRPr lang="en-US" dirty="0">
              <a:solidFill>
                <a:schemeClr val="bg1"/>
              </a:solidFill>
            </a:endParaRPr>
          </a:p>
        </p:txBody>
      </p:sp>
      <p:sp>
        <p:nvSpPr>
          <p:cNvPr id="10" name="TextBox 9">
            <a:extLst>
              <a:ext uri="{FF2B5EF4-FFF2-40B4-BE49-F238E27FC236}">
                <a16:creationId xmlns:a16="http://schemas.microsoft.com/office/drawing/2014/main" id="{92AE81FB-EB53-4BCA-B6AD-72B8535F78A7}"/>
              </a:ext>
            </a:extLst>
          </p:cNvPr>
          <p:cNvSpPr txBox="1"/>
          <p:nvPr/>
        </p:nvSpPr>
        <p:spPr>
          <a:xfrm>
            <a:off x="1116564" y="3550984"/>
            <a:ext cx="10067731" cy="646331"/>
          </a:xfrm>
          <a:prstGeom prst="rect">
            <a:avLst/>
          </a:prstGeom>
          <a:noFill/>
        </p:spPr>
        <p:txBody>
          <a:bodyPr wrap="square" rtlCol="0">
            <a:spAutoFit/>
          </a:bodyPr>
          <a:lstStyle/>
          <a:p>
            <a:r>
              <a:rPr lang="en-US" b="1" i="0" dirty="0">
                <a:effectLst/>
                <a:latin typeface="Manrope"/>
              </a:rPr>
              <a:t>Tech-Stack Used: </a:t>
            </a:r>
            <a:r>
              <a:rPr lang="en-US" i="0" dirty="0">
                <a:solidFill>
                  <a:schemeClr val="bg1"/>
                </a:solidFill>
                <a:effectLst/>
                <a:latin typeface="Manrope"/>
              </a:rPr>
              <a:t>MySQL Workbench</a:t>
            </a:r>
          </a:p>
          <a:p>
            <a:r>
              <a:rPr lang="en-US" i="0" dirty="0">
                <a:solidFill>
                  <a:schemeClr val="bg1"/>
                </a:solidFill>
                <a:effectLst/>
                <a:latin typeface="Satoshi"/>
              </a:rPr>
              <a:t>SQL Workbench can be a valuable tool in the Instagram User Analytics project for Database Management</a:t>
            </a:r>
            <a:endParaRPr lang="en-US" dirty="0">
              <a:solidFill>
                <a:schemeClr val="bg1"/>
              </a:solidFill>
            </a:endParaRPr>
          </a:p>
        </p:txBody>
      </p:sp>
      <p:sp>
        <p:nvSpPr>
          <p:cNvPr id="11" name="TextBox 10">
            <a:extLst>
              <a:ext uri="{FF2B5EF4-FFF2-40B4-BE49-F238E27FC236}">
                <a16:creationId xmlns:a16="http://schemas.microsoft.com/office/drawing/2014/main" id="{4100A26C-1E95-484C-85D3-209EE26E6994}"/>
              </a:ext>
            </a:extLst>
          </p:cNvPr>
          <p:cNvSpPr txBox="1"/>
          <p:nvPr/>
        </p:nvSpPr>
        <p:spPr>
          <a:xfrm>
            <a:off x="1116564" y="4342717"/>
            <a:ext cx="9787813" cy="646331"/>
          </a:xfrm>
          <a:prstGeom prst="rect">
            <a:avLst/>
          </a:prstGeom>
          <a:noFill/>
        </p:spPr>
        <p:txBody>
          <a:bodyPr wrap="square" rtlCol="0">
            <a:spAutoFit/>
          </a:bodyPr>
          <a:lstStyle/>
          <a:p>
            <a:r>
              <a:rPr lang="en-US" b="1" i="0" dirty="0" err="1">
                <a:effectLst/>
                <a:latin typeface="Manrope"/>
              </a:rPr>
              <a:t>Insights</a:t>
            </a:r>
            <a:r>
              <a:rPr lang="en-US" i="0" dirty="0" err="1">
                <a:effectLst/>
                <a:latin typeface="Manrope"/>
              </a:rPr>
              <a:t>:</a:t>
            </a:r>
            <a:r>
              <a:rPr lang="en-US" i="0" dirty="0" err="1">
                <a:solidFill>
                  <a:schemeClr val="bg1"/>
                </a:solidFill>
                <a:effectLst/>
                <a:latin typeface="Satoshi"/>
              </a:rPr>
              <a:t>User</a:t>
            </a:r>
            <a:r>
              <a:rPr lang="en-US" i="0" dirty="0">
                <a:solidFill>
                  <a:schemeClr val="bg1"/>
                </a:solidFill>
                <a:effectLst/>
                <a:latin typeface="Satoshi"/>
              </a:rPr>
              <a:t> Demographics Engagement ,Metrics Top-Performing Content, User Behavior Analysis, Trend Analysis ,Influencer Insights ,Cross-Platform Analysis</a:t>
            </a:r>
            <a:endParaRPr lang="en-US" dirty="0">
              <a:solidFill>
                <a:schemeClr val="bg1"/>
              </a:solidFill>
            </a:endParaRPr>
          </a:p>
        </p:txBody>
      </p:sp>
      <p:sp>
        <p:nvSpPr>
          <p:cNvPr id="12" name="TextBox 11">
            <a:extLst>
              <a:ext uri="{FF2B5EF4-FFF2-40B4-BE49-F238E27FC236}">
                <a16:creationId xmlns:a16="http://schemas.microsoft.com/office/drawing/2014/main" id="{F9839002-BEBE-4CD0-B723-0B7D7CBCC37E}"/>
              </a:ext>
            </a:extLst>
          </p:cNvPr>
          <p:cNvSpPr txBox="1"/>
          <p:nvPr/>
        </p:nvSpPr>
        <p:spPr>
          <a:xfrm>
            <a:off x="1161661" y="5146299"/>
            <a:ext cx="9563878" cy="923330"/>
          </a:xfrm>
          <a:prstGeom prst="rect">
            <a:avLst/>
          </a:prstGeom>
          <a:noFill/>
        </p:spPr>
        <p:txBody>
          <a:bodyPr wrap="square" rtlCol="0">
            <a:spAutoFit/>
          </a:bodyPr>
          <a:lstStyle/>
          <a:p>
            <a:r>
              <a:rPr lang="en-US" b="1" i="0" dirty="0" err="1">
                <a:effectLst/>
                <a:latin typeface="Manrope"/>
              </a:rPr>
              <a:t>Result:</a:t>
            </a:r>
            <a:r>
              <a:rPr lang="en-US" i="0" dirty="0" err="1">
                <a:solidFill>
                  <a:schemeClr val="bg1"/>
                </a:solidFill>
                <a:effectLst/>
                <a:latin typeface="Satoshi"/>
              </a:rPr>
              <a:t>The</a:t>
            </a:r>
            <a:r>
              <a:rPr lang="en-US" i="0" dirty="0">
                <a:solidFill>
                  <a:schemeClr val="bg1"/>
                </a:solidFill>
                <a:effectLst/>
                <a:latin typeface="Satoshi"/>
              </a:rPr>
              <a:t> project's focus on leveraging SQL and Given Data for analysis underscores the significance of data-driven decision-making in driving business growth and enhancing user experience on digital platforms.</a:t>
            </a:r>
            <a:endParaRPr lang="en-US" dirty="0">
              <a:solidFill>
                <a:schemeClr val="bg1"/>
              </a:solidFill>
            </a:endParaRPr>
          </a:p>
        </p:txBody>
      </p:sp>
      <p:sp>
        <p:nvSpPr>
          <p:cNvPr id="13" name="Shape">
            <a:extLst>
              <a:ext uri="{FF2B5EF4-FFF2-40B4-BE49-F238E27FC236}">
                <a16:creationId xmlns:a16="http://schemas.microsoft.com/office/drawing/2014/main" id="{B72C3344-5375-4111-BC09-C64145745795}"/>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4" name="Shape">
            <a:extLst>
              <a:ext uri="{FF2B5EF4-FFF2-40B4-BE49-F238E27FC236}">
                <a16:creationId xmlns:a16="http://schemas.microsoft.com/office/drawing/2014/main" id="{A85D78E3-7BD5-49D3-8833-1BD707178AAF}"/>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411320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B41C84-80D7-4BA1-8A6E-D48BEDFAC760}"/>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A7C9742-04B7-4FDD-96B7-2040FBBACD0E}"/>
              </a:ext>
            </a:extLst>
          </p:cNvPr>
          <p:cNvSpPr txBox="1"/>
          <p:nvPr/>
        </p:nvSpPr>
        <p:spPr>
          <a:xfrm>
            <a:off x="877207" y="2274838"/>
            <a:ext cx="10247085" cy="2308324"/>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dirty="0">
                <a:solidFill>
                  <a:schemeClr val="bg2"/>
                </a:solidFill>
              </a:rPr>
              <a:t>THANK YOU</a:t>
            </a:r>
          </a:p>
          <a:p>
            <a:pPr marL="0" algn="ctr" rtl="0" eaLnBrk="1" latinLnBrk="0" hangingPunct="1">
              <a:spcBef>
                <a:spcPts val="0"/>
              </a:spcBef>
              <a:spcAft>
                <a:spcPts val="0"/>
              </a:spcAft>
            </a:pPr>
            <a:endParaRPr lang="en-US" sz="7200" dirty="0">
              <a:solidFill>
                <a:schemeClr val="bg2"/>
              </a:solidFill>
              <a:effectLst/>
            </a:endParaRPr>
          </a:p>
        </p:txBody>
      </p:sp>
    </p:spTree>
    <p:extLst>
      <p:ext uri="{BB962C8B-B14F-4D97-AF65-F5344CB8AC3E}">
        <p14:creationId xmlns:p14="http://schemas.microsoft.com/office/powerpoint/2010/main" val="651586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100D0BC3-72BF-420E-81B2-CCAB87E6D60A}"/>
              </a:ext>
            </a:extLst>
          </p:cNvPr>
          <p:cNvSpPr/>
          <p:nvPr/>
        </p:nvSpPr>
        <p:spPr>
          <a:xfrm>
            <a:off x="972457" y="758371"/>
            <a:ext cx="10247086" cy="5341257"/>
          </a:xfrm>
          <a:prstGeom prst="flowChartTerminator">
            <a:avLst/>
          </a:prstGeom>
          <a:noFill/>
          <a:ln w="190500">
            <a:solidFill>
              <a:schemeClr val="bg1"/>
            </a:solidFill>
          </a:ln>
          <a:effectLst>
            <a:outerShdw blurRad="50800"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22DBB5-9A0A-498A-96E1-3A5B174006C4}"/>
              </a:ext>
            </a:extLst>
          </p:cNvPr>
          <p:cNvSpPr txBox="1"/>
          <p:nvPr/>
        </p:nvSpPr>
        <p:spPr>
          <a:xfrm>
            <a:off x="1146630" y="2828836"/>
            <a:ext cx="9898741" cy="1200329"/>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dirty="0">
                <a:solidFill>
                  <a:schemeClr val="bg2"/>
                </a:solidFill>
                <a:effectLst>
                  <a:outerShdw blurRad="50800" dist="38100" dir="2700000" algn="tl" rotWithShape="0">
                    <a:srgbClr val="000000">
                      <a:alpha val="40000"/>
                    </a:srgbClr>
                  </a:outerShdw>
                </a:effectLst>
                <a:latin typeface="Arial" panose="020B0604020202020204" pitchFamily="34" charset="0"/>
                <a:ea typeface="Times New Roman" panose="02020603050405020304" pitchFamily="18" charset="0"/>
                <a:cs typeface="+mn-cs"/>
              </a:rPr>
              <a:t>Marketing Analysis</a:t>
            </a:r>
            <a:endParaRPr lang="en-US" sz="7200" dirty="0">
              <a:solidFill>
                <a:schemeClr val="bg2"/>
              </a:solidFill>
              <a:effectLst/>
            </a:endParaRPr>
          </a:p>
        </p:txBody>
      </p:sp>
      <p:pic>
        <p:nvPicPr>
          <p:cNvPr id="5" name="Graphic 4" descr="Bar chart with solid fill">
            <a:extLst>
              <a:ext uri="{FF2B5EF4-FFF2-40B4-BE49-F238E27FC236}">
                <a16:creationId xmlns:a16="http://schemas.microsoft.com/office/drawing/2014/main" id="{604D2FAC-51E5-4A4F-90F0-DBF1CA63C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4950" y="1222104"/>
            <a:ext cx="1752600" cy="1752600"/>
          </a:xfrm>
          <a:prstGeom prst="rect">
            <a:avLst/>
          </a:prstGeom>
        </p:spPr>
      </p:pic>
    </p:spTree>
    <p:extLst>
      <p:ext uri="{BB962C8B-B14F-4D97-AF65-F5344CB8AC3E}">
        <p14:creationId xmlns:p14="http://schemas.microsoft.com/office/powerpoint/2010/main" val="109961925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1064E-F967-4C23-B41F-CAED94516A8B}"/>
              </a:ext>
            </a:extLst>
          </p:cNvPr>
          <p:cNvSpPr/>
          <p:nvPr/>
        </p:nvSpPr>
        <p:spPr bwMode="auto">
          <a:xfrm>
            <a:off x="0" y="0"/>
            <a:ext cx="12192000" cy="7038477"/>
          </a:xfrm>
          <a:prstGeom prst="rect">
            <a:avLst/>
          </a:prstGeom>
          <a:gradFill flip="none" rotWithShape="1">
            <a:gsLst>
              <a:gs pos="21000">
                <a:srgbClr val="EC6646"/>
              </a:gs>
              <a:gs pos="51000">
                <a:srgbClr val="EC0753"/>
              </a:gs>
              <a:gs pos="100000">
                <a:srgbClr val="7B11A8"/>
              </a:gs>
            </a:gsLst>
            <a:lin ang="2700000" scaled="1"/>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 name="Flowchart: Terminator 2">
            <a:extLst>
              <a:ext uri="{FF2B5EF4-FFF2-40B4-BE49-F238E27FC236}">
                <a16:creationId xmlns:a16="http://schemas.microsoft.com/office/drawing/2014/main" id="{0CC21A28-E9DC-4E9F-9C8B-D626AED38117}"/>
              </a:ext>
            </a:extLst>
          </p:cNvPr>
          <p:cNvSpPr/>
          <p:nvPr/>
        </p:nvSpPr>
        <p:spPr>
          <a:xfrm>
            <a:off x="-2220686" y="-1088570"/>
            <a:ext cx="16415657" cy="905691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0AD7E3-B0D5-47CC-805F-ABEF4BB40F41}"/>
              </a:ext>
            </a:extLst>
          </p:cNvPr>
          <p:cNvSpPr txBox="1"/>
          <p:nvPr/>
        </p:nvSpPr>
        <p:spPr>
          <a:xfrm>
            <a:off x="1574800" y="840381"/>
            <a:ext cx="9042399" cy="707886"/>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4000" b="1" dirty="0">
                <a:solidFill>
                  <a:schemeClr val="bg2"/>
                </a:solidFill>
                <a:effectLst>
                  <a:outerShdw blurRad="50800" dist="38100" dir="2700000" algn="tl" rotWithShape="0">
                    <a:srgbClr val="000000">
                      <a:alpha val="40000"/>
                    </a:srgbClr>
                  </a:outerShdw>
                </a:effectLst>
                <a:latin typeface="Arial" panose="020B0604020202020204" pitchFamily="34" charset="0"/>
                <a:ea typeface="Times New Roman" panose="02020603050405020304" pitchFamily="18" charset="0"/>
                <a:cs typeface="+mn-cs"/>
              </a:rPr>
              <a:t>Marketing Analysis</a:t>
            </a:r>
            <a:endParaRPr lang="en-US" sz="4000" dirty="0">
              <a:solidFill>
                <a:schemeClr val="bg2"/>
              </a:solidFill>
              <a:effectLst/>
            </a:endParaRPr>
          </a:p>
        </p:txBody>
      </p:sp>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94ADE56C-4854-4BFA-B0D6-A93472592933}"/>
                  </a:ext>
                </a:extLst>
              </p:cNvPr>
              <p:cNvGraphicFramePr>
                <a:graphicFrameLocks noChangeAspect="1"/>
              </p:cNvGraphicFramePr>
              <p:nvPr>
                <p:extLst>
                  <p:ext uri="{D42A27DB-BD31-4B8C-83A1-F6EECF244321}">
                    <p14:modId xmlns:p14="http://schemas.microsoft.com/office/powerpoint/2010/main" val="3121239071"/>
                  </p:ext>
                </p:extLst>
              </p:nvPr>
            </p:nvGraphicFramePr>
            <p:xfrm>
              <a:off x="660401" y="2556250"/>
              <a:ext cx="3048000" cy="1714500"/>
            </p:xfrm>
            <a:graphic>
              <a:graphicData uri="http://schemas.microsoft.com/office/powerpoint/2016/sectionzoom">
                <psez:sectionZm>
                  <psez:sectionZmObj sectionId="{9F2726C2-E420-4563-A2DB-5263D1A41B25}">
                    <psez:zmPr id="{A768B7D8-AC7E-493C-8034-F5F9391CF548}" transitionDur="1000" showBg="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6" name="Section Zoom 5">
                <a:hlinkClick r:id="rId3" action="ppaction://hlinksldjump"/>
                <a:extLst>
                  <a:ext uri="{FF2B5EF4-FFF2-40B4-BE49-F238E27FC236}">
                    <a16:creationId xmlns:a16="http://schemas.microsoft.com/office/drawing/2014/main" id="{94ADE56C-4854-4BFA-B0D6-A93472592933}"/>
                  </a:ext>
                </a:extLst>
              </p:cNvPr>
              <p:cNvPicPr>
                <a:picLocks noGrp="1" noRot="1" noChangeAspect="1" noMove="1" noResize="1" noEditPoints="1" noAdjustHandles="1" noChangeArrowheads="1" noChangeShapeType="1"/>
              </p:cNvPicPr>
              <p:nvPr/>
            </p:nvPicPr>
            <p:blipFill>
              <a:blip r:embed="rId4"/>
              <a:stretch>
                <a:fillRect/>
              </a:stretch>
            </p:blipFill>
            <p:spPr>
              <a:xfrm>
                <a:off x="660401" y="2556250"/>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FBF81D9E-3808-48BB-8178-9368D9DEEF01}"/>
                  </a:ext>
                </a:extLst>
              </p:cNvPr>
              <p:cNvGraphicFramePr>
                <a:graphicFrameLocks noChangeAspect="1"/>
              </p:cNvGraphicFramePr>
              <p:nvPr>
                <p:extLst>
                  <p:ext uri="{D42A27DB-BD31-4B8C-83A1-F6EECF244321}">
                    <p14:modId xmlns:p14="http://schemas.microsoft.com/office/powerpoint/2010/main" val="3253750605"/>
                  </p:ext>
                </p:extLst>
              </p:nvPr>
            </p:nvGraphicFramePr>
            <p:xfrm>
              <a:off x="4463142" y="2516710"/>
              <a:ext cx="3048000" cy="1714500"/>
            </p:xfrm>
            <a:graphic>
              <a:graphicData uri="http://schemas.microsoft.com/office/powerpoint/2016/sectionzoom">
                <psez:sectionZm>
                  <psez:sectionZmObj sectionId="{8292B7F7-D977-4BE4-8ACA-93B17D19FACA}">
                    <psez:zmPr id="{D38D5D7C-AB6D-4361-83AD-52520746F8C5}" transitionDur="1000" showBg="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8" name="Section Zoom 7">
                <a:hlinkClick r:id="rId6" action="ppaction://hlinksldjump"/>
                <a:extLst>
                  <a:ext uri="{FF2B5EF4-FFF2-40B4-BE49-F238E27FC236}">
                    <a16:creationId xmlns:a16="http://schemas.microsoft.com/office/drawing/2014/main" id="{FBF81D9E-3808-48BB-8178-9368D9DEEF01}"/>
                  </a:ext>
                </a:extLst>
              </p:cNvPr>
              <p:cNvPicPr>
                <a:picLocks noGrp="1" noRot="1" noChangeAspect="1" noMove="1" noResize="1" noEditPoints="1" noAdjustHandles="1" noChangeArrowheads="1" noChangeShapeType="1"/>
              </p:cNvPicPr>
              <p:nvPr/>
            </p:nvPicPr>
            <p:blipFill>
              <a:blip r:embed="rId7"/>
              <a:stretch>
                <a:fillRect/>
              </a:stretch>
            </p:blipFill>
            <p:spPr>
              <a:xfrm>
                <a:off x="4463142" y="2516710"/>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4CC0E441-DCBE-4EA4-B2A2-0D56F4566FE0}"/>
                  </a:ext>
                </a:extLst>
              </p:cNvPr>
              <p:cNvGraphicFramePr>
                <a:graphicFrameLocks noChangeAspect="1"/>
              </p:cNvGraphicFramePr>
              <p:nvPr>
                <p:extLst>
                  <p:ext uri="{D42A27DB-BD31-4B8C-83A1-F6EECF244321}">
                    <p14:modId xmlns:p14="http://schemas.microsoft.com/office/powerpoint/2010/main" val="1480497052"/>
                  </p:ext>
                </p:extLst>
              </p:nvPr>
            </p:nvGraphicFramePr>
            <p:xfrm>
              <a:off x="8265883" y="2516710"/>
              <a:ext cx="3048000" cy="1714500"/>
            </p:xfrm>
            <a:graphic>
              <a:graphicData uri="http://schemas.microsoft.com/office/powerpoint/2016/sectionzoom">
                <psez:sectionZm>
                  <psez:sectionZmObj sectionId="{40C12A09-C4AA-493F-81B6-1F5777085FFF}">
                    <psez:zmPr id="{68CA85D8-3686-44E5-A8B4-6BC6B8C5BD05}" transitionDur="1000" showBg="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0" name="Section Zoom 9">
                <a:hlinkClick r:id="rId9" action="ppaction://hlinksldjump"/>
                <a:extLst>
                  <a:ext uri="{FF2B5EF4-FFF2-40B4-BE49-F238E27FC236}">
                    <a16:creationId xmlns:a16="http://schemas.microsoft.com/office/drawing/2014/main" id="{4CC0E441-DCBE-4EA4-B2A2-0D56F4566FE0}"/>
                  </a:ext>
                </a:extLst>
              </p:cNvPr>
              <p:cNvPicPr>
                <a:picLocks noGrp="1" noRot="1" noChangeAspect="1" noMove="1" noResize="1" noEditPoints="1" noAdjustHandles="1" noChangeArrowheads="1" noChangeShapeType="1"/>
              </p:cNvPicPr>
              <p:nvPr/>
            </p:nvPicPr>
            <p:blipFill>
              <a:blip r:embed="rId10"/>
              <a:stretch>
                <a:fillRect/>
              </a:stretch>
            </p:blipFill>
            <p:spPr>
              <a:xfrm>
                <a:off x="8265883" y="2516710"/>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B0F2E226-4F18-41E6-A279-ADA6442DAE0F}"/>
                  </a:ext>
                </a:extLst>
              </p:cNvPr>
              <p:cNvGraphicFramePr>
                <a:graphicFrameLocks noChangeAspect="1"/>
              </p:cNvGraphicFramePr>
              <p:nvPr>
                <p:extLst>
                  <p:ext uri="{D42A27DB-BD31-4B8C-83A1-F6EECF244321}">
                    <p14:modId xmlns:p14="http://schemas.microsoft.com/office/powerpoint/2010/main" val="2718225610"/>
                  </p:ext>
                </p:extLst>
              </p:nvPr>
            </p:nvGraphicFramePr>
            <p:xfrm>
              <a:off x="2571750" y="4502070"/>
              <a:ext cx="3048000" cy="1714500"/>
            </p:xfrm>
            <a:graphic>
              <a:graphicData uri="http://schemas.microsoft.com/office/powerpoint/2016/sectionzoom">
                <psez:sectionZm>
                  <psez:sectionZmObj sectionId="{6CD4BEE7-38B5-4970-8E4F-3DF17FB10768}">
                    <psez:zmPr id="{22D5C77F-CAF7-4E47-9961-140FC6EB0682}" transitionDur="1000" showBg="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2" name="Section Zoom 11">
                <a:hlinkClick r:id="rId12" action="ppaction://hlinksldjump"/>
                <a:extLst>
                  <a:ext uri="{FF2B5EF4-FFF2-40B4-BE49-F238E27FC236}">
                    <a16:creationId xmlns:a16="http://schemas.microsoft.com/office/drawing/2014/main" id="{B0F2E226-4F18-41E6-A279-ADA6442DAE0F}"/>
                  </a:ext>
                </a:extLst>
              </p:cNvPr>
              <p:cNvPicPr>
                <a:picLocks noGrp="1" noRot="1" noChangeAspect="1" noMove="1" noResize="1" noEditPoints="1" noAdjustHandles="1" noChangeArrowheads="1" noChangeShapeType="1"/>
              </p:cNvPicPr>
              <p:nvPr/>
            </p:nvPicPr>
            <p:blipFill>
              <a:blip r:embed="rId13"/>
              <a:stretch>
                <a:fillRect/>
              </a:stretch>
            </p:blipFill>
            <p:spPr>
              <a:xfrm>
                <a:off x="2571750" y="4502070"/>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D9A0D2B8-DEDF-481F-AFA7-FA0DACA4CC04}"/>
                  </a:ext>
                </a:extLst>
              </p:cNvPr>
              <p:cNvGraphicFramePr>
                <a:graphicFrameLocks noChangeAspect="1"/>
              </p:cNvGraphicFramePr>
              <p:nvPr>
                <p:extLst>
                  <p:ext uri="{D42A27DB-BD31-4B8C-83A1-F6EECF244321}">
                    <p14:modId xmlns:p14="http://schemas.microsoft.com/office/powerpoint/2010/main" val="1537513787"/>
                  </p:ext>
                </p:extLst>
              </p:nvPr>
            </p:nvGraphicFramePr>
            <p:xfrm>
              <a:off x="6572252" y="4462530"/>
              <a:ext cx="3048000" cy="1714500"/>
            </p:xfrm>
            <a:graphic>
              <a:graphicData uri="http://schemas.microsoft.com/office/powerpoint/2016/sectionzoom">
                <psez:sectionZm>
                  <psez:sectionZmObj sectionId="{55CC92C5-BC44-4C1B-AB0C-7F519AA2675F}">
                    <psez:zmPr id="{78320CCD-1A5F-4AE7-95FA-285861ACC712}" transitionDur="1000" showBg="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4" name="Section Zoom 13">
                <a:hlinkClick r:id="rId15" action="ppaction://hlinksldjump"/>
                <a:extLst>
                  <a:ext uri="{FF2B5EF4-FFF2-40B4-BE49-F238E27FC236}">
                    <a16:creationId xmlns:a16="http://schemas.microsoft.com/office/drawing/2014/main" id="{D9A0D2B8-DEDF-481F-AFA7-FA0DACA4CC04}"/>
                  </a:ext>
                </a:extLst>
              </p:cNvPr>
              <p:cNvPicPr>
                <a:picLocks noGrp="1" noRot="1" noChangeAspect="1" noMove="1" noResize="1" noEditPoints="1" noAdjustHandles="1" noChangeArrowheads="1" noChangeShapeType="1"/>
              </p:cNvPicPr>
              <p:nvPr/>
            </p:nvPicPr>
            <p:blipFill>
              <a:blip r:embed="rId16"/>
              <a:stretch>
                <a:fillRect/>
              </a:stretch>
            </p:blipFill>
            <p:spPr>
              <a:xfrm>
                <a:off x="6572252" y="4462530"/>
                <a:ext cx="3048000" cy="1714500"/>
              </a:xfrm>
              <a:prstGeom prst="rect">
                <a:avLst/>
              </a:prstGeom>
            </p:spPr>
          </p:pic>
        </mc:Fallback>
      </mc:AlternateContent>
      <p:pic>
        <p:nvPicPr>
          <p:cNvPr id="11" name="Graphic 10" descr="Bar chart with solid fill">
            <a:extLst>
              <a:ext uri="{FF2B5EF4-FFF2-40B4-BE49-F238E27FC236}">
                <a16:creationId xmlns:a16="http://schemas.microsoft.com/office/drawing/2014/main" id="{BB81AD78-7C00-429D-A36D-4191B3FC53C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87117" y="188721"/>
            <a:ext cx="870858" cy="870858"/>
          </a:xfrm>
          <a:prstGeom prst="rect">
            <a:avLst/>
          </a:prstGeom>
        </p:spPr>
      </p:pic>
      <p:sp>
        <p:nvSpPr>
          <p:cNvPr id="13" name="Shape">
            <a:extLst>
              <a:ext uri="{FF2B5EF4-FFF2-40B4-BE49-F238E27FC236}">
                <a16:creationId xmlns:a16="http://schemas.microsoft.com/office/drawing/2014/main" id="{8764D8A9-3834-41BD-918D-178EA6F39AEF}"/>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5" name="Shape">
            <a:extLst>
              <a:ext uri="{FF2B5EF4-FFF2-40B4-BE49-F238E27FC236}">
                <a16:creationId xmlns:a16="http://schemas.microsoft.com/office/drawing/2014/main" id="{1080A3CD-4684-4FFD-B91D-2935C651FC22}"/>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451566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C81162A-C2C0-454F-B0D5-D54FA82E5A90}"/>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37ACDB-4C81-418E-8D84-CB786E593BDA}"/>
              </a:ext>
            </a:extLst>
          </p:cNvPr>
          <p:cNvSpPr txBox="1"/>
          <p:nvPr/>
        </p:nvSpPr>
        <p:spPr>
          <a:xfrm>
            <a:off x="1146630" y="2828836"/>
            <a:ext cx="9898741" cy="1200329"/>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Loyal User Reward</a:t>
            </a:r>
            <a:endParaRPr lang="en-US" sz="49600" dirty="0">
              <a:solidFill>
                <a:schemeClr val="bg2"/>
              </a:solidFill>
              <a:effectLst/>
            </a:endParaRPr>
          </a:p>
        </p:txBody>
      </p:sp>
      <p:pic>
        <p:nvPicPr>
          <p:cNvPr id="3" name="Graphic 2" descr="Business Growth with solid fill">
            <a:extLst>
              <a:ext uri="{FF2B5EF4-FFF2-40B4-BE49-F238E27FC236}">
                <a16:creationId xmlns:a16="http://schemas.microsoft.com/office/drawing/2014/main" id="{63908FD7-A28D-455C-B4D8-5ADE0B6655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8775" y="1666875"/>
            <a:ext cx="1314450" cy="1314450"/>
          </a:xfrm>
          <a:prstGeom prst="rect">
            <a:avLst/>
          </a:prstGeom>
        </p:spPr>
      </p:pic>
      <p:pic>
        <p:nvPicPr>
          <p:cNvPr id="10" name="Picture 9">
            <a:extLst>
              <a:ext uri="{FF2B5EF4-FFF2-40B4-BE49-F238E27FC236}">
                <a16:creationId xmlns:a16="http://schemas.microsoft.com/office/drawing/2014/main" id="{EE8AEB2A-2D35-4D3C-8CAE-FE16D2ACF841}"/>
              </a:ext>
            </a:extLst>
          </p:cNvPr>
          <p:cNvPicPr>
            <a:picLocks noChangeAspect="1"/>
          </p:cNvPicPr>
          <p:nvPr/>
        </p:nvPicPr>
        <p:blipFill>
          <a:blip r:embed="rId5"/>
          <a:stretch>
            <a:fillRect/>
          </a:stretch>
        </p:blipFill>
        <p:spPr>
          <a:xfrm>
            <a:off x="14172401" y="1794449"/>
            <a:ext cx="1705213" cy="876422"/>
          </a:xfrm>
          <a:prstGeom prst="rect">
            <a:avLst/>
          </a:prstGeom>
          <a:effectLst>
            <a:outerShdw blurRad="50800" dist="38100" dir="2700000" algn="tl" rotWithShape="0">
              <a:prstClr val="black"/>
            </a:outerShdw>
          </a:effectLst>
        </p:spPr>
      </p:pic>
      <p:pic>
        <p:nvPicPr>
          <p:cNvPr id="11" name="Picture 10">
            <a:extLst>
              <a:ext uri="{FF2B5EF4-FFF2-40B4-BE49-F238E27FC236}">
                <a16:creationId xmlns:a16="http://schemas.microsoft.com/office/drawing/2014/main" id="{D2E2CE37-BA3D-4FAF-9943-C287B52793F8}"/>
              </a:ext>
            </a:extLst>
          </p:cNvPr>
          <p:cNvPicPr>
            <a:picLocks noChangeAspect="1"/>
          </p:cNvPicPr>
          <p:nvPr/>
        </p:nvPicPr>
        <p:blipFill>
          <a:blip r:embed="rId6"/>
          <a:stretch>
            <a:fillRect/>
          </a:stretch>
        </p:blipFill>
        <p:spPr>
          <a:xfrm>
            <a:off x="12710110" y="3924299"/>
            <a:ext cx="4629796" cy="1305107"/>
          </a:xfrm>
          <a:prstGeom prst="rect">
            <a:avLst/>
          </a:prstGeom>
          <a:effectLst>
            <a:outerShdw blurRad="50800" dist="38100" dir="2700000" algn="tl" rotWithShape="0">
              <a:prstClr val="black"/>
            </a:outerShdw>
          </a:effectLst>
        </p:spPr>
      </p:pic>
      <p:graphicFrame>
        <p:nvGraphicFramePr>
          <p:cNvPr id="12" name="Table 11">
            <a:extLst>
              <a:ext uri="{FF2B5EF4-FFF2-40B4-BE49-F238E27FC236}">
                <a16:creationId xmlns:a16="http://schemas.microsoft.com/office/drawing/2014/main" id="{6D4ECB08-8C3D-48EC-A987-93B805E8BDAF}"/>
              </a:ext>
            </a:extLst>
          </p:cNvPr>
          <p:cNvGraphicFramePr>
            <a:graphicFrameLocks noGrp="1"/>
          </p:cNvGraphicFramePr>
          <p:nvPr>
            <p:extLst>
              <p:ext uri="{D42A27DB-BD31-4B8C-83A1-F6EECF244321}">
                <p14:modId xmlns:p14="http://schemas.microsoft.com/office/powerpoint/2010/main" val="2378617622"/>
              </p:ext>
            </p:extLst>
          </p:nvPr>
        </p:nvGraphicFramePr>
        <p:xfrm>
          <a:off x="-5897467" y="3479572"/>
          <a:ext cx="5151534" cy="2194560"/>
        </p:xfrm>
        <a:graphic>
          <a:graphicData uri="http://schemas.openxmlformats.org/drawingml/2006/table">
            <a:tbl>
              <a:tblPr/>
              <a:tblGrid>
                <a:gridCol w="505409">
                  <a:extLst>
                    <a:ext uri="{9D8B030D-6E8A-4147-A177-3AD203B41FA5}">
                      <a16:colId xmlns:a16="http://schemas.microsoft.com/office/drawing/2014/main" val="3540799484"/>
                    </a:ext>
                  </a:extLst>
                </a:gridCol>
                <a:gridCol w="1950098">
                  <a:extLst>
                    <a:ext uri="{9D8B030D-6E8A-4147-A177-3AD203B41FA5}">
                      <a16:colId xmlns:a16="http://schemas.microsoft.com/office/drawing/2014/main" val="87335601"/>
                    </a:ext>
                  </a:extLst>
                </a:gridCol>
                <a:gridCol w="2696027">
                  <a:extLst>
                    <a:ext uri="{9D8B030D-6E8A-4147-A177-3AD203B41FA5}">
                      <a16:colId xmlns:a16="http://schemas.microsoft.com/office/drawing/2014/main" val="4052600521"/>
                    </a:ext>
                  </a:extLst>
                </a:gridCol>
              </a:tblGrid>
              <a:tr h="333625">
                <a:tc>
                  <a:txBody>
                    <a:bodyPr/>
                    <a:lstStyle/>
                    <a:p>
                      <a:r>
                        <a:rPr lang="en-US" dirty="0">
                          <a:solidFill>
                            <a:schemeClr val="bg1"/>
                          </a:solidFill>
                        </a:rPr>
                        <a:t>Id</a:t>
                      </a:r>
                    </a:p>
                  </a:txBody>
                  <a:tcPr anchor="ctr">
                    <a:lnL>
                      <a:noFill/>
                    </a:lnL>
                    <a:lnR>
                      <a:noFill/>
                    </a:lnR>
                    <a:lnT>
                      <a:noFill/>
                    </a:lnT>
                    <a:lnB>
                      <a:noFill/>
                    </a:lnB>
                    <a:noFill/>
                  </a:tcPr>
                </a:tc>
                <a:tc>
                  <a:txBody>
                    <a:bodyPr/>
                    <a:lstStyle/>
                    <a:p>
                      <a:r>
                        <a:rPr lang="en-US" dirty="0">
                          <a:solidFill>
                            <a:schemeClr val="bg1"/>
                          </a:solidFill>
                        </a:rPr>
                        <a:t>Username</a:t>
                      </a:r>
                    </a:p>
                  </a:txBody>
                  <a:tcPr anchor="ctr">
                    <a:lnL>
                      <a:noFill/>
                    </a:lnL>
                    <a:lnR>
                      <a:noFill/>
                    </a:lnR>
                    <a:lnT>
                      <a:noFill/>
                    </a:lnT>
                    <a:lnB>
                      <a:noFill/>
                    </a:lnB>
                    <a:noFill/>
                  </a:tcPr>
                </a:tc>
                <a:tc>
                  <a:txBody>
                    <a:bodyPr/>
                    <a:lstStyle/>
                    <a:p>
                      <a:r>
                        <a:rPr lang="en-US" dirty="0">
                          <a:solidFill>
                            <a:schemeClr val="bg1"/>
                          </a:solidFill>
                        </a:rPr>
                        <a:t>Created at date and time</a:t>
                      </a:r>
                    </a:p>
                  </a:txBody>
                  <a:tcPr anchor="ctr">
                    <a:lnL>
                      <a:noFill/>
                    </a:lnL>
                    <a:lnR>
                      <a:noFill/>
                    </a:lnR>
                    <a:lnT>
                      <a:noFill/>
                    </a:lnT>
                    <a:lnB>
                      <a:noFill/>
                    </a:lnB>
                    <a:noFill/>
                  </a:tcPr>
                </a:tc>
                <a:extLst>
                  <a:ext uri="{0D108BD9-81ED-4DB2-BD59-A6C34878D82A}">
                    <a16:rowId xmlns:a16="http://schemas.microsoft.com/office/drawing/2014/main" val="2892164740"/>
                  </a:ext>
                </a:extLst>
              </a:tr>
              <a:tr h="333625">
                <a:tc>
                  <a:txBody>
                    <a:bodyPr/>
                    <a:lstStyle/>
                    <a:p>
                      <a:r>
                        <a:rPr lang="en-US">
                          <a:solidFill>
                            <a:schemeClr val="bg1"/>
                          </a:solidFill>
                        </a:rPr>
                        <a:t>38</a:t>
                      </a:r>
                    </a:p>
                  </a:txBody>
                  <a:tcPr anchor="ctr">
                    <a:lnL>
                      <a:noFill/>
                    </a:lnL>
                    <a:lnR>
                      <a:noFill/>
                    </a:lnR>
                    <a:lnT>
                      <a:noFill/>
                    </a:lnT>
                    <a:lnB>
                      <a:noFill/>
                    </a:lnB>
                    <a:noFill/>
                  </a:tcPr>
                </a:tc>
                <a:tc>
                  <a:txBody>
                    <a:bodyPr/>
                    <a:lstStyle/>
                    <a:p>
                      <a:r>
                        <a:rPr lang="en-US" dirty="0">
                          <a:solidFill>
                            <a:schemeClr val="bg1"/>
                          </a:solidFill>
                        </a:rPr>
                        <a:t>Jordyn.Jacobson2</a:t>
                      </a:r>
                    </a:p>
                  </a:txBody>
                  <a:tcPr anchor="ctr">
                    <a:lnL>
                      <a:noFill/>
                    </a:lnL>
                    <a:lnR>
                      <a:noFill/>
                    </a:lnR>
                    <a:lnT>
                      <a:noFill/>
                    </a:lnT>
                    <a:lnB>
                      <a:noFill/>
                    </a:lnB>
                    <a:noFill/>
                  </a:tcPr>
                </a:tc>
                <a:tc>
                  <a:txBody>
                    <a:bodyPr/>
                    <a:lstStyle/>
                    <a:p>
                      <a:r>
                        <a:rPr lang="en-US">
                          <a:solidFill>
                            <a:schemeClr val="bg1"/>
                          </a:solidFill>
                        </a:rPr>
                        <a:t>2016-05-14 07:56:26</a:t>
                      </a:r>
                    </a:p>
                  </a:txBody>
                  <a:tcPr anchor="ctr">
                    <a:lnL>
                      <a:noFill/>
                    </a:lnL>
                    <a:lnR>
                      <a:noFill/>
                    </a:lnR>
                    <a:lnT>
                      <a:noFill/>
                    </a:lnT>
                    <a:lnB>
                      <a:noFill/>
                    </a:lnB>
                    <a:noFill/>
                  </a:tcPr>
                </a:tc>
                <a:extLst>
                  <a:ext uri="{0D108BD9-81ED-4DB2-BD59-A6C34878D82A}">
                    <a16:rowId xmlns:a16="http://schemas.microsoft.com/office/drawing/2014/main" val="2835434293"/>
                  </a:ext>
                </a:extLst>
              </a:tr>
              <a:tr h="303851">
                <a:tc>
                  <a:txBody>
                    <a:bodyPr/>
                    <a:lstStyle/>
                    <a:p>
                      <a:r>
                        <a:rPr lang="en-US">
                          <a:solidFill>
                            <a:schemeClr val="bg1"/>
                          </a:solidFill>
                        </a:rPr>
                        <a:t>63</a:t>
                      </a:r>
                    </a:p>
                  </a:txBody>
                  <a:tcPr anchor="ctr">
                    <a:lnL>
                      <a:noFill/>
                    </a:lnL>
                    <a:lnR>
                      <a:noFill/>
                    </a:lnR>
                    <a:lnT>
                      <a:noFill/>
                    </a:lnT>
                    <a:lnB>
                      <a:noFill/>
                    </a:lnB>
                    <a:noFill/>
                  </a:tcPr>
                </a:tc>
                <a:tc>
                  <a:txBody>
                    <a:bodyPr/>
                    <a:lstStyle/>
                    <a:p>
                      <a:r>
                        <a:rPr lang="en-US" dirty="0">
                          <a:solidFill>
                            <a:schemeClr val="bg1"/>
                          </a:solidFill>
                        </a:rPr>
                        <a:t>Elenor88</a:t>
                      </a:r>
                    </a:p>
                  </a:txBody>
                  <a:tcPr anchor="ctr">
                    <a:lnL>
                      <a:noFill/>
                    </a:lnL>
                    <a:lnR>
                      <a:noFill/>
                    </a:lnR>
                    <a:lnT>
                      <a:noFill/>
                    </a:lnT>
                    <a:lnB>
                      <a:noFill/>
                    </a:lnB>
                    <a:noFill/>
                  </a:tcPr>
                </a:tc>
                <a:tc>
                  <a:txBody>
                    <a:bodyPr/>
                    <a:lstStyle/>
                    <a:p>
                      <a:r>
                        <a:rPr lang="en-US" dirty="0">
                          <a:solidFill>
                            <a:schemeClr val="bg1"/>
                          </a:solidFill>
                        </a:rPr>
                        <a:t>2016-05-08 01:30:41</a:t>
                      </a:r>
                    </a:p>
                  </a:txBody>
                  <a:tcPr anchor="ctr">
                    <a:lnL>
                      <a:noFill/>
                    </a:lnL>
                    <a:lnR>
                      <a:noFill/>
                    </a:lnR>
                    <a:lnT>
                      <a:noFill/>
                    </a:lnT>
                    <a:lnB>
                      <a:noFill/>
                    </a:lnB>
                    <a:noFill/>
                  </a:tcPr>
                </a:tc>
                <a:extLst>
                  <a:ext uri="{0D108BD9-81ED-4DB2-BD59-A6C34878D82A}">
                    <a16:rowId xmlns:a16="http://schemas.microsoft.com/office/drawing/2014/main" val="3483743210"/>
                  </a:ext>
                </a:extLst>
              </a:tr>
              <a:tr h="311316">
                <a:tc>
                  <a:txBody>
                    <a:bodyPr/>
                    <a:lstStyle/>
                    <a:p>
                      <a:r>
                        <a:rPr lang="en-US">
                          <a:solidFill>
                            <a:schemeClr val="bg1"/>
                          </a:solidFill>
                        </a:rPr>
                        <a:t>67</a:t>
                      </a:r>
                    </a:p>
                  </a:txBody>
                  <a:tcPr anchor="ctr">
                    <a:lnL>
                      <a:noFill/>
                    </a:lnL>
                    <a:lnR>
                      <a:noFill/>
                    </a:lnR>
                    <a:lnT>
                      <a:noFill/>
                    </a:lnT>
                    <a:lnB>
                      <a:noFill/>
                    </a:lnB>
                    <a:noFill/>
                  </a:tcPr>
                </a:tc>
                <a:tc>
                  <a:txBody>
                    <a:bodyPr/>
                    <a:lstStyle/>
                    <a:p>
                      <a:r>
                        <a:rPr lang="en-US" dirty="0">
                          <a:solidFill>
                            <a:schemeClr val="bg1"/>
                          </a:solidFill>
                        </a:rPr>
                        <a:t>Emilio_Bernier52</a:t>
                      </a:r>
                    </a:p>
                  </a:txBody>
                  <a:tcPr anchor="ctr">
                    <a:lnL>
                      <a:noFill/>
                    </a:lnL>
                    <a:lnR>
                      <a:noFill/>
                    </a:lnR>
                    <a:lnT>
                      <a:noFill/>
                    </a:lnT>
                    <a:lnB>
                      <a:noFill/>
                    </a:lnB>
                    <a:noFill/>
                  </a:tcPr>
                </a:tc>
                <a:tc>
                  <a:txBody>
                    <a:bodyPr/>
                    <a:lstStyle/>
                    <a:p>
                      <a:r>
                        <a:rPr lang="en-US" dirty="0">
                          <a:solidFill>
                            <a:schemeClr val="bg1"/>
                          </a:solidFill>
                        </a:rPr>
                        <a:t>2016-05-06 13:04:30</a:t>
                      </a:r>
                    </a:p>
                  </a:txBody>
                  <a:tcPr anchor="ctr">
                    <a:lnL>
                      <a:noFill/>
                    </a:lnL>
                    <a:lnR>
                      <a:noFill/>
                    </a:lnR>
                    <a:lnT>
                      <a:noFill/>
                    </a:lnT>
                    <a:lnB>
                      <a:noFill/>
                    </a:lnB>
                    <a:noFill/>
                  </a:tcPr>
                </a:tc>
                <a:extLst>
                  <a:ext uri="{0D108BD9-81ED-4DB2-BD59-A6C34878D82A}">
                    <a16:rowId xmlns:a16="http://schemas.microsoft.com/office/drawing/2014/main" val="2113128667"/>
                  </a:ext>
                </a:extLst>
              </a:tr>
              <a:tr h="300119">
                <a:tc>
                  <a:txBody>
                    <a:bodyPr/>
                    <a:lstStyle/>
                    <a:p>
                      <a:r>
                        <a:rPr lang="en-US">
                          <a:solidFill>
                            <a:schemeClr val="bg1"/>
                          </a:solidFill>
                        </a:rPr>
                        <a:t>80</a:t>
                      </a:r>
                    </a:p>
                  </a:txBody>
                  <a:tcPr anchor="ctr">
                    <a:lnL>
                      <a:noFill/>
                    </a:lnL>
                    <a:lnR>
                      <a:noFill/>
                    </a:lnR>
                    <a:lnT>
                      <a:noFill/>
                    </a:lnT>
                    <a:lnB>
                      <a:noFill/>
                    </a:lnB>
                    <a:noFill/>
                  </a:tcPr>
                </a:tc>
                <a:tc>
                  <a:txBody>
                    <a:bodyPr/>
                    <a:lstStyle/>
                    <a:p>
                      <a:r>
                        <a:rPr lang="en-US">
                          <a:solidFill>
                            <a:schemeClr val="bg1"/>
                          </a:solidFill>
                        </a:rPr>
                        <a:t>Darby_Herzog</a:t>
                      </a:r>
                    </a:p>
                  </a:txBody>
                  <a:tcPr anchor="ctr">
                    <a:lnL>
                      <a:noFill/>
                    </a:lnL>
                    <a:lnR>
                      <a:noFill/>
                    </a:lnR>
                    <a:lnT>
                      <a:noFill/>
                    </a:lnT>
                    <a:lnB>
                      <a:noFill/>
                    </a:lnB>
                    <a:noFill/>
                  </a:tcPr>
                </a:tc>
                <a:tc>
                  <a:txBody>
                    <a:bodyPr/>
                    <a:lstStyle/>
                    <a:p>
                      <a:r>
                        <a:rPr lang="en-US">
                          <a:solidFill>
                            <a:schemeClr val="bg1"/>
                          </a:solidFill>
                        </a:rPr>
                        <a:t>2016-05-06 00:14:21</a:t>
                      </a:r>
                    </a:p>
                  </a:txBody>
                  <a:tcPr anchor="ctr">
                    <a:lnL>
                      <a:noFill/>
                    </a:lnL>
                    <a:lnR>
                      <a:noFill/>
                    </a:lnR>
                    <a:lnT>
                      <a:noFill/>
                    </a:lnT>
                    <a:lnB>
                      <a:noFill/>
                    </a:lnB>
                    <a:noFill/>
                  </a:tcPr>
                </a:tc>
                <a:extLst>
                  <a:ext uri="{0D108BD9-81ED-4DB2-BD59-A6C34878D82A}">
                    <a16:rowId xmlns:a16="http://schemas.microsoft.com/office/drawing/2014/main" val="1950630920"/>
                  </a:ext>
                </a:extLst>
              </a:tr>
              <a:tr h="251600">
                <a:tc>
                  <a:txBody>
                    <a:bodyPr/>
                    <a:lstStyle/>
                    <a:p>
                      <a:r>
                        <a:rPr lang="en-US">
                          <a:solidFill>
                            <a:schemeClr val="bg1"/>
                          </a:solidFill>
                        </a:rPr>
                        <a:t>95</a:t>
                      </a:r>
                    </a:p>
                  </a:txBody>
                  <a:tcPr anchor="ctr">
                    <a:lnL>
                      <a:noFill/>
                    </a:lnL>
                    <a:lnR>
                      <a:noFill/>
                    </a:lnR>
                    <a:lnT>
                      <a:noFill/>
                    </a:lnT>
                    <a:lnB>
                      <a:noFill/>
                    </a:lnB>
                    <a:noFill/>
                  </a:tcPr>
                </a:tc>
                <a:tc>
                  <a:txBody>
                    <a:bodyPr/>
                    <a:lstStyle/>
                    <a:p>
                      <a:r>
                        <a:rPr lang="en-US">
                          <a:solidFill>
                            <a:schemeClr val="bg1"/>
                          </a:solidFill>
                        </a:rPr>
                        <a:t>Nicole71</a:t>
                      </a:r>
                    </a:p>
                  </a:txBody>
                  <a:tcPr anchor="ctr">
                    <a:lnL>
                      <a:noFill/>
                    </a:lnL>
                    <a:lnR>
                      <a:noFill/>
                    </a:lnR>
                    <a:lnT>
                      <a:noFill/>
                    </a:lnT>
                    <a:lnB>
                      <a:noFill/>
                    </a:lnB>
                    <a:noFill/>
                  </a:tcPr>
                </a:tc>
                <a:tc>
                  <a:txBody>
                    <a:bodyPr/>
                    <a:lstStyle/>
                    <a:p>
                      <a:r>
                        <a:rPr lang="en-US" dirty="0">
                          <a:solidFill>
                            <a:schemeClr val="bg1"/>
                          </a:solidFill>
                        </a:rPr>
                        <a:t>2016-05-09 17:30:22</a:t>
                      </a:r>
                    </a:p>
                  </a:txBody>
                  <a:tcPr anchor="ctr">
                    <a:lnL>
                      <a:noFill/>
                    </a:lnL>
                    <a:lnR>
                      <a:noFill/>
                    </a:lnR>
                    <a:lnT>
                      <a:noFill/>
                    </a:lnT>
                    <a:lnB>
                      <a:noFill/>
                    </a:lnB>
                    <a:noFill/>
                  </a:tcPr>
                </a:tc>
                <a:extLst>
                  <a:ext uri="{0D108BD9-81ED-4DB2-BD59-A6C34878D82A}">
                    <a16:rowId xmlns:a16="http://schemas.microsoft.com/office/drawing/2014/main" val="114922125"/>
                  </a:ext>
                </a:extLst>
              </a:tr>
            </a:tbl>
          </a:graphicData>
        </a:graphic>
      </p:graphicFrame>
      <p:sp>
        <p:nvSpPr>
          <p:cNvPr id="18" name="TextBox 17">
            <a:extLst>
              <a:ext uri="{FF2B5EF4-FFF2-40B4-BE49-F238E27FC236}">
                <a16:creationId xmlns:a16="http://schemas.microsoft.com/office/drawing/2014/main" id="{0C933A2F-CF78-4E61-B57F-CF827A11BE14}"/>
              </a:ext>
            </a:extLst>
          </p:cNvPr>
          <p:cNvSpPr txBox="1"/>
          <p:nvPr/>
        </p:nvSpPr>
        <p:spPr>
          <a:xfrm>
            <a:off x="-5236784" y="1794449"/>
            <a:ext cx="3256383" cy="1200329"/>
          </a:xfrm>
          <a:prstGeom prst="rect">
            <a:avLst/>
          </a:prstGeom>
          <a:noFill/>
        </p:spPr>
        <p:txBody>
          <a:bodyPr wrap="square" rtlCol="0">
            <a:spAutoFit/>
          </a:bodyPr>
          <a:lstStyle/>
          <a:p>
            <a:r>
              <a:rPr lang="en-US" dirty="0">
                <a:solidFill>
                  <a:schemeClr val="bg1"/>
                </a:solidFill>
              </a:rPr>
              <a:t>#Loyal User Reward: CODE</a:t>
            </a:r>
          </a:p>
          <a:p>
            <a:r>
              <a:rPr lang="en-US" dirty="0">
                <a:solidFill>
                  <a:schemeClr val="bg1"/>
                </a:solidFill>
              </a:rPr>
              <a:t>    SELECT * FROM </a:t>
            </a:r>
          </a:p>
          <a:p>
            <a:r>
              <a:rPr lang="en-US" dirty="0">
                <a:solidFill>
                  <a:schemeClr val="bg1"/>
                </a:solidFill>
              </a:rPr>
              <a:t>    users order by </a:t>
            </a:r>
            <a:r>
              <a:rPr lang="en-US" dirty="0" err="1">
                <a:solidFill>
                  <a:schemeClr val="bg1"/>
                </a:solidFill>
              </a:rPr>
              <a:t>created_at</a:t>
            </a:r>
            <a:endParaRPr lang="en-US" dirty="0">
              <a:solidFill>
                <a:schemeClr val="bg1"/>
              </a:solidFill>
            </a:endParaRPr>
          </a:p>
          <a:p>
            <a:r>
              <a:rPr lang="en-US" dirty="0">
                <a:solidFill>
                  <a:schemeClr val="bg1"/>
                </a:solidFill>
              </a:rPr>
              <a:t>    limit 5;</a:t>
            </a:r>
          </a:p>
        </p:txBody>
      </p:sp>
    </p:spTree>
    <p:extLst>
      <p:ext uri="{BB962C8B-B14F-4D97-AF65-F5344CB8AC3E}">
        <p14:creationId xmlns:p14="http://schemas.microsoft.com/office/powerpoint/2010/main" val="13570191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anim calcmode="lin" valueType="num">
                                      <p:cBhvr>
                                        <p:cTn id="8" dur="250" fill="hold"/>
                                        <p:tgtEl>
                                          <p:spTgt spid="12"/>
                                        </p:tgtEl>
                                        <p:attrNameLst>
                                          <p:attrName>ppt_x</p:attrName>
                                        </p:attrNameLst>
                                      </p:cBhvr>
                                      <p:tavLst>
                                        <p:tav tm="0">
                                          <p:val>
                                            <p:strVal val="#ppt_x"/>
                                          </p:val>
                                        </p:tav>
                                        <p:tav tm="100000">
                                          <p:val>
                                            <p:strVal val="#ppt_x"/>
                                          </p:val>
                                        </p:tav>
                                      </p:tavLst>
                                    </p:anim>
                                    <p:anim calcmode="lin" valueType="num">
                                      <p:cBhvr>
                                        <p:cTn id="9" dur="25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anim calcmode="lin" valueType="num">
                                      <p:cBhvr>
                                        <p:cTn id="13" dur="250" fill="hold"/>
                                        <p:tgtEl>
                                          <p:spTgt spid="10"/>
                                        </p:tgtEl>
                                        <p:attrNameLst>
                                          <p:attrName>ppt_x</p:attrName>
                                        </p:attrNameLst>
                                      </p:cBhvr>
                                      <p:tavLst>
                                        <p:tav tm="0">
                                          <p:val>
                                            <p:strVal val="#ppt_x"/>
                                          </p:val>
                                        </p:tav>
                                        <p:tav tm="100000">
                                          <p:val>
                                            <p:strVal val="#ppt_x"/>
                                          </p:val>
                                        </p:tav>
                                      </p:tavLst>
                                    </p:anim>
                                    <p:anim calcmode="lin" valueType="num">
                                      <p:cBhvr>
                                        <p:cTn id="14" dur="2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91E57-D389-4814-9A2E-038BBC9B1602}"/>
              </a:ext>
            </a:extLst>
          </p:cNvPr>
          <p:cNvPicPr>
            <a:picLocks noChangeAspect="1"/>
          </p:cNvPicPr>
          <p:nvPr/>
        </p:nvPicPr>
        <p:blipFill>
          <a:blip r:embed="rId2"/>
          <a:stretch>
            <a:fillRect/>
          </a:stretch>
        </p:blipFill>
        <p:spPr>
          <a:xfrm>
            <a:off x="0" y="0"/>
            <a:ext cx="12192000" cy="6858000"/>
          </a:xfrm>
          <a:prstGeom prst="rect">
            <a:avLst/>
          </a:prstGeom>
          <a:effectLst/>
        </p:spPr>
      </p:pic>
      <p:sp>
        <p:nvSpPr>
          <p:cNvPr id="4" name="Flowchart: Terminator 3">
            <a:extLst>
              <a:ext uri="{FF2B5EF4-FFF2-40B4-BE49-F238E27FC236}">
                <a16:creationId xmlns:a16="http://schemas.microsoft.com/office/drawing/2014/main" id="{FD27CA63-2CB9-4146-ACBB-E5B545CAD3C0}"/>
              </a:ext>
            </a:extLst>
          </p:cNvPr>
          <p:cNvSpPr/>
          <p:nvPr/>
        </p:nvSpPr>
        <p:spPr>
          <a:xfrm>
            <a:off x="-2324100" y="-1390650"/>
            <a:ext cx="16840199" cy="10629899"/>
          </a:xfrm>
          <a:prstGeom prst="flowChartTerminator">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775D30-C7A7-4257-9F71-CC39B873835A}"/>
              </a:ext>
            </a:extLst>
          </p:cNvPr>
          <p:cNvSpPr txBox="1"/>
          <p:nvPr/>
        </p:nvSpPr>
        <p:spPr>
          <a:xfrm>
            <a:off x="1146628" y="704761"/>
            <a:ext cx="9898741"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Loyal User Reward:</a:t>
            </a:r>
            <a:endParaRPr lang="en-US" sz="4000" dirty="0">
              <a:solidFill>
                <a:schemeClr val="bg2"/>
              </a:solidFill>
              <a:effectLst/>
            </a:endParaRPr>
          </a:p>
        </p:txBody>
      </p:sp>
      <p:pic>
        <p:nvPicPr>
          <p:cNvPr id="6" name="Graphic 5" descr="Business Growth with solid fill">
            <a:extLst>
              <a:ext uri="{FF2B5EF4-FFF2-40B4-BE49-F238E27FC236}">
                <a16:creationId xmlns:a16="http://schemas.microsoft.com/office/drawing/2014/main" id="{2F42CE7B-3E75-4899-B66E-15198B4CBC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9773" y="150795"/>
            <a:ext cx="790577" cy="790577"/>
          </a:xfrm>
          <a:prstGeom prst="rect">
            <a:avLst/>
          </a:prstGeom>
        </p:spPr>
      </p:pic>
      <p:pic>
        <p:nvPicPr>
          <p:cNvPr id="11" name="Picture 10">
            <a:extLst>
              <a:ext uri="{FF2B5EF4-FFF2-40B4-BE49-F238E27FC236}">
                <a16:creationId xmlns:a16="http://schemas.microsoft.com/office/drawing/2014/main" id="{017E7688-9313-4849-BE2B-49B59AA48E5C}"/>
              </a:ext>
            </a:extLst>
          </p:cNvPr>
          <p:cNvPicPr>
            <a:picLocks noChangeAspect="1"/>
          </p:cNvPicPr>
          <p:nvPr/>
        </p:nvPicPr>
        <p:blipFill>
          <a:blip r:embed="rId5"/>
          <a:stretch>
            <a:fillRect/>
          </a:stretch>
        </p:blipFill>
        <p:spPr>
          <a:xfrm>
            <a:off x="8413313" y="1794449"/>
            <a:ext cx="1705213" cy="876422"/>
          </a:xfrm>
          <a:prstGeom prst="rect">
            <a:avLst/>
          </a:prstGeom>
          <a:effectLst>
            <a:outerShdw blurRad="50800" dist="38100" dir="2700000" algn="tl" rotWithShape="0">
              <a:prstClr val="black"/>
            </a:outerShdw>
          </a:effectLst>
        </p:spPr>
      </p:pic>
      <p:pic>
        <p:nvPicPr>
          <p:cNvPr id="13" name="Picture 12">
            <a:extLst>
              <a:ext uri="{FF2B5EF4-FFF2-40B4-BE49-F238E27FC236}">
                <a16:creationId xmlns:a16="http://schemas.microsoft.com/office/drawing/2014/main" id="{92D9DD34-5ACE-4B05-852A-F339EB9B509F}"/>
              </a:ext>
            </a:extLst>
          </p:cNvPr>
          <p:cNvPicPr>
            <a:picLocks noChangeAspect="1"/>
          </p:cNvPicPr>
          <p:nvPr/>
        </p:nvPicPr>
        <p:blipFill>
          <a:blip r:embed="rId6"/>
          <a:stretch>
            <a:fillRect/>
          </a:stretch>
        </p:blipFill>
        <p:spPr>
          <a:xfrm>
            <a:off x="7267252" y="3924299"/>
            <a:ext cx="4629796" cy="1305107"/>
          </a:xfrm>
          <a:prstGeom prst="rect">
            <a:avLst/>
          </a:prstGeom>
          <a:effectLst>
            <a:outerShdw blurRad="50800" dist="38100" dir="2700000" algn="tl" rotWithShape="0">
              <a:prstClr val="black"/>
            </a:outerShdw>
          </a:effectLst>
        </p:spPr>
      </p:pic>
      <p:graphicFrame>
        <p:nvGraphicFramePr>
          <p:cNvPr id="15" name="Table 14">
            <a:extLst>
              <a:ext uri="{FF2B5EF4-FFF2-40B4-BE49-F238E27FC236}">
                <a16:creationId xmlns:a16="http://schemas.microsoft.com/office/drawing/2014/main" id="{6DAE535F-DE41-4E61-BE62-1051F33BC8BC}"/>
              </a:ext>
            </a:extLst>
          </p:cNvPr>
          <p:cNvGraphicFramePr>
            <a:graphicFrameLocks noGrp="1"/>
          </p:cNvGraphicFramePr>
          <p:nvPr>
            <p:extLst>
              <p:ext uri="{D42A27DB-BD31-4B8C-83A1-F6EECF244321}">
                <p14:modId xmlns:p14="http://schemas.microsoft.com/office/powerpoint/2010/main" val="3196807705"/>
              </p:ext>
            </p:extLst>
          </p:nvPr>
        </p:nvGraphicFramePr>
        <p:xfrm>
          <a:off x="851676" y="3479572"/>
          <a:ext cx="5151534" cy="2194560"/>
        </p:xfrm>
        <a:graphic>
          <a:graphicData uri="http://schemas.openxmlformats.org/drawingml/2006/table">
            <a:tbl>
              <a:tblPr>
                <a:tableStyleId>{616DA210-FB5B-4158-B5E0-FEB733F419BA}</a:tableStyleId>
              </a:tblPr>
              <a:tblGrid>
                <a:gridCol w="505409">
                  <a:extLst>
                    <a:ext uri="{9D8B030D-6E8A-4147-A177-3AD203B41FA5}">
                      <a16:colId xmlns:a16="http://schemas.microsoft.com/office/drawing/2014/main" val="3540799484"/>
                    </a:ext>
                  </a:extLst>
                </a:gridCol>
                <a:gridCol w="1950098">
                  <a:extLst>
                    <a:ext uri="{9D8B030D-6E8A-4147-A177-3AD203B41FA5}">
                      <a16:colId xmlns:a16="http://schemas.microsoft.com/office/drawing/2014/main" val="87335601"/>
                    </a:ext>
                  </a:extLst>
                </a:gridCol>
                <a:gridCol w="2696027">
                  <a:extLst>
                    <a:ext uri="{9D8B030D-6E8A-4147-A177-3AD203B41FA5}">
                      <a16:colId xmlns:a16="http://schemas.microsoft.com/office/drawing/2014/main" val="4052600521"/>
                    </a:ext>
                  </a:extLst>
                </a:gridCol>
              </a:tblGrid>
              <a:tr h="333625">
                <a:tc>
                  <a:txBody>
                    <a:bodyPr/>
                    <a:lstStyle/>
                    <a:p>
                      <a:r>
                        <a:rPr lang="en-US" dirty="0">
                          <a:solidFill>
                            <a:schemeClr val="bg1"/>
                          </a:solidFill>
                        </a:rPr>
                        <a:t>Id</a:t>
                      </a:r>
                    </a:p>
                  </a:txBody>
                  <a:tcPr anchor="ctr"/>
                </a:tc>
                <a:tc>
                  <a:txBody>
                    <a:bodyPr/>
                    <a:lstStyle/>
                    <a:p>
                      <a:r>
                        <a:rPr lang="en-US" dirty="0">
                          <a:solidFill>
                            <a:schemeClr val="bg1"/>
                          </a:solidFill>
                        </a:rPr>
                        <a:t>Username</a:t>
                      </a:r>
                    </a:p>
                  </a:txBody>
                  <a:tcPr anchor="ctr"/>
                </a:tc>
                <a:tc>
                  <a:txBody>
                    <a:bodyPr/>
                    <a:lstStyle/>
                    <a:p>
                      <a:r>
                        <a:rPr lang="en-US" dirty="0">
                          <a:solidFill>
                            <a:schemeClr val="bg1"/>
                          </a:solidFill>
                        </a:rPr>
                        <a:t>Created at date and time</a:t>
                      </a:r>
                    </a:p>
                  </a:txBody>
                  <a:tcPr anchor="ctr"/>
                </a:tc>
                <a:extLst>
                  <a:ext uri="{0D108BD9-81ED-4DB2-BD59-A6C34878D82A}">
                    <a16:rowId xmlns:a16="http://schemas.microsoft.com/office/drawing/2014/main" val="2892164740"/>
                  </a:ext>
                </a:extLst>
              </a:tr>
              <a:tr h="333625">
                <a:tc>
                  <a:txBody>
                    <a:bodyPr/>
                    <a:lstStyle/>
                    <a:p>
                      <a:r>
                        <a:rPr lang="en-US">
                          <a:solidFill>
                            <a:schemeClr val="bg1"/>
                          </a:solidFill>
                        </a:rPr>
                        <a:t>38</a:t>
                      </a:r>
                    </a:p>
                  </a:txBody>
                  <a:tcPr anchor="ctr"/>
                </a:tc>
                <a:tc>
                  <a:txBody>
                    <a:bodyPr/>
                    <a:lstStyle/>
                    <a:p>
                      <a:r>
                        <a:rPr lang="en-US" dirty="0">
                          <a:solidFill>
                            <a:schemeClr val="bg1"/>
                          </a:solidFill>
                        </a:rPr>
                        <a:t>Jordyn.Jacobson2</a:t>
                      </a:r>
                    </a:p>
                  </a:txBody>
                  <a:tcPr anchor="ctr"/>
                </a:tc>
                <a:tc>
                  <a:txBody>
                    <a:bodyPr/>
                    <a:lstStyle/>
                    <a:p>
                      <a:r>
                        <a:rPr lang="en-US" dirty="0">
                          <a:solidFill>
                            <a:schemeClr val="bg1"/>
                          </a:solidFill>
                        </a:rPr>
                        <a:t>2016-05-14 07:56:26</a:t>
                      </a:r>
                    </a:p>
                  </a:txBody>
                  <a:tcPr anchor="ctr"/>
                </a:tc>
                <a:extLst>
                  <a:ext uri="{0D108BD9-81ED-4DB2-BD59-A6C34878D82A}">
                    <a16:rowId xmlns:a16="http://schemas.microsoft.com/office/drawing/2014/main" val="2835434293"/>
                  </a:ext>
                </a:extLst>
              </a:tr>
              <a:tr h="303851">
                <a:tc>
                  <a:txBody>
                    <a:bodyPr/>
                    <a:lstStyle/>
                    <a:p>
                      <a:r>
                        <a:rPr lang="en-US">
                          <a:solidFill>
                            <a:schemeClr val="bg1"/>
                          </a:solidFill>
                        </a:rPr>
                        <a:t>63</a:t>
                      </a:r>
                    </a:p>
                  </a:txBody>
                  <a:tcPr anchor="ctr"/>
                </a:tc>
                <a:tc>
                  <a:txBody>
                    <a:bodyPr/>
                    <a:lstStyle/>
                    <a:p>
                      <a:r>
                        <a:rPr lang="en-US" dirty="0">
                          <a:solidFill>
                            <a:schemeClr val="bg1"/>
                          </a:solidFill>
                        </a:rPr>
                        <a:t>Elenor88</a:t>
                      </a:r>
                    </a:p>
                  </a:txBody>
                  <a:tcPr anchor="ctr"/>
                </a:tc>
                <a:tc>
                  <a:txBody>
                    <a:bodyPr/>
                    <a:lstStyle/>
                    <a:p>
                      <a:r>
                        <a:rPr lang="en-US" dirty="0">
                          <a:solidFill>
                            <a:schemeClr val="bg1"/>
                          </a:solidFill>
                        </a:rPr>
                        <a:t>2016-05-08 01:30:41</a:t>
                      </a:r>
                    </a:p>
                  </a:txBody>
                  <a:tcPr anchor="ctr"/>
                </a:tc>
                <a:extLst>
                  <a:ext uri="{0D108BD9-81ED-4DB2-BD59-A6C34878D82A}">
                    <a16:rowId xmlns:a16="http://schemas.microsoft.com/office/drawing/2014/main" val="3483743210"/>
                  </a:ext>
                </a:extLst>
              </a:tr>
              <a:tr h="311316">
                <a:tc>
                  <a:txBody>
                    <a:bodyPr/>
                    <a:lstStyle/>
                    <a:p>
                      <a:r>
                        <a:rPr lang="en-US">
                          <a:solidFill>
                            <a:schemeClr val="bg1"/>
                          </a:solidFill>
                        </a:rPr>
                        <a:t>67</a:t>
                      </a:r>
                    </a:p>
                  </a:txBody>
                  <a:tcPr anchor="ctr"/>
                </a:tc>
                <a:tc>
                  <a:txBody>
                    <a:bodyPr/>
                    <a:lstStyle/>
                    <a:p>
                      <a:r>
                        <a:rPr lang="en-US" dirty="0">
                          <a:solidFill>
                            <a:schemeClr val="bg1"/>
                          </a:solidFill>
                        </a:rPr>
                        <a:t>Emilio_Bernier52</a:t>
                      </a:r>
                    </a:p>
                  </a:txBody>
                  <a:tcPr anchor="ctr"/>
                </a:tc>
                <a:tc>
                  <a:txBody>
                    <a:bodyPr/>
                    <a:lstStyle/>
                    <a:p>
                      <a:r>
                        <a:rPr lang="en-US" dirty="0">
                          <a:solidFill>
                            <a:schemeClr val="bg1"/>
                          </a:solidFill>
                        </a:rPr>
                        <a:t>2016-05-06 13:04:30</a:t>
                      </a:r>
                    </a:p>
                  </a:txBody>
                  <a:tcPr anchor="ctr"/>
                </a:tc>
                <a:extLst>
                  <a:ext uri="{0D108BD9-81ED-4DB2-BD59-A6C34878D82A}">
                    <a16:rowId xmlns:a16="http://schemas.microsoft.com/office/drawing/2014/main" val="2113128667"/>
                  </a:ext>
                </a:extLst>
              </a:tr>
              <a:tr h="300119">
                <a:tc>
                  <a:txBody>
                    <a:bodyPr/>
                    <a:lstStyle/>
                    <a:p>
                      <a:r>
                        <a:rPr lang="en-US">
                          <a:solidFill>
                            <a:schemeClr val="bg1"/>
                          </a:solidFill>
                        </a:rPr>
                        <a:t>80</a:t>
                      </a:r>
                    </a:p>
                  </a:txBody>
                  <a:tcPr anchor="ctr"/>
                </a:tc>
                <a:tc>
                  <a:txBody>
                    <a:bodyPr/>
                    <a:lstStyle/>
                    <a:p>
                      <a:r>
                        <a:rPr lang="en-US">
                          <a:solidFill>
                            <a:schemeClr val="bg1"/>
                          </a:solidFill>
                        </a:rPr>
                        <a:t>Darby_Herzog</a:t>
                      </a:r>
                    </a:p>
                  </a:txBody>
                  <a:tcPr anchor="ctr"/>
                </a:tc>
                <a:tc>
                  <a:txBody>
                    <a:bodyPr/>
                    <a:lstStyle/>
                    <a:p>
                      <a:r>
                        <a:rPr lang="en-US">
                          <a:solidFill>
                            <a:schemeClr val="bg1"/>
                          </a:solidFill>
                        </a:rPr>
                        <a:t>2016-05-06 00:14:21</a:t>
                      </a:r>
                    </a:p>
                  </a:txBody>
                  <a:tcPr anchor="ctr"/>
                </a:tc>
                <a:extLst>
                  <a:ext uri="{0D108BD9-81ED-4DB2-BD59-A6C34878D82A}">
                    <a16:rowId xmlns:a16="http://schemas.microsoft.com/office/drawing/2014/main" val="1950630920"/>
                  </a:ext>
                </a:extLst>
              </a:tr>
              <a:tr h="251600">
                <a:tc>
                  <a:txBody>
                    <a:bodyPr/>
                    <a:lstStyle/>
                    <a:p>
                      <a:r>
                        <a:rPr lang="en-US">
                          <a:solidFill>
                            <a:schemeClr val="bg1"/>
                          </a:solidFill>
                        </a:rPr>
                        <a:t>95</a:t>
                      </a:r>
                    </a:p>
                  </a:txBody>
                  <a:tcPr anchor="ctr"/>
                </a:tc>
                <a:tc>
                  <a:txBody>
                    <a:bodyPr/>
                    <a:lstStyle/>
                    <a:p>
                      <a:r>
                        <a:rPr lang="en-US">
                          <a:solidFill>
                            <a:schemeClr val="bg1"/>
                          </a:solidFill>
                        </a:rPr>
                        <a:t>Nicole71</a:t>
                      </a:r>
                    </a:p>
                  </a:txBody>
                  <a:tcPr anchor="ctr"/>
                </a:tc>
                <a:tc>
                  <a:txBody>
                    <a:bodyPr/>
                    <a:lstStyle/>
                    <a:p>
                      <a:r>
                        <a:rPr lang="en-US" dirty="0">
                          <a:solidFill>
                            <a:schemeClr val="bg1"/>
                          </a:solidFill>
                        </a:rPr>
                        <a:t>2016-05-09 17:30:22</a:t>
                      </a:r>
                    </a:p>
                  </a:txBody>
                  <a:tcPr anchor="ctr"/>
                </a:tc>
                <a:extLst>
                  <a:ext uri="{0D108BD9-81ED-4DB2-BD59-A6C34878D82A}">
                    <a16:rowId xmlns:a16="http://schemas.microsoft.com/office/drawing/2014/main" val="114922125"/>
                  </a:ext>
                </a:extLst>
              </a:tr>
            </a:tbl>
          </a:graphicData>
        </a:graphic>
      </p:graphicFrame>
      <p:sp>
        <p:nvSpPr>
          <p:cNvPr id="16" name="TextBox 15">
            <a:extLst>
              <a:ext uri="{FF2B5EF4-FFF2-40B4-BE49-F238E27FC236}">
                <a16:creationId xmlns:a16="http://schemas.microsoft.com/office/drawing/2014/main" id="{C602E2A6-BA22-4629-B30C-20C21E6C5F17}"/>
              </a:ext>
            </a:extLst>
          </p:cNvPr>
          <p:cNvSpPr txBox="1"/>
          <p:nvPr/>
        </p:nvSpPr>
        <p:spPr>
          <a:xfrm>
            <a:off x="1063690" y="1794449"/>
            <a:ext cx="3256383" cy="1200329"/>
          </a:xfrm>
          <a:prstGeom prst="rect">
            <a:avLst/>
          </a:prstGeom>
          <a:noFill/>
        </p:spPr>
        <p:txBody>
          <a:bodyPr wrap="square" rtlCol="0">
            <a:spAutoFit/>
          </a:bodyPr>
          <a:lstStyle/>
          <a:p>
            <a:r>
              <a:rPr lang="en-US" dirty="0">
                <a:solidFill>
                  <a:schemeClr val="bg1"/>
                </a:solidFill>
              </a:rPr>
              <a:t>#Loyal User Reward: CODE</a:t>
            </a:r>
          </a:p>
          <a:p>
            <a:r>
              <a:rPr lang="en-US" dirty="0">
                <a:solidFill>
                  <a:schemeClr val="bg1"/>
                </a:solidFill>
              </a:rPr>
              <a:t>    SELECT * FROM </a:t>
            </a:r>
          </a:p>
          <a:p>
            <a:r>
              <a:rPr lang="en-US" dirty="0">
                <a:solidFill>
                  <a:schemeClr val="bg1"/>
                </a:solidFill>
              </a:rPr>
              <a:t>    users order by </a:t>
            </a:r>
            <a:r>
              <a:rPr lang="en-US" dirty="0" err="1">
                <a:solidFill>
                  <a:schemeClr val="bg1"/>
                </a:solidFill>
              </a:rPr>
              <a:t>created_at</a:t>
            </a:r>
            <a:endParaRPr lang="en-US" dirty="0">
              <a:solidFill>
                <a:schemeClr val="bg1"/>
              </a:solidFill>
            </a:endParaRPr>
          </a:p>
          <a:p>
            <a:r>
              <a:rPr lang="en-US" dirty="0">
                <a:solidFill>
                  <a:schemeClr val="bg1"/>
                </a:solidFill>
              </a:rPr>
              <a:t>    limit 5;</a:t>
            </a:r>
          </a:p>
        </p:txBody>
      </p:sp>
      <p:sp>
        <p:nvSpPr>
          <p:cNvPr id="20" name="Shape">
            <a:extLst>
              <a:ext uri="{FF2B5EF4-FFF2-40B4-BE49-F238E27FC236}">
                <a16:creationId xmlns:a16="http://schemas.microsoft.com/office/drawing/2014/main" id="{42480A40-4F2B-4D29-9497-78134E531179}"/>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21" name="Shape">
            <a:extLst>
              <a:ext uri="{FF2B5EF4-FFF2-40B4-BE49-F238E27FC236}">
                <a16:creationId xmlns:a16="http://schemas.microsoft.com/office/drawing/2014/main" id="{B18D1D4B-E797-44F3-91E7-E526C9D3BB1C}"/>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Tree>
    <p:extLst>
      <p:ext uri="{BB962C8B-B14F-4D97-AF65-F5344CB8AC3E}">
        <p14:creationId xmlns:p14="http://schemas.microsoft.com/office/powerpoint/2010/main" val="175495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2000">
              <a:srgbClr val="EC6646"/>
            </a:gs>
            <a:gs pos="29000">
              <a:srgbClr val="EC0753"/>
            </a:gs>
            <a:gs pos="100000">
              <a:srgbClr val="7B11A8"/>
            </a:gs>
          </a:gsLst>
          <a:lin ang="2700000" scaled="1"/>
        </a:gradFill>
        <a:effectLst/>
      </p:bgPr>
    </p:bg>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B8B38C78-EA1D-4940-AE78-290FF49189A2}"/>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22BF7C4-F337-4F21-B42E-075AB5A75EFB}"/>
              </a:ext>
            </a:extLst>
          </p:cNvPr>
          <p:cNvSpPr txBox="1"/>
          <p:nvPr/>
        </p:nvSpPr>
        <p:spPr>
          <a:xfrm>
            <a:off x="647700" y="2274837"/>
            <a:ext cx="11410950" cy="2308324"/>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Inactive User Engagement</a:t>
            </a:r>
            <a:r>
              <a:rPr lang="en-US" sz="7200" kern="0" dirty="0">
                <a:solidFill>
                  <a:schemeClr val="bg2"/>
                </a:solidFill>
                <a:effectLst/>
                <a:latin typeface="Arial" panose="020B0604020202020204" pitchFamily="34" charset="0"/>
                <a:ea typeface="Times New Roman" panose="02020603050405020304" pitchFamily="18" charset="0"/>
              </a:rPr>
              <a:t> </a:t>
            </a:r>
            <a:endParaRPr lang="en-US" sz="333300" dirty="0">
              <a:solidFill>
                <a:schemeClr val="bg2"/>
              </a:solidFill>
              <a:effectLst/>
            </a:endParaRPr>
          </a:p>
        </p:txBody>
      </p:sp>
      <p:pic>
        <p:nvPicPr>
          <p:cNvPr id="11" name="Graphic 10" descr="Target Audience with solid fill">
            <a:extLst>
              <a:ext uri="{FF2B5EF4-FFF2-40B4-BE49-F238E27FC236}">
                <a16:creationId xmlns:a16="http://schemas.microsoft.com/office/drawing/2014/main" id="{0B9AC7F0-C889-4171-919C-1D2E1CD82D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0174" y="1142999"/>
            <a:ext cx="1552575" cy="1552575"/>
          </a:xfrm>
          <a:prstGeom prst="rect">
            <a:avLst/>
          </a:prstGeom>
        </p:spPr>
      </p:pic>
      <p:sp>
        <p:nvSpPr>
          <p:cNvPr id="12" name="TextBox 11">
            <a:extLst>
              <a:ext uri="{FF2B5EF4-FFF2-40B4-BE49-F238E27FC236}">
                <a16:creationId xmlns:a16="http://schemas.microsoft.com/office/drawing/2014/main" id="{0EF6E90D-33CE-4B2E-8DC5-79183C10C29C}"/>
              </a:ext>
            </a:extLst>
          </p:cNvPr>
          <p:cNvSpPr txBox="1"/>
          <p:nvPr/>
        </p:nvSpPr>
        <p:spPr>
          <a:xfrm>
            <a:off x="-4417649" y="1945337"/>
            <a:ext cx="3581400" cy="1477328"/>
          </a:xfrm>
          <a:prstGeom prst="rect">
            <a:avLst/>
          </a:prstGeom>
          <a:noFill/>
        </p:spPr>
        <p:txBody>
          <a:bodyPr wrap="square" rtlCol="0">
            <a:spAutoFit/>
          </a:bodyPr>
          <a:lstStyle/>
          <a:p>
            <a:r>
              <a:rPr lang="en-US" dirty="0">
                <a:solidFill>
                  <a:schemeClr val="bg1"/>
                </a:solidFill>
              </a:rPr>
              <a:t>#Inactive User Engagement: CODE </a:t>
            </a:r>
          </a:p>
          <a:p>
            <a:r>
              <a:rPr lang="en-US" dirty="0">
                <a:solidFill>
                  <a:schemeClr val="bg1"/>
                </a:solidFill>
              </a:rPr>
              <a:t>SELECT username FROM users</a:t>
            </a:r>
          </a:p>
          <a:p>
            <a:r>
              <a:rPr lang="en-US" dirty="0">
                <a:solidFill>
                  <a:schemeClr val="bg1"/>
                </a:solidFill>
              </a:rPr>
              <a:t>left join photos</a:t>
            </a:r>
          </a:p>
          <a:p>
            <a:r>
              <a:rPr lang="en-US" dirty="0">
                <a:solidFill>
                  <a:schemeClr val="bg1"/>
                </a:solidFill>
              </a:rPr>
              <a:t>on users.id=</a:t>
            </a:r>
            <a:r>
              <a:rPr lang="en-US" dirty="0" err="1">
                <a:solidFill>
                  <a:schemeClr val="bg1"/>
                </a:solidFill>
              </a:rPr>
              <a:t>photos.user_id</a:t>
            </a:r>
            <a:endParaRPr lang="en-US" dirty="0">
              <a:solidFill>
                <a:schemeClr val="bg1"/>
              </a:solidFill>
            </a:endParaRPr>
          </a:p>
          <a:p>
            <a:r>
              <a:rPr lang="en-US" dirty="0">
                <a:solidFill>
                  <a:schemeClr val="bg1"/>
                </a:solidFill>
              </a:rPr>
              <a:t>where photos.id is null;</a:t>
            </a:r>
          </a:p>
        </p:txBody>
      </p:sp>
      <p:pic>
        <p:nvPicPr>
          <p:cNvPr id="13" name="Picture 12">
            <a:extLst>
              <a:ext uri="{FF2B5EF4-FFF2-40B4-BE49-F238E27FC236}">
                <a16:creationId xmlns:a16="http://schemas.microsoft.com/office/drawing/2014/main" id="{32D05E8B-C8C3-42D8-A432-AF59965B6070}"/>
              </a:ext>
            </a:extLst>
          </p:cNvPr>
          <p:cNvPicPr>
            <a:picLocks noChangeAspect="1"/>
          </p:cNvPicPr>
          <p:nvPr/>
        </p:nvPicPr>
        <p:blipFill>
          <a:blip r:embed="rId4"/>
          <a:stretch>
            <a:fillRect/>
          </a:stretch>
        </p:blipFill>
        <p:spPr>
          <a:xfrm>
            <a:off x="13442508" y="2028519"/>
            <a:ext cx="2114845" cy="1095528"/>
          </a:xfrm>
          <a:prstGeom prst="rect">
            <a:avLst/>
          </a:prstGeom>
          <a:effectLst>
            <a:outerShdw blurRad="50800" dist="38100" dir="2700000" algn="tl" rotWithShape="0">
              <a:prstClr val="black"/>
            </a:outerShdw>
          </a:effectLst>
        </p:spPr>
      </p:pic>
      <p:pic>
        <p:nvPicPr>
          <p:cNvPr id="14" name="Picture 13">
            <a:extLst>
              <a:ext uri="{FF2B5EF4-FFF2-40B4-BE49-F238E27FC236}">
                <a16:creationId xmlns:a16="http://schemas.microsoft.com/office/drawing/2014/main" id="{1CA0530F-2D11-4F2D-B55B-AC4F9FF4382C}"/>
              </a:ext>
            </a:extLst>
          </p:cNvPr>
          <p:cNvPicPr>
            <a:picLocks noChangeAspect="1"/>
          </p:cNvPicPr>
          <p:nvPr/>
        </p:nvPicPr>
        <p:blipFill rotWithShape="1">
          <a:blip r:embed="rId5"/>
          <a:srcRect l="2434"/>
          <a:stretch/>
        </p:blipFill>
        <p:spPr>
          <a:xfrm>
            <a:off x="13542599" y="3320925"/>
            <a:ext cx="1914661" cy="3435489"/>
          </a:xfrm>
          <a:prstGeom prst="rect">
            <a:avLst/>
          </a:prstGeom>
          <a:effectLst>
            <a:outerShdw blurRad="50800" dist="38100" dir="2700000" algn="tl" rotWithShape="0">
              <a:prstClr val="black"/>
            </a:outerShdw>
          </a:effectLst>
        </p:spPr>
      </p:pic>
      <p:graphicFrame>
        <p:nvGraphicFramePr>
          <p:cNvPr id="15" name="Table 14">
            <a:extLst>
              <a:ext uri="{FF2B5EF4-FFF2-40B4-BE49-F238E27FC236}">
                <a16:creationId xmlns:a16="http://schemas.microsoft.com/office/drawing/2014/main" id="{3EC19671-A91A-42F7-9B0F-6F84E18581A6}"/>
              </a:ext>
            </a:extLst>
          </p:cNvPr>
          <p:cNvGraphicFramePr>
            <a:graphicFrameLocks noGrp="1"/>
          </p:cNvGraphicFramePr>
          <p:nvPr>
            <p:extLst>
              <p:ext uri="{D42A27DB-BD31-4B8C-83A1-F6EECF244321}">
                <p14:modId xmlns:p14="http://schemas.microsoft.com/office/powerpoint/2010/main" val="2387975202"/>
              </p:ext>
            </p:extLst>
          </p:nvPr>
        </p:nvGraphicFramePr>
        <p:xfrm>
          <a:off x="16586202" y="2205957"/>
          <a:ext cx="1009193" cy="4518693"/>
        </p:xfrm>
        <a:graphic>
          <a:graphicData uri="http://schemas.openxmlformats.org/drawingml/2006/table">
            <a:tbl>
              <a:tblPr>
                <a:tableStyleId>{616DA210-FB5B-4158-B5E0-FEB733F419BA}</a:tableStyleId>
              </a:tblPr>
              <a:tblGrid>
                <a:gridCol w="1009193">
                  <a:extLst>
                    <a:ext uri="{9D8B030D-6E8A-4147-A177-3AD203B41FA5}">
                      <a16:colId xmlns:a16="http://schemas.microsoft.com/office/drawing/2014/main" val="3696726959"/>
                    </a:ext>
                  </a:extLst>
                </a:gridCol>
              </a:tblGrid>
              <a:tr h="167359">
                <a:tc>
                  <a:txBody>
                    <a:bodyPr/>
                    <a:lstStyle/>
                    <a:p>
                      <a:r>
                        <a:rPr lang="en-US" sz="800" b="1" dirty="0">
                          <a:solidFill>
                            <a:schemeClr val="bg1"/>
                          </a:solidFill>
                        </a:rPr>
                        <a:t>USERNAME</a:t>
                      </a:r>
                    </a:p>
                  </a:txBody>
                  <a:tcPr marL="41840" marR="41840" marT="20920" marB="20920" anchor="ctr"/>
                </a:tc>
                <a:extLst>
                  <a:ext uri="{0D108BD9-81ED-4DB2-BD59-A6C34878D82A}">
                    <a16:rowId xmlns:a16="http://schemas.microsoft.com/office/drawing/2014/main" val="3957804991"/>
                  </a:ext>
                </a:extLst>
              </a:tr>
              <a:tr h="167359">
                <a:tc>
                  <a:txBody>
                    <a:bodyPr/>
                    <a:lstStyle/>
                    <a:p>
                      <a:r>
                        <a:rPr lang="en-US" sz="800" dirty="0" err="1">
                          <a:solidFill>
                            <a:schemeClr val="bg1"/>
                          </a:solidFill>
                        </a:rPr>
                        <a:t>Aniya_Hackett</a:t>
                      </a:r>
                      <a:endParaRPr lang="en-US" sz="800" dirty="0">
                        <a:solidFill>
                          <a:schemeClr val="bg1"/>
                        </a:solidFill>
                      </a:endParaRPr>
                    </a:p>
                  </a:txBody>
                  <a:tcPr marL="41840" marR="41840" marT="20920" marB="20920" anchor="ctr"/>
                </a:tc>
                <a:extLst>
                  <a:ext uri="{0D108BD9-81ED-4DB2-BD59-A6C34878D82A}">
                    <a16:rowId xmlns:a16="http://schemas.microsoft.com/office/drawing/2014/main" val="3374388192"/>
                  </a:ext>
                </a:extLst>
              </a:tr>
              <a:tr h="167359">
                <a:tc>
                  <a:txBody>
                    <a:bodyPr/>
                    <a:lstStyle/>
                    <a:p>
                      <a:r>
                        <a:rPr lang="en-US" sz="800">
                          <a:solidFill>
                            <a:schemeClr val="bg1"/>
                          </a:solidFill>
                        </a:rPr>
                        <a:t>Kasandra_Homenick</a:t>
                      </a:r>
                    </a:p>
                  </a:txBody>
                  <a:tcPr marL="41840" marR="41840" marT="20920" marB="20920" anchor="ctr"/>
                </a:tc>
                <a:extLst>
                  <a:ext uri="{0D108BD9-81ED-4DB2-BD59-A6C34878D82A}">
                    <a16:rowId xmlns:a16="http://schemas.microsoft.com/office/drawing/2014/main" val="3530567925"/>
                  </a:ext>
                </a:extLst>
              </a:tr>
              <a:tr h="167359">
                <a:tc>
                  <a:txBody>
                    <a:bodyPr/>
                    <a:lstStyle/>
                    <a:p>
                      <a:r>
                        <a:rPr lang="en-US" sz="800">
                          <a:solidFill>
                            <a:schemeClr val="bg1"/>
                          </a:solidFill>
                        </a:rPr>
                        <a:t>Jaclyn81</a:t>
                      </a:r>
                    </a:p>
                  </a:txBody>
                  <a:tcPr marL="41840" marR="41840" marT="20920" marB="20920" anchor="ctr"/>
                </a:tc>
                <a:extLst>
                  <a:ext uri="{0D108BD9-81ED-4DB2-BD59-A6C34878D82A}">
                    <a16:rowId xmlns:a16="http://schemas.microsoft.com/office/drawing/2014/main" val="3845809989"/>
                  </a:ext>
                </a:extLst>
              </a:tr>
              <a:tr h="167359">
                <a:tc>
                  <a:txBody>
                    <a:bodyPr/>
                    <a:lstStyle/>
                    <a:p>
                      <a:r>
                        <a:rPr lang="en-US" sz="800" dirty="0">
                          <a:solidFill>
                            <a:schemeClr val="bg1"/>
                          </a:solidFill>
                        </a:rPr>
                        <a:t>Rocio33</a:t>
                      </a:r>
                    </a:p>
                  </a:txBody>
                  <a:tcPr marL="41840" marR="41840" marT="20920" marB="20920" anchor="ctr"/>
                </a:tc>
                <a:extLst>
                  <a:ext uri="{0D108BD9-81ED-4DB2-BD59-A6C34878D82A}">
                    <a16:rowId xmlns:a16="http://schemas.microsoft.com/office/drawing/2014/main" val="3262298246"/>
                  </a:ext>
                </a:extLst>
              </a:tr>
              <a:tr h="167359">
                <a:tc>
                  <a:txBody>
                    <a:bodyPr/>
                    <a:lstStyle/>
                    <a:p>
                      <a:r>
                        <a:rPr lang="en-US" sz="800">
                          <a:solidFill>
                            <a:schemeClr val="bg1"/>
                          </a:solidFill>
                        </a:rPr>
                        <a:t>Maxwell.Halvorson</a:t>
                      </a:r>
                    </a:p>
                  </a:txBody>
                  <a:tcPr marL="41840" marR="41840" marT="20920" marB="20920" anchor="ctr"/>
                </a:tc>
                <a:extLst>
                  <a:ext uri="{0D108BD9-81ED-4DB2-BD59-A6C34878D82A}">
                    <a16:rowId xmlns:a16="http://schemas.microsoft.com/office/drawing/2014/main" val="1626049450"/>
                  </a:ext>
                </a:extLst>
              </a:tr>
              <a:tr h="167359">
                <a:tc>
                  <a:txBody>
                    <a:bodyPr/>
                    <a:lstStyle/>
                    <a:p>
                      <a:r>
                        <a:rPr lang="en-US" sz="800">
                          <a:solidFill>
                            <a:schemeClr val="bg1"/>
                          </a:solidFill>
                        </a:rPr>
                        <a:t>Tierra.Trantow</a:t>
                      </a:r>
                    </a:p>
                  </a:txBody>
                  <a:tcPr marL="41840" marR="41840" marT="20920" marB="20920" anchor="ctr"/>
                </a:tc>
                <a:extLst>
                  <a:ext uri="{0D108BD9-81ED-4DB2-BD59-A6C34878D82A}">
                    <a16:rowId xmlns:a16="http://schemas.microsoft.com/office/drawing/2014/main" val="1271832703"/>
                  </a:ext>
                </a:extLst>
              </a:tr>
              <a:tr h="167359">
                <a:tc>
                  <a:txBody>
                    <a:bodyPr/>
                    <a:lstStyle/>
                    <a:p>
                      <a:r>
                        <a:rPr lang="en-US" sz="800">
                          <a:solidFill>
                            <a:schemeClr val="bg1"/>
                          </a:solidFill>
                        </a:rPr>
                        <a:t>Pearl7</a:t>
                      </a:r>
                    </a:p>
                  </a:txBody>
                  <a:tcPr marL="41840" marR="41840" marT="20920" marB="20920" anchor="ctr"/>
                </a:tc>
                <a:extLst>
                  <a:ext uri="{0D108BD9-81ED-4DB2-BD59-A6C34878D82A}">
                    <a16:rowId xmlns:a16="http://schemas.microsoft.com/office/drawing/2014/main" val="1483145001"/>
                  </a:ext>
                </a:extLst>
              </a:tr>
              <a:tr h="167359">
                <a:tc>
                  <a:txBody>
                    <a:bodyPr/>
                    <a:lstStyle/>
                    <a:p>
                      <a:r>
                        <a:rPr lang="en-US" sz="800" dirty="0">
                          <a:solidFill>
                            <a:schemeClr val="bg1"/>
                          </a:solidFill>
                        </a:rPr>
                        <a:t>Ollie_Ledner37</a:t>
                      </a:r>
                    </a:p>
                  </a:txBody>
                  <a:tcPr marL="41840" marR="41840" marT="20920" marB="20920" anchor="ctr"/>
                </a:tc>
                <a:extLst>
                  <a:ext uri="{0D108BD9-81ED-4DB2-BD59-A6C34878D82A}">
                    <a16:rowId xmlns:a16="http://schemas.microsoft.com/office/drawing/2014/main" val="2157332159"/>
                  </a:ext>
                </a:extLst>
              </a:tr>
              <a:tr h="167359">
                <a:tc>
                  <a:txBody>
                    <a:bodyPr/>
                    <a:lstStyle/>
                    <a:p>
                      <a:r>
                        <a:rPr lang="en-US" sz="800">
                          <a:solidFill>
                            <a:schemeClr val="bg1"/>
                          </a:solidFill>
                        </a:rPr>
                        <a:t>Mckenna17</a:t>
                      </a:r>
                    </a:p>
                  </a:txBody>
                  <a:tcPr marL="41840" marR="41840" marT="20920" marB="20920" anchor="ctr"/>
                </a:tc>
                <a:extLst>
                  <a:ext uri="{0D108BD9-81ED-4DB2-BD59-A6C34878D82A}">
                    <a16:rowId xmlns:a16="http://schemas.microsoft.com/office/drawing/2014/main" val="2246910851"/>
                  </a:ext>
                </a:extLst>
              </a:tr>
              <a:tr h="167359">
                <a:tc>
                  <a:txBody>
                    <a:bodyPr/>
                    <a:lstStyle/>
                    <a:p>
                      <a:r>
                        <a:rPr lang="en-US" sz="800" dirty="0">
                          <a:solidFill>
                            <a:schemeClr val="bg1"/>
                          </a:solidFill>
                        </a:rPr>
                        <a:t>David.Osinski47</a:t>
                      </a:r>
                    </a:p>
                  </a:txBody>
                  <a:tcPr marL="41840" marR="41840" marT="20920" marB="20920" anchor="ctr"/>
                </a:tc>
                <a:extLst>
                  <a:ext uri="{0D108BD9-81ED-4DB2-BD59-A6C34878D82A}">
                    <a16:rowId xmlns:a16="http://schemas.microsoft.com/office/drawing/2014/main" val="1794304654"/>
                  </a:ext>
                </a:extLst>
              </a:tr>
              <a:tr h="167359">
                <a:tc>
                  <a:txBody>
                    <a:bodyPr/>
                    <a:lstStyle/>
                    <a:p>
                      <a:r>
                        <a:rPr lang="en-US" sz="800">
                          <a:solidFill>
                            <a:schemeClr val="bg1"/>
                          </a:solidFill>
                        </a:rPr>
                        <a:t>Morgan.Kassulke</a:t>
                      </a:r>
                    </a:p>
                  </a:txBody>
                  <a:tcPr marL="41840" marR="41840" marT="20920" marB="20920" anchor="ctr"/>
                </a:tc>
                <a:extLst>
                  <a:ext uri="{0D108BD9-81ED-4DB2-BD59-A6C34878D82A}">
                    <a16:rowId xmlns:a16="http://schemas.microsoft.com/office/drawing/2014/main" val="1922055606"/>
                  </a:ext>
                </a:extLst>
              </a:tr>
              <a:tr h="167359">
                <a:tc>
                  <a:txBody>
                    <a:bodyPr/>
                    <a:lstStyle/>
                    <a:p>
                      <a:r>
                        <a:rPr lang="en-US" sz="800">
                          <a:solidFill>
                            <a:schemeClr val="bg1"/>
                          </a:solidFill>
                        </a:rPr>
                        <a:t>Linnea59</a:t>
                      </a:r>
                    </a:p>
                  </a:txBody>
                  <a:tcPr marL="41840" marR="41840" marT="20920" marB="20920" anchor="ctr"/>
                </a:tc>
                <a:extLst>
                  <a:ext uri="{0D108BD9-81ED-4DB2-BD59-A6C34878D82A}">
                    <a16:rowId xmlns:a16="http://schemas.microsoft.com/office/drawing/2014/main" val="1480659859"/>
                  </a:ext>
                </a:extLst>
              </a:tr>
              <a:tr h="167359">
                <a:tc>
                  <a:txBody>
                    <a:bodyPr/>
                    <a:lstStyle/>
                    <a:p>
                      <a:r>
                        <a:rPr lang="en-US" sz="800">
                          <a:solidFill>
                            <a:schemeClr val="bg1"/>
                          </a:solidFill>
                        </a:rPr>
                        <a:t>Duane60</a:t>
                      </a:r>
                    </a:p>
                  </a:txBody>
                  <a:tcPr marL="41840" marR="41840" marT="20920" marB="20920" anchor="ctr"/>
                </a:tc>
                <a:extLst>
                  <a:ext uri="{0D108BD9-81ED-4DB2-BD59-A6C34878D82A}">
                    <a16:rowId xmlns:a16="http://schemas.microsoft.com/office/drawing/2014/main" val="2598188313"/>
                  </a:ext>
                </a:extLst>
              </a:tr>
              <a:tr h="167359">
                <a:tc>
                  <a:txBody>
                    <a:bodyPr/>
                    <a:lstStyle/>
                    <a:p>
                      <a:r>
                        <a:rPr lang="en-US" sz="800" dirty="0" err="1">
                          <a:solidFill>
                            <a:schemeClr val="bg1"/>
                          </a:solidFill>
                        </a:rPr>
                        <a:t>Julien_Schmidt</a:t>
                      </a:r>
                      <a:endParaRPr lang="en-US" sz="800" dirty="0">
                        <a:solidFill>
                          <a:schemeClr val="bg1"/>
                        </a:solidFill>
                      </a:endParaRPr>
                    </a:p>
                  </a:txBody>
                  <a:tcPr marL="41840" marR="41840" marT="20920" marB="20920" anchor="ctr"/>
                </a:tc>
                <a:extLst>
                  <a:ext uri="{0D108BD9-81ED-4DB2-BD59-A6C34878D82A}">
                    <a16:rowId xmlns:a16="http://schemas.microsoft.com/office/drawing/2014/main" val="2868761950"/>
                  </a:ext>
                </a:extLst>
              </a:tr>
              <a:tr h="167359">
                <a:tc>
                  <a:txBody>
                    <a:bodyPr/>
                    <a:lstStyle/>
                    <a:p>
                      <a:r>
                        <a:rPr lang="en-US" sz="800">
                          <a:solidFill>
                            <a:schemeClr val="bg1"/>
                          </a:solidFill>
                        </a:rPr>
                        <a:t>Mike.Auer39</a:t>
                      </a:r>
                    </a:p>
                  </a:txBody>
                  <a:tcPr marL="41840" marR="41840" marT="20920" marB="20920" anchor="ctr"/>
                </a:tc>
                <a:extLst>
                  <a:ext uri="{0D108BD9-81ED-4DB2-BD59-A6C34878D82A}">
                    <a16:rowId xmlns:a16="http://schemas.microsoft.com/office/drawing/2014/main" val="3039164856"/>
                  </a:ext>
                </a:extLst>
              </a:tr>
              <a:tr h="167359">
                <a:tc>
                  <a:txBody>
                    <a:bodyPr/>
                    <a:lstStyle/>
                    <a:p>
                      <a:r>
                        <a:rPr lang="en-US" sz="800" dirty="0">
                          <a:solidFill>
                            <a:schemeClr val="bg1"/>
                          </a:solidFill>
                        </a:rPr>
                        <a:t>Franco_Keebler64</a:t>
                      </a:r>
                    </a:p>
                  </a:txBody>
                  <a:tcPr marL="41840" marR="41840" marT="20920" marB="20920" anchor="ctr"/>
                </a:tc>
                <a:extLst>
                  <a:ext uri="{0D108BD9-81ED-4DB2-BD59-A6C34878D82A}">
                    <a16:rowId xmlns:a16="http://schemas.microsoft.com/office/drawing/2014/main" val="3071005086"/>
                  </a:ext>
                </a:extLst>
              </a:tr>
              <a:tr h="167359">
                <a:tc>
                  <a:txBody>
                    <a:bodyPr/>
                    <a:lstStyle/>
                    <a:p>
                      <a:r>
                        <a:rPr lang="en-US" sz="800">
                          <a:solidFill>
                            <a:schemeClr val="bg1"/>
                          </a:solidFill>
                        </a:rPr>
                        <a:t>Nia_Haag</a:t>
                      </a:r>
                    </a:p>
                  </a:txBody>
                  <a:tcPr marL="41840" marR="41840" marT="20920" marB="20920" anchor="ctr"/>
                </a:tc>
                <a:extLst>
                  <a:ext uri="{0D108BD9-81ED-4DB2-BD59-A6C34878D82A}">
                    <a16:rowId xmlns:a16="http://schemas.microsoft.com/office/drawing/2014/main" val="1347912544"/>
                  </a:ext>
                </a:extLst>
              </a:tr>
              <a:tr h="167359">
                <a:tc>
                  <a:txBody>
                    <a:bodyPr/>
                    <a:lstStyle/>
                    <a:p>
                      <a:r>
                        <a:rPr lang="en-US" sz="800">
                          <a:solidFill>
                            <a:schemeClr val="bg1"/>
                          </a:solidFill>
                        </a:rPr>
                        <a:t>Hulda.Macejkovic</a:t>
                      </a:r>
                    </a:p>
                  </a:txBody>
                  <a:tcPr marL="41840" marR="41840" marT="20920" marB="20920" anchor="ctr"/>
                </a:tc>
                <a:extLst>
                  <a:ext uri="{0D108BD9-81ED-4DB2-BD59-A6C34878D82A}">
                    <a16:rowId xmlns:a16="http://schemas.microsoft.com/office/drawing/2014/main" val="8378115"/>
                  </a:ext>
                </a:extLst>
              </a:tr>
              <a:tr h="167359">
                <a:tc>
                  <a:txBody>
                    <a:bodyPr/>
                    <a:lstStyle/>
                    <a:p>
                      <a:r>
                        <a:rPr lang="en-US" sz="800">
                          <a:solidFill>
                            <a:schemeClr val="bg1"/>
                          </a:solidFill>
                        </a:rPr>
                        <a:t>Leslie67</a:t>
                      </a:r>
                    </a:p>
                  </a:txBody>
                  <a:tcPr marL="41840" marR="41840" marT="20920" marB="20920" anchor="ctr"/>
                </a:tc>
                <a:extLst>
                  <a:ext uri="{0D108BD9-81ED-4DB2-BD59-A6C34878D82A}">
                    <a16:rowId xmlns:a16="http://schemas.microsoft.com/office/drawing/2014/main" val="844275997"/>
                  </a:ext>
                </a:extLst>
              </a:tr>
              <a:tr h="167359">
                <a:tc>
                  <a:txBody>
                    <a:bodyPr/>
                    <a:lstStyle/>
                    <a:p>
                      <a:r>
                        <a:rPr lang="en-US" sz="800">
                          <a:solidFill>
                            <a:schemeClr val="bg1"/>
                          </a:solidFill>
                        </a:rPr>
                        <a:t>Janelle.Nikolaus81</a:t>
                      </a:r>
                    </a:p>
                  </a:txBody>
                  <a:tcPr marL="41840" marR="41840" marT="20920" marB="20920" anchor="ctr"/>
                </a:tc>
                <a:extLst>
                  <a:ext uri="{0D108BD9-81ED-4DB2-BD59-A6C34878D82A}">
                    <a16:rowId xmlns:a16="http://schemas.microsoft.com/office/drawing/2014/main" val="2086155911"/>
                  </a:ext>
                </a:extLst>
              </a:tr>
              <a:tr h="167359">
                <a:tc>
                  <a:txBody>
                    <a:bodyPr/>
                    <a:lstStyle/>
                    <a:p>
                      <a:r>
                        <a:rPr lang="en-US" sz="800">
                          <a:solidFill>
                            <a:schemeClr val="bg1"/>
                          </a:solidFill>
                        </a:rPr>
                        <a:t>Darby_Herzog</a:t>
                      </a:r>
                    </a:p>
                  </a:txBody>
                  <a:tcPr marL="41840" marR="41840" marT="20920" marB="20920" anchor="ctr"/>
                </a:tc>
                <a:extLst>
                  <a:ext uri="{0D108BD9-81ED-4DB2-BD59-A6C34878D82A}">
                    <a16:rowId xmlns:a16="http://schemas.microsoft.com/office/drawing/2014/main" val="1367852154"/>
                  </a:ext>
                </a:extLst>
              </a:tr>
              <a:tr h="167359">
                <a:tc>
                  <a:txBody>
                    <a:bodyPr/>
                    <a:lstStyle/>
                    <a:p>
                      <a:r>
                        <a:rPr lang="en-US" sz="800">
                          <a:solidFill>
                            <a:schemeClr val="bg1"/>
                          </a:solidFill>
                        </a:rPr>
                        <a:t>Esther.Zulauf61</a:t>
                      </a:r>
                    </a:p>
                  </a:txBody>
                  <a:tcPr marL="41840" marR="41840" marT="20920" marB="20920" anchor="ctr"/>
                </a:tc>
                <a:extLst>
                  <a:ext uri="{0D108BD9-81ED-4DB2-BD59-A6C34878D82A}">
                    <a16:rowId xmlns:a16="http://schemas.microsoft.com/office/drawing/2014/main" val="3827821683"/>
                  </a:ext>
                </a:extLst>
              </a:tr>
              <a:tr h="167359">
                <a:tc>
                  <a:txBody>
                    <a:bodyPr/>
                    <a:lstStyle/>
                    <a:p>
                      <a:r>
                        <a:rPr lang="en-US" sz="800">
                          <a:solidFill>
                            <a:schemeClr val="bg1"/>
                          </a:solidFill>
                        </a:rPr>
                        <a:t>Bartholome.Bernhard</a:t>
                      </a:r>
                    </a:p>
                  </a:txBody>
                  <a:tcPr marL="41840" marR="41840" marT="20920" marB="20920" anchor="ctr"/>
                </a:tc>
                <a:extLst>
                  <a:ext uri="{0D108BD9-81ED-4DB2-BD59-A6C34878D82A}">
                    <a16:rowId xmlns:a16="http://schemas.microsoft.com/office/drawing/2014/main" val="1777559486"/>
                  </a:ext>
                </a:extLst>
              </a:tr>
              <a:tr h="167359">
                <a:tc>
                  <a:txBody>
                    <a:bodyPr/>
                    <a:lstStyle/>
                    <a:p>
                      <a:r>
                        <a:rPr lang="en-US" sz="800">
                          <a:solidFill>
                            <a:schemeClr val="bg1"/>
                          </a:solidFill>
                        </a:rPr>
                        <a:t>Jessyca_West</a:t>
                      </a:r>
                    </a:p>
                  </a:txBody>
                  <a:tcPr marL="41840" marR="41840" marT="20920" marB="20920" anchor="ctr"/>
                </a:tc>
                <a:extLst>
                  <a:ext uri="{0D108BD9-81ED-4DB2-BD59-A6C34878D82A}">
                    <a16:rowId xmlns:a16="http://schemas.microsoft.com/office/drawing/2014/main" val="1939427047"/>
                  </a:ext>
                </a:extLst>
              </a:tr>
              <a:tr h="167359">
                <a:tc>
                  <a:txBody>
                    <a:bodyPr/>
                    <a:lstStyle/>
                    <a:p>
                      <a:r>
                        <a:rPr lang="en-US" sz="800">
                          <a:solidFill>
                            <a:schemeClr val="bg1"/>
                          </a:solidFill>
                        </a:rPr>
                        <a:t>Esmeralda.Mraz57</a:t>
                      </a:r>
                    </a:p>
                  </a:txBody>
                  <a:tcPr marL="41840" marR="41840" marT="20920" marB="20920" anchor="ctr"/>
                </a:tc>
                <a:extLst>
                  <a:ext uri="{0D108BD9-81ED-4DB2-BD59-A6C34878D82A}">
                    <a16:rowId xmlns:a16="http://schemas.microsoft.com/office/drawing/2014/main" val="1791751931"/>
                  </a:ext>
                </a:extLst>
              </a:tr>
              <a:tr h="167359">
                <a:tc>
                  <a:txBody>
                    <a:bodyPr/>
                    <a:lstStyle/>
                    <a:p>
                      <a:r>
                        <a:rPr lang="en-US" sz="800" dirty="0">
                          <a:solidFill>
                            <a:schemeClr val="bg1"/>
                          </a:solidFill>
                        </a:rPr>
                        <a:t>Bethany20</a:t>
                      </a:r>
                    </a:p>
                  </a:txBody>
                  <a:tcPr marL="41840" marR="41840" marT="20920" marB="20920" anchor="ctr"/>
                </a:tc>
                <a:extLst>
                  <a:ext uri="{0D108BD9-81ED-4DB2-BD59-A6C34878D82A}">
                    <a16:rowId xmlns:a16="http://schemas.microsoft.com/office/drawing/2014/main" val="1255331497"/>
                  </a:ext>
                </a:extLst>
              </a:tr>
            </a:tbl>
          </a:graphicData>
        </a:graphic>
      </p:graphicFrame>
    </p:spTree>
    <p:extLst>
      <p:ext uri="{BB962C8B-B14F-4D97-AF65-F5344CB8AC3E}">
        <p14:creationId xmlns:p14="http://schemas.microsoft.com/office/powerpoint/2010/main" val="30547685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l="-3000" r="-3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E31581-F469-43D1-921E-DEBDD187CBDA}"/>
              </a:ext>
            </a:extLst>
          </p:cNvPr>
          <p:cNvPicPr>
            <a:picLocks noChangeAspect="1"/>
          </p:cNvPicPr>
          <p:nvPr/>
        </p:nvPicPr>
        <p:blipFill>
          <a:blip r:embed="rId4"/>
          <a:stretch>
            <a:fillRect/>
          </a:stretch>
        </p:blipFill>
        <p:spPr>
          <a:xfrm>
            <a:off x="0" y="-6335"/>
            <a:ext cx="12192000" cy="6858000"/>
          </a:xfrm>
          <a:prstGeom prst="rect">
            <a:avLst/>
          </a:prstGeom>
        </p:spPr>
      </p:pic>
      <p:sp>
        <p:nvSpPr>
          <p:cNvPr id="6" name="TextBox 5">
            <a:extLst>
              <a:ext uri="{FF2B5EF4-FFF2-40B4-BE49-F238E27FC236}">
                <a16:creationId xmlns:a16="http://schemas.microsoft.com/office/drawing/2014/main" id="{581C57C7-88A9-4A10-8C57-E4B447DB2BBE}"/>
              </a:ext>
            </a:extLst>
          </p:cNvPr>
          <p:cNvSpPr txBox="1"/>
          <p:nvPr/>
        </p:nvSpPr>
        <p:spPr>
          <a:xfrm>
            <a:off x="1590527" y="1945337"/>
            <a:ext cx="3581400" cy="1477328"/>
          </a:xfrm>
          <a:prstGeom prst="rect">
            <a:avLst/>
          </a:prstGeom>
          <a:noFill/>
        </p:spPr>
        <p:txBody>
          <a:bodyPr wrap="square" rtlCol="0">
            <a:spAutoFit/>
          </a:bodyPr>
          <a:lstStyle/>
          <a:p>
            <a:r>
              <a:rPr lang="en-US" dirty="0">
                <a:solidFill>
                  <a:schemeClr val="bg1"/>
                </a:solidFill>
              </a:rPr>
              <a:t>#Inactive User Engagement: CODE </a:t>
            </a:r>
          </a:p>
          <a:p>
            <a:r>
              <a:rPr lang="en-US" dirty="0">
                <a:solidFill>
                  <a:schemeClr val="bg1"/>
                </a:solidFill>
              </a:rPr>
              <a:t>SELECT username FROM users</a:t>
            </a:r>
          </a:p>
          <a:p>
            <a:r>
              <a:rPr lang="en-US" dirty="0">
                <a:solidFill>
                  <a:schemeClr val="bg1"/>
                </a:solidFill>
              </a:rPr>
              <a:t>left join photos</a:t>
            </a:r>
          </a:p>
          <a:p>
            <a:r>
              <a:rPr lang="en-US" dirty="0">
                <a:solidFill>
                  <a:schemeClr val="bg1"/>
                </a:solidFill>
              </a:rPr>
              <a:t>on users.id=</a:t>
            </a:r>
            <a:r>
              <a:rPr lang="en-US" dirty="0" err="1">
                <a:solidFill>
                  <a:schemeClr val="bg1"/>
                </a:solidFill>
              </a:rPr>
              <a:t>photos.user_id</a:t>
            </a:r>
            <a:endParaRPr lang="en-US" dirty="0">
              <a:solidFill>
                <a:schemeClr val="bg1"/>
              </a:solidFill>
            </a:endParaRPr>
          </a:p>
          <a:p>
            <a:r>
              <a:rPr lang="en-US" dirty="0">
                <a:solidFill>
                  <a:schemeClr val="bg1"/>
                </a:solidFill>
              </a:rPr>
              <a:t>where photos.id is null;</a:t>
            </a:r>
          </a:p>
        </p:txBody>
      </p:sp>
      <p:pic>
        <p:nvPicPr>
          <p:cNvPr id="8" name="Picture 7">
            <a:extLst>
              <a:ext uri="{FF2B5EF4-FFF2-40B4-BE49-F238E27FC236}">
                <a16:creationId xmlns:a16="http://schemas.microsoft.com/office/drawing/2014/main" id="{740F51BB-7960-4089-B03F-2386E8FED954}"/>
              </a:ext>
            </a:extLst>
          </p:cNvPr>
          <p:cNvPicPr>
            <a:picLocks noChangeAspect="1"/>
          </p:cNvPicPr>
          <p:nvPr/>
        </p:nvPicPr>
        <p:blipFill>
          <a:blip r:embed="rId5"/>
          <a:stretch>
            <a:fillRect/>
          </a:stretch>
        </p:blipFill>
        <p:spPr>
          <a:xfrm>
            <a:off x="7734152" y="2028519"/>
            <a:ext cx="2114845" cy="1095528"/>
          </a:xfrm>
          <a:prstGeom prst="rect">
            <a:avLst/>
          </a:prstGeom>
          <a:effectLst>
            <a:outerShdw blurRad="50800" dist="38100" dir="2700000" algn="tl" rotWithShape="0">
              <a:prstClr val="black"/>
            </a:outerShdw>
          </a:effectLst>
        </p:spPr>
      </p:pic>
      <p:pic>
        <p:nvPicPr>
          <p:cNvPr id="10" name="Picture 9">
            <a:extLst>
              <a:ext uri="{FF2B5EF4-FFF2-40B4-BE49-F238E27FC236}">
                <a16:creationId xmlns:a16="http://schemas.microsoft.com/office/drawing/2014/main" id="{0E6367B3-B791-4998-ACA4-DB76A5A1BE18}"/>
              </a:ext>
            </a:extLst>
          </p:cNvPr>
          <p:cNvPicPr>
            <a:picLocks noChangeAspect="1"/>
          </p:cNvPicPr>
          <p:nvPr/>
        </p:nvPicPr>
        <p:blipFill rotWithShape="1">
          <a:blip r:embed="rId6"/>
          <a:srcRect l="2434"/>
          <a:stretch/>
        </p:blipFill>
        <p:spPr>
          <a:xfrm>
            <a:off x="7834243" y="3320925"/>
            <a:ext cx="1914661" cy="3435489"/>
          </a:xfrm>
          <a:prstGeom prst="rect">
            <a:avLst/>
          </a:prstGeom>
          <a:effectLst>
            <a:outerShdw blurRad="50800" dist="38100" dir="2700000" algn="tl" rotWithShape="0">
              <a:prstClr val="black"/>
            </a:outerShdw>
          </a:effectLst>
        </p:spPr>
      </p:pic>
      <p:graphicFrame>
        <p:nvGraphicFramePr>
          <p:cNvPr id="12" name="Table 11">
            <a:extLst>
              <a:ext uri="{FF2B5EF4-FFF2-40B4-BE49-F238E27FC236}">
                <a16:creationId xmlns:a16="http://schemas.microsoft.com/office/drawing/2014/main" id="{AD3A61AC-1BB6-460F-9952-092A8AAF636A}"/>
              </a:ext>
            </a:extLst>
          </p:cNvPr>
          <p:cNvGraphicFramePr>
            <a:graphicFrameLocks noGrp="1"/>
          </p:cNvGraphicFramePr>
          <p:nvPr>
            <p:extLst>
              <p:ext uri="{D42A27DB-BD31-4B8C-83A1-F6EECF244321}">
                <p14:modId xmlns:p14="http://schemas.microsoft.com/office/powerpoint/2010/main" val="3475420580"/>
              </p:ext>
            </p:extLst>
          </p:nvPr>
        </p:nvGraphicFramePr>
        <p:xfrm>
          <a:off x="10877846" y="2205957"/>
          <a:ext cx="1009193" cy="4518693"/>
        </p:xfrm>
        <a:graphic>
          <a:graphicData uri="http://schemas.openxmlformats.org/drawingml/2006/table">
            <a:tbl>
              <a:tblPr>
                <a:tableStyleId>{616DA210-FB5B-4158-B5E0-FEB733F419BA}</a:tableStyleId>
              </a:tblPr>
              <a:tblGrid>
                <a:gridCol w="1009193">
                  <a:extLst>
                    <a:ext uri="{9D8B030D-6E8A-4147-A177-3AD203B41FA5}">
                      <a16:colId xmlns:a16="http://schemas.microsoft.com/office/drawing/2014/main" val="3696726959"/>
                    </a:ext>
                  </a:extLst>
                </a:gridCol>
              </a:tblGrid>
              <a:tr h="167359">
                <a:tc>
                  <a:txBody>
                    <a:bodyPr/>
                    <a:lstStyle/>
                    <a:p>
                      <a:r>
                        <a:rPr lang="en-US" sz="800" b="1" dirty="0">
                          <a:solidFill>
                            <a:schemeClr val="bg1"/>
                          </a:solidFill>
                        </a:rPr>
                        <a:t>USERNAME</a:t>
                      </a:r>
                    </a:p>
                  </a:txBody>
                  <a:tcPr marL="41840" marR="41840" marT="20920" marB="20920" anchor="ctr"/>
                </a:tc>
                <a:extLst>
                  <a:ext uri="{0D108BD9-81ED-4DB2-BD59-A6C34878D82A}">
                    <a16:rowId xmlns:a16="http://schemas.microsoft.com/office/drawing/2014/main" val="3957804991"/>
                  </a:ext>
                </a:extLst>
              </a:tr>
              <a:tr h="167359">
                <a:tc>
                  <a:txBody>
                    <a:bodyPr/>
                    <a:lstStyle/>
                    <a:p>
                      <a:r>
                        <a:rPr lang="en-US" sz="800" dirty="0" err="1">
                          <a:solidFill>
                            <a:schemeClr val="bg1"/>
                          </a:solidFill>
                        </a:rPr>
                        <a:t>Aniya_Hackett</a:t>
                      </a:r>
                      <a:endParaRPr lang="en-US" sz="800" dirty="0">
                        <a:solidFill>
                          <a:schemeClr val="bg1"/>
                        </a:solidFill>
                      </a:endParaRPr>
                    </a:p>
                  </a:txBody>
                  <a:tcPr marL="41840" marR="41840" marT="20920" marB="20920" anchor="ctr"/>
                </a:tc>
                <a:extLst>
                  <a:ext uri="{0D108BD9-81ED-4DB2-BD59-A6C34878D82A}">
                    <a16:rowId xmlns:a16="http://schemas.microsoft.com/office/drawing/2014/main" val="3374388192"/>
                  </a:ext>
                </a:extLst>
              </a:tr>
              <a:tr h="167359">
                <a:tc>
                  <a:txBody>
                    <a:bodyPr/>
                    <a:lstStyle/>
                    <a:p>
                      <a:r>
                        <a:rPr lang="en-US" sz="800">
                          <a:solidFill>
                            <a:schemeClr val="bg1"/>
                          </a:solidFill>
                        </a:rPr>
                        <a:t>Kasandra_Homenick</a:t>
                      </a:r>
                    </a:p>
                  </a:txBody>
                  <a:tcPr marL="41840" marR="41840" marT="20920" marB="20920" anchor="ctr"/>
                </a:tc>
                <a:extLst>
                  <a:ext uri="{0D108BD9-81ED-4DB2-BD59-A6C34878D82A}">
                    <a16:rowId xmlns:a16="http://schemas.microsoft.com/office/drawing/2014/main" val="3530567925"/>
                  </a:ext>
                </a:extLst>
              </a:tr>
              <a:tr h="167359">
                <a:tc>
                  <a:txBody>
                    <a:bodyPr/>
                    <a:lstStyle/>
                    <a:p>
                      <a:r>
                        <a:rPr lang="en-US" sz="800">
                          <a:solidFill>
                            <a:schemeClr val="bg1"/>
                          </a:solidFill>
                        </a:rPr>
                        <a:t>Jaclyn81</a:t>
                      </a:r>
                    </a:p>
                  </a:txBody>
                  <a:tcPr marL="41840" marR="41840" marT="20920" marB="20920" anchor="ctr"/>
                </a:tc>
                <a:extLst>
                  <a:ext uri="{0D108BD9-81ED-4DB2-BD59-A6C34878D82A}">
                    <a16:rowId xmlns:a16="http://schemas.microsoft.com/office/drawing/2014/main" val="3845809989"/>
                  </a:ext>
                </a:extLst>
              </a:tr>
              <a:tr h="167359">
                <a:tc>
                  <a:txBody>
                    <a:bodyPr/>
                    <a:lstStyle/>
                    <a:p>
                      <a:r>
                        <a:rPr lang="en-US" sz="800" dirty="0">
                          <a:solidFill>
                            <a:schemeClr val="bg1"/>
                          </a:solidFill>
                        </a:rPr>
                        <a:t>Rocio33</a:t>
                      </a:r>
                    </a:p>
                  </a:txBody>
                  <a:tcPr marL="41840" marR="41840" marT="20920" marB="20920" anchor="ctr"/>
                </a:tc>
                <a:extLst>
                  <a:ext uri="{0D108BD9-81ED-4DB2-BD59-A6C34878D82A}">
                    <a16:rowId xmlns:a16="http://schemas.microsoft.com/office/drawing/2014/main" val="3262298246"/>
                  </a:ext>
                </a:extLst>
              </a:tr>
              <a:tr h="167359">
                <a:tc>
                  <a:txBody>
                    <a:bodyPr/>
                    <a:lstStyle/>
                    <a:p>
                      <a:r>
                        <a:rPr lang="en-US" sz="800">
                          <a:solidFill>
                            <a:schemeClr val="bg1"/>
                          </a:solidFill>
                        </a:rPr>
                        <a:t>Maxwell.Halvorson</a:t>
                      </a:r>
                    </a:p>
                  </a:txBody>
                  <a:tcPr marL="41840" marR="41840" marT="20920" marB="20920" anchor="ctr"/>
                </a:tc>
                <a:extLst>
                  <a:ext uri="{0D108BD9-81ED-4DB2-BD59-A6C34878D82A}">
                    <a16:rowId xmlns:a16="http://schemas.microsoft.com/office/drawing/2014/main" val="1626049450"/>
                  </a:ext>
                </a:extLst>
              </a:tr>
              <a:tr h="167359">
                <a:tc>
                  <a:txBody>
                    <a:bodyPr/>
                    <a:lstStyle/>
                    <a:p>
                      <a:r>
                        <a:rPr lang="en-US" sz="800">
                          <a:solidFill>
                            <a:schemeClr val="bg1"/>
                          </a:solidFill>
                        </a:rPr>
                        <a:t>Tierra.Trantow</a:t>
                      </a:r>
                    </a:p>
                  </a:txBody>
                  <a:tcPr marL="41840" marR="41840" marT="20920" marB="20920" anchor="ctr"/>
                </a:tc>
                <a:extLst>
                  <a:ext uri="{0D108BD9-81ED-4DB2-BD59-A6C34878D82A}">
                    <a16:rowId xmlns:a16="http://schemas.microsoft.com/office/drawing/2014/main" val="1271832703"/>
                  </a:ext>
                </a:extLst>
              </a:tr>
              <a:tr h="167359">
                <a:tc>
                  <a:txBody>
                    <a:bodyPr/>
                    <a:lstStyle/>
                    <a:p>
                      <a:r>
                        <a:rPr lang="en-US" sz="800">
                          <a:solidFill>
                            <a:schemeClr val="bg1"/>
                          </a:solidFill>
                        </a:rPr>
                        <a:t>Pearl7</a:t>
                      </a:r>
                    </a:p>
                  </a:txBody>
                  <a:tcPr marL="41840" marR="41840" marT="20920" marB="20920" anchor="ctr"/>
                </a:tc>
                <a:extLst>
                  <a:ext uri="{0D108BD9-81ED-4DB2-BD59-A6C34878D82A}">
                    <a16:rowId xmlns:a16="http://schemas.microsoft.com/office/drawing/2014/main" val="1483145001"/>
                  </a:ext>
                </a:extLst>
              </a:tr>
              <a:tr h="167359">
                <a:tc>
                  <a:txBody>
                    <a:bodyPr/>
                    <a:lstStyle/>
                    <a:p>
                      <a:r>
                        <a:rPr lang="en-US" sz="800" dirty="0">
                          <a:solidFill>
                            <a:schemeClr val="bg1"/>
                          </a:solidFill>
                        </a:rPr>
                        <a:t>Ollie_Ledner37</a:t>
                      </a:r>
                    </a:p>
                  </a:txBody>
                  <a:tcPr marL="41840" marR="41840" marT="20920" marB="20920" anchor="ctr"/>
                </a:tc>
                <a:extLst>
                  <a:ext uri="{0D108BD9-81ED-4DB2-BD59-A6C34878D82A}">
                    <a16:rowId xmlns:a16="http://schemas.microsoft.com/office/drawing/2014/main" val="2157332159"/>
                  </a:ext>
                </a:extLst>
              </a:tr>
              <a:tr h="167359">
                <a:tc>
                  <a:txBody>
                    <a:bodyPr/>
                    <a:lstStyle/>
                    <a:p>
                      <a:r>
                        <a:rPr lang="en-US" sz="800">
                          <a:solidFill>
                            <a:schemeClr val="bg1"/>
                          </a:solidFill>
                        </a:rPr>
                        <a:t>Mckenna17</a:t>
                      </a:r>
                    </a:p>
                  </a:txBody>
                  <a:tcPr marL="41840" marR="41840" marT="20920" marB="20920" anchor="ctr"/>
                </a:tc>
                <a:extLst>
                  <a:ext uri="{0D108BD9-81ED-4DB2-BD59-A6C34878D82A}">
                    <a16:rowId xmlns:a16="http://schemas.microsoft.com/office/drawing/2014/main" val="2246910851"/>
                  </a:ext>
                </a:extLst>
              </a:tr>
              <a:tr h="167359">
                <a:tc>
                  <a:txBody>
                    <a:bodyPr/>
                    <a:lstStyle/>
                    <a:p>
                      <a:r>
                        <a:rPr lang="en-US" sz="800" dirty="0">
                          <a:solidFill>
                            <a:schemeClr val="bg1"/>
                          </a:solidFill>
                        </a:rPr>
                        <a:t>David.Osinski47</a:t>
                      </a:r>
                    </a:p>
                  </a:txBody>
                  <a:tcPr marL="41840" marR="41840" marT="20920" marB="20920" anchor="ctr"/>
                </a:tc>
                <a:extLst>
                  <a:ext uri="{0D108BD9-81ED-4DB2-BD59-A6C34878D82A}">
                    <a16:rowId xmlns:a16="http://schemas.microsoft.com/office/drawing/2014/main" val="1794304654"/>
                  </a:ext>
                </a:extLst>
              </a:tr>
              <a:tr h="167359">
                <a:tc>
                  <a:txBody>
                    <a:bodyPr/>
                    <a:lstStyle/>
                    <a:p>
                      <a:r>
                        <a:rPr lang="en-US" sz="800">
                          <a:solidFill>
                            <a:schemeClr val="bg1"/>
                          </a:solidFill>
                        </a:rPr>
                        <a:t>Morgan.Kassulke</a:t>
                      </a:r>
                    </a:p>
                  </a:txBody>
                  <a:tcPr marL="41840" marR="41840" marT="20920" marB="20920" anchor="ctr"/>
                </a:tc>
                <a:extLst>
                  <a:ext uri="{0D108BD9-81ED-4DB2-BD59-A6C34878D82A}">
                    <a16:rowId xmlns:a16="http://schemas.microsoft.com/office/drawing/2014/main" val="1922055606"/>
                  </a:ext>
                </a:extLst>
              </a:tr>
              <a:tr h="167359">
                <a:tc>
                  <a:txBody>
                    <a:bodyPr/>
                    <a:lstStyle/>
                    <a:p>
                      <a:r>
                        <a:rPr lang="en-US" sz="800">
                          <a:solidFill>
                            <a:schemeClr val="bg1"/>
                          </a:solidFill>
                        </a:rPr>
                        <a:t>Linnea59</a:t>
                      </a:r>
                    </a:p>
                  </a:txBody>
                  <a:tcPr marL="41840" marR="41840" marT="20920" marB="20920" anchor="ctr"/>
                </a:tc>
                <a:extLst>
                  <a:ext uri="{0D108BD9-81ED-4DB2-BD59-A6C34878D82A}">
                    <a16:rowId xmlns:a16="http://schemas.microsoft.com/office/drawing/2014/main" val="1480659859"/>
                  </a:ext>
                </a:extLst>
              </a:tr>
              <a:tr h="167359">
                <a:tc>
                  <a:txBody>
                    <a:bodyPr/>
                    <a:lstStyle/>
                    <a:p>
                      <a:r>
                        <a:rPr lang="en-US" sz="800">
                          <a:solidFill>
                            <a:schemeClr val="bg1"/>
                          </a:solidFill>
                        </a:rPr>
                        <a:t>Duane60</a:t>
                      </a:r>
                    </a:p>
                  </a:txBody>
                  <a:tcPr marL="41840" marR="41840" marT="20920" marB="20920" anchor="ctr"/>
                </a:tc>
                <a:extLst>
                  <a:ext uri="{0D108BD9-81ED-4DB2-BD59-A6C34878D82A}">
                    <a16:rowId xmlns:a16="http://schemas.microsoft.com/office/drawing/2014/main" val="2598188313"/>
                  </a:ext>
                </a:extLst>
              </a:tr>
              <a:tr h="167359">
                <a:tc>
                  <a:txBody>
                    <a:bodyPr/>
                    <a:lstStyle/>
                    <a:p>
                      <a:r>
                        <a:rPr lang="en-US" sz="800" dirty="0" err="1">
                          <a:solidFill>
                            <a:schemeClr val="bg1"/>
                          </a:solidFill>
                        </a:rPr>
                        <a:t>Julien_Schmidt</a:t>
                      </a:r>
                      <a:endParaRPr lang="en-US" sz="800" dirty="0">
                        <a:solidFill>
                          <a:schemeClr val="bg1"/>
                        </a:solidFill>
                      </a:endParaRPr>
                    </a:p>
                  </a:txBody>
                  <a:tcPr marL="41840" marR="41840" marT="20920" marB="20920" anchor="ctr"/>
                </a:tc>
                <a:extLst>
                  <a:ext uri="{0D108BD9-81ED-4DB2-BD59-A6C34878D82A}">
                    <a16:rowId xmlns:a16="http://schemas.microsoft.com/office/drawing/2014/main" val="2868761950"/>
                  </a:ext>
                </a:extLst>
              </a:tr>
              <a:tr h="167359">
                <a:tc>
                  <a:txBody>
                    <a:bodyPr/>
                    <a:lstStyle/>
                    <a:p>
                      <a:r>
                        <a:rPr lang="en-US" sz="800">
                          <a:solidFill>
                            <a:schemeClr val="bg1"/>
                          </a:solidFill>
                        </a:rPr>
                        <a:t>Mike.Auer39</a:t>
                      </a:r>
                    </a:p>
                  </a:txBody>
                  <a:tcPr marL="41840" marR="41840" marT="20920" marB="20920" anchor="ctr"/>
                </a:tc>
                <a:extLst>
                  <a:ext uri="{0D108BD9-81ED-4DB2-BD59-A6C34878D82A}">
                    <a16:rowId xmlns:a16="http://schemas.microsoft.com/office/drawing/2014/main" val="3039164856"/>
                  </a:ext>
                </a:extLst>
              </a:tr>
              <a:tr h="167359">
                <a:tc>
                  <a:txBody>
                    <a:bodyPr/>
                    <a:lstStyle/>
                    <a:p>
                      <a:r>
                        <a:rPr lang="en-US" sz="800" dirty="0">
                          <a:solidFill>
                            <a:schemeClr val="bg1"/>
                          </a:solidFill>
                        </a:rPr>
                        <a:t>Franco_Keebler64</a:t>
                      </a:r>
                    </a:p>
                  </a:txBody>
                  <a:tcPr marL="41840" marR="41840" marT="20920" marB="20920" anchor="ctr"/>
                </a:tc>
                <a:extLst>
                  <a:ext uri="{0D108BD9-81ED-4DB2-BD59-A6C34878D82A}">
                    <a16:rowId xmlns:a16="http://schemas.microsoft.com/office/drawing/2014/main" val="3071005086"/>
                  </a:ext>
                </a:extLst>
              </a:tr>
              <a:tr h="167359">
                <a:tc>
                  <a:txBody>
                    <a:bodyPr/>
                    <a:lstStyle/>
                    <a:p>
                      <a:r>
                        <a:rPr lang="en-US" sz="800">
                          <a:solidFill>
                            <a:schemeClr val="bg1"/>
                          </a:solidFill>
                        </a:rPr>
                        <a:t>Nia_Haag</a:t>
                      </a:r>
                    </a:p>
                  </a:txBody>
                  <a:tcPr marL="41840" marR="41840" marT="20920" marB="20920" anchor="ctr"/>
                </a:tc>
                <a:extLst>
                  <a:ext uri="{0D108BD9-81ED-4DB2-BD59-A6C34878D82A}">
                    <a16:rowId xmlns:a16="http://schemas.microsoft.com/office/drawing/2014/main" val="1347912544"/>
                  </a:ext>
                </a:extLst>
              </a:tr>
              <a:tr h="167359">
                <a:tc>
                  <a:txBody>
                    <a:bodyPr/>
                    <a:lstStyle/>
                    <a:p>
                      <a:r>
                        <a:rPr lang="en-US" sz="800">
                          <a:solidFill>
                            <a:schemeClr val="bg1"/>
                          </a:solidFill>
                        </a:rPr>
                        <a:t>Hulda.Macejkovic</a:t>
                      </a:r>
                    </a:p>
                  </a:txBody>
                  <a:tcPr marL="41840" marR="41840" marT="20920" marB="20920" anchor="ctr"/>
                </a:tc>
                <a:extLst>
                  <a:ext uri="{0D108BD9-81ED-4DB2-BD59-A6C34878D82A}">
                    <a16:rowId xmlns:a16="http://schemas.microsoft.com/office/drawing/2014/main" val="8378115"/>
                  </a:ext>
                </a:extLst>
              </a:tr>
              <a:tr h="167359">
                <a:tc>
                  <a:txBody>
                    <a:bodyPr/>
                    <a:lstStyle/>
                    <a:p>
                      <a:r>
                        <a:rPr lang="en-US" sz="800">
                          <a:solidFill>
                            <a:schemeClr val="bg1"/>
                          </a:solidFill>
                        </a:rPr>
                        <a:t>Leslie67</a:t>
                      </a:r>
                    </a:p>
                  </a:txBody>
                  <a:tcPr marL="41840" marR="41840" marT="20920" marB="20920" anchor="ctr"/>
                </a:tc>
                <a:extLst>
                  <a:ext uri="{0D108BD9-81ED-4DB2-BD59-A6C34878D82A}">
                    <a16:rowId xmlns:a16="http://schemas.microsoft.com/office/drawing/2014/main" val="844275997"/>
                  </a:ext>
                </a:extLst>
              </a:tr>
              <a:tr h="167359">
                <a:tc>
                  <a:txBody>
                    <a:bodyPr/>
                    <a:lstStyle/>
                    <a:p>
                      <a:r>
                        <a:rPr lang="en-US" sz="800">
                          <a:solidFill>
                            <a:schemeClr val="bg1"/>
                          </a:solidFill>
                        </a:rPr>
                        <a:t>Janelle.Nikolaus81</a:t>
                      </a:r>
                    </a:p>
                  </a:txBody>
                  <a:tcPr marL="41840" marR="41840" marT="20920" marB="20920" anchor="ctr"/>
                </a:tc>
                <a:extLst>
                  <a:ext uri="{0D108BD9-81ED-4DB2-BD59-A6C34878D82A}">
                    <a16:rowId xmlns:a16="http://schemas.microsoft.com/office/drawing/2014/main" val="2086155911"/>
                  </a:ext>
                </a:extLst>
              </a:tr>
              <a:tr h="167359">
                <a:tc>
                  <a:txBody>
                    <a:bodyPr/>
                    <a:lstStyle/>
                    <a:p>
                      <a:r>
                        <a:rPr lang="en-US" sz="800">
                          <a:solidFill>
                            <a:schemeClr val="bg1"/>
                          </a:solidFill>
                        </a:rPr>
                        <a:t>Darby_Herzog</a:t>
                      </a:r>
                    </a:p>
                  </a:txBody>
                  <a:tcPr marL="41840" marR="41840" marT="20920" marB="20920" anchor="ctr"/>
                </a:tc>
                <a:extLst>
                  <a:ext uri="{0D108BD9-81ED-4DB2-BD59-A6C34878D82A}">
                    <a16:rowId xmlns:a16="http://schemas.microsoft.com/office/drawing/2014/main" val="1367852154"/>
                  </a:ext>
                </a:extLst>
              </a:tr>
              <a:tr h="167359">
                <a:tc>
                  <a:txBody>
                    <a:bodyPr/>
                    <a:lstStyle/>
                    <a:p>
                      <a:r>
                        <a:rPr lang="en-US" sz="800">
                          <a:solidFill>
                            <a:schemeClr val="bg1"/>
                          </a:solidFill>
                        </a:rPr>
                        <a:t>Esther.Zulauf61</a:t>
                      </a:r>
                    </a:p>
                  </a:txBody>
                  <a:tcPr marL="41840" marR="41840" marT="20920" marB="20920" anchor="ctr"/>
                </a:tc>
                <a:extLst>
                  <a:ext uri="{0D108BD9-81ED-4DB2-BD59-A6C34878D82A}">
                    <a16:rowId xmlns:a16="http://schemas.microsoft.com/office/drawing/2014/main" val="3827821683"/>
                  </a:ext>
                </a:extLst>
              </a:tr>
              <a:tr h="167359">
                <a:tc>
                  <a:txBody>
                    <a:bodyPr/>
                    <a:lstStyle/>
                    <a:p>
                      <a:r>
                        <a:rPr lang="en-US" sz="800">
                          <a:solidFill>
                            <a:schemeClr val="bg1"/>
                          </a:solidFill>
                        </a:rPr>
                        <a:t>Bartholome.Bernhard</a:t>
                      </a:r>
                    </a:p>
                  </a:txBody>
                  <a:tcPr marL="41840" marR="41840" marT="20920" marB="20920" anchor="ctr"/>
                </a:tc>
                <a:extLst>
                  <a:ext uri="{0D108BD9-81ED-4DB2-BD59-A6C34878D82A}">
                    <a16:rowId xmlns:a16="http://schemas.microsoft.com/office/drawing/2014/main" val="1777559486"/>
                  </a:ext>
                </a:extLst>
              </a:tr>
              <a:tr h="167359">
                <a:tc>
                  <a:txBody>
                    <a:bodyPr/>
                    <a:lstStyle/>
                    <a:p>
                      <a:r>
                        <a:rPr lang="en-US" sz="800">
                          <a:solidFill>
                            <a:schemeClr val="bg1"/>
                          </a:solidFill>
                        </a:rPr>
                        <a:t>Jessyca_West</a:t>
                      </a:r>
                    </a:p>
                  </a:txBody>
                  <a:tcPr marL="41840" marR="41840" marT="20920" marB="20920" anchor="ctr"/>
                </a:tc>
                <a:extLst>
                  <a:ext uri="{0D108BD9-81ED-4DB2-BD59-A6C34878D82A}">
                    <a16:rowId xmlns:a16="http://schemas.microsoft.com/office/drawing/2014/main" val="1939427047"/>
                  </a:ext>
                </a:extLst>
              </a:tr>
              <a:tr h="167359">
                <a:tc>
                  <a:txBody>
                    <a:bodyPr/>
                    <a:lstStyle/>
                    <a:p>
                      <a:r>
                        <a:rPr lang="en-US" sz="800">
                          <a:solidFill>
                            <a:schemeClr val="bg1"/>
                          </a:solidFill>
                        </a:rPr>
                        <a:t>Esmeralda.Mraz57</a:t>
                      </a:r>
                    </a:p>
                  </a:txBody>
                  <a:tcPr marL="41840" marR="41840" marT="20920" marB="20920" anchor="ctr"/>
                </a:tc>
                <a:extLst>
                  <a:ext uri="{0D108BD9-81ED-4DB2-BD59-A6C34878D82A}">
                    <a16:rowId xmlns:a16="http://schemas.microsoft.com/office/drawing/2014/main" val="1791751931"/>
                  </a:ext>
                </a:extLst>
              </a:tr>
              <a:tr h="167359">
                <a:tc>
                  <a:txBody>
                    <a:bodyPr/>
                    <a:lstStyle/>
                    <a:p>
                      <a:r>
                        <a:rPr lang="en-US" sz="800" dirty="0">
                          <a:solidFill>
                            <a:schemeClr val="bg1"/>
                          </a:solidFill>
                        </a:rPr>
                        <a:t>Bethany20</a:t>
                      </a:r>
                    </a:p>
                  </a:txBody>
                  <a:tcPr marL="41840" marR="41840" marT="20920" marB="20920" anchor="ctr"/>
                </a:tc>
                <a:extLst>
                  <a:ext uri="{0D108BD9-81ED-4DB2-BD59-A6C34878D82A}">
                    <a16:rowId xmlns:a16="http://schemas.microsoft.com/office/drawing/2014/main" val="1255331497"/>
                  </a:ext>
                </a:extLst>
              </a:tr>
            </a:tbl>
          </a:graphicData>
        </a:graphic>
      </p:graphicFrame>
      <p:sp>
        <p:nvSpPr>
          <p:cNvPr id="13" name="Shape">
            <a:extLst>
              <a:ext uri="{FF2B5EF4-FFF2-40B4-BE49-F238E27FC236}">
                <a16:creationId xmlns:a16="http://schemas.microsoft.com/office/drawing/2014/main" id="{52F5129B-233E-4DFF-80F9-FEF56F30760A}"/>
              </a:ext>
            </a:extLst>
          </p:cNvPr>
          <p:cNvSpPr/>
          <p:nvPr/>
        </p:nvSpPr>
        <p:spPr>
          <a:xfrm>
            <a:off x="71497" y="58394"/>
            <a:ext cx="385703" cy="364218"/>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4" name="Shape">
            <a:extLst>
              <a:ext uri="{FF2B5EF4-FFF2-40B4-BE49-F238E27FC236}">
                <a16:creationId xmlns:a16="http://schemas.microsoft.com/office/drawing/2014/main" id="{117A48E0-7C84-4C5F-BF19-E4BF0C61BA72}"/>
              </a:ext>
            </a:extLst>
          </p:cNvPr>
          <p:cNvSpPr/>
          <p:nvPr/>
        </p:nvSpPr>
        <p:spPr>
          <a:xfrm>
            <a:off x="528697" y="111030"/>
            <a:ext cx="1592871" cy="364218"/>
          </a:xfrm>
          <a:custGeom>
            <a:avLst/>
            <a:gdLst/>
            <a:ahLst/>
            <a:cxnLst>
              <a:cxn ang="0">
                <a:pos x="wd2" y="hd2"/>
              </a:cxn>
              <a:cxn ang="5400000">
                <a:pos x="wd2" y="hd2"/>
              </a:cxn>
              <a:cxn ang="10800000">
                <a:pos x="wd2" y="hd2"/>
              </a:cxn>
              <a:cxn ang="16200000">
                <a:pos x="wd2" y="hd2"/>
              </a:cxn>
            </a:cxnLst>
            <a:rect l="0" t="0" r="r" b="b"/>
            <a:pathLst>
              <a:path w="21484" h="21476" extrusionOk="0">
                <a:moveTo>
                  <a:pt x="1309" y="0"/>
                </a:moveTo>
                <a:cubicBezTo>
                  <a:pt x="1237" y="-5"/>
                  <a:pt x="1164" y="30"/>
                  <a:pt x="1093" y="117"/>
                </a:cubicBezTo>
                <a:cubicBezTo>
                  <a:pt x="1047" y="174"/>
                  <a:pt x="1004" y="247"/>
                  <a:pt x="964" y="335"/>
                </a:cubicBezTo>
                <a:cubicBezTo>
                  <a:pt x="887" y="504"/>
                  <a:pt x="819" y="722"/>
                  <a:pt x="753" y="939"/>
                </a:cubicBezTo>
                <a:cubicBezTo>
                  <a:pt x="629" y="1343"/>
                  <a:pt x="504" y="1763"/>
                  <a:pt x="395" y="2219"/>
                </a:cubicBezTo>
                <a:cubicBezTo>
                  <a:pt x="101" y="3453"/>
                  <a:pt x="-98" y="5078"/>
                  <a:pt x="50" y="6698"/>
                </a:cubicBezTo>
                <a:cubicBezTo>
                  <a:pt x="115" y="7400"/>
                  <a:pt x="248" y="7997"/>
                  <a:pt x="427" y="8372"/>
                </a:cubicBezTo>
                <a:cubicBezTo>
                  <a:pt x="476" y="8477"/>
                  <a:pt x="526" y="8563"/>
                  <a:pt x="579" y="8626"/>
                </a:cubicBezTo>
                <a:cubicBezTo>
                  <a:pt x="625" y="8683"/>
                  <a:pt x="680" y="8693"/>
                  <a:pt x="700" y="8544"/>
                </a:cubicBezTo>
                <a:cubicBezTo>
                  <a:pt x="707" y="8488"/>
                  <a:pt x="705" y="8424"/>
                  <a:pt x="694" y="8376"/>
                </a:cubicBezTo>
                <a:cubicBezTo>
                  <a:pt x="618" y="7931"/>
                  <a:pt x="563" y="7445"/>
                  <a:pt x="532" y="6937"/>
                </a:cubicBezTo>
                <a:cubicBezTo>
                  <a:pt x="468" y="5908"/>
                  <a:pt x="498" y="4861"/>
                  <a:pt x="589" y="3898"/>
                </a:cubicBezTo>
                <a:cubicBezTo>
                  <a:pt x="681" y="2931"/>
                  <a:pt x="835" y="2035"/>
                  <a:pt x="1045" y="1291"/>
                </a:cubicBezTo>
                <a:cubicBezTo>
                  <a:pt x="1059" y="1246"/>
                  <a:pt x="1079" y="1236"/>
                  <a:pt x="1095" y="1264"/>
                </a:cubicBezTo>
                <a:cubicBezTo>
                  <a:pt x="1111" y="1292"/>
                  <a:pt x="1121" y="1351"/>
                  <a:pt x="1120" y="1415"/>
                </a:cubicBezTo>
                <a:lnTo>
                  <a:pt x="1114" y="13906"/>
                </a:lnTo>
                <a:cubicBezTo>
                  <a:pt x="1108" y="14287"/>
                  <a:pt x="1092" y="14665"/>
                  <a:pt x="1067" y="15036"/>
                </a:cubicBezTo>
                <a:cubicBezTo>
                  <a:pt x="1041" y="15420"/>
                  <a:pt x="1006" y="15795"/>
                  <a:pt x="961" y="16157"/>
                </a:cubicBezTo>
                <a:cubicBezTo>
                  <a:pt x="950" y="16222"/>
                  <a:pt x="954" y="16305"/>
                  <a:pt x="970" y="16354"/>
                </a:cubicBezTo>
                <a:cubicBezTo>
                  <a:pt x="983" y="16395"/>
                  <a:pt x="1000" y="16405"/>
                  <a:pt x="1016" y="16401"/>
                </a:cubicBezTo>
                <a:cubicBezTo>
                  <a:pt x="1029" y="16397"/>
                  <a:pt x="1042" y="16384"/>
                  <a:pt x="1055" y="16361"/>
                </a:cubicBezTo>
                <a:cubicBezTo>
                  <a:pt x="1238" y="16098"/>
                  <a:pt x="1393" y="15639"/>
                  <a:pt x="1499" y="15048"/>
                </a:cubicBezTo>
                <a:cubicBezTo>
                  <a:pt x="1593" y="14528"/>
                  <a:pt x="1645" y="13927"/>
                  <a:pt x="1649" y="13310"/>
                </a:cubicBezTo>
                <a:lnTo>
                  <a:pt x="1657" y="953"/>
                </a:lnTo>
                <a:cubicBezTo>
                  <a:pt x="1657" y="796"/>
                  <a:pt x="1645" y="641"/>
                  <a:pt x="1621" y="508"/>
                </a:cubicBezTo>
                <a:cubicBezTo>
                  <a:pt x="1554" y="135"/>
                  <a:pt x="1429" y="9"/>
                  <a:pt x="1309" y="0"/>
                </a:cubicBezTo>
                <a:close/>
                <a:moveTo>
                  <a:pt x="7106" y="12"/>
                </a:moveTo>
                <a:cubicBezTo>
                  <a:pt x="7070" y="15"/>
                  <a:pt x="7035" y="65"/>
                  <a:pt x="7009" y="158"/>
                </a:cubicBezTo>
                <a:cubicBezTo>
                  <a:pt x="6985" y="244"/>
                  <a:pt x="6971" y="359"/>
                  <a:pt x="6969" y="479"/>
                </a:cubicBezTo>
                <a:lnTo>
                  <a:pt x="6969" y="3091"/>
                </a:lnTo>
                <a:cubicBezTo>
                  <a:pt x="6890" y="3087"/>
                  <a:pt x="6810" y="3081"/>
                  <a:pt x="6731" y="3074"/>
                </a:cubicBezTo>
                <a:cubicBezTo>
                  <a:pt x="6642" y="3065"/>
                  <a:pt x="6553" y="3054"/>
                  <a:pt x="6464" y="3041"/>
                </a:cubicBezTo>
                <a:cubicBezTo>
                  <a:pt x="6434" y="3048"/>
                  <a:pt x="6405" y="3081"/>
                  <a:pt x="6379" y="3135"/>
                </a:cubicBezTo>
                <a:cubicBezTo>
                  <a:pt x="6339" y="3218"/>
                  <a:pt x="6309" y="3348"/>
                  <a:pt x="6294" y="3501"/>
                </a:cubicBezTo>
                <a:lnTo>
                  <a:pt x="6238" y="4001"/>
                </a:lnTo>
                <a:cubicBezTo>
                  <a:pt x="6225" y="4144"/>
                  <a:pt x="6237" y="4301"/>
                  <a:pt x="6269" y="4403"/>
                </a:cubicBezTo>
                <a:cubicBezTo>
                  <a:pt x="6284" y="4454"/>
                  <a:pt x="6304" y="4485"/>
                  <a:pt x="6325" y="4495"/>
                </a:cubicBezTo>
                <a:lnTo>
                  <a:pt x="6925" y="4502"/>
                </a:lnTo>
                <a:lnTo>
                  <a:pt x="6923" y="8958"/>
                </a:lnTo>
                <a:cubicBezTo>
                  <a:pt x="6920" y="9606"/>
                  <a:pt x="6872" y="10242"/>
                  <a:pt x="6785" y="10810"/>
                </a:cubicBezTo>
                <a:cubicBezTo>
                  <a:pt x="6705" y="11330"/>
                  <a:pt x="6593" y="11779"/>
                  <a:pt x="6458" y="12126"/>
                </a:cubicBezTo>
                <a:cubicBezTo>
                  <a:pt x="6472" y="11751"/>
                  <a:pt x="6470" y="11371"/>
                  <a:pt x="6451" y="10999"/>
                </a:cubicBezTo>
                <a:cubicBezTo>
                  <a:pt x="6371" y="9375"/>
                  <a:pt x="5774" y="8746"/>
                  <a:pt x="5554" y="7837"/>
                </a:cubicBezTo>
                <a:cubicBezTo>
                  <a:pt x="5645" y="7385"/>
                  <a:pt x="5719" y="6928"/>
                  <a:pt x="5779" y="6454"/>
                </a:cubicBezTo>
                <a:cubicBezTo>
                  <a:pt x="5837" y="6003"/>
                  <a:pt x="5878" y="5448"/>
                  <a:pt x="5773" y="5093"/>
                </a:cubicBezTo>
                <a:cubicBezTo>
                  <a:pt x="5701" y="4851"/>
                  <a:pt x="5602" y="4857"/>
                  <a:pt x="5515" y="4914"/>
                </a:cubicBezTo>
                <a:cubicBezTo>
                  <a:pt x="5416" y="4979"/>
                  <a:pt x="5320" y="5112"/>
                  <a:pt x="5231" y="5330"/>
                </a:cubicBezTo>
                <a:cubicBezTo>
                  <a:pt x="5059" y="5717"/>
                  <a:pt x="4968" y="6427"/>
                  <a:pt x="4997" y="7141"/>
                </a:cubicBezTo>
                <a:cubicBezTo>
                  <a:pt x="5014" y="7575"/>
                  <a:pt x="5077" y="7971"/>
                  <a:pt x="5171" y="8252"/>
                </a:cubicBezTo>
                <a:cubicBezTo>
                  <a:pt x="5019" y="8972"/>
                  <a:pt x="4886" y="9743"/>
                  <a:pt x="4775" y="10553"/>
                </a:cubicBezTo>
                <a:cubicBezTo>
                  <a:pt x="4707" y="11048"/>
                  <a:pt x="4647" y="11561"/>
                  <a:pt x="4551" y="11995"/>
                </a:cubicBezTo>
                <a:cubicBezTo>
                  <a:pt x="4509" y="12186"/>
                  <a:pt x="4462" y="12352"/>
                  <a:pt x="4409" y="12486"/>
                </a:cubicBezTo>
                <a:cubicBezTo>
                  <a:pt x="4385" y="12545"/>
                  <a:pt x="4359" y="12600"/>
                  <a:pt x="4332" y="12635"/>
                </a:cubicBezTo>
                <a:cubicBezTo>
                  <a:pt x="4307" y="12667"/>
                  <a:pt x="4282" y="12683"/>
                  <a:pt x="4255" y="12654"/>
                </a:cubicBezTo>
                <a:cubicBezTo>
                  <a:pt x="4228" y="12625"/>
                  <a:pt x="4208" y="12552"/>
                  <a:pt x="4194" y="12472"/>
                </a:cubicBezTo>
                <a:cubicBezTo>
                  <a:pt x="4174" y="12361"/>
                  <a:pt x="4163" y="12228"/>
                  <a:pt x="4164" y="12088"/>
                </a:cubicBezTo>
                <a:cubicBezTo>
                  <a:pt x="4176" y="11148"/>
                  <a:pt x="4186" y="10207"/>
                  <a:pt x="4192" y="9267"/>
                </a:cubicBezTo>
                <a:cubicBezTo>
                  <a:pt x="4198" y="8371"/>
                  <a:pt x="4202" y="7474"/>
                  <a:pt x="4203" y="6578"/>
                </a:cubicBezTo>
                <a:cubicBezTo>
                  <a:pt x="4199" y="6359"/>
                  <a:pt x="4182" y="6147"/>
                  <a:pt x="4151" y="5956"/>
                </a:cubicBezTo>
                <a:cubicBezTo>
                  <a:pt x="4117" y="5750"/>
                  <a:pt x="4069" y="5576"/>
                  <a:pt x="4012" y="5455"/>
                </a:cubicBezTo>
                <a:lnTo>
                  <a:pt x="3917" y="5223"/>
                </a:lnTo>
                <a:cubicBezTo>
                  <a:pt x="3842" y="5061"/>
                  <a:pt x="3754" y="4987"/>
                  <a:pt x="3667" y="5010"/>
                </a:cubicBezTo>
                <a:cubicBezTo>
                  <a:pt x="3554" y="5041"/>
                  <a:pt x="3449" y="5231"/>
                  <a:pt x="3375" y="5538"/>
                </a:cubicBezTo>
                <a:cubicBezTo>
                  <a:pt x="3217" y="6176"/>
                  <a:pt x="3081" y="6878"/>
                  <a:pt x="2970" y="7630"/>
                </a:cubicBezTo>
                <a:cubicBezTo>
                  <a:pt x="2842" y="8494"/>
                  <a:pt x="2747" y="9415"/>
                  <a:pt x="2688" y="10369"/>
                </a:cubicBezTo>
                <a:cubicBezTo>
                  <a:pt x="2705" y="9591"/>
                  <a:pt x="2715" y="8811"/>
                  <a:pt x="2720" y="8031"/>
                </a:cubicBezTo>
                <a:cubicBezTo>
                  <a:pt x="2725" y="7310"/>
                  <a:pt x="2726" y="6589"/>
                  <a:pt x="2721" y="5869"/>
                </a:cubicBezTo>
                <a:cubicBezTo>
                  <a:pt x="2722" y="5748"/>
                  <a:pt x="2713" y="5630"/>
                  <a:pt x="2694" y="5529"/>
                </a:cubicBezTo>
                <a:cubicBezTo>
                  <a:pt x="2676" y="5435"/>
                  <a:pt x="2652" y="5361"/>
                  <a:pt x="2623" y="5316"/>
                </a:cubicBezTo>
                <a:lnTo>
                  <a:pt x="2364" y="5005"/>
                </a:lnTo>
                <a:cubicBezTo>
                  <a:pt x="2328" y="4967"/>
                  <a:pt x="2289" y="5000"/>
                  <a:pt x="2261" y="5091"/>
                </a:cubicBezTo>
                <a:cubicBezTo>
                  <a:pt x="2239" y="5165"/>
                  <a:pt x="2227" y="5271"/>
                  <a:pt x="2228" y="5380"/>
                </a:cubicBezTo>
                <a:lnTo>
                  <a:pt x="2243" y="13710"/>
                </a:lnTo>
                <a:cubicBezTo>
                  <a:pt x="2247" y="14033"/>
                  <a:pt x="2299" y="14323"/>
                  <a:pt x="2380" y="14469"/>
                </a:cubicBezTo>
                <a:cubicBezTo>
                  <a:pt x="2432" y="14563"/>
                  <a:pt x="2490" y="14588"/>
                  <a:pt x="2543" y="14593"/>
                </a:cubicBezTo>
                <a:cubicBezTo>
                  <a:pt x="2599" y="14598"/>
                  <a:pt x="2656" y="14574"/>
                  <a:pt x="2697" y="14437"/>
                </a:cubicBezTo>
                <a:cubicBezTo>
                  <a:pt x="2715" y="14375"/>
                  <a:pt x="2727" y="14296"/>
                  <a:pt x="2736" y="14213"/>
                </a:cubicBezTo>
                <a:cubicBezTo>
                  <a:pt x="2745" y="14122"/>
                  <a:pt x="2750" y="14025"/>
                  <a:pt x="2750" y="13923"/>
                </a:cubicBezTo>
                <a:cubicBezTo>
                  <a:pt x="2791" y="12368"/>
                  <a:pt x="2910" y="10851"/>
                  <a:pt x="3100" y="9444"/>
                </a:cubicBezTo>
                <a:cubicBezTo>
                  <a:pt x="3172" y="8914"/>
                  <a:pt x="3253" y="8404"/>
                  <a:pt x="3342" y="7909"/>
                </a:cubicBezTo>
                <a:cubicBezTo>
                  <a:pt x="3382" y="7681"/>
                  <a:pt x="3424" y="7458"/>
                  <a:pt x="3474" y="7254"/>
                </a:cubicBezTo>
                <a:cubicBezTo>
                  <a:pt x="3496" y="7164"/>
                  <a:pt x="3519" y="7078"/>
                  <a:pt x="3542" y="6990"/>
                </a:cubicBezTo>
                <a:cubicBezTo>
                  <a:pt x="3561" y="6920"/>
                  <a:pt x="3583" y="6852"/>
                  <a:pt x="3607" y="6882"/>
                </a:cubicBezTo>
                <a:cubicBezTo>
                  <a:pt x="3632" y="6912"/>
                  <a:pt x="3638" y="7014"/>
                  <a:pt x="3639" y="7109"/>
                </a:cubicBezTo>
                <a:cubicBezTo>
                  <a:pt x="3646" y="7555"/>
                  <a:pt x="3632" y="7992"/>
                  <a:pt x="3623" y="8436"/>
                </a:cubicBezTo>
                <a:cubicBezTo>
                  <a:pt x="3616" y="8817"/>
                  <a:pt x="3612" y="9212"/>
                  <a:pt x="3608" y="9596"/>
                </a:cubicBezTo>
                <a:cubicBezTo>
                  <a:pt x="3604" y="10084"/>
                  <a:pt x="3600" y="10570"/>
                  <a:pt x="3602" y="11058"/>
                </a:cubicBezTo>
                <a:cubicBezTo>
                  <a:pt x="3604" y="11741"/>
                  <a:pt x="3619" y="12424"/>
                  <a:pt x="3646" y="13101"/>
                </a:cubicBezTo>
                <a:cubicBezTo>
                  <a:pt x="3659" y="13414"/>
                  <a:pt x="3690" y="13722"/>
                  <a:pt x="3737" y="13978"/>
                </a:cubicBezTo>
                <a:cubicBezTo>
                  <a:pt x="3779" y="14204"/>
                  <a:pt x="3835" y="14396"/>
                  <a:pt x="3912" y="14481"/>
                </a:cubicBezTo>
                <a:cubicBezTo>
                  <a:pt x="4021" y="14602"/>
                  <a:pt x="4136" y="14480"/>
                  <a:pt x="4238" y="14291"/>
                </a:cubicBezTo>
                <a:cubicBezTo>
                  <a:pt x="4335" y="14110"/>
                  <a:pt x="4421" y="13867"/>
                  <a:pt x="4498" y="13592"/>
                </a:cubicBezTo>
                <a:cubicBezTo>
                  <a:pt x="4760" y="12659"/>
                  <a:pt x="4899" y="11402"/>
                  <a:pt x="5095" y="10287"/>
                </a:cubicBezTo>
                <a:cubicBezTo>
                  <a:pt x="5170" y="9855"/>
                  <a:pt x="5255" y="9444"/>
                  <a:pt x="5347" y="9056"/>
                </a:cubicBezTo>
                <a:lnTo>
                  <a:pt x="5772" y="10537"/>
                </a:lnTo>
                <a:cubicBezTo>
                  <a:pt x="5867" y="10875"/>
                  <a:pt x="5928" y="11291"/>
                  <a:pt x="5954" y="11731"/>
                </a:cubicBezTo>
                <a:cubicBezTo>
                  <a:pt x="5977" y="12121"/>
                  <a:pt x="5970" y="12564"/>
                  <a:pt x="5880" y="12840"/>
                </a:cubicBezTo>
                <a:cubicBezTo>
                  <a:pt x="5802" y="13080"/>
                  <a:pt x="5699" y="13081"/>
                  <a:pt x="5607" y="13022"/>
                </a:cubicBezTo>
                <a:cubicBezTo>
                  <a:pt x="5503" y="12955"/>
                  <a:pt x="5403" y="12809"/>
                  <a:pt x="5311" y="12568"/>
                </a:cubicBezTo>
                <a:cubicBezTo>
                  <a:pt x="5271" y="12438"/>
                  <a:pt x="5216" y="12378"/>
                  <a:pt x="5163" y="12404"/>
                </a:cubicBezTo>
                <a:cubicBezTo>
                  <a:pt x="5105" y="12431"/>
                  <a:pt x="5054" y="12551"/>
                  <a:pt x="5026" y="12730"/>
                </a:cubicBezTo>
                <a:lnTo>
                  <a:pt x="4950" y="13243"/>
                </a:lnTo>
                <a:cubicBezTo>
                  <a:pt x="4924" y="13417"/>
                  <a:pt x="4922" y="13623"/>
                  <a:pt x="4945" y="13803"/>
                </a:cubicBezTo>
                <a:cubicBezTo>
                  <a:pt x="4960" y="13930"/>
                  <a:pt x="4988" y="14035"/>
                  <a:pt x="5022" y="14102"/>
                </a:cubicBezTo>
                <a:cubicBezTo>
                  <a:pt x="5459" y="15085"/>
                  <a:pt x="6025" y="14931"/>
                  <a:pt x="6415" y="13724"/>
                </a:cubicBezTo>
                <a:cubicBezTo>
                  <a:pt x="6521" y="13394"/>
                  <a:pt x="6608" y="12999"/>
                  <a:pt x="6685" y="12587"/>
                </a:cubicBezTo>
                <a:cubicBezTo>
                  <a:pt x="6772" y="12129"/>
                  <a:pt x="6847" y="11644"/>
                  <a:pt x="6911" y="11133"/>
                </a:cubicBezTo>
                <a:cubicBezTo>
                  <a:pt x="6916" y="11768"/>
                  <a:pt x="6954" y="12392"/>
                  <a:pt x="7022" y="12979"/>
                </a:cubicBezTo>
                <a:cubicBezTo>
                  <a:pt x="7080" y="13476"/>
                  <a:pt x="7160" y="13945"/>
                  <a:pt x="7282" y="14263"/>
                </a:cubicBezTo>
                <a:cubicBezTo>
                  <a:pt x="7424" y="14634"/>
                  <a:pt x="7608" y="14753"/>
                  <a:pt x="7773" y="14540"/>
                </a:cubicBezTo>
                <a:cubicBezTo>
                  <a:pt x="7930" y="14336"/>
                  <a:pt x="8041" y="13884"/>
                  <a:pt x="8132" y="13415"/>
                </a:cubicBezTo>
                <a:cubicBezTo>
                  <a:pt x="8201" y="13057"/>
                  <a:pt x="8262" y="12672"/>
                  <a:pt x="8313" y="12261"/>
                </a:cubicBezTo>
                <a:cubicBezTo>
                  <a:pt x="8417" y="13406"/>
                  <a:pt x="8585" y="14320"/>
                  <a:pt x="8898" y="14560"/>
                </a:cubicBezTo>
                <a:cubicBezTo>
                  <a:pt x="9283" y="14855"/>
                  <a:pt x="9592" y="13860"/>
                  <a:pt x="9789" y="12733"/>
                </a:cubicBezTo>
                <a:cubicBezTo>
                  <a:pt x="9820" y="13567"/>
                  <a:pt x="9988" y="14254"/>
                  <a:pt x="10215" y="14481"/>
                </a:cubicBezTo>
                <a:cubicBezTo>
                  <a:pt x="10520" y="14786"/>
                  <a:pt x="10789" y="14091"/>
                  <a:pt x="10954" y="13166"/>
                </a:cubicBezTo>
                <a:cubicBezTo>
                  <a:pt x="11069" y="13961"/>
                  <a:pt x="11287" y="14498"/>
                  <a:pt x="11537" y="14598"/>
                </a:cubicBezTo>
                <a:cubicBezTo>
                  <a:pt x="11848" y="14723"/>
                  <a:pt x="12116" y="14067"/>
                  <a:pt x="12296" y="13180"/>
                </a:cubicBezTo>
                <a:lnTo>
                  <a:pt x="12320" y="14064"/>
                </a:lnTo>
                <a:lnTo>
                  <a:pt x="11492" y="16686"/>
                </a:lnTo>
                <a:cubicBezTo>
                  <a:pt x="11364" y="17086"/>
                  <a:pt x="11269" y="17574"/>
                  <a:pt x="11207" y="18104"/>
                </a:cubicBezTo>
                <a:cubicBezTo>
                  <a:pt x="11134" y="18739"/>
                  <a:pt x="11105" y="19465"/>
                  <a:pt x="11180" y="20147"/>
                </a:cubicBezTo>
                <a:cubicBezTo>
                  <a:pt x="11253" y="20819"/>
                  <a:pt x="11421" y="21306"/>
                  <a:pt x="11621" y="21426"/>
                </a:cubicBezTo>
                <a:cubicBezTo>
                  <a:pt x="11895" y="21595"/>
                  <a:pt x="12176" y="21329"/>
                  <a:pt x="12390" y="20700"/>
                </a:cubicBezTo>
                <a:cubicBezTo>
                  <a:pt x="12611" y="20052"/>
                  <a:pt x="12739" y="19084"/>
                  <a:pt x="12738" y="18065"/>
                </a:cubicBezTo>
                <a:lnTo>
                  <a:pt x="12789" y="13623"/>
                </a:lnTo>
                <a:cubicBezTo>
                  <a:pt x="13023" y="12664"/>
                  <a:pt x="13230" y="11625"/>
                  <a:pt x="13407" y="10522"/>
                </a:cubicBezTo>
                <a:cubicBezTo>
                  <a:pt x="13574" y="9478"/>
                  <a:pt x="13714" y="8382"/>
                  <a:pt x="13824" y="7246"/>
                </a:cubicBezTo>
                <a:lnTo>
                  <a:pt x="14263" y="7229"/>
                </a:lnTo>
                <a:cubicBezTo>
                  <a:pt x="14216" y="8275"/>
                  <a:pt x="14132" y="9507"/>
                  <a:pt x="14135" y="10633"/>
                </a:cubicBezTo>
                <a:cubicBezTo>
                  <a:pt x="14141" y="12670"/>
                  <a:pt x="14431" y="14640"/>
                  <a:pt x="14929" y="14500"/>
                </a:cubicBezTo>
                <a:cubicBezTo>
                  <a:pt x="15001" y="14480"/>
                  <a:pt x="15070" y="14399"/>
                  <a:pt x="15134" y="14285"/>
                </a:cubicBezTo>
                <a:cubicBezTo>
                  <a:pt x="15267" y="14053"/>
                  <a:pt x="15373" y="13668"/>
                  <a:pt x="15432" y="13188"/>
                </a:cubicBezTo>
                <a:cubicBezTo>
                  <a:pt x="15526" y="13800"/>
                  <a:pt x="15684" y="14254"/>
                  <a:pt x="15871" y="14452"/>
                </a:cubicBezTo>
                <a:cubicBezTo>
                  <a:pt x="16263" y="14864"/>
                  <a:pt x="16600" y="13891"/>
                  <a:pt x="16829" y="12800"/>
                </a:cubicBezTo>
                <a:cubicBezTo>
                  <a:pt x="16864" y="13650"/>
                  <a:pt x="17045" y="14328"/>
                  <a:pt x="17282" y="14495"/>
                </a:cubicBezTo>
                <a:cubicBezTo>
                  <a:pt x="17558" y="14690"/>
                  <a:pt x="17808" y="14103"/>
                  <a:pt x="17935" y="13214"/>
                </a:cubicBezTo>
                <a:cubicBezTo>
                  <a:pt x="17937" y="13382"/>
                  <a:pt x="17940" y="13549"/>
                  <a:pt x="17942" y="13717"/>
                </a:cubicBezTo>
                <a:cubicBezTo>
                  <a:pt x="17944" y="13850"/>
                  <a:pt x="17946" y="13982"/>
                  <a:pt x="17948" y="14115"/>
                </a:cubicBezTo>
                <a:cubicBezTo>
                  <a:pt x="18025" y="14297"/>
                  <a:pt x="18110" y="14434"/>
                  <a:pt x="18199" y="14522"/>
                </a:cubicBezTo>
                <a:cubicBezTo>
                  <a:pt x="18283" y="14606"/>
                  <a:pt x="18374" y="14644"/>
                  <a:pt x="18452" y="14507"/>
                </a:cubicBezTo>
                <a:cubicBezTo>
                  <a:pt x="18496" y="14430"/>
                  <a:pt x="18532" y="14301"/>
                  <a:pt x="18553" y="14143"/>
                </a:cubicBezTo>
                <a:cubicBezTo>
                  <a:pt x="18516" y="12836"/>
                  <a:pt x="18548" y="11516"/>
                  <a:pt x="18647" y="10251"/>
                </a:cubicBezTo>
                <a:cubicBezTo>
                  <a:pt x="18731" y="9191"/>
                  <a:pt x="18860" y="8184"/>
                  <a:pt x="19031" y="7266"/>
                </a:cubicBezTo>
                <a:cubicBezTo>
                  <a:pt x="19021" y="8167"/>
                  <a:pt x="19026" y="9069"/>
                  <a:pt x="19049" y="9967"/>
                </a:cubicBezTo>
                <a:cubicBezTo>
                  <a:pt x="19074" y="10933"/>
                  <a:pt x="19118" y="11893"/>
                  <a:pt x="19180" y="12836"/>
                </a:cubicBezTo>
                <a:cubicBezTo>
                  <a:pt x="19212" y="13198"/>
                  <a:pt x="19281" y="13504"/>
                  <a:pt x="19374" y="13693"/>
                </a:cubicBezTo>
                <a:cubicBezTo>
                  <a:pt x="19449" y="13846"/>
                  <a:pt x="19537" y="13912"/>
                  <a:pt x="19618" y="13806"/>
                </a:cubicBezTo>
                <a:cubicBezTo>
                  <a:pt x="19704" y="13693"/>
                  <a:pt x="19763" y="13403"/>
                  <a:pt x="19765" y="13073"/>
                </a:cubicBezTo>
                <a:cubicBezTo>
                  <a:pt x="19783" y="12006"/>
                  <a:pt x="19829" y="10947"/>
                  <a:pt x="19903" y="9911"/>
                </a:cubicBezTo>
                <a:cubicBezTo>
                  <a:pt x="19971" y="8947"/>
                  <a:pt x="20063" y="8008"/>
                  <a:pt x="20178" y="7102"/>
                </a:cubicBezTo>
                <a:cubicBezTo>
                  <a:pt x="20194" y="8304"/>
                  <a:pt x="20149" y="9550"/>
                  <a:pt x="20183" y="10769"/>
                </a:cubicBezTo>
                <a:cubicBezTo>
                  <a:pt x="20211" y="11737"/>
                  <a:pt x="20261" y="12713"/>
                  <a:pt x="20411" y="13528"/>
                </a:cubicBezTo>
                <a:cubicBezTo>
                  <a:pt x="20503" y="14033"/>
                  <a:pt x="20634" y="14454"/>
                  <a:pt x="20800" y="14572"/>
                </a:cubicBezTo>
                <a:cubicBezTo>
                  <a:pt x="20938" y="14670"/>
                  <a:pt x="21080" y="14538"/>
                  <a:pt x="21187" y="14212"/>
                </a:cubicBezTo>
                <a:cubicBezTo>
                  <a:pt x="21289" y="13847"/>
                  <a:pt x="21368" y="13406"/>
                  <a:pt x="21418" y="12922"/>
                </a:cubicBezTo>
                <a:cubicBezTo>
                  <a:pt x="21469" y="12427"/>
                  <a:pt x="21502" y="11613"/>
                  <a:pt x="21474" y="11372"/>
                </a:cubicBezTo>
                <a:cubicBezTo>
                  <a:pt x="21466" y="11255"/>
                  <a:pt x="21441" y="11164"/>
                  <a:pt x="21409" y="11135"/>
                </a:cubicBezTo>
                <a:cubicBezTo>
                  <a:pt x="21385" y="11114"/>
                  <a:pt x="21361" y="11128"/>
                  <a:pt x="21341" y="11174"/>
                </a:cubicBezTo>
                <a:cubicBezTo>
                  <a:pt x="21297" y="11278"/>
                  <a:pt x="21290" y="11486"/>
                  <a:pt x="21288" y="11677"/>
                </a:cubicBezTo>
                <a:cubicBezTo>
                  <a:pt x="21281" y="12430"/>
                  <a:pt x="21209" y="13125"/>
                  <a:pt x="21046" y="13346"/>
                </a:cubicBezTo>
                <a:cubicBezTo>
                  <a:pt x="20998" y="13411"/>
                  <a:pt x="20947" y="13323"/>
                  <a:pt x="20905" y="13235"/>
                </a:cubicBezTo>
                <a:cubicBezTo>
                  <a:pt x="20854" y="13124"/>
                  <a:pt x="20815" y="12952"/>
                  <a:pt x="20784" y="12754"/>
                </a:cubicBezTo>
                <a:cubicBezTo>
                  <a:pt x="20676" y="12071"/>
                  <a:pt x="20671" y="11263"/>
                  <a:pt x="20674" y="10481"/>
                </a:cubicBezTo>
                <a:cubicBezTo>
                  <a:pt x="20678" y="9199"/>
                  <a:pt x="20695" y="7919"/>
                  <a:pt x="20724" y="6642"/>
                </a:cubicBezTo>
                <a:cubicBezTo>
                  <a:pt x="20731" y="6454"/>
                  <a:pt x="20724" y="6264"/>
                  <a:pt x="20703" y="6090"/>
                </a:cubicBezTo>
                <a:cubicBezTo>
                  <a:pt x="20676" y="5867"/>
                  <a:pt x="20628" y="5684"/>
                  <a:pt x="20567" y="5572"/>
                </a:cubicBezTo>
                <a:lnTo>
                  <a:pt x="20244" y="5045"/>
                </a:lnTo>
                <a:cubicBezTo>
                  <a:pt x="20189" y="4978"/>
                  <a:pt x="20130" y="4992"/>
                  <a:pt x="20079" y="5086"/>
                </a:cubicBezTo>
                <a:cubicBezTo>
                  <a:pt x="20041" y="5155"/>
                  <a:pt x="20010" y="5262"/>
                  <a:pt x="19990" y="5395"/>
                </a:cubicBezTo>
                <a:cubicBezTo>
                  <a:pt x="19887" y="6227"/>
                  <a:pt x="19801" y="7086"/>
                  <a:pt x="19733" y="7964"/>
                </a:cubicBezTo>
                <a:cubicBezTo>
                  <a:pt x="19666" y="8833"/>
                  <a:pt x="19617" y="9719"/>
                  <a:pt x="19587" y="10615"/>
                </a:cubicBezTo>
                <a:cubicBezTo>
                  <a:pt x="19550" y="9924"/>
                  <a:pt x="19526" y="9228"/>
                  <a:pt x="19513" y="8527"/>
                </a:cubicBezTo>
                <a:cubicBezTo>
                  <a:pt x="19499" y="7787"/>
                  <a:pt x="19499" y="7044"/>
                  <a:pt x="19511" y="6303"/>
                </a:cubicBezTo>
                <a:cubicBezTo>
                  <a:pt x="19516" y="6139"/>
                  <a:pt x="19507" y="5972"/>
                  <a:pt x="19485" y="5826"/>
                </a:cubicBezTo>
                <a:cubicBezTo>
                  <a:pt x="19457" y="5635"/>
                  <a:pt x="19409" y="5490"/>
                  <a:pt x="19352" y="5419"/>
                </a:cubicBezTo>
                <a:lnTo>
                  <a:pt x="19056" y="5077"/>
                </a:lnTo>
                <a:cubicBezTo>
                  <a:pt x="19018" y="5048"/>
                  <a:pt x="18979" y="5061"/>
                  <a:pt x="18943" y="5115"/>
                </a:cubicBezTo>
                <a:cubicBezTo>
                  <a:pt x="18903" y="5176"/>
                  <a:pt x="18870" y="5286"/>
                  <a:pt x="18851" y="5426"/>
                </a:cubicBezTo>
                <a:lnTo>
                  <a:pt x="18454" y="8760"/>
                </a:lnTo>
                <a:lnTo>
                  <a:pt x="18460" y="5720"/>
                </a:lnTo>
                <a:cubicBezTo>
                  <a:pt x="18459" y="5620"/>
                  <a:pt x="18449" y="5523"/>
                  <a:pt x="18431" y="5445"/>
                </a:cubicBezTo>
                <a:cubicBezTo>
                  <a:pt x="18416" y="5378"/>
                  <a:pt x="18396" y="5327"/>
                  <a:pt x="18374" y="5297"/>
                </a:cubicBezTo>
                <a:lnTo>
                  <a:pt x="18058" y="5069"/>
                </a:lnTo>
                <a:cubicBezTo>
                  <a:pt x="18019" y="5050"/>
                  <a:pt x="17981" y="5099"/>
                  <a:pt x="17954" y="5199"/>
                </a:cubicBezTo>
                <a:cubicBezTo>
                  <a:pt x="17931" y="5288"/>
                  <a:pt x="17919" y="5409"/>
                  <a:pt x="17922" y="5531"/>
                </a:cubicBezTo>
                <a:lnTo>
                  <a:pt x="17922" y="11193"/>
                </a:lnTo>
                <a:cubicBezTo>
                  <a:pt x="17912" y="11510"/>
                  <a:pt x="17889" y="11819"/>
                  <a:pt x="17854" y="12114"/>
                </a:cubicBezTo>
                <a:cubicBezTo>
                  <a:pt x="17820" y="12405"/>
                  <a:pt x="17775" y="12679"/>
                  <a:pt x="17717" y="12919"/>
                </a:cubicBezTo>
                <a:cubicBezTo>
                  <a:pt x="17648" y="13204"/>
                  <a:pt x="17558" y="13440"/>
                  <a:pt x="17455" y="13408"/>
                </a:cubicBezTo>
                <a:cubicBezTo>
                  <a:pt x="17340" y="13374"/>
                  <a:pt x="17254" y="13029"/>
                  <a:pt x="17257" y="12622"/>
                </a:cubicBezTo>
                <a:lnTo>
                  <a:pt x="17254" y="5884"/>
                </a:lnTo>
                <a:cubicBezTo>
                  <a:pt x="17255" y="5814"/>
                  <a:pt x="17252" y="5744"/>
                  <a:pt x="17243" y="5680"/>
                </a:cubicBezTo>
                <a:cubicBezTo>
                  <a:pt x="17229" y="5569"/>
                  <a:pt x="17202" y="5484"/>
                  <a:pt x="17170" y="5445"/>
                </a:cubicBezTo>
                <a:lnTo>
                  <a:pt x="16872" y="5168"/>
                </a:lnTo>
                <a:cubicBezTo>
                  <a:pt x="16837" y="5141"/>
                  <a:pt x="16799" y="5177"/>
                  <a:pt x="16773" y="5266"/>
                </a:cubicBezTo>
                <a:cubicBezTo>
                  <a:pt x="16751" y="5341"/>
                  <a:pt x="16738" y="5447"/>
                  <a:pt x="16739" y="5556"/>
                </a:cubicBezTo>
                <a:lnTo>
                  <a:pt x="16728" y="5970"/>
                </a:lnTo>
                <a:cubicBezTo>
                  <a:pt x="16677" y="5597"/>
                  <a:pt x="16597" y="5287"/>
                  <a:pt x="16496" y="5077"/>
                </a:cubicBezTo>
                <a:cubicBezTo>
                  <a:pt x="16398" y="4874"/>
                  <a:pt x="16286" y="4777"/>
                  <a:pt x="16173" y="4789"/>
                </a:cubicBezTo>
                <a:cubicBezTo>
                  <a:pt x="16022" y="4805"/>
                  <a:pt x="15880" y="5015"/>
                  <a:pt x="15762" y="5347"/>
                </a:cubicBezTo>
                <a:cubicBezTo>
                  <a:pt x="15499" y="6086"/>
                  <a:pt x="15388" y="7211"/>
                  <a:pt x="15330" y="8304"/>
                </a:cubicBezTo>
                <a:cubicBezTo>
                  <a:pt x="15265" y="9543"/>
                  <a:pt x="15264" y="10842"/>
                  <a:pt x="15337" y="12150"/>
                </a:cubicBezTo>
                <a:cubicBezTo>
                  <a:pt x="15323" y="12560"/>
                  <a:pt x="15261" y="12929"/>
                  <a:pt x="15166" y="13166"/>
                </a:cubicBezTo>
                <a:cubicBezTo>
                  <a:pt x="15098" y="13335"/>
                  <a:pt x="15015" y="13427"/>
                  <a:pt x="14937" y="13341"/>
                </a:cubicBezTo>
                <a:cubicBezTo>
                  <a:pt x="14819" y="13213"/>
                  <a:pt x="14769" y="12842"/>
                  <a:pt x="14735" y="12428"/>
                </a:cubicBezTo>
                <a:cubicBezTo>
                  <a:pt x="14700" y="11994"/>
                  <a:pt x="14669" y="11486"/>
                  <a:pt x="14661" y="10984"/>
                </a:cubicBezTo>
                <a:cubicBezTo>
                  <a:pt x="14641" y="9658"/>
                  <a:pt x="14698" y="8340"/>
                  <a:pt x="14831" y="7100"/>
                </a:cubicBezTo>
                <a:cubicBezTo>
                  <a:pt x="14874" y="6711"/>
                  <a:pt x="14846" y="6269"/>
                  <a:pt x="14759" y="5986"/>
                </a:cubicBezTo>
                <a:cubicBezTo>
                  <a:pt x="14688" y="5753"/>
                  <a:pt x="14589" y="5667"/>
                  <a:pt x="14496" y="5759"/>
                </a:cubicBezTo>
                <a:cubicBezTo>
                  <a:pt x="14406" y="5868"/>
                  <a:pt x="14314" y="5951"/>
                  <a:pt x="14220" y="6006"/>
                </a:cubicBezTo>
                <a:cubicBezTo>
                  <a:pt x="14126" y="6062"/>
                  <a:pt x="14030" y="6089"/>
                  <a:pt x="13934" y="6089"/>
                </a:cubicBezTo>
                <a:cubicBezTo>
                  <a:pt x="13993" y="5627"/>
                  <a:pt x="13947" y="5083"/>
                  <a:pt x="13826" y="4816"/>
                </a:cubicBezTo>
                <a:cubicBezTo>
                  <a:pt x="13626" y="4377"/>
                  <a:pt x="13369" y="4833"/>
                  <a:pt x="13275" y="5677"/>
                </a:cubicBezTo>
                <a:cubicBezTo>
                  <a:pt x="13239" y="6005"/>
                  <a:pt x="13230" y="6369"/>
                  <a:pt x="13267" y="6696"/>
                </a:cubicBezTo>
                <a:cubicBezTo>
                  <a:pt x="13301" y="6999"/>
                  <a:pt x="13370" y="7234"/>
                  <a:pt x="13457" y="7340"/>
                </a:cubicBezTo>
                <a:cubicBezTo>
                  <a:pt x="13393" y="8210"/>
                  <a:pt x="13304" y="9054"/>
                  <a:pt x="13191" y="9859"/>
                </a:cubicBezTo>
                <a:cubicBezTo>
                  <a:pt x="13072" y="10711"/>
                  <a:pt x="12928" y="11515"/>
                  <a:pt x="12761" y="12256"/>
                </a:cubicBezTo>
                <a:cubicBezTo>
                  <a:pt x="12750" y="11210"/>
                  <a:pt x="12749" y="10162"/>
                  <a:pt x="12757" y="9116"/>
                </a:cubicBezTo>
                <a:cubicBezTo>
                  <a:pt x="12766" y="8082"/>
                  <a:pt x="12783" y="7049"/>
                  <a:pt x="12811" y="6020"/>
                </a:cubicBezTo>
                <a:cubicBezTo>
                  <a:pt x="12811" y="5939"/>
                  <a:pt x="12806" y="5860"/>
                  <a:pt x="12796" y="5788"/>
                </a:cubicBezTo>
                <a:cubicBezTo>
                  <a:pt x="12783" y="5693"/>
                  <a:pt x="12761" y="5615"/>
                  <a:pt x="12733" y="5568"/>
                </a:cubicBezTo>
                <a:lnTo>
                  <a:pt x="12417" y="5222"/>
                </a:lnTo>
                <a:cubicBezTo>
                  <a:pt x="12385" y="5199"/>
                  <a:pt x="12351" y="5231"/>
                  <a:pt x="12326" y="5307"/>
                </a:cubicBezTo>
                <a:cubicBezTo>
                  <a:pt x="12303" y="5377"/>
                  <a:pt x="12290" y="5476"/>
                  <a:pt x="12289" y="5582"/>
                </a:cubicBezTo>
                <a:lnTo>
                  <a:pt x="12288" y="6037"/>
                </a:lnTo>
                <a:cubicBezTo>
                  <a:pt x="12213" y="5618"/>
                  <a:pt x="12105" y="5285"/>
                  <a:pt x="11978" y="5077"/>
                </a:cubicBezTo>
                <a:cubicBezTo>
                  <a:pt x="11853" y="4873"/>
                  <a:pt x="11714" y="4799"/>
                  <a:pt x="11579" y="4890"/>
                </a:cubicBezTo>
                <a:cubicBezTo>
                  <a:pt x="11319" y="5065"/>
                  <a:pt x="11125" y="5785"/>
                  <a:pt x="11003" y="6624"/>
                </a:cubicBezTo>
                <a:cubicBezTo>
                  <a:pt x="10890" y="7396"/>
                  <a:pt x="10835" y="8237"/>
                  <a:pt x="10812" y="9076"/>
                </a:cubicBezTo>
                <a:cubicBezTo>
                  <a:pt x="10787" y="10031"/>
                  <a:pt x="10804" y="11007"/>
                  <a:pt x="10866" y="11968"/>
                </a:cubicBezTo>
                <a:cubicBezTo>
                  <a:pt x="10816" y="12295"/>
                  <a:pt x="10771" y="12676"/>
                  <a:pt x="10716" y="12962"/>
                </a:cubicBezTo>
                <a:cubicBezTo>
                  <a:pt x="10664" y="13232"/>
                  <a:pt x="10600" y="13425"/>
                  <a:pt x="10495" y="13370"/>
                </a:cubicBezTo>
                <a:cubicBezTo>
                  <a:pt x="10405" y="13323"/>
                  <a:pt x="10334" y="13091"/>
                  <a:pt x="10285" y="12812"/>
                </a:cubicBezTo>
                <a:cubicBezTo>
                  <a:pt x="10202" y="12330"/>
                  <a:pt x="10191" y="11786"/>
                  <a:pt x="10189" y="11229"/>
                </a:cubicBezTo>
                <a:cubicBezTo>
                  <a:pt x="10188" y="10640"/>
                  <a:pt x="10195" y="10020"/>
                  <a:pt x="10205" y="9421"/>
                </a:cubicBezTo>
                <a:cubicBezTo>
                  <a:pt x="10225" y="8284"/>
                  <a:pt x="10246" y="7148"/>
                  <a:pt x="10269" y="6011"/>
                </a:cubicBezTo>
                <a:cubicBezTo>
                  <a:pt x="10273" y="5911"/>
                  <a:pt x="10268" y="5807"/>
                  <a:pt x="10256" y="5714"/>
                </a:cubicBezTo>
                <a:cubicBezTo>
                  <a:pt x="10237" y="5566"/>
                  <a:pt x="10199" y="5456"/>
                  <a:pt x="10155" y="5417"/>
                </a:cubicBezTo>
                <a:lnTo>
                  <a:pt x="9819" y="5179"/>
                </a:lnTo>
                <a:cubicBezTo>
                  <a:pt x="9789" y="5154"/>
                  <a:pt x="9756" y="5183"/>
                  <a:pt x="9733" y="5256"/>
                </a:cubicBezTo>
                <a:cubicBezTo>
                  <a:pt x="9713" y="5316"/>
                  <a:pt x="9701" y="5403"/>
                  <a:pt x="9699" y="5495"/>
                </a:cubicBezTo>
                <a:lnTo>
                  <a:pt x="9699" y="5975"/>
                </a:lnTo>
                <a:cubicBezTo>
                  <a:pt x="9600" y="5287"/>
                  <a:pt x="9405" y="4844"/>
                  <a:pt x="9188" y="4816"/>
                </a:cubicBezTo>
                <a:cubicBezTo>
                  <a:pt x="8987" y="4791"/>
                  <a:pt x="8799" y="5124"/>
                  <a:pt x="8658" y="5632"/>
                </a:cubicBezTo>
                <a:cubicBezTo>
                  <a:pt x="8490" y="6234"/>
                  <a:pt x="8397" y="7030"/>
                  <a:pt x="8335" y="7847"/>
                </a:cubicBezTo>
                <a:cubicBezTo>
                  <a:pt x="8258" y="8868"/>
                  <a:pt x="8228" y="9928"/>
                  <a:pt x="8246" y="10984"/>
                </a:cubicBezTo>
                <a:cubicBezTo>
                  <a:pt x="8191" y="11455"/>
                  <a:pt x="8126" y="11893"/>
                  <a:pt x="8053" y="12304"/>
                </a:cubicBezTo>
                <a:cubicBezTo>
                  <a:pt x="8007" y="12562"/>
                  <a:pt x="7947" y="12808"/>
                  <a:pt x="7886" y="12986"/>
                </a:cubicBezTo>
                <a:cubicBezTo>
                  <a:pt x="7826" y="13158"/>
                  <a:pt x="7760" y="13266"/>
                  <a:pt x="7684" y="13175"/>
                </a:cubicBezTo>
                <a:cubicBezTo>
                  <a:pt x="7609" y="13084"/>
                  <a:pt x="7573" y="12863"/>
                  <a:pt x="7547" y="12622"/>
                </a:cubicBezTo>
                <a:cubicBezTo>
                  <a:pt x="7521" y="12375"/>
                  <a:pt x="7502" y="12093"/>
                  <a:pt x="7490" y="11825"/>
                </a:cubicBezTo>
                <a:cubicBezTo>
                  <a:pt x="7472" y="11407"/>
                  <a:pt x="7464" y="10984"/>
                  <a:pt x="7466" y="10560"/>
                </a:cubicBezTo>
                <a:lnTo>
                  <a:pt x="7525" y="4564"/>
                </a:lnTo>
                <a:lnTo>
                  <a:pt x="8160" y="4585"/>
                </a:lnTo>
                <a:cubicBezTo>
                  <a:pt x="8213" y="4596"/>
                  <a:pt x="8264" y="4536"/>
                  <a:pt x="8305" y="4416"/>
                </a:cubicBezTo>
                <a:cubicBezTo>
                  <a:pt x="8366" y="4235"/>
                  <a:pt x="8377" y="4018"/>
                  <a:pt x="8376" y="3669"/>
                </a:cubicBezTo>
                <a:cubicBezTo>
                  <a:pt x="8378" y="3606"/>
                  <a:pt x="8374" y="3542"/>
                  <a:pt x="8365" y="3487"/>
                </a:cubicBezTo>
                <a:cubicBezTo>
                  <a:pt x="8350" y="3396"/>
                  <a:pt x="8322" y="3341"/>
                  <a:pt x="8293" y="3340"/>
                </a:cubicBezTo>
                <a:lnTo>
                  <a:pt x="7555" y="3244"/>
                </a:lnTo>
                <a:lnTo>
                  <a:pt x="7587" y="953"/>
                </a:lnTo>
                <a:cubicBezTo>
                  <a:pt x="7591" y="853"/>
                  <a:pt x="7585" y="752"/>
                  <a:pt x="7572" y="663"/>
                </a:cubicBezTo>
                <a:cubicBezTo>
                  <a:pt x="7558" y="573"/>
                  <a:pt x="7537" y="501"/>
                  <a:pt x="7511" y="457"/>
                </a:cubicBezTo>
                <a:lnTo>
                  <a:pt x="7142" y="26"/>
                </a:lnTo>
                <a:cubicBezTo>
                  <a:pt x="7130" y="16"/>
                  <a:pt x="7118" y="11"/>
                  <a:pt x="7106" y="12"/>
                </a:cubicBezTo>
                <a:close/>
                <a:moveTo>
                  <a:pt x="11865" y="6332"/>
                </a:moveTo>
                <a:cubicBezTo>
                  <a:pt x="11884" y="6337"/>
                  <a:pt x="11904" y="6348"/>
                  <a:pt x="11923" y="6365"/>
                </a:cubicBezTo>
                <a:cubicBezTo>
                  <a:pt x="12125" y="6542"/>
                  <a:pt x="12240" y="7308"/>
                  <a:pt x="12261" y="8058"/>
                </a:cubicBezTo>
                <a:cubicBezTo>
                  <a:pt x="12338" y="10792"/>
                  <a:pt x="12097" y="13364"/>
                  <a:pt x="11737" y="13314"/>
                </a:cubicBezTo>
                <a:cubicBezTo>
                  <a:pt x="11560" y="13289"/>
                  <a:pt x="11400" y="12333"/>
                  <a:pt x="11361" y="11329"/>
                </a:cubicBezTo>
                <a:cubicBezTo>
                  <a:pt x="11307" y="9965"/>
                  <a:pt x="11296" y="8299"/>
                  <a:pt x="11515" y="7002"/>
                </a:cubicBezTo>
                <a:cubicBezTo>
                  <a:pt x="11588" y="6567"/>
                  <a:pt x="11727" y="6301"/>
                  <a:pt x="11865" y="6332"/>
                </a:cubicBezTo>
                <a:close/>
                <a:moveTo>
                  <a:pt x="16319" y="6393"/>
                </a:moveTo>
                <a:cubicBezTo>
                  <a:pt x="16339" y="6397"/>
                  <a:pt x="16358" y="6408"/>
                  <a:pt x="16378" y="6425"/>
                </a:cubicBezTo>
                <a:cubicBezTo>
                  <a:pt x="16579" y="6602"/>
                  <a:pt x="16695" y="7368"/>
                  <a:pt x="16716" y="8118"/>
                </a:cubicBezTo>
                <a:cubicBezTo>
                  <a:pt x="16793" y="10852"/>
                  <a:pt x="16551" y="13424"/>
                  <a:pt x="16191" y="13374"/>
                </a:cubicBezTo>
                <a:cubicBezTo>
                  <a:pt x="16014" y="13349"/>
                  <a:pt x="15854" y="12393"/>
                  <a:pt x="15815" y="11389"/>
                </a:cubicBezTo>
                <a:cubicBezTo>
                  <a:pt x="15761" y="10025"/>
                  <a:pt x="15750" y="8359"/>
                  <a:pt x="15969" y="7062"/>
                </a:cubicBezTo>
                <a:cubicBezTo>
                  <a:pt x="16043" y="6628"/>
                  <a:pt x="16182" y="6361"/>
                  <a:pt x="16319" y="6393"/>
                </a:cubicBezTo>
                <a:close/>
                <a:moveTo>
                  <a:pt x="9322" y="6429"/>
                </a:moveTo>
                <a:cubicBezTo>
                  <a:pt x="9341" y="6433"/>
                  <a:pt x="9361" y="6444"/>
                  <a:pt x="9380" y="6461"/>
                </a:cubicBezTo>
                <a:cubicBezTo>
                  <a:pt x="9581" y="6638"/>
                  <a:pt x="9697" y="7404"/>
                  <a:pt x="9718" y="8154"/>
                </a:cubicBezTo>
                <a:cubicBezTo>
                  <a:pt x="9795" y="10888"/>
                  <a:pt x="9554" y="13460"/>
                  <a:pt x="9194" y="13410"/>
                </a:cubicBezTo>
                <a:cubicBezTo>
                  <a:pt x="9017" y="13385"/>
                  <a:pt x="8857" y="12429"/>
                  <a:pt x="8818" y="11425"/>
                </a:cubicBezTo>
                <a:cubicBezTo>
                  <a:pt x="8764" y="10061"/>
                  <a:pt x="8753" y="8395"/>
                  <a:pt x="8972" y="7098"/>
                </a:cubicBezTo>
                <a:cubicBezTo>
                  <a:pt x="9045" y="6664"/>
                  <a:pt x="9184" y="6397"/>
                  <a:pt x="9322" y="6429"/>
                </a:cubicBezTo>
                <a:close/>
                <a:moveTo>
                  <a:pt x="12345" y="15259"/>
                </a:moveTo>
                <a:lnTo>
                  <a:pt x="12330" y="18379"/>
                </a:lnTo>
                <a:cubicBezTo>
                  <a:pt x="12326" y="18719"/>
                  <a:pt x="12308" y="19042"/>
                  <a:pt x="12278" y="19344"/>
                </a:cubicBezTo>
                <a:cubicBezTo>
                  <a:pt x="12248" y="19635"/>
                  <a:pt x="12207" y="19910"/>
                  <a:pt x="12145" y="20132"/>
                </a:cubicBezTo>
                <a:cubicBezTo>
                  <a:pt x="12100" y="20297"/>
                  <a:pt x="12043" y="20428"/>
                  <a:pt x="11984" y="20522"/>
                </a:cubicBezTo>
                <a:cubicBezTo>
                  <a:pt x="11917" y="20629"/>
                  <a:pt x="11843" y="20691"/>
                  <a:pt x="11766" y="20623"/>
                </a:cubicBezTo>
                <a:cubicBezTo>
                  <a:pt x="11619" y="20494"/>
                  <a:pt x="11546" y="20018"/>
                  <a:pt x="11526" y="19546"/>
                </a:cubicBezTo>
                <a:cubicBezTo>
                  <a:pt x="11503" y="19043"/>
                  <a:pt x="11535" y="18516"/>
                  <a:pt x="11634" y="18075"/>
                </a:cubicBezTo>
                <a:lnTo>
                  <a:pt x="12345" y="15259"/>
                </a:lnTo>
                <a:close/>
              </a:path>
            </a:pathLst>
          </a:cu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solidFill>
                <a:schemeClr val="bg1"/>
              </a:solidFill>
            </a:endParaRPr>
          </a:p>
        </p:txBody>
      </p:sp>
      <p:sp>
        <p:nvSpPr>
          <p:cNvPr id="15" name="Flowchart: Terminator 14">
            <a:extLst>
              <a:ext uri="{FF2B5EF4-FFF2-40B4-BE49-F238E27FC236}">
                <a16:creationId xmlns:a16="http://schemas.microsoft.com/office/drawing/2014/main" id="{E341964C-C3FD-4E51-BF1C-962F3A6BED54}"/>
              </a:ext>
            </a:extLst>
          </p:cNvPr>
          <p:cNvSpPr/>
          <p:nvPr/>
        </p:nvSpPr>
        <p:spPr>
          <a:xfrm>
            <a:off x="-1943100" y="-1390650"/>
            <a:ext cx="16421099" cy="9601199"/>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DC78828-A8FF-4FBE-BE99-99D3FB87A69C}"/>
              </a:ext>
            </a:extLst>
          </p:cNvPr>
          <p:cNvSpPr txBox="1"/>
          <p:nvPr/>
        </p:nvSpPr>
        <p:spPr>
          <a:xfrm>
            <a:off x="561974" y="982419"/>
            <a:ext cx="11410950" cy="707886"/>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4000" b="1" kern="0" dirty="0">
                <a:solidFill>
                  <a:schemeClr val="bg2"/>
                </a:solidFill>
                <a:effectLst/>
                <a:latin typeface="Arial" panose="020B0604020202020204" pitchFamily="34" charset="0"/>
                <a:ea typeface="Times New Roman" panose="02020603050405020304" pitchFamily="18" charset="0"/>
              </a:rPr>
              <a:t>Inactive User Engagement</a:t>
            </a:r>
            <a:r>
              <a:rPr lang="en-US" sz="4000" kern="0" dirty="0">
                <a:solidFill>
                  <a:schemeClr val="bg2"/>
                </a:solidFill>
                <a:effectLst/>
                <a:latin typeface="Arial" panose="020B0604020202020204" pitchFamily="34" charset="0"/>
                <a:ea typeface="Times New Roman" panose="02020603050405020304" pitchFamily="18" charset="0"/>
              </a:rPr>
              <a:t> </a:t>
            </a:r>
            <a:endParaRPr lang="en-US" sz="4000" dirty="0">
              <a:solidFill>
                <a:schemeClr val="bg2"/>
              </a:solidFill>
              <a:effectLst/>
            </a:endParaRPr>
          </a:p>
        </p:txBody>
      </p:sp>
      <p:pic>
        <p:nvPicPr>
          <p:cNvPr id="17" name="Graphic 16" descr="Target Audience with solid fill">
            <a:extLst>
              <a:ext uri="{FF2B5EF4-FFF2-40B4-BE49-F238E27FC236}">
                <a16:creationId xmlns:a16="http://schemas.microsoft.com/office/drawing/2014/main" id="{EA844D43-5079-44B9-959A-6D0875FE79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50652" y="148555"/>
            <a:ext cx="1090695" cy="1090695"/>
          </a:xfrm>
          <a:prstGeom prst="rect">
            <a:avLst/>
          </a:prstGeom>
        </p:spPr>
      </p:pic>
    </p:spTree>
    <p:extLst>
      <p:ext uri="{BB962C8B-B14F-4D97-AF65-F5344CB8AC3E}">
        <p14:creationId xmlns:p14="http://schemas.microsoft.com/office/powerpoint/2010/main" val="2977132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2000">
              <a:srgbClr val="EC6646"/>
            </a:gs>
            <a:gs pos="72000">
              <a:srgbClr val="EC0753"/>
            </a:gs>
            <a:gs pos="100000">
              <a:srgbClr val="7B11A8"/>
            </a:gs>
          </a:gsLst>
          <a:lin ang="2700000" scaled="1"/>
        </a:gra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A849BCD9-5E0C-4EC0-BDF4-BC76BDBE7C4A}"/>
              </a:ext>
            </a:extLst>
          </p:cNvPr>
          <p:cNvSpPr/>
          <p:nvPr/>
        </p:nvSpPr>
        <p:spPr>
          <a:xfrm>
            <a:off x="972457" y="758371"/>
            <a:ext cx="10247086" cy="5341257"/>
          </a:xfrm>
          <a:prstGeom prst="flowChartTerminator">
            <a:avLst/>
          </a:prstGeom>
          <a:noFill/>
          <a:ln w="190500">
            <a:solidFill>
              <a:schemeClr val="bg1"/>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25F33D-776B-475D-9791-456895C32015}"/>
              </a:ext>
            </a:extLst>
          </p:cNvPr>
          <p:cNvSpPr txBox="1"/>
          <p:nvPr/>
        </p:nvSpPr>
        <p:spPr>
          <a:xfrm>
            <a:off x="647700" y="2274837"/>
            <a:ext cx="11410950" cy="2308324"/>
          </a:xfrm>
          <a:prstGeom prst="rect">
            <a:avLst/>
          </a:prstGeom>
          <a:noFill/>
          <a:effectLst>
            <a:outerShdw blurRad="50800" dist="50800" dir="5400000" algn="ctr" rotWithShape="0">
              <a:schemeClr val="tx1"/>
            </a:outerShdw>
          </a:effectLst>
        </p:spPr>
        <p:txBody>
          <a:bodyPr wrap="square" rtlCol="0">
            <a:spAutoFit/>
          </a:bodyPr>
          <a:lstStyle/>
          <a:p>
            <a:pPr marL="0" algn="ctr" rtl="0" eaLnBrk="1" latinLnBrk="0" hangingPunct="1">
              <a:spcBef>
                <a:spcPts val="0"/>
              </a:spcBef>
              <a:spcAft>
                <a:spcPts val="0"/>
              </a:spcAft>
            </a:pPr>
            <a:r>
              <a:rPr lang="en-US" sz="7200" b="1" kern="0" dirty="0">
                <a:solidFill>
                  <a:schemeClr val="bg2"/>
                </a:solidFill>
                <a:effectLst/>
                <a:latin typeface="Arial" panose="020B0604020202020204" pitchFamily="34" charset="0"/>
                <a:ea typeface="Times New Roman" panose="02020603050405020304" pitchFamily="18" charset="0"/>
              </a:rPr>
              <a:t>Contest Winner Declaration</a:t>
            </a:r>
            <a:endParaRPr lang="en-US" sz="400000" dirty="0">
              <a:solidFill>
                <a:schemeClr val="bg2"/>
              </a:solidFill>
              <a:effectLst/>
            </a:endParaRPr>
          </a:p>
        </p:txBody>
      </p:sp>
      <p:pic>
        <p:nvPicPr>
          <p:cNvPr id="5" name="Graphic 4" descr="Trophy with solid fill">
            <a:extLst>
              <a:ext uri="{FF2B5EF4-FFF2-40B4-BE49-F238E27FC236}">
                <a16:creationId xmlns:a16="http://schemas.microsoft.com/office/drawing/2014/main" id="{C0388734-B044-4D7D-9DEC-BD155CC1E7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1637" y="1190624"/>
            <a:ext cx="1228725" cy="1228725"/>
          </a:xfrm>
          <a:prstGeom prst="rect">
            <a:avLst/>
          </a:prstGeom>
        </p:spPr>
      </p:pic>
      <p:pic>
        <p:nvPicPr>
          <p:cNvPr id="16" name="Picture 15">
            <a:extLst>
              <a:ext uri="{FF2B5EF4-FFF2-40B4-BE49-F238E27FC236}">
                <a16:creationId xmlns:a16="http://schemas.microsoft.com/office/drawing/2014/main" id="{768B236A-FFBA-4720-8164-809918B37E68}"/>
              </a:ext>
            </a:extLst>
          </p:cNvPr>
          <p:cNvPicPr>
            <a:picLocks noChangeAspect="1"/>
          </p:cNvPicPr>
          <p:nvPr/>
        </p:nvPicPr>
        <p:blipFill>
          <a:blip r:embed="rId4"/>
          <a:stretch>
            <a:fillRect/>
          </a:stretch>
        </p:blipFill>
        <p:spPr>
          <a:xfrm>
            <a:off x="13361804" y="1808009"/>
            <a:ext cx="5896798" cy="1467055"/>
          </a:xfrm>
          <a:prstGeom prst="rect">
            <a:avLst/>
          </a:prstGeom>
          <a:effectLst>
            <a:outerShdw blurRad="50800" dist="38100" dir="2700000" algn="tl" rotWithShape="0">
              <a:prstClr val="black"/>
            </a:outerShdw>
          </a:effectLst>
        </p:spPr>
      </p:pic>
      <p:pic>
        <p:nvPicPr>
          <p:cNvPr id="17" name="Picture 16">
            <a:extLst>
              <a:ext uri="{FF2B5EF4-FFF2-40B4-BE49-F238E27FC236}">
                <a16:creationId xmlns:a16="http://schemas.microsoft.com/office/drawing/2014/main" id="{109AC8F4-1EED-44FB-8508-586FD02A1331}"/>
              </a:ext>
            </a:extLst>
          </p:cNvPr>
          <p:cNvPicPr>
            <a:picLocks noChangeAspect="1"/>
          </p:cNvPicPr>
          <p:nvPr/>
        </p:nvPicPr>
        <p:blipFill>
          <a:blip r:embed="rId5"/>
          <a:stretch>
            <a:fillRect/>
          </a:stretch>
        </p:blipFill>
        <p:spPr>
          <a:xfrm>
            <a:off x="14546998" y="4713511"/>
            <a:ext cx="3686689" cy="495369"/>
          </a:xfrm>
          <a:prstGeom prst="rect">
            <a:avLst/>
          </a:prstGeom>
          <a:effectLst>
            <a:outerShdw blurRad="50800" dist="38100" dir="2700000" algn="tl" rotWithShape="0">
              <a:prstClr val="black"/>
            </a:outerShdw>
          </a:effectLst>
        </p:spPr>
      </p:pic>
      <p:sp>
        <p:nvSpPr>
          <p:cNvPr id="18" name="TextBox 17">
            <a:extLst>
              <a:ext uri="{FF2B5EF4-FFF2-40B4-BE49-F238E27FC236}">
                <a16:creationId xmlns:a16="http://schemas.microsoft.com/office/drawing/2014/main" id="{AA020B48-310E-4408-A077-C79B5A0E3652}"/>
              </a:ext>
            </a:extLst>
          </p:cNvPr>
          <p:cNvSpPr txBox="1"/>
          <p:nvPr/>
        </p:nvSpPr>
        <p:spPr>
          <a:xfrm>
            <a:off x="-6130358" y="1679286"/>
            <a:ext cx="4619625" cy="2308324"/>
          </a:xfrm>
          <a:prstGeom prst="rect">
            <a:avLst/>
          </a:prstGeom>
          <a:noFill/>
        </p:spPr>
        <p:txBody>
          <a:bodyPr wrap="square" rtlCol="0">
            <a:spAutoFit/>
          </a:bodyPr>
          <a:lstStyle/>
          <a:p>
            <a:r>
              <a:rPr lang="en-US" dirty="0">
                <a:solidFill>
                  <a:schemeClr val="bg1"/>
                </a:solidFill>
              </a:rPr>
              <a:t>#Contest Winner </a:t>
            </a:r>
            <a:r>
              <a:rPr lang="en-US" dirty="0" err="1">
                <a:solidFill>
                  <a:schemeClr val="bg1"/>
                </a:solidFill>
              </a:rPr>
              <a:t>Declaration:CODE</a:t>
            </a:r>
            <a:endParaRPr lang="en-US" dirty="0">
              <a:solidFill>
                <a:schemeClr val="bg1"/>
              </a:solidFill>
            </a:endParaRPr>
          </a:p>
          <a:p>
            <a:r>
              <a:rPr lang="en-US" dirty="0">
                <a:solidFill>
                  <a:schemeClr val="bg1"/>
                </a:solidFill>
              </a:rPr>
              <a:t>SELECT </a:t>
            </a:r>
            <a:r>
              <a:rPr lang="en-US" dirty="0" err="1">
                <a:solidFill>
                  <a:schemeClr val="bg1"/>
                </a:solidFill>
              </a:rPr>
              <a:t>username,photos.id,photos.image_url</a:t>
            </a:r>
            <a:r>
              <a:rPr lang="en-US" dirty="0">
                <a:solidFill>
                  <a:schemeClr val="bg1"/>
                </a:solidFill>
              </a:rPr>
              <a:t>, count(</a:t>
            </a:r>
            <a:r>
              <a:rPr lang="en-US" dirty="0" err="1">
                <a:solidFill>
                  <a:schemeClr val="bg1"/>
                </a:solidFill>
              </a:rPr>
              <a:t>likes.user_id</a:t>
            </a:r>
            <a:r>
              <a:rPr lang="en-US" dirty="0">
                <a:solidFill>
                  <a:schemeClr val="bg1"/>
                </a:solidFill>
              </a:rPr>
              <a:t>) as total FROM photos</a:t>
            </a:r>
          </a:p>
          <a:p>
            <a:r>
              <a:rPr lang="en-US" dirty="0">
                <a:solidFill>
                  <a:schemeClr val="bg1"/>
                </a:solidFill>
              </a:rPr>
              <a:t>inner join likes onlikes.photo_id=photos.id</a:t>
            </a:r>
          </a:p>
          <a:p>
            <a:r>
              <a:rPr lang="en-US" dirty="0">
                <a:solidFill>
                  <a:schemeClr val="bg1"/>
                </a:solidFill>
              </a:rPr>
              <a:t>inner join users on photos.user_id=users.id</a:t>
            </a:r>
          </a:p>
          <a:p>
            <a:r>
              <a:rPr lang="en-US" dirty="0">
                <a:solidFill>
                  <a:schemeClr val="bg1"/>
                </a:solidFill>
              </a:rPr>
              <a:t>group by photos.id</a:t>
            </a:r>
          </a:p>
          <a:p>
            <a:r>
              <a:rPr lang="en-US" dirty="0">
                <a:solidFill>
                  <a:schemeClr val="bg1"/>
                </a:solidFill>
              </a:rPr>
              <a:t>order by total desc</a:t>
            </a:r>
          </a:p>
          <a:p>
            <a:r>
              <a:rPr lang="en-US" dirty="0">
                <a:solidFill>
                  <a:schemeClr val="bg1"/>
                </a:solidFill>
              </a:rPr>
              <a:t>limit 1;</a:t>
            </a:r>
          </a:p>
        </p:txBody>
      </p:sp>
      <p:graphicFrame>
        <p:nvGraphicFramePr>
          <p:cNvPr id="19" name="Table 18">
            <a:extLst>
              <a:ext uri="{FF2B5EF4-FFF2-40B4-BE49-F238E27FC236}">
                <a16:creationId xmlns:a16="http://schemas.microsoft.com/office/drawing/2014/main" id="{765E4475-961B-4CA4-B579-5C0968CEE650}"/>
              </a:ext>
            </a:extLst>
          </p:cNvPr>
          <p:cNvGraphicFramePr>
            <a:graphicFrameLocks noGrp="1"/>
          </p:cNvGraphicFramePr>
          <p:nvPr>
            <p:extLst>
              <p:ext uri="{D42A27DB-BD31-4B8C-83A1-F6EECF244321}">
                <p14:modId xmlns:p14="http://schemas.microsoft.com/office/powerpoint/2010/main" val="614201731"/>
              </p:ext>
            </p:extLst>
          </p:nvPr>
        </p:nvGraphicFramePr>
        <p:xfrm>
          <a:off x="-6246629" y="4595304"/>
          <a:ext cx="5076825" cy="731520"/>
        </p:xfrm>
        <a:graphic>
          <a:graphicData uri="http://schemas.openxmlformats.org/drawingml/2006/table">
            <a:tbl>
              <a:tblPr>
                <a:tableStyleId>{616DA210-FB5B-4158-B5E0-FEB733F419BA}</a:tableStyleId>
              </a:tblPr>
              <a:tblGrid>
                <a:gridCol w="1774425">
                  <a:extLst>
                    <a:ext uri="{9D8B030D-6E8A-4147-A177-3AD203B41FA5}">
                      <a16:colId xmlns:a16="http://schemas.microsoft.com/office/drawing/2014/main" val="880983605"/>
                    </a:ext>
                  </a:extLst>
                </a:gridCol>
                <a:gridCol w="552043">
                  <a:extLst>
                    <a:ext uri="{9D8B030D-6E8A-4147-A177-3AD203B41FA5}">
                      <a16:colId xmlns:a16="http://schemas.microsoft.com/office/drawing/2014/main" val="3148824177"/>
                    </a:ext>
                  </a:extLst>
                </a:gridCol>
                <a:gridCol w="2049023">
                  <a:extLst>
                    <a:ext uri="{9D8B030D-6E8A-4147-A177-3AD203B41FA5}">
                      <a16:colId xmlns:a16="http://schemas.microsoft.com/office/drawing/2014/main" val="2174886231"/>
                    </a:ext>
                  </a:extLst>
                </a:gridCol>
                <a:gridCol w="701334">
                  <a:extLst>
                    <a:ext uri="{9D8B030D-6E8A-4147-A177-3AD203B41FA5}">
                      <a16:colId xmlns:a16="http://schemas.microsoft.com/office/drawing/2014/main" val="207255080"/>
                    </a:ext>
                  </a:extLst>
                </a:gridCol>
              </a:tblGrid>
              <a:tr h="0">
                <a:tc>
                  <a:txBody>
                    <a:bodyPr/>
                    <a:lstStyle/>
                    <a:p>
                      <a:r>
                        <a:rPr lang="en-US" dirty="0">
                          <a:solidFill>
                            <a:schemeClr val="bg1"/>
                          </a:solidFill>
                        </a:rPr>
                        <a:t>Username</a:t>
                      </a:r>
                    </a:p>
                  </a:txBody>
                  <a:tcPr anchor="ctr"/>
                </a:tc>
                <a:tc>
                  <a:txBody>
                    <a:bodyPr/>
                    <a:lstStyle/>
                    <a:p>
                      <a:r>
                        <a:rPr lang="en-US" dirty="0">
                          <a:solidFill>
                            <a:schemeClr val="bg1"/>
                          </a:solidFill>
                        </a:rPr>
                        <a:t>Id</a:t>
                      </a:r>
                    </a:p>
                  </a:txBody>
                  <a:tcPr anchor="ctr"/>
                </a:tc>
                <a:tc>
                  <a:txBody>
                    <a:bodyPr/>
                    <a:lstStyle/>
                    <a:p>
                      <a:r>
                        <a:rPr lang="en-US" dirty="0" err="1">
                          <a:solidFill>
                            <a:schemeClr val="bg1"/>
                          </a:solidFill>
                        </a:rPr>
                        <a:t>Image_url</a:t>
                      </a:r>
                      <a:endParaRPr lang="en-US" dirty="0">
                        <a:solidFill>
                          <a:schemeClr val="bg1"/>
                        </a:solidFill>
                      </a:endParaRPr>
                    </a:p>
                  </a:txBody>
                  <a:tcPr anchor="ctr"/>
                </a:tc>
                <a:tc>
                  <a:txBody>
                    <a:bodyPr/>
                    <a:lstStyle/>
                    <a:p>
                      <a:r>
                        <a:rPr lang="en-US" dirty="0">
                          <a:solidFill>
                            <a:schemeClr val="bg1"/>
                          </a:solidFill>
                        </a:rPr>
                        <a:t>Total</a:t>
                      </a:r>
                    </a:p>
                  </a:txBody>
                  <a:tcPr anchor="ctr"/>
                </a:tc>
                <a:extLst>
                  <a:ext uri="{0D108BD9-81ED-4DB2-BD59-A6C34878D82A}">
                    <a16:rowId xmlns:a16="http://schemas.microsoft.com/office/drawing/2014/main" val="1697886790"/>
                  </a:ext>
                </a:extLst>
              </a:tr>
              <a:tr h="0">
                <a:tc>
                  <a:txBody>
                    <a:bodyPr/>
                    <a:lstStyle/>
                    <a:p>
                      <a:r>
                        <a:rPr lang="en-US">
                          <a:solidFill>
                            <a:schemeClr val="bg1"/>
                          </a:solidFill>
                        </a:rPr>
                        <a:t>Zack_Kemmer93</a:t>
                      </a:r>
                    </a:p>
                  </a:txBody>
                  <a:tcPr anchor="ctr"/>
                </a:tc>
                <a:tc>
                  <a:txBody>
                    <a:bodyPr/>
                    <a:lstStyle/>
                    <a:p>
                      <a:r>
                        <a:rPr lang="en-US" dirty="0">
                          <a:solidFill>
                            <a:schemeClr val="bg1"/>
                          </a:solidFill>
                        </a:rPr>
                        <a:t>145</a:t>
                      </a:r>
                    </a:p>
                  </a:txBody>
                  <a:tcPr anchor="ctr"/>
                </a:tc>
                <a:tc>
                  <a:txBody>
                    <a:bodyPr/>
                    <a:lstStyle/>
                    <a:p>
                      <a:r>
                        <a:rPr lang="en-US" dirty="0">
                          <a:solidFill>
                            <a:schemeClr val="bg1"/>
                          </a:solidFill>
                        </a:rPr>
                        <a:t>https://jarret.name</a:t>
                      </a:r>
                    </a:p>
                  </a:txBody>
                  <a:tcPr anchor="ctr"/>
                </a:tc>
                <a:tc>
                  <a:txBody>
                    <a:bodyPr/>
                    <a:lstStyle/>
                    <a:p>
                      <a:r>
                        <a:rPr lang="en-US" dirty="0">
                          <a:solidFill>
                            <a:schemeClr val="bg1"/>
                          </a:solidFill>
                        </a:rPr>
                        <a:t>48</a:t>
                      </a:r>
                    </a:p>
                  </a:txBody>
                  <a:tcPr anchor="ctr"/>
                </a:tc>
                <a:extLst>
                  <a:ext uri="{0D108BD9-81ED-4DB2-BD59-A6C34878D82A}">
                    <a16:rowId xmlns:a16="http://schemas.microsoft.com/office/drawing/2014/main" val="398928573"/>
                  </a:ext>
                </a:extLst>
              </a:tr>
            </a:tbl>
          </a:graphicData>
        </a:graphic>
      </p:graphicFrame>
    </p:spTree>
    <p:extLst>
      <p:ext uri="{BB962C8B-B14F-4D97-AF65-F5344CB8AC3E}">
        <p14:creationId xmlns:p14="http://schemas.microsoft.com/office/powerpoint/2010/main" val="20027222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1629</Words>
  <Application>Microsoft Office PowerPoint</Application>
  <PresentationFormat>Widescreen</PresentationFormat>
  <Paragraphs>278</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Black</vt:lpstr>
      <vt:lpstr>Bradley Hand ITC</vt:lpstr>
      <vt:lpstr>Calibri</vt:lpstr>
      <vt:lpstr>Calibri Light</vt:lpstr>
      <vt:lpstr>Footlight MT Light</vt:lpstr>
      <vt:lpstr>Geist</vt:lpstr>
      <vt:lpstr>Georgia Pro Light</vt:lpstr>
      <vt:lpstr>Manrope</vt:lpstr>
      <vt:lpstr>Poppins</vt:lpstr>
      <vt:lpstr>Satoshi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dc:creator>
  <cp:lastModifiedBy>Sam .</cp:lastModifiedBy>
  <cp:revision>47</cp:revision>
  <dcterms:created xsi:type="dcterms:W3CDTF">2024-02-25T19:57:50Z</dcterms:created>
  <dcterms:modified xsi:type="dcterms:W3CDTF">2024-04-03T02:44:01Z</dcterms:modified>
</cp:coreProperties>
</file>