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1\Downloads\Dashboard.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>
                <a:effectLst/>
              </a:rPr>
              <a:t>ACCEPTANCE</a:t>
            </a:r>
            <a:r>
              <a:rPr lang="en-IN" baseline="0" dirty="0" smtClean="0">
                <a:effectLst/>
              </a:rPr>
              <a:t> RATE</a:t>
            </a:r>
            <a:endParaRPr lang="en-I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8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666859657248727E-2"/>
          <c:y val="0.14236648998267953"/>
          <c:w val="0.91111113939039545"/>
          <c:h val="0.556151267641051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Sheet3!$A$35:$A$42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Sheet3!$B$35:$B$42</c:f>
              <c:numCache>
                <c:formatCode>0</c:formatCode>
                <c:ptCount val="4"/>
                <c:pt idx="0">
                  <c:v>81.28233591</c:v>
                </c:pt>
                <c:pt idx="1">
                  <c:v>88.602103959999994</c:v>
                </c:pt>
                <c:pt idx="2">
                  <c:v>87.455192879999998</c:v>
                </c:pt>
                <c:pt idx="3">
                  <c:v>94.435431800000003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8B-491A-83E5-6B8C25DB9D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76688"/>
        <c:axId val="-1751384304"/>
      </c:barChart>
      <c:catAx>
        <c:axId val="-175137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84304"/>
        <c:crosses val="autoZero"/>
        <c:auto val="1"/>
        <c:lblAlgn val="ctr"/>
        <c:lblOffset val="100"/>
        <c:noMultiLvlLbl val="0"/>
      </c:catAx>
      <c:valAx>
        <c:axId val="-17513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INSTANT BOOKING AVAILABLE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Sheet3!$B$135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Sheet3!$A$136:$A$143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Sheet3!$B$136:$B$143</c:f>
              <c:numCache>
                <c:formatCode>0</c:formatCode>
                <c:ptCount val="4"/>
                <c:pt idx="0">
                  <c:v>479</c:v>
                </c:pt>
                <c:pt idx="1">
                  <c:v>891</c:v>
                </c:pt>
                <c:pt idx="2">
                  <c:v>2148</c:v>
                </c:pt>
                <c:pt idx="3">
                  <c:v>2903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1A-4284-944A-42818CEF12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12118272"/>
        <c:axId val="-1712113376"/>
      </c:barChart>
      <c:catAx>
        <c:axId val="-171211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13376"/>
        <c:crosses val="autoZero"/>
        <c:auto val="1"/>
        <c:lblAlgn val="ctr"/>
        <c:lblOffset val="100"/>
        <c:noMultiLvlLbl val="0"/>
      </c:catAx>
      <c:valAx>
        <c:axId val="-171211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1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INSTANT BOOKING NOT AVAILABLE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Sheet3!$B$146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Sheet3!$A$147:$A$154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Sheet3!$B$147:$B$154</c:f>
              <c:numCache>
                <c:formatCode>0</c:formatCode>
                <c:ptCount val="4"/>
                <c:pt idx="0">
                  <c:v>1300</c:v>
                </c:pt>
                <c:pt idx="1">
                  <c:v>1858</c:v>
                </c:pt>
                <c:pt idx="2">
                  <c:v>725</c:v>
                </c:pt>
                <c:pt idx="3">
                  <c:v>1574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71-4B27-A6FF-4FF4CE7D7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12111200"/>
        <c:axId val="-1712104672"/>
      </c:barChart>
      <c:catAx>
        <c:axId val="-171211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4672"/>
        <c:crosses val="autoZero"/>
        <c:auto val="1"/>
        <c:lblAlgn val="ctr"/>
        <c:lblOffset val="100"/>
        <c:noMultiLvlLbl val="0"/>
      </c:catAx>
      <c:valAx>
        <c:axId val="-17121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1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[Dashboard.11.xlsx]Sheet6!PivotTable17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000" dirty="0" smtClean="0">
                <a:effectLst/>
              </a:rPr>
              <a:t>MONTHLY BOOKING</a:t>
            </a:r>
            <a:endParaRPr lang="en-IN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Sheet6!$B$5:$B$7</c:f>
              <c:strCache>
                <c:ptCount val="1"/>
                <c:pt idx="0">
                  <c:v>Canada - otherhost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Sheet6!$B$8:$B$20</c:f>
              <c:numCache>
                <c:formatCode>0</c:formatCode>
                <c:ptCount val="12"/>
                <c:pt idx="0">
                  <c:v>4340</c:v>
                </c:pt>
                <c:pt idx="1">
                  <c:v>4276</c:v>
                </c:pt>
                <c:pt idx="2">
                  <c:v>3638</c:v>
                </c:pt>
                <c:pt idx="3">
                  <c:v>2900</c:v>
                </c:pt>
                <c:pt idx="4">
                  <c:v>4077</c:v>
                </c:pt>
                <c:pt idx="5">
                  <c:v>5072</c:v>
                </c:pt>
                <c:pt idx="6">
                  <c:v>6869</c:v>
                </c:pt>
                <c:pt idx="7">
                  <c:v>8017</c:v>
                </c:pt>
                <c:pt idx="8">
                  <c:v>6988</c:v>
                </c:pt>
                <c:pt idx="9">
                  <c:v>5451</c:v>
                </c:pt>
                <c:pt idx="10">
                  <c:v>4137</c:v>
                </c:pt>
                <c:pt idx="11">
                  <c:v>4331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B24-4238-BBBB-5EE476C6E6B6}"/>
            </c:ext>
          </c:extLst>
        </c:ser>
        <c:ser>
          <c:idx val="1"/>
          <c:order val="1"/>
          <c:tx>
            <c:strRef>
              <c:f>Sheet6!$C$5:$C$7</c:f>
              <c:strCache>
                <c:ptCount val="1"/>
                <c:pt idx="0">
                  <c:v>Canada - superhost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Sheet6!$C$8:$C$20</c:f>
              <c:numCache>
                <c:formatCode>0</c:formatCode>
                <c:ptCount val="12"/>
                <c:pt idx="0">
                  <c:v>7333</c:v>
                </c:pt>
                <c:pt idx="1">
                  <c:v>7643</c:v>
                </c:pt>
                <c:pt idx="2">
                  <c:v>6559</c:v>
                </c:pt>
                <c:pt idx="3">
                  <c:v>5253</c:v>
                </c:pt>
                <c:pt idx="4">
                  <c:v>7284</c:v>
                </c:pt>
                <c:pt idx="5">
                  <c:v>8733</c:v>
                </c:pt>
                <c:pt idx="6">
                  <c:v>11469</c:v>
                </c:pt>
                <c:pt idx="7">
                  <c:v>12914</c:v>
                </c:pt>
                <c:pt idx="8">
                  <c:v>12181</c:v>
                </c:pt>
                <c:pt idx="9">
                  <c:v>9905</c:v>
                </c:pt>
                <c:pt idx="10">
                  <c:v>7659</c:v>
                </c:pt>
                <c:pt idx="11">
                  <c:v>7409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DB24-4238-BBBB-5EE476C6E6B6}"/>
            </c:ext>
          </c:extLst>
        </c:ser>
        <c:ser>
          <c:idx val="2"/>
          <c:order val="2"/>
          <c:tx>
            <c:strRef>
              <c:f>Sheet6!$D$5:$D$7</c:f>
              <c:strCache>
                <c:ptCount val="1"/>
                <c:pt idx="0">
                  <c:v>italy - otherhost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Sheet6!$D$8:$D$20</c:f>
              <c:numCache>
                <c:formatCode>0</c:formatCode>
                <c:ptCount val="12"/>
                <c:pt idx="0">
                  <c:v>7675</c:v>
                </c:pt>
                <c:pt idx="1">
                  <c:v>8874</c:v>
                </c:pt>
                <c:pt idx="2">
                  <c:v>8351</c:v>
                </c:pt>
                <c:pt idx="3">
                  <c:v>14322</c:v>
                </c:pt>
                <c:pt idx="4">
                  <c:v>19191</c:v>
                </c:pt>
                <c:pt idx="5">
                  <c:v>21361</c:v>
                </c:pt>
                <c:pt idx="6">
                  <c:v>23702</c:v>
                </c:pt>
                <c:pt idx="7">
                  <c:v>24610</c:v>
                </c:pt>
                <c:pt idx="8">
                  <c:v>26659</c:v>
                </c:pt>
                <c:pt idx="9">
                  <c:v>25842</c:v>
                </c:pt>
                <c:pt idx="10">
                  <c:v>12466</c:v>
                </c:pt>
                <c:pt idx="11">
                  <c:v>6429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DB24-4238-BBBB-5EE476C6E6B6}"/>
            </c:ext>
          </c:extLst>
        </c:ser>
        <c:ser>
          <c:idx val="3"/>
          <c:order val="3"/>
          <c:tx>
            <c:strRef>
              <c:f>Sheet6!$E$5:$E$7</c:f>
              <c:strCache>
                <c:ptCount val="1"/>
                <c:pt idx="0">
                  <c:v>italy - superhost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Sheet6!$A$8:$A$20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Sheet6!$E$8:$E$20</c:f>
              <c:numCache>
                <c:formatCode>0</c:formatCode>
                <c:ptCount val="12"/>
                <c:pt idx="0">
                  <c:v>10482</c:v>
                </c:pt>
                <c:pt idx="1">
                  <c:v>12613</c:v>
                </c:pt>
                <c:pt idx="2">
                  <c:v>11434</c:v>
                </c:pt>
                <c:pt idx="3">
                  <c:v>19189</c:v>
                </c:pt>
                <c:pt idx="4">
                  <c:v>25539</c:v>
                </c:pt>
                <c:pt idx="5">
                  <c:v>28411</c:v>
                </c:pt>
                <c:pt idx="6">
                  <c:v>32548</c:v>
                </c:pt>
                <c:pt idx="7">
                  <c:v>33285</c:v>
                </c:pt>
                <c:pt idx="8">
                  <c:v>36287</c:v>
                </c:pt>
                <c:pt idx="9">
                  <c:v>36033</c:v>
                </c:pt>
                <c:pt idx="10">
                  <c:v>17568</c:v>
                </c:pt>
                <c:pt idx="11">
                  <c:v>8798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DB24-4238-BBBB-5EE476C6E6B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712108480"/>
        <c:axId val="-1712113920"/>
      </c:lineChart>
      <c:catAx>
        <c:axId val="-171210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13920"/>
        <c:crosses val="autoZero"/>
        <c:auto val="1"/>
        <c:lblAlgn val="ctr"/>
        <c:lblOffset val="100"/>
        <c:noMultiLvlLbl val="0"/>
      </c:catAx>
      <c:valAx>
        <c:axId val="-1712113920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-171210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COMMENTS REVIEW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28172214342358"/>
          <c:y val="0.18300925925925926"/>
          <c:w val="0.75138615615894888"/>
          <c:h val="0.60368802857976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[Dashboard.11.xlsx]Sheet2!$D$23</c:f>
              <c:strCache>
                <c:ptCount val="1"/>
                <c:pt idx="0">
                  <c:v>Sum of COUNT_OF_GOOD_REVIEW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[Dashboard.11.xlsx]Sheet2!$A$24:$C$27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[Dashboard.11.xlsx]Sheet2!$D$24:$D$27</c:f>
              <c:numCache>
                <c:formatCode>0%</c:formatCode>
                <c:ptCount val="4"/>
                <c:pt idx="0">
                  <c:v>0.96963997850617945</c:v>
                </c:pt>
                <c:pt idx="1">
                  <c:v>0.98325296066660106</c:v>
                </c:pt>
                <c:pt idx="2">
                  <c:v>0.96783680154859841</c:v>
                </c:pt>
                <c:pt idx="3">
                  <c:v>0.9796875390264006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8F8-4DF9-9B7A-BD9CA001555D}"/>
            </c:ext>
          </c:extLst>
        </c:ser>
        <c:ser>
          <c:idx val="1"/>
          <c:order val="1"/>
          <c:tx>
            <c:strRef>
              <c:f>[Dashboard.11.xlsx]Sheet2!$E$23</c:f>
              <c:strCache>
                <c:ptCount val="1"/>
                <c:pt idx="0">
                  <c:v>Sum of BAD_REVIEW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[Dashboard.11.xlsx]Sheet2!$A$24:$C$27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[Dashboard.11.xlsx]Sheet2!$E$24:$E$27</c:f>
              <c:numCache>
                <c:formatCode>0%</c:formatCode>
                <c:ptCount val="4"/>
                <c:pt idx="0">
                  <c:v>3.0360021493820527E-2</c:v>
                </c:pt>
                <c:pt idx="1">
                  <c:v>1.6747039333398942E-2</c:v>
                </c:pt>
                <c:pt idx="2">
                  <c:v>3.2163198451401559E-2</c:v>
                </c:pt>
                <c:pt idx="3">
                  <c:v>2.0312460973599421E-2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8F8-4DF9-9B7A-BD9CA00155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1712107936"/>
        <c:axId val="-1712107392"/>
      </c:barChart>
      <c:catAx>
        <c:axId val="-171210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7392"/>
        <c:crosses val="autoZero"/>
        <c:auto val="1"/>
        <c:lblAlgn val="ctr"/>
        <c:lblOffset val="100"/>
        <c:noMultiLvlLbl val="0"/>
      </c:catAx>
      <c:valAx>
        <c:axId val="-171210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dirty="0" smtClean="0">
                <a:effectLst/>
              </a:rPr>
              <a:t>RESPONSE</a:t>
            </a:r>
            <a:r>
              <a:rPr lang="en-US" b="1" baseline="0" dirty="0" smtClean="0">
                <a:effectLst/>
              </a:rPr>
              <a:t> RATE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Sheet3!$A$47:$A$54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Sheet3!$B$47:$B$54</c:f>
              <c:numCache>
                <c:formatCode>0</c:formatCode>
                <c:ptCount val="4"/>
                <c:pt idx="0">
                  <c:v>91.619696180000005</c:v>
                </c:pt>
                <c:pt idx="1">
                  <c:v>98.763553229999999</c:v>
                </c:pt>
                <c:pt idx="2">
                  <c:v>91.898983680000001</c:v>
                </c:pt>
                <c:pt idx="3">
                  <c:v>99.088888890000007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70-442F-8A1A-183851928B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82672"/>
        <c:axId val="-1751370160"/>
      </c:barChart>
      <c:catAx>
        <c:axId val="-17513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0160"/>
        <c:crosses val="autoZero"/>
        <c:auto val="1"/>
        <c:lblAlgn val="ctr"/>
        <c:lblOffset val="100"/>
        <c:noMultiLvlLbl val="0"/>
      </c:catAx>
      <c:valAx>
        <c:axId val="-175137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effectLst/>
              </a:rPr>
              <a:t>LISTING</a:t>
            </a:r>
            <a:r>
              <a:rPr lang="en-US" baseline="0" dirty="0" smtClean="0">
                <a:effectLst/>
              </a:rPr>
              <a:t> PRICE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83536435803516"/>
          <c:y val="0.12910214327191966"/>
          <c:w val="0.89090405192720989"/>
          <c:h val="0.58305610316257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Sheet3!$A$24:$A$31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Sheet3!$B$24:$B$31</c:f>
              <c:numCache>
                <c:formatCode>0</c:formatCode>
                <c:ptCount val="4"/>
                <c:pt idx="0">
                  <c:v>214.33757729999999</c:v>
                </c:pt>
                <c:pt idx="1">
                  <c:v>171.31028670000001</c:v>
                </c:pt>
                <c:pt idx="2">
                  <c:v>251.10542770000001</c:v>
                </c:pt>
                <c:pt idx="3">
                  <c:v>139.24573620000001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71-43F6-837B-309A59C338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83760"/>
        <c:axId val="-1751379408"/>
      </c:barChart>
      <c:catAx>
        <c:axId val="-175138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9408"/>
        <c:crosses val="autoZero"/>
        <c:auto val="1"/>
        <c:lblAlgn val="ctr"/>
        <c:lblOffset val="100"/>
        <c:noMultiLvlLbl val="0"/>
      </c:catAx>
      <c:valAx>
        <c:axId val="-175137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8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effectLst/>
              </a:rPr>
              <a:t>AVG</a:t>
            </a:r>
            <a:r>
              <a:rPr lang="en-US" baseline="0" dirty="0" smtClean="0">
                <a:effectLst/>
              </a:rPr>
              <a:t> REVIEW SCORE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Sheet3!$A$60:$A$67</c:f>
              <c:multiLvlStrCache>
                <c:ptCount val="4"/>
                <c:lvl>
                  <c:pt idx="0">
                    <c:v>otherhost</c:v>
                  </c:pt>
                  <c:pt idx="1">
                    <c:v>superhost</c:v>
                  </c:pt>
                  <c:pt idx="2">
                    <c:v>otherhost</c:v>
                  </c:pt>
                  <c:pt idx="3">
                    <c:v>superhost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Sheet3!$B$60:$B$67</c:f>
              <c:numCache>
                <c:formatCode>0.0</c:formatCode>
                <c:ptCount val="4"/>
                <c:pt idx="0">
                  <c:v>4.6307979469999996</c:v>
                </c:pt>
                <c:pt idx="1">
                  <c:v>4.8741912630000002</c:v>
                </c:pt>
                <c:pt idx="2">
                  <c:v>4.5629809830000001</c:v>
                </c:pt>
                <c:pt idx="3">
                  <c:v>4.8447393229999998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36-4B09-A693-7F3641003A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72880"/>
        <c:axId val="-1751383216"/>
      </c:barChart>
      <c:catAx>
        <c:axId val="-175137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83216"/>
        <c:crosses val="autoZero"/>
        <c:auto val="1"/>
        <c:lblAlgn val="ctr"/>
        <c:lblOffset val="100"/>
        <c:noMultiLvlLbl val="0"/>
      </c:catAx>
      <c:valAx>
        <c:axId val="-175138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(1).xlsx]Sheet3!PivotTable8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PROFILE PIC AVAILABILITY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Sheet3!$B$72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Sheet3!$A$73:$A$80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Sheet3!$B$73:$B$80</c:f>
              <c:numCache>
                <c:formatCode>0</c:formatCode>
                <c:ptCount val="4"/>
                <c:pt idx="0">
                  <c:v>1776</c:v>
                </c:pt>
                <c:pt idx="1">
                  <c:v>2726</c:v>
                </c:pt>
                <c:pt idx="2">
                  <c:v>2873</c:v>
                </c:pt>
                <c:pt idx="3">
                  <c:v>4445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9C-4F83-9834-58F99725B4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71248"/>
        <c:axId val="-1751378864"/>
      </c:barChart>
      <c:catAx>
        <c:axId val="-175137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8864"/>
        <c:crosses val="autoZero"/>
        <c:auto val="1"/>
        <c:lblAlgn val="ctr"/>
        <c:lblOffset val="100"/>
        <c:noMultiLvlLbl val="0"/>
      </c:catAx>
      <c:valAx>
        <c:axId val="-17513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BIG PROPERTY LISTING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Sheet3!$B$157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Sheet3!$A$158:$A$165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Sheet3!$B$158:$B$165</c:f>
              <c:numCache>
                <c:formatCode>0</c:formatCode>
                <c:ptCount val="4"/>
                <c:pt idx="0">
                  <c:v>1481</c:v>
                </c:pt>
                <c:pt idx="1">
                  <c:v>2192</c:v>
                </c:pt>
                <c:pt idx="2">
                  <c:v>2407</c:v>
                </c:pt>
                <c:pt idx="3">
                  <c:v>3257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8BD-4E4F-865E-B913EE3556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70704"/>
        <c:axId val="-1751382128"/>
      </c:barChart>
      <c:catAx>
        <c:axId val="-175137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82128"/>
        <c:crosses val="autoZero"/>
        <c:auto val="1"/>
        <c:lblAlgn val="ctr"/>
        <c:lblOffset val="100"/>
        <c:noMultiLvlLbl val="0"/>
      </c:catAx>
      <c:valAx>
        <c:axId val="-17513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SMALL PROPERTY LISTING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Sheet3!$B$168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Sheet3!$A$169:$A$176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Sheet3!$B$169:$B$176</c:f>
              <c:numCache>
                <c:formatCode>0</c:formatCode>
                <c:ptCount val="4"/>
                <c:pt idx="0">
                  <c:v>293</c:v>
                </c:pt>
                <c:pt idx="1">
                  <c:v>541</c:v>
                </c:pt>
                <c:pt idx="2">
                  <c:v>382</c:v>
                </c:pt>
                <c:pt idx="3">
                  <c:v>1067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11-4673-B2B5-32350D53AF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1375600"/>
        <c:axId val="-1751375056"/>
      </c:barChart>
      <c:catAx>
        <c:axId val="-175137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5056"/>
        <c:crosses val="autoZero"/>
        <c:auto val="1"/>
        <c:lblAlgn val="ctr"/>
        <c:lblOffset val="100"/>
        <c:noMultiLvlLbl val="0"/>
      </c:catAx>
      <c:valAx>
        <c:axId val="-17513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13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IDENTITY VERIFIED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Sheet3!$B$96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Sheet3!$A$97:$A$104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Sheet3!$B$97:$B$104</c:f>
              <c:numCache>
                <c:formatCode>0</c:formatCode>
                <c:ptCount val="4"/>
                <c:pt idx="0">
                  <c:v>1690</c:v>
                </c:pt>
                <c:pt idx="1">
                  <c:v>2388</c:v>
                </c:pt>
                <c:pt idx="2">
                  <c:v>2708</c:v>
                </c:pt>
                <c:pt idx="3">
                  <c:v>3648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F4-4C72-9287-0DCC6BB3F7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12105760"/>
        <c:axId val="-1712104128"/>
      </c:barChart>
      <c:catAx>
        <c:axId val="-17121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4128"/>
        <c:crosses val="autoZero"/>
        <c:auto val="1"/>
        <c:lblAlgn val="ctr"/>
        <c:lblOffset val="100"/>
        <c:noMultiLvlLbl val="0"/>
      </c:catAx>
      <c:valAx>
        <c:axId val="-171210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[Dashboard.11.xlsx]Sheet3!PivotTable12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baseline="0" dirty="0" smtClean="0">
                <a:effectLst/>
              </a:rPr>
              <a:t>IDENTITY NOT VERIFIED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Sheet3!$A$125:$A$132</c:f>
              <c:multiLvlStrCache>
                <c:ptCount val="4"/>
                <c:lvl>
                  <c:pt idx="0">
                    <c:v>superhost</c:v>
                  </c:pt>
                  <c:pt idx="1">
                    <c:v>otherhost</c:v>
                  </c:pt>
                  <c:pt idx="2">
                    <c:v>superhost</c:v>
                  </c:pt>
                  <c:pt idx="3">
                    <c:v>otherhost</c:v>
                  </c:pt>
                </c:lvl>
                <c:lvl>
                  <c:pt idx="0">
                    <c:v>Vancouver</c:v>
                  </c:pt>
                  <c:pt idx="2">
                    <c:v>Venice</c:v>
                  </c:pt>
                </c:lvl>
                <c:lvl>
                  <c:pt idx="0">
                    <c:v>Canada</c:v>
                  </c:pt>
                  <c:pt idx="2">
                    <c:v>Italy</c:v>
                  </c:pt>
                </c:lvl>
              </c:multiLvlStrCache>
            </c:multiLvlStrRef>
          </c:cat>
          <c:val>
            <c:numRef>
              <c:f>Sheet3!$B$125:$B$132</c:f>
              <c:numCache>
                <c:formatCode>0</c:formatCode>
                <c:ptCount val="4"/>
                <c:pt idx="0">
                  <c:v>89</c:v>
                </c:pt>
                <c:pt idx="1">
                  <c:v>361</c:v>
                </c:pt>
                <c:pt idx="2">
                  <c:v>165</c:v>
                </c:pt>
                <c:pt idx="3">
                  <c:v>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6D-4941-A993-404E777FE5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12109024"/>
        <c:axId val="-1712118816"/>
      </c:barChart>
      <c:catAx>
        <c:axId val="-171210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18816"/>
        <c:crosses val="autoZero"/>
        <c:auto val="1"/>
        <c:lblAlgn val="ctr"/>
        <c:lblOffset val="100"/>
        <c:noMultiLvlLbl val="0"/>
      </c:catAx>
      <c:valAx>
        <c:axId val="-17121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10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24" y="2185347"/>
            <a:ext cx="9916954" cy="149579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Bodoni MT Condensed" panose="02070606080606020203" pitchFamily="18" charset="0"/>
              </a:rPr>
              <a:t>HOST BEHAVIOR ANALYSIS FOR PROPERTY RENTAL COMPANY</a:t>
            </a:r>
            <a:endParaRPr lang="en-US" sz="5400" dirty="0">
              <a:solidFill>
                <a:schemeClr val="bg2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126512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1079" y="4871940"/>
            <a:ext cx="2806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 smtClean="0">
                <a:solidFill>
                  <a:srgbClr val="FFC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GROUP MEMBERS-</a:t>
            </a:r>
          </a:p>
          <a:p>
            <a:r>
              <a:rPr lang="en-I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RITURAJ PAWAR</a:t>
            </a:r>
          </a:p>
          <a:p>
            <a:r>
              <a:rPr lang="en-I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SURAJ </a:t>
            </a:r>
            <a:r>
              <a:rPr lang="en-I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SATPATHY</a:t>
            </a:r>
            <a:endParaRPr lang="en-IN" sz="2000" b="1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SMALL </a:t>
            </a:r>
            <a:r>
              <a:rPr lang="en-IN" sz="2800" b="1" dirty="0">
                <a:latin typeface="Bookman Old Style" panose="02050604050505020204" pitchFamily="18" charset="0"/>
              </a:rPr>
              <a:t>PROPERTY LISTING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</a:t>
            </a:r>
            <a:r>
              <a:rPr lang="en-IN" sz="2400" b="1" dirty="0" smtClean="0"/>
              <a:t>Small </a:t>
            </a:r>
            <a:r>
              <a:rPr lang="en-IN" sz="2400" b="1" dirty="0"/>
              <a:t>Property Listing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293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541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</a:t>
            </a:r>
            <a:r>
              <a:rPr lang="en-IN" sz="2400" b="1" dirty="0" smtClean="0"/>
              <a:t>Small </a:t>
            </a:r>
            <a:r>
              <a:rPr lang="en-IN" sz="2400" b="1" dirty="0"/>
              <a:t>Property Listing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382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1067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E84CF9C6-C8F9-48C4-9EF1-C542FEF61D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910570"/>
              </p:ext>
            </p:extLst>
          </p:nvPr>
        </p:nvGraphicFramePr>
        <p:xfrm>
          <a:off x="5453149" y="1825625"/>
          <a:ext cx="5900651" cy="389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9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IDENTITY VERIFIED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</a:t>
            </a:r>
            <a:r>
              <a:rPr lang="en-IN" sz="2400" b="1" dirty="0" smtClean="0"/>
              <a:t>Whose Identity Are Verified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2400" b="1" dirty="0" smtClean="0"/>
              <a:t>For City </a:t>
            </a:r>
            <a:r>
              <a:rPr lang="en-IN" sz="2400" b="1" dirty="0"/>
              <a:t>Vancouver</a:t>
            </a:r>
          </a:p>
          <a:p>
            <a:pPr marL="0" indent="0">
              <a:buNone/>
            </a:pPr>
            <a:r>
              <a:rPr lang="en-IN" sz="2400" dirty="0"/>
              <a:t>    Super host= 293</a:t>
            </a:r>
          </a:p>
          <a:p>
            <a:pPr marL="0" indent="0">
              <a:buNone/>
            </a:pPr>
            <a:r>
              <a:rPr lang="en-IN" sz="2400" dirty="0"/>
              <a:t>    Other host= 541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Verified</a:t>
            </a:r>
          </a:p>
          <a:p>
            <a:pPr marL="0" indent="0">
              <a:buNone/>
            </a:pPr>
            <a:r>
              <a:rPr lang="en-IN" sz="2400" b="1" dirty="0"/>
              <a:t>   For City</a:t>
            </a:r>
            <a:r>
              <a:rPr lang="en-IN" sz="2400" b="1" dirty="0" smtClean="0"/>
              <a:t> </a:t>
            </a:r>
            <a:r>
              <a:rPr lang="en-IN" sz="2400" b="1" dirty="0"/>
              <a:t>Venice</a:t>
            </a:r>
          </a:p>
          <a:p>
            <a:pPr marL="0" indent="0">
              <a:buNone/>
            </a:pPr>
            <a:r>
              <a:rPr lang="en-IN" sz="2400" dirty="0"/>
              <a:t>    Super host= 382</a:t>
            </a:r>
          </a:p>
          <a:p>
            <a:pPr marL="0" indent="0">
              <a:buNone/>
            </a:pPr>
            <a:r>
              <a:rPr lang="en-IN" sz="2400" dirty="0"/>
              <a:t>    Other host= 1067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21197D7C-EE21-402F-9A2A-92E31EA39D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2488896"/>
              </p:ext>
            </p:extLst>
          </p:nvPr>
        </p:nvGraphicFramePr>
        <p:xfrm>
          <a:off x="5719156" y="1825625"/>
          <a:ext cx="5634644" cy="391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IDENTITY </a:t>
            </a:r>
            <a:r>
              <a:rPr lang="en-IN" sz="2800" b="1" dirty="0" smtClean="0">
                <a:latin typeface="Bookman Old Style" panose="02050604050505020204" pitchFamily="18" charset="0"/>
              </a:rPr>
              <a:t>NOT VERIFIED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</a:t>
            </a:r>
            <a:r>
              <a:rPr lang="en-IN" sz="2400" b="1" dirty="0" smtClean="0"/>
              <a:t> Not Verified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89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</a:t>
            </a:r>
            <a:r>
              <a:rPr lang="en-IN" sz="2400" dirty="0" smtClean="0"/>
              <a:t>= 361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Whose Identity Are </a:t>
            </a:r>
            <a:r>
              <a:rPr lang="en-IN" sz="2400" b="1" dirty="0" smtClean="0"/>
              <a:t>Not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Verified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165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829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2871589C-D993-429C-AAD9-E206FDE4FB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5279867"/>
              </p:ext>
            </p:extLst>
          </p:nvPr>
        </p:nvGraphicFramePr>
        <p:xfrm>
          <a:off x="5436524" y="1825625"/>
          <a:ext cx="5917276" cy="400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INSTANT BOOKING AVAILABLE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</a:t>
            </a:r>
            <a:r>
              <a:rPr lang="en-IN" sz="2400" b="1" dirty="0" smtClean="0"/>
              <a:t>With Instant Booking Available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479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891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Available</a:t>
            </a:r>
          </a:p>
          <a:p>
            <a:pPr marL="0" indent="0">
              <a:buNone/>
            </a:pPr>
            <a:r>
              <a:rPr lang="en-IN" sz="2400" b="1" dirty="0" smtClean="0"/>
              <a:t>   </a:t>
            </a:r>
            <a:r>
              <a:rPr lang="en-IN" sz="2400" b="1" dirty="0"/>
              <a:t>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2148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2903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BF203783-A5EE-4418-9041-6485258FCA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6952090"/>
              </p:ext>
            </p:extLst>
          </p:nvPr>
        </p:nvGraphicFramePr>
        <p:xfrm>
          <a:off x="6019800" y="1825625"/>
          <a:ext cx="5334000" cy="392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15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INSTANT BOOKING </a:t>
            </a:r>
            <a:r>
              <a:rPr lang="en-IN" sz="2800" b="1" dirty="0" smtClean="0">
                <a:latin typeface="Bookman Old Style" panose="02050604050505020204" pitchFamily="18" charset="0"/>
              </a:rPr>
              <a:t>NOT AVAILABLE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</a:t>
            </a:r>
            <a:r>
              <a:rPr lang="en-IN" sz="2400" b="1" dirty="0" smtClean="0"/>
              <a:t>Booking Not </a:t>
            </a:r>
            <a:r>
              <a:rPr lang="en-IN" sz="2400" b="1" dirty="0"/>
              <a:t>Available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1300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1858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With Instant Booking </a:t>
            </a:r>
            <a:r>
              <a:rPr lang="en-IN" sz="2400" b="1" dirty="0" smtClean="0"/>
              <a:t>Not Available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725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1574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0650984-7F4E-4DA1-A22E-C3FB59AFB0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4712867"/>
              </p:ext>
            </p:extLst>
          </p:nvPr>
        </p:nvGraphicFramePr>
        <p:xfrm>
          <a:off x="5669280" y="1825625"/>
          <a:ext cx="5684520" cy="4076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9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>
                <a:latin typeface="Bookman Old Style" panose="02050604050505020204" pitchFamily="18" charset="0"/>
              </a:rPr>
              <a:t>ANALYSIS ON MONTHLY BOOKING OF SUPERHOST VS OTHERHOST ON </a:t>
            </a:r>
            <a:r>
              <a:rPr lang="en-IN" sz="2800" b="1" dirty="0">
                <a:latin typeface="Bookman Old Style" panose="02050604050505020204" pitchFamily="18" charset="0"/>
              </a:rPr>
              <a:t>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01291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City </a:t>
            </a:r>
            <a:r>
              <a:rPr lang="en-IN" sz="2400" b="1" dirty="0" smtClean="0"/>
              <a:t>Vancouver</a:t>
            </a:r>
            <a:r>
              <a:rPr lang="en-IN" sz="2400" dirty="0" smtClean="0"/>
              <a:t> The Booking Gradually Increases After Month </a:t>
            </a:r>
            <a:r>
              <a:rPr lang="en-IN" sz="2400" b="1" dirty="0" smtClean="0"/>
              <a:t>April</a:t>
            </a:r>
            <a:r>
              <a:rPr lang="en-IN" sz="2400" dirty="0" smtClean="0"/>
              <a:t> And Peak At Month </a:t>
            </a:r>
            <a:r>
              <a:rPr lang="en-IN" sz="2400" b="1" dirty="0" smtClean="0"/>
              <a:t>August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For City </a:t>
            </a:r>
            <a:r>
              <a:rPr lang="en-IN" sz="2400" b="1" dirty="0" smtClean="0"/>
              <a:t>Venice</a:t>
            </a:r>
            <a:r>
              <a:rPr lang="en-IN" sz="2400" dirty="0" smtClean="0"/>
              <a:t> </a:t>
            </a:r>
            <a:r>
              <a:rPr lang="en-IN" sz="2400" dirty="0"/>
              <a:t>The </a:t>
            </a:r>
            <a:r>
              <a:rPr lang="en-IN" sz="2400" dirty="0" smtClean="0"/>
              <a:t>Booking </a:t>
            </a:r>
            <a:r>
              <a:rPr lang="en-IN" sz="2400" dirty="0"/>
              <a:t>Gradually Increases After Month </a:t>
            </a:r>
            <a:r>
              <a:rPr lang="en-IN" sz="2400" b="1" dirty="0" smtClean="0"/>
              <a:t>March</a:t>
            </a:r>
            <a:r>
              <a:rPr lang="en-IN" sz="2400" dirty="0" smtClean="0"/>
              <a:t> </a:t>
            </a:r>
            <a:r>
              <a:rPr lang="en-IN" sz="2400" dirty="0"/>
              <a:t>And Peak At Month </a:t>
            </a:r>
            <a:r>
              <a:rPr lang="en-IN" sz="2400" b="1" dirty="0" smtClean="0"/>
              <a:t>September</a:t>
            </a:r>
            <a:r>
              <a:rPr lang="en-IN" sz="2400" dirty="0" smtClean="0"/>
              <a:t>.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FA38A7C-68F9-536C-7263-F53BF07693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4221"/>
              </p:ext>
            </p:extLst>
          </p:nvPr>
        </p:nvGraphicFramePr>
        <p:xfrm>
          <a:off x="4489450" y="1825625"/>
          <a:ext cx="68643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1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ANALYSIS </a:t>
            </a:r>
            <a:r>
              <a:rPr lang="en-IN" sz="2800" b="1" dirty="0" smtClean="0">
                <a:latin typeface="Bookman Old Style" panose="02050604050505020204" pitchFamily="18" charset="0"/>
              </a:rPr>
              <a:t>ON COMMENTS REVIEW OF </a:t>
            </a:r>
            <a:r>
              <a:rPr lang="en-IN" sz="2800" b="1" dirty="0">
                <a:latin typeface="Bookman Old Style" panose="02050604050505020204" pitchFamily="18" charset="0"/>
              </a:rPr>
              <a:t>SUPERHOST VS OTHERHOST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8324" cy="4351338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Analysis Of Good Comments Are Based On  Most Used Keywords Like-</a:t>
            </a:r>
          </a:p>
          <a:p>
            <a:pPr marL="0" indent="0">
              <a:buNone/>
            </a:pPr>
            <a:r>
              <a:rPr lang="en-IN" sz="2400" dirty="0" smtClean="0"/>
              <a:t>(GreatLocation,Excellent,Visitagain,Perfect,Love,Good)</a:t>
            </a:r>
          </a:p>
          <a:p>
            <a:r>
              <a:rPr lang="en-IN" sz="2400" b="1" dirty="0"/>
              <a:t>Analysis Of  </a:t>
            </a:r>
            <a:r>
              <a:rPr lang="en-IN" sz="2400" b="1" dirty="0" smtClean="0"/>
              <a:t>Bad </a:t>
            </a:r>
            <a:r>
              <a:rPr lang="en-IN" sz="2400" b="1" dirty="0"/>
              <a:t>Comments Are Based </a:t>
            </a:r>
            <a:r>
              <a:rPr lang="en-IN" sz="2400" b="1" dirty="0" smtClean="0"/>
              <a:t>Most Used On </a:t>
            </a:r>
            <a:r>
              <a:rPr lang="en-IN" sz="2400" b="1" dirty="0"/>
              <a:t>Keywords </a:t>
            </a:r>
            <a:r>
              <a:rPr lang="en-IN" sz="2400" b="1" dirty="0" smtClean="0"/>
              <a:t>Like-</a:t>
            </a:r>
          </a:p>
          <a:p>
            <a:pPr marL="0" indent="0">
              <a:buNone/>
            </a:pPr>
            <a:r>
              <a:rPr lang="en-IN" sz="2400" dirty="0" smtClean="0"/>
              <a:t>(Cancelled,Average,Bad,Dissapointed,Dirty)</a:t>
            </a:r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5B3A3EA9-DF9B-5BB0-27DA-639ECE399A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084280"/>
              </p:ext>
            </p:extLst>
          </p:nvPr>
        </p:nvGraphicFramePr>
        <p:xfrm>
          <a:off x="5918662" y="1825625"/>
          <a:ext cx="5435138" cy="41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5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Bookman Old Style" panose="02050604050505020204" pitchFamily="18" charset="0"/>
              </a:rPr>
              <a:t>INSIGHTS-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our analysis </a:t>
            </a:r>
            <a:r>
              <a:rPr lang="en-IN" sz="2000" dirty="0"/>
              <a:t>the top 3 crucial metrics one needs to maintain to become a Super </a:t>
            </a:r>
            <a:r>
              <a:rPr lang="en-IN" sz="2000" dirty="0" smtClean="0"/>
              <a:t>Host are </a:t>
            </a:r>
            <a:r>
              <a:rPr lang="en-IN" sz="2000" b="1" dirty="0" smtClean="0"/>
              <a:t>Acceptance rate, Response rate, Listing price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There is no need of big property listing to become a super host as in our analysis the count of big property of other host are greater than super host.</a:t>
            </a:r>
          </a:p>
          <a:p>
            <a:r>
              <a:rPr lang="en-IN" sz="2000" dirty="0" smtClean="0"/>
              <a:t>In both Vancouver and Venice super host acceptance rate and response rate is better than other host.</a:t>
            </a:r>
          </a:p>
          <a:p>
            <a:r>
              <a:rPr lang="en-IN" sz="2000" dirty="0"/>
              <a:t>In both Vancouver and Venice super host </a:t>
            </a:r>
            <a:r>
              <a:rPr lang="en-IN" sz="2000" dirty="0" smtClean="0"/>
              <a:t>Listing price is lesser than </a:t>
            </a:r>
            <a:r>
              <a:rPr lang="en-IN" sz="2000" dirty="0"/>
              <a:t>other host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Review score for super host of both cities are better than other host.</a:t>
            </a:r>
          </a:p>
          <a:p>
            <a:r>
              <a:rPr lang="en-IN" sz="2000" dirty="0" smtClean="0"/>
              <a:t>Super host are having more number of monthly booking than other host for both </a:t>
            </a:r>
            <a:r>
              <a:rPr lang="en-IN" sz="2000" dirty="0"/>
              <a:t>Vancouver and Venice 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N</a:t>
            </a:r>
            <a:r>
              <a:rPr lang="en-IN" sz="2000" dirty="0" smtClean="0"/>
              <a:t>o significant difference between super host and other host in terms of comments by customers.</a:t>
            </a:r>
          </a:p>
          <a:p>
            <a:r>
              <a:rPr lang="en-IN" sz="2000" dirty="0" smtClean="0"/>
              <a:t>Keywords used by reviewers for both super host and other host are(</a:t>
            </a:r>
            <a:r>
              <a:rPr lang="en-IN" sz="2000" dirty="0" err="1" smtClean="0"/>
              <a:t>GreatLocation,Excellent,Visitagain,Perfect,Good</a:t>
            </a:r>
            <a:r>
              <a:rPr lang="en-IN" sz="2000" dirty="0" smtClean="0"/>
              <a:t>,</a:t>
            </a:r>
            <a:r>
              <a:rPr lang="en-IN" sz="2000" dirty="0"/>
              <a:t> </a:t>
            </a:r>
            <a:r>
              <a:rPr lang="en-IN" sz="2000" dirty="0" smtClean="0"/>
              <a:t>Cancelled,Average,Bad,Dissapointed,Dirty)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0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Bookman Old Style" panose="02050604050505020204" pitchFamily="18" charset="0"/>
              </a:rPr>
              <a:t>CHALLENGES/LEARNINGS-</a:t>
            </a:r>
            <a:endParaRPr lang="en-IN" sz="32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 smtClean="0">
                <a:latin typeface="Arial Black" panose="020B0A04020102020204" pitchFamily="34" charset="0"/>
              </a:rPr>
              <a:t>  </a:t>
            </a:r>
            <a:r>
              <a:rPr lang="en-IN" sz="2000" b="1" u="sng" dirty="0" smtClean="0">
                <a:latin typeface="Arial Black" panose="020B0A04020102020204" pitchFamily="34" charset="0"/>
              </a:rPr>
              <a:t>CHALLENGES-</a:t>
            </a:r>
          </a:p>
          <a:p>
            <a:r>
              <a:rPr lang="en-IN" dirty="0" smtClean="0"/>
              <a:t>Dealing With Huge Data.</a:t>
            </a:r>
          </a:p>
          <a:p>
            <a:r>
              <a:rPr lang="en-IN" dirty="0" smtClean="0"/>
              <a:t>Data cleaning.</a:t>
            </a:r>
          </a:p>
          <a:p>
            <a:r>
              <a:rPr lang="en-IN" dirty="0" smtClean="0"/>
              <a:t>Dealing with null values/outliers.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u="sng" dirty="0" smtClean="0">
                <a:latin typeface="Arial Black" panose="020B0A04020102020204" pitchFamily="34" charset="0"/>
              </a:rPr>
              <a:t>LEARNINGS-</a:t>
            </a:r>
          </a:p>
          <a:p>
            <a:r>
              <a:rPr lang="en-IN" sz="2400" dirty="0" smtClean="0"/>
              <a:t>Managing Large Dataset.</a:t>
            </a:r>
          </a:p>
          <a:p>
            <a:r>
              <a:rPr lang="en-IN" sz="2400" dirty="0" smtClean="0"/>
              <a:t>Writing out Complex Queries.</a:t>
            </a:r>
          </a:p>
          <a:p>
            <a:r>
              <a:rPr lang="en-IN" sz="2400" dirty="0" smtClean="0"/>
              <a:t>How To Work In </a:t>
            </a:r>
            <a:r>
              <a:rPr lang="en-IN" sz="2400" smtClean="0"/>
              <a:t>A Team.</a:t>
            </a:r>
            <a:endParaRPr lang="en-IN" sz="2400" dirty="0" smtClean="0"/>
          </a:p>
          <a:p>
            <a:pPr marL="0" indent="0">
              <a:buNone/>
            </a:pPr>
            <a:endParaRPr lang="en-IN" sz="20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5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ookman Old Style" panose="02050604050505020204" pitchFamily="18" charset="0"/>
              </a:rPr>
              <a:t>OBJECTIVE-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Comprehend how host behaviour varies across different metrics in a property rental company.</a:t>
            </a:r>
          </a:p>
          <a:p>
            <a:r>
              <a:rPr lang="en-IN" dirty="0" smtClean="0"/>
              <a:t>Finding out top 3 metrics to become a superhost.</a:t>
            </a:r>
          </a:p>
          <a:p>
            <a:r>
              <a:rPr lang="en-IN" dirty="0" smtClean="0"/>
              <a:t>How the reviews vary from a superhost to otherhost.</a:t>
            </a:r>
          </a:p>
          <a:p>
            <a:r>
              <a:rPr lang="en-IN" dirty="0" smtClean="0"/>
              <a:t>Wheather superhost are tend to have a larger property type as compare to otherhost.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0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ookman Old Style" panose="02050604050505020204" pitchFamily="18" charset="0"/>
              </a:rPr>
              <a:t>DATA OVERVIEW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CA31ECEB-EC52-42AC-2EB0-9ED2A6C6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65" y="1895324"/>
            <a:ext cx="8767270" cy="40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Bookman Old Style" panose="02050604050505020204" pitchFamily="18" charset="0"/>
              </a:rPr>
              <a:t>COMPARISON OF SUPERHOST VS OTHERHOST ON ACCEPTANCE RATE ON DIFFERENT CITY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</a:t>
            </a:r>
            <a:r>
              <a:rPr lang="en-IN" sz="2400" b="1" dirty="0" smtClean="0"/>
              <a:t>Average </a:t>
            </a:r>
            <a:r>
              <a:rPr lang="en-IN" sz="2400" b="1" dirty="0"/>
              <a:t>Acceptance </a:t>
            </a:r>
            <a:r>
              <a:rPr lang="en-IN" sz="2400" b="1" dirty="0" smtClean="0"/>
              <a:t>Rate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For City Vancouver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Super host=88.60%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Other host=81.28%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</a:t>
            </a:r>
            <a:r>
              <a:rPr lang="en-IN" sz="2400" b="1" dirty="0" smtClean="0"/>
              <a:t>Average </a:t>
            </a:r>
            <a:r>
              <a:rPr lang="en-IN" sz="2400" b="1" dirty="0"/>
              <a:t>Acceptance Rate</a:t>
            </a:r>
          </a:p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2400" b="1" dirty="0" smtClean="0"/>
              <a:t>For </a:t>
            </a:r>
            <a:r>
              <a:rPr lang="en-IN" sz="2400" b="1" dirty="0"/>
              <a:t>City Venice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Super host=94.43%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smtClean="0"/>
              <a:t>Other host=87.45%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CB6698A-CD19-446B-A242-1CEA6FE30C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1295081"/>
              </p:ext>
            </p:extLst>
          </p:nvPr>
        </p:nvGraphicFramePr>
        <p:xfrm>
          <a:off x="6019800" y="1825625"/>
          <a:ext cx="5482244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RESPONSE </a:t>
            </a:r>
            <a:r>
              <a:rPr lang="en-IN" sz="2800" b="1" dirty="0">
                <a:latin typeface="Bookman Old Style" panose="02050604050505020204" pitchFamily="18" charset="0"/>
              </a:rPr>
              <a:t>RATE 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</a:t>
            </a:r>
            <a:r>
              <a:rPr lang="en-IN" sz="2400" b="1" dirty="0" smtClean="0"/>
              <a:t>verage Response </a:t>
            </a:r>
            <a:r>
              <a:rPr lang="en-IN" sz="2400" b="1" dirty="0"/>
              <a:t>Rate</a:t>
            </a:r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</a:t>
            </a:r>
            <a:r>
              <a:rPr lang="en-IN" sz="2400" dirty="0" smtClean="0"/>
              <a:t>host=</a:t>
            </a:r>
            <a:r>
              <a:rPr lang="en-IN" sz="2400" dirty="0"/>
              <a:t> </a:t>
            </a:r>
            <a:r>
              <a:rPr lang="en-IN" sz="2400" dirty="0" smtClean="0"/>
              <a:t>98.76%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</a:t>
            </a:r>
            <a:r>
              <a:rPr lang="en-IN" sz="2400" dirty="0" smtClean="0"/>
              <a:t>host=</a:t>
            </a:r>
            <a:r>
              <a:rPr lang="en-IN" sz="2400" dirty="0"/>
              <a:t> </a:t>
            </a:r>
            <a:r>
              <a:rPr lang="en-IN" sz="2400" dirty="0" smtClean="0"/>
              <a:t>91.61%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</a:t>
            </a:r>
            <a:r>
              <a:rPr lang="en-IN" sz="2400" b="1" dirty="0" smtClean="0"/>
              <a:t>Average </a:t>
            </a:r>
            <a:r>
              <a:rPr lang="en-IN" sz="2400" b="1" dirty="0"/>
              <a:t>Response</a:t>
            </a:r>
            <a:r>
              <a:rPr lang="en-IN" sz="2400" b="1" dirty="0" smtClean="0"/>
              <a:t> </a:t>
            </a:r>
            <a:r>
              <a:rPr lang="en-IN" sz="2400" b="1" dirty="0"/>
              <a:t>Rate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</a:t>
            </a:r>
            <a:r>
              <a:rPr lang="en-IN" sz="2400" dirty="0" smtClean="0"/>
              <a:t>host=</a:t>
            </a:r>
            <a:r>
              <a:rPr lang="en-IN" sz="2400" dirty="0"/>
              <a:t> </a:t>
            </a:r>
            <a:r>
              <a:rPr lang="en-IN" sz="2400" dirty="0" smtClean="0"/>
              <a:t>99.08%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</a:t>
            </a:r>
            <a:r>
              <a:rPr lang="en-IN" sz="2400" dirty="0" smtClean="0"/>
              <a:t>host=</a:t>
            </a:r>
            <a:r>
              <a:rPr lang="en-IN" sz="2400" dirty="0"/>
              <a:t> </a:t>
            </a:r>
            <a:r>
              <a:rPr lang="en-IN" sz="2400" dirty="0" smtClean="0"/>
              <a:t>91.89%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4FE25A93-6464-48ED-A2E0-12BD035615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726007"/>
              </p:ext>
            </p:extLst>
          </p:nvPr>
        </p:nvGraphicFramePr>
        <p:xfrm>
          <a:off x="5870171" y="1825625"/>
          <a:ext cx="5483629" cy="352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82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LISTING PRICE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</a:t>
            </a:r>
            <a:r>
              <a:rPr lang="en-IN" sz="2400" b="1" dirty="0" smtClean="0"/>
              <a:t>Average Listing Price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171.31$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</a:t>
            </a:r>
            <a:r>
              <a:rPr lang="en-IN" sz="2400" dirty="0" smtClean="0"/>
              <a:t>= 214.33$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</a:t>
            </a:r>
            <a:r>
              <a:rPr lang="en-IN" sz="2400" b="1" dirty="0" smtClean="0"/>
              <a:t>Average </a:t>
            </a:r>
            <a:r>
              <a:rPr lang="en-IN" sz="2400" b="1" dirty="0"/>
              <a:t>Response Rate</a:t>
            </a:r>
          </a:p>
          <a:p>
            <a:pPr marL="0" indent="0">
              <a:buNone/>
            </a:pPr>
            <a:r>
              <a:rPr lang="en-IN" sz="2400" b="1" dirty="0"/>
              <a:t>   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139.24$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251.10$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0F51E09-C1B9-40F9-975A-906AC91C1B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207353"/>
              </p:ext>
            </p:extLst>
          </p:nvPr>
        </p:nvGraphicFramePr>
        <p:xfrm>
          <a:off x="5735783" y="1825625"/>
          <a:ext cx="5618018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5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REVIEW SCORE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</a:t>
            </a:r>
            <a:r>
              <a:rPr lang="en-IN" sz="2400" b="1" dirty="0" smtClean="0"/>
              <a:t>Review score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4.8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4.6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Over All Average Review score</a:t>
            </a:r>
          </a:p>
          <a:p>
            <a:pPr marL="0" indent="0">
              <a:buNone/>
            </a:pPr>
            <a:r>
              <a:rPr lang="en-IN" sz="2400" b="1" dirty="0" smtClean="0"/>
              <a:t>   </a:t>
            </a:r>
            <a:r>
              <a:rPr lang="en-IN" sz="2400" b="1" dirty="0"/>
              <a:t>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4.8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4.5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26BC10FF-35A0-4417-9C6E-66A99AC25D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9541614"/>
              </p:ext>
            </p:extLst>
          </p:nvPr>
        </p:nvGraphicFramePr>
        <p:xfrm>
          <a:off x="5569527" y="1825625"/>
          <a:ext cx="5784273" cy="379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6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PROFILE PIC AVAILABILITY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15" y="1825625"/>
            <a:ext cx="583553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Host Profile Pic Availability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1776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2726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Profile Pic Availability</a:t>
            </a:r>
          </a:p>
          <a:p>
            <a:pPr marL="0" indent="0">
              <a:buNone/>
            </a:pPr>
            <a:r>
              <a:rPr lang="en-IN" sz="2400" b="1" dirty="0" smtClean="0"/>
              <a:t>   </a:t>
            </a:r>
            <a:r>
              <a:rPr lang="en-IN" sz="2400" b="1" dirty="0"/>
              <a:t>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2873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4445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5C42F3C-3227-40CF-B02F-BEC3EF3579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0650775"/>
              </p:ext>
            </p:extLst>
          </p:nvPr>
        </p:nvGraphicFramePr>
        <p:xfrm>
          <a:off x="5719156" y="1825625"/>
          <a:ext cx="5900651" cy="387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1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COMPARISON OF SUPERHOST VS OTHERHOST ON </a:t>
            </a:r>
            <a:r>
              <a:rPr lang="en-IN" sz="2800" b="1" dirty="0" smtClean="0">
                <a:latin typeface="Bookman Old Style" panose="02050604050505020204" pitchFamily="18" charset="0"/>
              </a:rPr>
              <a:t>BIG PROPERTY LISTING </a:t>
            </a:r>
            <a:r>
              <a:rPr lang="en-IN" sz="2800" b="1" dirty="0">
                <a:latin typeface="Bookman Old Style" panose="02050604050505020204" pitchFamily="18" charset="0"/>
              </a:rPr>
              <a:t>ON DIFFERENT CITY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</a:t>
            </a:r>
            <a:r>
              <a:rPr lang="en-IN" sz="2400" b="1" dirty="0" smtClean="0"/>
              <a:t>Big Property Listing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For City Vancouver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1481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2192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Host Big Property Listing</a:t>
            </a:r>
          </a:p>
          <a:p>
            <a:pPr marL="0" indent="0">
              <a:buNone/>
            </a:pPr>
            <a:r>
              <a:rPr lang="en-IN" sz="2400" b="1" dirty="0" smtClean="0"/>
              <a:t>   </a:t>
            </a:r>
            <a:r>
              <a:rPr lang="en-IN" sz="2400" b="1" dirty="0"/>
              <a:t>For City Venice</a:t>
            </a:r>
          </a:p>
          <a:p>
            <a:pPr marL="0" indent="0">
              <a:buNone/>
            </a:pPr>
            <a:r>
              <a:rPr lang="en-IN" sz="2400" dirty="0"/>
              <a:t>    Super host= </a:t>
            </a:r>
            <a:r>
              <a:rPr lang="en-IN" sz="2400" dirty="0" smtClean="0"/>
              <a:t>2407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Other host= </a:t>
            </a:r>
            <a:r>
              <a:rPr lang="en-IN" sz="2400" dirty="0" smtClean="0"/>
              <a:t>3257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E1479C55-1FD9-4ABD-B679-9527213219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742360"/>
              </p:ext>
            </p:extLst>
          </p:nvPr>
        </p:nvGraphicFramePr>
        <p:xfrm>
          <a:off x="5602778" y="1825625"/>
          <a:ext cx="5751022" cy="394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924</Words>
  <Application>Microsoft Office PowerPoint</Application>
  <PresentationFormat>Widescreen</PresentationFormat>
  <Paragraphs>161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Bodoni MT Condensed</vt:lpstr>
      <vt:lpstr>Bookman Old Style</vt:lpstr>
      <vt:lpstr>Calibri</vt:lpstr>
      <vt:lpstr>Cambria Math</vt:lpstr>
      <vt:lpstr>Century Gothic</vt:lpstr>
      <vt:lpstr>Microsoft Himalaya</vt:lpstr>
      <vt:lpstr>Segoe UI Light</vt:lpstr>
      <vt:lpstr>Wingdings</vt:lpstr>
      <vt:lpstr>Office Theme</vt:lpstr>
      <vt:lpstr>HOST BEHAVIOR ANALYSIS FOR PROPERTY RENTAL COMPANY</vt:lpstr>
      <vt:lpstr>OBJECTIVE-</vt:lpstr>
      <vt:lpstr>DATA OVERVIEW</vt:lpstr>
      <vt:lpstr>COMPARISON OF SUPERHOST VS OTHERHOST ON ACCEPTANCE RATE ON DIFFERENT CITY</vt:lpstr>
      <vt:lpstr>COMPARISON OF SUPERHOST VS OTHERHOST ON RESPONSE RATE ON DIFFERENT CITY</vt:lpstr>
      <vt:lpstr>COMPARISON OF SUPERHOST VS OTHERHOST ON LISTING PRICE ON DIFFERENT CITY</vt:lpstr>
      <vt:lpstr>COMPARISON OF SUPERHOST VS OTHERHOST ON REVIEW SCORE ON DIFFERENT CITY</vt:lpstr>
      <vt:lpstr>COMPARISON OF SUPERHOST VS OTHERHOST ON PROFILE PIC AVAILABILITY ON DIFFERENT CITY</vt:lpstr>
      <vt:lpstr>COMPARISON OF SUPERHOST VS OTHERHOST ON BIG PROPERTY LISTING ON DIFFERENT CITY</vt:lpstr>
      <vt:lpstr>COMPARISON OF SUPERHOST VS OTHERHOST ON SMALL PROPERTY LISTING ON DIFFERENT CITY</vt:lpstr>
      <vt:lpstr>COMPARISON OF SUPERHOST VS OTHERHOST ON IDENTITY VERIFIED ON DIFFERENT CITY</vt:lpstr>
      <vt:lpstr>COMPARISON OF SUPERHOST VS OTHERHOST ON IDENTITY NOT VERIFIED ON DIFFERENT CITY</vt:lpstr>
      <vt:lpstr>COMPARISON OF SUPERHOST VS OTHERHOST ON INSTANT BOOKING AVAILABLE ON DIFFERENT CITY</vt:lpstr>
      <vt:lpstr>COMPARISON OF SUPERHOST VS OTHERHOST ON INSTANT BOOKING NOT AVAILABLE ON DIFFERENT CITY</vt:lpstr>
      <vt:lpstr>ANALYSIS ON MONTHLY BOOKING OF SUPERHOST VS OTHERHOST ON DIFFERENT CITY</vt:lpstr>
      <vt:lpstr>ANALYSIS ON COMMENTS REVIEW OF SUPERHOST VS OTHERHOST ON DIFFERENT CITY</vt:lpstr>
      <vt:lpstr>INSIGHTS-</vt:lpstr>
      <vt:lpstr>CHALLENGES/LEARNINGS-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2022-09-11T09:17:46Z</dcterms:created>
  <dcterms:modified xsi:type="dcterms:W3CDTF">2022-12-13T05:13:10Z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