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19640" y="300600"/>
            <a:ext cx="8852760" cy="584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719640" y="300600"/>
            <a:ext cx="8852760" cy="584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19640" y="300600"/>
            <a:ext cx="8852760" cy="584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4320000"/>
            <a:ext cx="501840" cy="10778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287640"/>
            <a:ext cx="501840" cy="10778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287640"/>
            <a:ext cx="501840" cy="10778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719640" y="300600"/>
            <a:ext cx="885276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91640" y="4103640"/>
            <a:ext cx="8565120" cy="14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333333"/>
                </a:solidFill>
                <a:latin typeface="Open Sans"/>
                <a:ea typeface="DejaVu Sans"/>
              </a:rPr>
              <a:t>FPE - Format Preserving Encryption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-1223640" y="6768000"/>
            <a:ext cx="546948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- Suraj Hardade</a:t>
            </a:r>
            <a:endParaRPr b="0" lang="en-IN" sz="22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19640" y="300600"/>
            <a:ext cx="8852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FF1 Encrypt Algorithm: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91640" y="1563120"/>
            <a:ext cx="8421120" cy="22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Prerequisites :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Designated cipher function, CIPH , of an approved 128-bit block cipher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Key, K, for the block cipher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Base, radix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Range of supported message lengths,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[minlen .. maxlen]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Maximum byte length for tweaks, maxTlen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Input :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Numeral string, X, in base radix of length n, such that n ∈ [minlen .. maxlen]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Tweak T, a byte string of byte length t, such that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 ∈ [0 .. maxTlen]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Output :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Numeral string, Y, such that LEN (Y) = 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19640" y="300600"/>
            <a:ext cx="8852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FF1 Encrypt Algorithm: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91640" y="1563120"/>
            <a:ext cx="8421120" cy="22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91640" y="1655640"/>
            <a:ext cx="8637480" cy="66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Steps: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. u = ⎣n/2⎦; v = n – u                           u : Half of total length of I/p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v : Remaining length of I/p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Floor function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: - denoted by ⌊x⌋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greatest integer that does not exceed x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Ex. ⌊2.1⌋ = 2;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⌊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4⌋ = 4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. A = X [1 .. u]; B = X [u + 1 .. n]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A : Half  numreals of I/p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B : Remaining numerals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Give substring of numerals from 1 to u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Ex. X=56789  -  Numeral string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X[1..3]=567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  <p:sp>
        <p:nvSpPr>
          <p:cNvPr id="141" name="Line 4"/>
          <p:cNvSpPr/>
          <p:nvPr/>
        </p:nvSpPr>
        <p:spPr>
          <a:xfrm flipH="1" flipV="1">
            <a:off x="2290680" y="5489280"/>
            <a:ext cx="13320" cy="55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19640" y="300600"/>
            <a:ext cx="8852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FF1 Encrypt Algorithm: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91640" y="1563120"/>
            <a:ext cx="8421120" cy="22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719640" y="1511640"/>
            <a:ext cx="8637480" cy="84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= ⎡ ⎡v ⋅ LOG (radix)⎤/8⎤      b : value needed in Step 6.i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ceiling function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: - denoted by ⎡x⎤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least integer that is not less than x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Ex. ⎡2.1⎤ = 3;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⎡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4⎤ = 4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LOG(radix) :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base 2 logarithm of x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Ex. LOG(10) = 3.32...    radix=10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LOG(36)= 1.556..    radix=36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. d = 4 ⎡b/4⎤ + 4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d : value needed in Step 6.iii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. P = [1]</a:t>
            </a:r>
            <a:r>
              <a:rPr b="0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|| [2]</a:t>
            </a:r>
            <a:r>
              <a:rPr b="0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|| [1]</a:t>
            </a:r>
            <a:r>
              <a:rPr b="0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|| [radix]</a:t>
            </a:r>
            <a:r>
              <a:rPr b="0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|| [10]</a:t>
            </a:r>
            <a:r>
              <a:rPr b="0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|| [u mod 256]</a:t>
            </a:r>
            <a:r>
              <a:rPr b="0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|| [n]</a:t>
            </a:r>
            <a:r>
              <a:rPr b="0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|| [t]</a:t>
            </a:r>
            <a:r>
              <a:rPr b="0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- 16 bytes string   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|| : Represent concatenation operation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19640" y="300600"/>
            <a:ext cx="8852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FF1 Encrypt Algorithm: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791640" y="1563120"/>
            <a:ext cx="8421120" cy="22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719640" y="1511640"/>
            <a:ext cx="8637480" cy="84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. P ← [vers]</a:t>
            </a:r>
            <a:r>
              <a:rPr b="0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|| [method]</a:t>
            </a:r>
            <a:r>
              <a:rPr b="0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|| [addition]</a:t>
            </a:r>
            <a:r>
              <a:rPr b="0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|| [radix]</a:t>
            </a:r>
            <a:r>
              <a:rPr b="0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|| [rnds(n)]</a:t>
            </a:r>
            <a:r>
              <a:rPr b="0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|| [split(n)]</a:t>
            </a:r>
            <a:r>
              <a:rPr b="0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|| [n]</a:t>
            </a:r>
            <a:r>
              <a:rPr b="0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|| [t]</a:t>
            </a:r>
            <a:r>
              <a:rPr b="0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6.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For i from 0 to 9: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As total rounds=10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i.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Q = T || [0]</a:t>
            </a:r>
            <a:r>
              <a:rPr b="0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(−t−b−1) mod 16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|| [i]</a:t>
            </a:r>
            <a:r>
              <a:rPr b="0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|| [ NUM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(radix)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(B)]</a:t>
            </a:r>
            <a:r>
              <a:rPr b="0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[x]</a:t>
            </a:r>
            <a:r>
              <a:rPr b="1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:  representation of x as a string of s bytes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Ex. [1]</a:t>
            </a:r>
            <a:r>
              <a:rPr b="0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=[0,0,0,1]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NUM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(radix)</a:t>
            </a: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(X) :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converts numerial string X represents in base radix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Algorithm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NUM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(radix)</a:t>
            </a: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(X)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-Prerequisite: - Base,radix.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-Input : - Numeral string, X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sng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Output :  Number, x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Steps: 1.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Let x = 0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2. For i from 1 to LEN (X), let x = x ⋅ radix + X [i]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3. Return x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19640" y="300600"/>
            <a:ext cx="8852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FF1 Encrypt Algorithm: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91640" y="1563120"/>
            <a:ext cx="8421120" cy="22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719640" y="1511640"/>
            <a:ext cx="8637480" cy="84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798120" y="1655640"/>
            <a:ext cx="8775720" cy="57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6.ii :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R = PRF (P || Q)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6.iii :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Let S be the first d bytes of the following string of ⎡d/16⎤blocks: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R ||CIPH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(k)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(R⊕[1]</a:t>
            </a:r>
            <a:r>
              <a:rPr b="0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)||CIPH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(k)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(R⊕[2]</a:t>
            </a:r>
            <a:r>
              <a:rPr b="0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)...CIPH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(k)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(R⊕[⎡d/16⎤-1]</a:t>
            </a:r>
            <a:r>
              <a:rPr b="0" lang="en-IN" sz="26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)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CIPH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(k)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Designated cipher function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 Ex. AES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(k)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6.iv :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y = NUM(S)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NUM(x)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: integer that a bit string x represents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ex.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NUM(10000000) = 128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6.v :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If i is even, let m = u; else, let m = v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6.vi :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c = (NUM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(radix)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(A)+y)mod radix</a:t>
            </a:r>
            <a:r>
              <a:rPr b="0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used to keep length is same as A numeral substring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19640" y="300600"/>
            <a:ext cx="8852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FF1 Encrypt Algorithm: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91640" y="1563120"/>
            <a:ext cx="8421120" cy="22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719640" y="1511640"/>
            <a:ext cx="8637480" cy="84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798120" y="1655640"/>
            <a:ext cx="8775720" cy="55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6.vii :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C = STR</a:t>
            </a:r>
            <a:r>
              <a:rPr b="0" lang="en-IN" sz="22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IN" sz="22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(radix)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(c)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STR</a:t>
            </a:r>
            <a:r>
              <a:rPr b="1" lang="en-IN" sz="22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IN" sz="22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(radix)</a:t>
            </a: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(x):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representation of x as a string of m numerals in base radix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ex. </a:t>
            </a: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STR</a:t>
            </a:r>
            <a:r>
              <a:rPr b="1" lang="en-IN" sz="22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1" lang="en-IN" sz="22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(12)</a:t>
            </a: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(556)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: 0 3 10 7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6.viii :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 = B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6.ix :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B = C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7.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Return A || B</a:t>
            </a:r>
            <a:endParaRPr b="0" lang="en-IN" sz="22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19640" y="300600"/>
            <a:ext cx="8852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Test Vectors: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91640" y="1563120"/>
            <a:ext cx="8421120" cy="22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19640" y="1511640"/>
            <a:ext cx="8637480" cy="84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647640" y="1439640"/>
            <a:ext cx="8782200" cy="623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 Vector 1: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PT is &lt;0123456789&gt;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Radix = 10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 (length = 10): "0123456789"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Tweak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 is 2B 7E 15 16 28 AE D2 A6 AB F7 15 88 09 CF 4F 3C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Intermediate values: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 is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0 1 2 3 4 5 6 7 8 9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numeral string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Tweak is &lt;empty&gt;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Step1 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 = ⎣n/2⎦; v = n – u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 is 5, v is 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Step2: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= X [1 .. u]; B = X [u + 1 .. n]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A is  0 1 2 3 4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A numeral string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B is  5 6 7 8 9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B numeral string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19640" y="300600"/>
            <a:ext cx="8852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Test Vectors: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91640" y="1563120"/>
            <a:ext cx="8421120" cy="22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719640" y="1511640"/>
            <a:ext cx="8637480" cy="84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719640" y="1439640"/>
            <a:ext cx="9214200" cy="60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 Vector 1: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Intermediate values: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Step3: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 = ⎡ ⎡v ⋅ LOG (radix)⎤/8⎤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LOG(10)=3.32=4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ceil division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v.4=ceil_div(20/8)=ceil_div(2.5)=3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b is 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Step4: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 = 4 ⎡b/4⎤ + 4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 is 8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Step5: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 = [1]</a:t>
            </a:r>
            <a:r>
              <a:rPr b="0" lang="en-IN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|| [2]</a:t>
            </a:r>
            <a:r>
              <a:rPr b="0" lang="en-IN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|| [1]</a:t>
            </a:r>
            <a:r>
              <a:rPr b="0" lang="en-IN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|| [radix]</a:t>
            </a:r>
            <a:r>
              <a:rPr b="0" lang="en-IN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|| [10]</a:t>
            </a:r>
            <a:r>
              <a:rPr b="0" lang="en-IN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|| [u mod 256]</a:t>
            </a:r>
            <a:r>
              <a:rPr b="0" lang="en-IN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|| [n]</a:t>
            </a:r>
            <a:r>
              <a:rPr b="0" lang="en-IN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|| [t]</a:t>
            </a:r>
            <a:r>
              <a:rPr b="0" lang="en-IN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[radix]</a:t>
            </a:r>
            <a:r>
              <a:rPr b="0" lang="en-IN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3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[10]</a:t>
            </a:r>
            <a:r>
              <a:rPr b="0" lang="en-IN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3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=[0,0,10]      -Represented in byte string upto 3 bytes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[n]</a:t>
            </a:r>
            <a:r>
              <a:rPr b="0" lang="en-IN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=[10]</a:t>
            </a:r>
            <a:r>
              <a:rPr b="0" lang="en-IN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4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=[0,0,0,10]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[t]</a:t>
            </a:r>
            <a:r>
              <a:rPr b="0" lang="en-IN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4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r>
              <a:rPr b="0" lang="en-IN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[0]</a:t>
            </a:r>
            <a:r>
              <a:rPr b="0" lang="en-IN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4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=[0,0,0,0]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length of tweak ‘t’ is zero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 is [ 1, 2, 1, 0, 0, 10, 10, 5, 0, 0, 0, 10, 0, 0, 0, 0 ]  - after concating all values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it should be 16 bytes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Round #0: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Step6.i :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Q = T || [0]</a:t>
            </a:r>
            <a:r>
              <a:rPr b="0" lang="en-IN" sz="20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(−t−b−1) mod 16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|| [i]</a:t>
            </a:r>
            <a:r>
              <a:rPr b="0" lang="en-IN" sz="20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|| [ NUM</a:t>
            </a:r>
            <a:r>
              <a:rPr b="0" lang="en-IN" sz="20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(radix)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(B)]</a:t>
            </a:r>
            <a:r>
              <a:rPr b="0" lang="en-IN" sz="20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1" lang="en-IN" sz="2000" spc="-1" strike="noStrike" baseline="33000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baseline="33000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2000" spc="-1" strike="noStrike" baseline="33000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2000" spc="-1" strike="noStrike" baseline="33000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2000" spc="-1" strike="noStrike" baseline="33000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is empty - if present we need to convert each digit/char to its ascii</a:t>
            </a:r>
            <a:endParaRPr b="0" lang="en-IN" sz="20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19640" y="300600"/>
            <a:ext cx="8852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Test Vectors: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91640" y="1563120"/>
            <a:ext cx="8421120" cy="22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719640" y="1511640"/>
            <a:ext cx="8637480" cy="84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719640" y="1439640"/>
            <a:ext cx="9214200" cy="66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 Vector 1: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Intermediate values: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Round #0: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Step6.i :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Q = T || [0]</a:t>
            </a:r>
            <a:r>
              <a:rPr b="0" lang="en-IN" sz="20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(−t−b−1) mod 16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|| [i]</a:t>
            </a:r>
            <a:r>
              <a:rPr b="0" lang="en-IN" sz="20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|| [ NUM</a:t>
            </a:r>
            <a:r>
              <a:rPr b="0" lang="en-IN" sz="20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(radix)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(B)]</a:t>
            </a:r>
            <a:r>
              <a:rPr b="0" lang="en-IN" sz="20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1" lang="en-IN" sz="2000" spc="-1" strike="noStrike" baseline="33000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baseline="33000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2000" spc="-1" strike="noStrike" baseline="33000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2000" spc="-1" strike="noStrike" baseline="33000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2000" spc="-1" strike="noStrike" baseline="33000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is empty - </a:t>
            </a:r>
            <a:r>
              <a:rPr b="0" i="1" lang="en-IN" sz="2000" spc="-1" strike="noStrike" u="sng">
                <a:solidFill>
                  <a:srgbClr val="000000"/>
                </a:solidFill>
                <a:uFillTx/>
                <a:latin typeface="Arial"/>
                <a:ea typeface="Noto Sans CJK SC Regular"/>
              </a:rPr>
              <a:t>if present we need to convert each digit/char to its ascii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- 2</a:t>
            </a:r>
            <a:r>
              <a:rPr b="0" lang="en-IN" sz="2000" spc="-1" strike="noStrike" baseline="101000">
                <a:solidFill>
                  <a:srgbClr val="000000"/>
                </a:solidFill>
                <a:latin typeface="Arial"/>
                <a:ea typeface="Noto Sans CJK SC Regular"/>
              </a:rPr>
              <a:t>nd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block is to padd 0’s into Q : (-0-3-1)%16=12 : [0]</a:t>
            </a:r>
            <a:r>
              <a:rPr b="0" lang="en-IN" sz="2000" spc="-1" strike="noStrike" baseline="33000">
                <a:solidFill>
                  <a:srgbClr val="000000"/>
                </a:solidFill>
                <a:latin typeface="Arial"/>
                <a:ea typeface="Noto Sans CJK SC Regular"/>
              </a:rPr>
              <a:t>12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i represent round count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[ NUM</a:t>
            </a:r>
            <a:r>
              <a:rPr b="0" lang="en-IN" sz="20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(radix)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(B)]</a:t>
            </a:r>
            <a:r>
              <a:rPr b="0" lang="en-IN" sz="20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= [ NUM</a:t>
            </a:r>
            <a:r>
              <a:rPr b="0" lang="en-IN" sz="20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(10)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(B)]</a:t>
            </a:r>
            <a:r>
              <a:rPr b="0" lang="en-IN" sz="20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3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i="1" lang="en-IN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- convert numeral string to integer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NUM</a:t>
            </a:r>
            <a:r>
              <a:rPr b="0" lang="en-IN" sz="20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(10)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(5,6,7,8,9)=[56789]</a:t>
            </a:r>
            <a:r>
              <a:rPr b="0" lang="en-IN" sz="20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= [0,221,213]  -conversion to byte string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Q is [ 0, 0, 0, 0, 0, 0, 0, 0, 0, 0, 0, 0, 0, 0, 221,213 ]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round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Step6.ii: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 = PRF (P || Q)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 is [ 195, 184, 41, 161, 232, 100, 43, 120, 204, 41,148, 123, 59, 147,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219, 99 ]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Step6.iii: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 is c3b829a1e8642b78      - first d bytes of 6.iii step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68" name="Line 5"/>
          <p:cNvSpPr/>
          <p:nvPr/>
        </p:nvSpPr>
        <p:spPr>
          <a:xfrm>
            <a:off x="2807640" y="5328000"/>
            <a:ext cx="28076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6"/>
          <p:cNvSpPr/>
          <p:nvPr/>
        </p:nvSpPr>
        <p:spPr>
          <a:xfrm flipV="1">
            <a:off x="5902920" y="5472000"/>
            <a:ext cx="36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Line 7"/>
          <p:cNvSpPr/>
          <p:nvPr/>
        </p:nvSpPr>
        <p:spPr>
          <a:xfrm>
            <a:off x="6119280" y="5328000"/>
            <a:ext cx="100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719640" y="300600"/>
            <a:ext cx="8852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Test Vectors: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91640" y="1563120"/>
            <a:ext cx="8421120" cy="22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719640" y="1511640"/>
            <a:ext cx="8637480" cy="84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19640" y="1439640"/>
            <a:ext cx="9214200" cy="74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 Vector 1: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Intermediate values: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Round #0: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Step6.iv: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y = NUM (S)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y is 14103068008476060536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Step6.v: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m is 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Step6.vi 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 = ( NUM</a:t>
            </a:r>
            <a:r>
              <a:rPr b="0" lang="en-IN" sz="1800" spc="-1" strike="noStrike" baseline="-33000">
                <a:solidFill>
                  <a:srgbClr val="000000"/>
                </a:solidFill>
                <a:latin typeface="Arial"/>
                <a:ea typeface="Noto Sans CJK SC Regular"/>
              </a:rPr>
              <a:t>(radix)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(A)+y) mod radix</a:t>
            </a:r>
            <a:r>
              <a:rPr b="0" lang="en-IN" sz="1800" spc="-1" strike="noStrike" baseline="33000">
                <a:solidFill>
                  <a:srgbClr val="000000"/>
                </a:solidFill>
                <a:latin typeface="Arial"/>
                <a:ea typeface="Noto Sans CJK SC Regular"/>
              </a:rPr>
              <a:t>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 is 61770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Step6.vii: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 = STR</a:t>
            </a:r>
            <a:r>
              <a:rPr b="0" lang="en-IN" sz="2600" spc="-1" strike="noStrike" baseline="33000">
                <a:solidFill>
                  <a:srgbClr val="000000"/>
                </a:solidFill>
                <a:latin typeface="Arial"/>
                <a:ea typeface="Noto Sans CJK SC Regular"/>
              </a:rPr>
              <a:t>m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0" lang="en-IN" sz="2200" spc="-1" strike="noStrike" baseline="-33000">
                <a:solidFill>
                  <a:srgbClr val="000000"/>
                </a:solidFill>
                <a:latin typeface="Arial"/>
                <a:ea typeface="Noto Sans CJK SC Regular"/>
              </a:rPr>
              <a:t>radix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(c)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 is 61770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Step6.viii: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A is  5 6 7 8 9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Step6.ix: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B is 6 1 7 7 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This loop will continue till it completes 10 rounds after that A and B concatenate and returned.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19640" y="300600"/>
            <a:ext cx="8852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What  Is FPE?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0" y="2231640"/>
            <a:ext cx="10010520" cy="349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Format Preserving Encryption is - as the name says - an encryption in which the format of the encrypted data is maintained.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When a plaintext is encrypted with FPE, the ciphertext then has the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same format again and has same length.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1. CCN – Credit Card Number : Consist of 16 digits decimal numerals.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2. SSN -  Social Security Number : Consist of 9 digits decimal numerals.</a:t>
            </a:r>
            <a:endParaRPr b="0" lang="en-IN" sz="22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711360" y="1555200"/>
            <a:ext cx="8213400" cy="549900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719640" y="300600"/>
            <a:ext cx="8852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Ex : CCN </a:t>
            </a:r>
            <a:endParaRPr b="0" lang="en-IN" sz="44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19640" y="300600"/>
            <a:ext cx="8852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Modes Of FPE 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31640" y="2111400"/>
            <a:ext cx="8709120" cy="41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FF1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: - Format-preserving, Feistel-based encryption mode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Flexibility in the length of the tweak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Round count is ten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supports a greater range of lengths for the protected,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formatted data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FF3 :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Format-preserving, Feistel-based encryption mode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Tweak length is fixed.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Round count is eight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Greater throughput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76000" y="177120"/>
            <a:ext cx="8852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Feistel Structure :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31640" y="1727640"/>
            <a:ext cx="8997120" cy="38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FF1 and FF3 based on Feistel Structure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 framework for constructing an encryption mode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Consists of several iterations called rounds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Consists of three steps: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1. The data is split into two parts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2. keyed function, called the round function, is applied to one part of          the data in order to modify the other part of the data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3. The roles of the two parts are swapped for the next round</a:t>
            </a:r>
            <a:endParaRPr b="0" lang="en-IN" sz="22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76000" y="177120"/>
            <a:ext cx="8852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Feistel Structure : 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870840" y="1223640"/>
            <a:ext cx="8197920" cy="63129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19640" y="300600"/>
            <a:ext cx="8852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Definitions 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50880" y="1656000"/>
            <a:ext cx="8637120" cy="56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Alphabet :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finite set of two or more symbols.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Ex.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alphabet of lower-case English letters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Base : 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characters in a given alphabet.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base is denoted by radix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Ex.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alphabet of base ten numerals: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{0,1,2,3,4,5,6,7,8,9}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radix=10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Numeral :-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For a given base, a nonnegative integer less than the base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Ex.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alphabet of base ten numerals: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{0,1,2,3,4,5,6,7,8,9}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470240" y="2823840"/>
            <a:ext cx="637488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{a, b, c, d, e, f, g, h, i, j, k, l, m, n, o, p, q, r, s, t, u, v, w, x, y, z}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19640" y="300600"/>
            <a:ext cx="8852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Definitions 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19640" y="1563120"/>
            <a:ext cx="8637120" cy="58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4. Numeral  String:-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For a given base, a finite, ordered sequence of numerals for the base.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Ex.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alphabet of base ten numerals: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{0,1,2,3,4,5,6,7,8,9}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Numeral string : {0,1,2,…,radix-1}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5. Byte : 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tring of eight bits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6. Byte String :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B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it string whose length is a multiple of eight bits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concatenation of a finite sequence of bytes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7. Tweak :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I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nput parameter to the encryption and decryption  functions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Not need to be kept secret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Tweaks are Byte String (FF1  &amp; FF3)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20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19640" y="300600"/>
            <a:ext cx="8852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Parameters 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75640" y="1223640"/>
            <a:ext cx="8853120" cy="72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Parameters requirements for FF1 Algo :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1. radix  :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radix ∈ [2 .. 2^16 ]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2. minlen &amp; maxlen: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2 &lt;= minlen &lt;= maxlen &lt; (2^32)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3. Twaek :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- Byte^≤maxlen where maxlen = 2^32 − 1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4. Keys :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{0,1}^128 : 128-bit AES keys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5. Addition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: 1 : Blockwise Addition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6. method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: 2 : alternating feistel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7. split (n)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: floor_div : ⎣n/2⎦      n : No. Of characters in input string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8. rnds (n)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: 10 : number of rounds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9. CIPH :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AES-based round function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2018-11-20T19:08:46Z</dcterms:created>
  <dc:creator/>
  <dc:description/>
  <dc:language>en-IN</dc:language>
  <cp:lastModifiedBy/>
  <dcterms:modified xsi:type="dcterms:W3CDTF">2018-11-26T11:35:50Z</dcterms:modified>
  <cp:revision>30</cp:revision>
  <dc:subject/>
  <dc:title/>
</cp:coreProperties>
</file>