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98" r:id="rId2"/>
    <p:sldId id="325" r:id="rId3"/>
    <p:sldId id="378" r:id="rId4"/>
    <p:sldId id="379" r:id="rId5"/>
    <p:sldId id="380" r:id="rId6"/>
    <p:sldId id="381" r:id="rId7"/>
    <p:sldId id="382" r:id="rId8"/>
    <p:sldId id="383" r:id="rId9"/>
    <p:sldId id="384" r:id="rId10"/>
    <p:sldId id="385" r:id="rId11"/>
    <p:sldId id="386" r:id="rId12"/>
    <p:sldId id="387" r:id="rId13"/>
    <p:sldId id="388" r:id="rId14"/>
    <p:sldId id="3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574" autoAdjust="0"/>
  </p:normalViewPr>
  <p:slideViewPr>
    <p:cSldViewPr snapToGrid="0">
      <p:cViewPr varScale="1">
        <p:scale>
          <a:sx n="72" d="100"/>
          <a:sy n="72" d="100"/>
        </p:scale>
        <p:origin x="534"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7" d="100"/>
          <a:sy n="87" d="100"/>
        </p:scale>
        <p:origin x="244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2020/12/24</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2020/12/24</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127173"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C90D1E8-BE8A-4AC3-A03C-2FD5B4036EB9}"/>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032345" y="6363495"/>
            <a:ext cx="1589808" cy="432000"/>
          </a:xfrm>
          <a:prstGeom prst="rect">
            <a:avLst/>
          </a:prstGeom>
        </p:spPr>
      </p:pic>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2" r:id="rId22"/>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www.edureka.co/blog/what-is-kubernetes-container-orchestration"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19359"/>
            <a:ext cx="9780588"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ZA" sz="4800"/>
              <a:t>Kubernetes </a:t>
            </a:r>
            <a:r>
              <a:rPr lang="en-ZA" sz="4800" dirty="0"/>
              <a:t>- Basics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IN" dirty="0"/>
              <a:t>CDAC </a:t>
            </a:r>
            <a:endParaRPr lang="en-ZA" dirty="0"/>
          </a:p>
        </p:txBody>
      </p:sp>
      <p:pic>
        <p:nvPicPr>
          <p:cNvPr id="6" name="Picture 5">
            <a:extLst>
              <a:ext uri="{FF2B5EF4-FFF2-40B4-BE49-F238E27FC236}">
                <a16:creationId xmlns:a16="http://schemas.microsoft.com/office/drawing/2014/main" id="{288A370A-4133-4D4E-8B5D-D3B759DBB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0979" y="160214"/>
            <a:ext cx="1830630" cy="1141728"/>
          </a:xfrm>
          <a:prstGeom prst="rect">
            <a:avLst/>
          </a:prstGeom>
        </p:spPr>
      </p:pic>
      <p:sp>
        <p:nvSpPr>
          <p:cNvPr id="7" name="Slide Number Placeholder 5">
            <a:extLst>
              <a:ext uri="{FF2B5EF4-FFF2-40B4-BE49-F238E27FC236}">
                <a16:creationId xmlns:a16="http://schemas.microsoft.com/office/drawing/2014/main" id="{71562663-081B-4B21-84D4-F28610DDF4D2}"/>
              </a:ext>
            </a:extLst>
          </p:cNvPr>
          <p:cNvSpPr txBox="1">
            <a:spLocks/>
          </p:cNvSpPr>
          <p:nvPr/>
        </p:nvSpPr>
        <p:spPr>
          <a:xfrm>
            <a:off x="11791173" y="6371351"/>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1</a:t>
            </a:fld>
            <a:endParaRPr lang="en-ZA"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32000"/>
            <a:ext cx="11340000" cy="432000"/>
          </a:xfrm>
          <a:prstGeom prst="rect">
            <a:avLst/>
          </a:prstGeom>
        </p:spPr>
        <p:txBody>
          <a:bodyPr vert="horz" lIns="0" tIns="0" rIns="0" bIns="0" rtlCol="0" anchor="ctr">
            <a:normAutofit/>
          </a:bodyPr>
          <a:lstStyle/>
          <a:p>
            <a:r>
              <a:rPr lang="en-ZA" sz="3000" b="1" kern="1200" spc="-150">
                <a:latin typeface="+mj-lt"/>
                <a:ea typeface="+mj-ea"/>
                <a:cs typeface="+mj-cs"/>
              </a:rPr>
              <a:t>Kubernetes Architecture</a:t>
            </a:r>
          </a:p>
        </p:txBody>
      </p:sp>
      <p:sp>
        <p:nvSpPr>
          <p:cNvPr id="6148" name="Footer Placeholder 2">
            <a:extLst>
              <a:ext uri="{FF2B5EF4-FFF2-40B4-BE49-F238E27FC236}">
                <a16:creationId xmlns:a16="http://schemas.microsoft.com/office/drawing/2014/main" id="{430A8884-D631-4557-8D97-391F4D3F62AF}"/>
              </a:ext>
            </a:extLst>
          </p:cNvPr>
          <p:cNvSpPr>
            <a:spLocks noGrp="1"/>
          </p:cNvSpPr>
          <p:nvPr>
            <p:ph type="ftr" sz="quarter" idx="13"/>
          </p:nvPr>
        </p:nvSpPr>
        <p:spPr>
          <a:xfrm>
            <a:off x="432000" y="6439820"/>
            <a:ext cx="5664000" cy="295062"/>
          </a:xfrm>
        </p:spPr>
        <p:txBody>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vert="horz" lIns="0" tIns="0" rIns="0" bIns="0" rtlCol="0" anchor="ctr">
            <a:normAutofit/>
          </a:bodyPr>
          <a:lstStyle/>
          <a:p>
            <a:pPr>
              <a:spcAft>
                <a:spcPts val="600"/>
              </a:spcAft>
            </a:pPr>
            <a:fld id="{19B51A1E-902D-48AF-9020-955120F399B6}" type="slidenum">
              <a:rPr lang="en-ZA" smtClean="0"/>
              <a:pPr>
                <a:spcAft>
                  <a:spcPts val="600"/>
                </a:spcAft>
              </a:pPr>
              <a:t>10</a:t>
            </a:fld>
            <a:endParaRPr lang="en-ZA"/>
          </a:p>
        </p:txBody>
      </p:sp>
      <p:pic>
        <p:nvPicPr>
          <p:cNvPr id="6146" name="Picture 2" descr="Kubernetes Worker Node - Kubernetes Tutorial - Edureka">
            <a:extLst>
              <a:ext uri="{FF2B5EF4-FFF2-40B4-BE49-F238E27FC236}">
                <a16:creationId xmlns:a16="http://schemas.microsoft.com/office/drawing/2014/main" id="{F3A0A596-714A-4752-B14C-3AD1AB7D84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1886" y="864000"/>
            <a:ext cx="5460114" cy="5169713"/>
          </a:xfrm>
          <a:prstGeom prst="rect">
            <a:avLst/>
          </a:prstGeom>
          <a:solidFill>
            <a:srgbClr val="FFFFFF"/>
          </a:solidFill>
        </p:spPr>
      </p:pic>
      <p:sp>
        <p:nvSpPr>
          <p:cNvPr id="2" name="Rectangle 1">
            <a:extLst>
              <a:ext uri="{FF2B5EF4-FFF2-40B4-BE49-F238E27FC236}">
                <a16:creationId xmlns:a16="http://schemas.microsoft.com/office/drawing/2014/main" id="{D99B4FB4-3741-478F-83E1-626C03ED0585}"/>
              </a:ext>
            </a:extLst>
          </p:cNvPr>
          <p:cNvSpPr>
            <a:spLocks noChangeArrowheads="1"/>
          </p:cNvSpPr>
          <p:nvPr/>
        </p:nvSpPr>
        <p:spPr bwMode="auto">
          <a:xfrm>
            <a:off x="431999" y="1007250"/>
            <a:ext cx="5448115" cy="51697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solidFill>
                  <a:schemeClr val="tx1">
                    <a:lumMod val="75000"/>
                    <a:lumOff val="25000"/>
                  </a:schemeClr>
                </a:solidFill>
                <a:effectLst/>
                <a:latin typeface="+mn-lt"/>
              </a:rPr>
              <a:t>Worker/Slave nodes</a:t>
            </a:r>
            <a:endParaRPr kumimoji="0" lang="en-US" altLang="en-US" b="0" i="0" u="none" strike="noStrike" cap="none" normalizeH="0" baseline="0" dirty="0">
              <a:ln>
                <a:noFill/>
              </a:ln>
              <a:solidFill>
                <a:schemeClr val="tx1">
                  <a:lumMod val="75000"/>
                  <a:lumOff val="25000"/>
                </a:schemeClr>
              </a:solidFill>
              <a:effectLst/>
              <a:latin typeface="+mn-lt"/>
            </a:endParaRP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mn-lt"/>
              </a:rPr>
              <a:t>Worker nodes contain all the necessary services to manage the networking between the containers, communicate with the master node, and assign resources to the scheduled containers.</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mn-lt"/>
              </a:rPr>
              <a:t>               </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mn-lt"/>
              </a:rPr>
              <a:t>As you can see in the above diagram, the worker node has various components like Docker Container, </a:t>
            </a:r>
            <a:r>
              <a:rPr kumimoji="0" lang="en-US" altLang="en-US" b="0" i="0" u="none" strike="noStrike" cap="none" normalizeH="0" baseline="0" dirty="0" err="1">
                <a:ln>
                  <a:noFill/>
                </a:ln>
                <a:solidFill>
                  <a:schemeClr val="tx1">
                    <a:lumMod val="75000"/>
                    <a:lumOff val="25000"/>
                  </a:schemeClr>
                </a:solidFill>
                <a:effectLst/>
                <a:latin typeface="+mn-lt"/>
              </a:rPr>
              <a:t>Kubelet</a:t>
            </a:r>
            <a:r>
              <a:rPr kumimoji="0" lang="en-US" altLang="en-US" b="0" i="0" u="none" strike="noStrike" cap="none" normalizeH="0" baseline="0" dirty="0">
                <a:ln>
                  <a:noFill/>
                </a:ln>
                <a:solidFill>
                  <a:schemeClr val="tx1">
                    <a:lumMod val="75000"/>
                    <a:lumOff val="25000"/>
                  </a:schemeClr>
                </a:solidFill>
                <a:effectLst/>
                <a:latin typeface="+mn-lt"/>
              </a:rPr>
              <a:t>, </a:t>
            </a:r>
            <a:r>
              <a:rPr kumimoji="0" lang="en-US" altLang="en-US" b="0" i="0" u="none" strike="noStrike" cap="none" normalizeH="0" baseline="0" dirty="0" err="1">
                <a:ln>
                  <a:noFill/>
                </a:ln>
                <a:solidFill>
                  <a:schemeClr val="tx1">
                    <a:lumMod val="75000"/>
                    <a:lumOff val="25000"/>
                  </a:schemeClr>
                </a:solidFill>
                <a:effectLst/>
                <a:latin typeface="+mn-lt"/>
              </a:rPr>
              <a:t>Kube</a:t>
            </a:r>
            <a:r>
              <a:rPr kumimoji="0" lang="en-US" altLang="en-US" b="0" i="0" u="none" strike="noStrike" cap="none" normalizeH="0" baseline="0" dirty="0">
                <a:ln>
                  <a:noFill/>
                </a:ln>
                <a:solidFill>
                  <a:schemeClr val="tx1">
                    <a:lumMod val="75000"/>
                    <a:lumOff val="25000"/>
                  </a:schemeClr>
                </a:solidFill>
                <a:effectLst/>
                <a:latin typeface="+mn-lt"/>
              </a:rPr>
              <a:t>-proxy, and Pods.</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solidFill>
                  <a:schemeClr val="tx1">
                    <a:lumMod val="75000"/>
                    <a:lumOff val="25000"/>
                  </a:schemeClr>
                </a:solidFill>
                <a:effectLst/>
                <a:latin typeface="+mn-lt"/>
              </a:rPr>
              <a:t>Docker Container:</a:t>
            </a:r>
            <a:r>
              <a:rPr kumimoji="0" lang="en-US" altLang="en-US" b="0" i="0" u="none" strike="noStrike" cap="none" normalizeH="0" baseline="0" dirty="0">
                <a:ln>
                  <a:noFill/>
                </a:ln>
                <a:solidFill>
                  <a:schemeClr val="tx1">
                    <a:lumMod val="75000"/>
                    <a:lumOff val="25000"/>
                  </a:schemeClr>
                </a:solidFill>
                <a:effectLst/>
                <a:latin typeface="+mn-lt"/>
              </a:rPr>
              <a:t> Docker runs on each of the worker nodes, and runs the configured pods</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err="1">
                <a:ln>
                  <a:noFill/>
                </a:ln>
                <a:solidFill>
                  <a:schemeClr val="tx1">
                    <a:lumMod val="75000"/>
                    <a:lumOff val="25000"/>
                  </a:schemeClr>
                </a:solidFill>
                <a:effectLst/>
                <a:latin typeface="+mn-lt"/>
              </a:rPr>
              <a:t>Kubelet</a:t>
            </a:r>
            <a:r>
              <a:rPr kumimoji="0" lang="en-US" altLang="en-US" b="1" i="0" u="none" strike="noStrike" cap="none" normalizeH="0" baseline="0" dirty="0">
                <a:ln>
                  <a:noFill/>
                </a:ln>
                <a:solidFill>
                  <a:schemeClr val="tx1">
                    <a:lumMod val="75000"/>
                    <a:lumOff val="25000"/>
                  </a:schemeClr>
                </a:solidFill>
                <a:effectLst/>
                <a:latin typeface="+mn-lt"/>
              </a:rPr>
              <a:t>:</a:t>
            </a:r>
            <a:r>
              <a:rPr kumimoji="0" lang="en-US" altLang="en-US" b="0" i="0" u="none" strike="noStrike" cap="none" normalizeH="0" baseline="0" dirty="0">
                <a:ln>
                  <a:noFill/>
                </a:ln>
                <a:solidFill>
                  <a:schemeClr val="tx1">
                    <a:lumMod val="75000"/>
                    <a:lumOff val="25000"/>
                  </a:schemeClr>
                </a:solidFill>
                <a:effectLst/>
                <a:latin typeface="+mn-lt"/>
              </a:rPr>
              <a:t> </a:t>
            </a:r>
            <a:r>
              <a:rPr kumimoji="0" lang="en-US" altLang="en-US" b="0" i="0" u="none" strike="noStrike" cap="none" normalizeH="0" baseline="0" dirty="0" err="1">
                <a:ln>
                  <a:noFill/>
                </a:ln>
                <a:solidFill>
                  <a:schemeClr val="tx1">
                    <a:lumMod val="75000"/>
                    <a:lumOff val="25000"/>
                  </a:schemeClr>
                </a:solidFill>
                <a:effectLst/>
                <a:latin typeface="+mn-lt"/>
              </a:rPr>
              <a:t>Kubelet</a:t>
            </a:r>
            <a:r>
              <a:rPr kumimoji="0" lang="en-US" altLang="en-US" b="0" i="0" u="none" strike="noStrike" cap="none" normalizeH="0" baseline="0" dirty="0">
                <a:ln>
                  <a:noFill/>
                </a:ln>
                <a:solidFill>
                  <a:schemeClr val="tx1">
                    <a:lumMod val="75000"/>
                    <a:lumOff val="25000"/>
                  </a:schemeClr>
                </a:solidFill>
                <a:effectLst/>
                <a:latin typeface="+mn-lt"/>
              </a:rPr>
              <a:t> gets the configuration of a Pod from the API server and ensures that the described containers are up and running.</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err="1">
                <a:ln>
                  <a:noFill/>
                </a:ln>
                <a:solidFill>
                  <a:schemeClr val="tx1">
                    <a:lumMod val="75000"/>
                    <a:lumOff val="25000"/>
                  </a:schemeClr>
                </a:solidFill>
                <a:effectLst/>
                <a:latin typeface="+mn-lt"/>
              </a:rPr>
              <a:t>Kube</a:t>
            </a:r>
            <a:r>
              <a:rPr kumimoji="0" lang="en-US" altLang="en-US" b="1" i="0" u="none" strike="noStrike" cap="none" normalizeH="0" baseline="0" dirty="0">
                <a:ln>
                  <a:noFill/>
                </a:ln>
                <a:solidFill>
                  <a:schemeClr val="tx1">
                    <a:lumMod val="75000"/>
                    <a:lumOff val="25000"/>
                  </a:schemeClr>
                </a:solidFill>
                <a:effectLst/>
                <a:latin typeface="+mn-lt"/>
              </a:rPr>
              <a:t>-proxy: </a:t>
            </a:r>
            <a:r>
              <a:rPr kumimoji="0" lang="en-US" altLang="en-US" b="0" i="0" u="none" strike="noStrike" cap="none" normalizeH="0" baseline="0" dirty="0" err="1">
                <a:ln>
                  <a:noFill/>
                </a:ln>
                <a:solidFill>
                  <a:schemeClr val="tx1">
                    <a:lumMod val="75000"/>
                    <a:lumOff val="25000"/>
                  </a:schemeClr>
                </a:solidFill>
                <a:effectLst/>
                <a:latin typeface="+mn-lt"/>
              </a:rPr>
              <a:t>Kube</a:t>
            </a:r>
            <a:r>
              <a:rPr kumimoji="0" lang="en-US" altLang="en-US" b="0" i="0" u="none" strike="noStrike" cap="none" normalizeH="0" baseline="0" dirty="0">
                <a:ln>
                  <a:noFill/>
                </a:ln>
                <a:solidFill>
                  <a:schemeClr val="tx1">
                    <a:lumMod val="75000"/>
                    <a:lumOff val="25000"/>
                  </a:schemeClr>
                </a:solidFill>
                <a:effectLst/>
                <a:latin typeface="+mn-lt"/>
              </a:rPr>
              <a:t>-proxy acts as a network proxy and a load balancer for a service on a single worker node</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solidFill>
                  <a:schemeClr val="tx1">
                    <a:lumMod val="75000"/>
                    <a:lumOff val="25000"/>
                  </a:schemeClr>
                </a:solidFill>
                <a:effectLst/>
                <a:latin typeface="+mn-lt"/>
              </a:rPr>
              <a:t>Pods:</a:t>
            </a:r>
            <a:r>
              <a:rPr kumimoji="0" lang="en-US" altLang="en-US" b="0" i="0" u="none" strike="noStrike" cap="none" normalizeH="0" baseline="0" dirty="0">
                <a:ln>
                  <a:noFill/>
                </a:ln>
                <a:solidFill>
                  <a:schemeClr val="tx1">
                    <a:lumMod val="75000"/>
                    <a:lumOff val="25000"/>
                  </a:schemeClr>
                </a:solidFill>
                <a:effectLst/>
                <a:latin typeface="+mn-lt"/>
              </a:rPr>
              <a:t> A pod is one or more containers that logically run together on nodes. </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solidFill>
                <a:schemeClr val="tx1">
                  <a:lumMod val="75000"/>
                  <a:lumOff val="25000"/>
                </a:schemeClr>
              </a:solidFill>
              <a:effectLst/>
              <a:latin typeface="+mn-lt"/>
            </a:endParaRPr>
          </a:p>
        </p:txBody>
      </p:sp>
    </p:spTree>
    <p:extLst>
      <p:ext uri="{BB962C8B-B14F-4D97-AF65-F5344CB8AC3E}">
        <p14:creationId xmlns:p14="http://schemas.microsoft.com/office/powerpoint/2010/main" val="176688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32000"/>
            <a:ext cx="11340000" cy="432000"/>
          </a:xfrm>
          <a:prstGeom prst="rect">
            <a:avLst/>
          </a:prstGeom>
        </p:spPr>
        <p:txBody>
          <a:bodyPr vert="horz" lIns="0" tIns="0" rIns="0" bIns="0" rtlCol="0" anchor="ctr">
            <a:normAutofit/>
          </a:bodyPr>
          <a:lstStyle/>
          <a:p>
            <a:r>
              <a:rPr lang="en-ZA" sz="3000" b="1" kern="1200" spc="-150">
                <a:latin typeface="+mj-lt"/>
                <a:ea typeface="+mj-ea"/>
                <a:cs typeface="+mj-cs"/>
              </a:rPr>
              <a:t>Kubernetes Case Study</a:t>
            </a:r>
          </a:p>
        </p:txBody>
      </p:sp>
      <p:sp>
        <p:nvSpPr>
          <p:cNvPr id="71" name="Footer Placeholder 2">
            <a:extLst>
              <a:ext uri="{FF2B5EF4-FFF2-40B4-BE49-F238E27FC236}">
                <a16:creationId xmlns:a16="http://schemas.microsoft.com/office/drawing/2014/main" id="{A59E7B57-AB89-4304-B111-7958332FA636}"/>
              </a:ext>
            </a:extLst>
          </p:cNvPr>
          <p:cNvSpPr>
            <a:spLocks noGrp="1"/>
          </p:cNvSpPr>
          <p:nvPr>
            <p:ph type="ftr" sz="quarter" idx="13"/>
          </p:nvPr>
        </p:nvSpPr>
        <p:spPr>
          <a:xfrm>
            <a:off x="432000" y="6439820"/>
            <a:ext cx="5664000" cy="295062"/>
          </a:xfrm>
        </p:spPr>
        <p:txBody>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vert="horz" lIns="0" tIns="0" rIns="0" bIns="0" rtlCol="0" anchor="ctr">
            <a:normAutofit/>
          </a:bodyPr>
          <a:lstStyle/>
          <a:p>
            <a:pPr>
              <a:spcAft>
                <a:spcPts val="600"/>
              </a:spcAft>
            </a:pPr>
            <a:fld id="{19B51A1E-902D-48AF-9020-955120F399B6}" type="slidenum">
              <a:rPr lang="en-ZA" smtClean="0"/>
              <a:pPr>
                <a:spcAft>
                  <a:spcPts val="600"/>
                </a:spcAft>
              </a:pPr>
              <a:t>11</a:t>
            </a:fld>
            <a:endParaRPr lang="en-ZA"/>
          </a:p>
        </p:txBody>
      </p:sp>
      <p:pic>
        <p:nvPicPr>
          <p:cNvPr id="7170" name="Picture 2" descr="Yahoo Logo - Kubernetes Tutorial - Edureka">
            <a:extLst>
              <a:ext uri="{FF2B5EF4-FFF2-40B4-BE49-F238E27FC236}">
                <a16:creationId xmlns:a16="http://schemas.microsoft.com/office/drawing/2014/main" id="{96CFD817-3AB1-4A1E-B88C-B72DDA8AA2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1886" y="2616111"/>
            <a:ext cx="5460114" cy="1951990"/>
          </a:xfrm>
          <a:prstGeom prst="rect">
            <a:avLst/>
          </a:prstGeom>
          <a:solidFill>
            <a:srgbClr val="FFFFFF"/>
          </a:solidFill>
        </p:spPr>
      </p:pic>
      <p:sp>
        <p:nvSpPr>
          <p:cNvPr id="2" name="Rectangle 1">
            <a:extLst>
              <a:ext uri="{FF2B5EF4-FFF2-40B4-BE49-F238E27FC236}">
                <a16:creationId xmlns:a16="http://schemas.microsoft.com/office/drawing/2014/main" id="{6B7787E1-E831-4F97-BAD8-6D7EDEC0DD80}"/>
              </a:ext>
            </a:extLst>
          </p:cNvPr>
          <p:cNvSpPr>
            <a:spLocks noChangeArrowheads="1"/>
          </p:cNvSpPr>
          <p:nvPr/>
        </p:nvSpPr>
        <p:spPr bwMode="auto">
          <a:xfrm>
            <a:off x="431999" y="1007250"/>
            <a:ext cx="5448115" cy="51697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Bef>
                <a:spcPct val="0"/>
              </a:spcBef>
              <a:spcAft>
                <a:spcPts val="600"/>
              </a:spcAft>
              <a:buClrTx/>
              <a:buSzTx/>
              <a:buFont typeface="Arial" panose="020B0604020202020204" pitchFamily="34" charset="0"/>
              <a:buChar char="•"/>
              <a:tabLst/>
            </a:pPr>
            <a:br>
              <a:rPr kumimoji="0" lang="en-US" altLang="en-US" b="1" i="0" u="none" strike="noStrike" cap="none" normalizeH="0" baseline="0">
                <a:ln>
                  <a:noFill/>
                </a:ln>
                <a:solidFill>
                  <a:schemeClr val="tx1">
                    <a:lumMod val="75000"/>
                    <a:lumOff val="25000"/>
                  </a:schemeClr>
                </a:solidFill>
                <a:effectLst/>
                <a:latin typeface="+mn-lt"/>
              </a:rPr>
            </a:br>
            <a:r>
              <a:rPr kumimoji="0" lang="en-US" altLang="en-US" b="1" i="0" u="none" strike="noStrike" cap="none" normalizeH="0" baseline="0">
                <a:ln>
                  <a:noFill/>
                </a:ln>
                <a:solidFill>
                  <a:schemeClr val="tx1">
                    <a:lumMod val="75000"/>
                    <a:lumOff val="25000"/>
                  </a:schemeClr>
                </a:solidFill>
                <a:effectLst/>
                <a:latin typeface="+mn-lt"/>
              </a:rPr>
              <a:t>               Yahoo! JAPAN</a:t>
            </a:r>
            <a:r>
              <a:rPr kumimoji="0" lang="en-US" altLang="en-US" b="0" i="0" u="none" strike="noStrike" cap="none" normalizeH="0" baseline="0">
                <a:ln>
                  <a:noFill/>
                </a:ln>
                <a:solidFill>
                  <a:schemeClr val="tx1">
                    <a:lumMod val="75000"/>
                    <a:lumOff val="25000"/>
                  </a:schemeClr>
                </a:solidFill>
                <a:effectLst/>
                <a:latin typeface="+mn-lt"/>
              </a:rPr>
              <a:t> is a web services provider headquartered in Sunnyvale, California. As the company aimed to virtualize the hardware, company started using </a:t>
            </a:r>
            <a:r>
              <a:rPr kumimoji="0" lang="en-US" altLang="en-US" b="1" i="0" u="none" strike="noStrike" cap="none" normalizeH="0" baseline="0">
                <a:ln>
                  <a:noFill/>
                </a:ln>
                <a:solidFill>
                  <a:schemeClr val="tx1">
                    <a:lumMod val="75000"/>
                    <a:lumOff val="25000"/>
                  </a:schemeClr>
                </a:solidFill>
                <a:effectLst/>
                <a:latin typeface="+mn-lt"/>
              </a:rPr>
              <a:t>OpenStack</a:t>
            </a:r>
            <a:r>
              <a:rPr kumimoji="0" lang="en-US" altLang="en-US" b="0" i="0" u="none" strike="noStrike" cap="none" normalizeH="0" baseline="0">
                <a:ln>
                  <a:noFill/>
                </a:ln>
                <a:solidFill>
                  <a:schemeClr val="tx1">
                    <a:lumMod val="75000"/>
                    <a:lumOff val="25000"/>
                  </a:schemeClr>
                </a:solidFill>
                <a:effectLst/>
                <a:latin typeface="+mn-lt"/>
              </a:rPr>
              <a:t> in 2012. Their internal environment changed very quickly. However, due to the progress of cloud and container technology, the company wanted the capability to launch services on various platforms.</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solidFill>
                  <a:schemeClr val="tx1">
                    <a:lumMod val="75000"/>
                    <a:lumOff val="25000"/>
                  </a:schemeClr>
                </a:solidFill>
                <a:effectLst/>
                <a:latin typeface="+mn-lt"/>
              </a:rPr>
              <a:t>Problem:</a:t>
            </a:r>
            <a:r>
              <a:rPr kumimoji="0" lang="en-US" altLang="en-US" b="0" i="0" u="none" strike="noStrike" cap="none" normalizeH="0" baseline="0">
                <a:ln>
                  <a:noFill/>
                </a:ln>
                <a:solidFill>
                  <a:schemeClr val="tx1">
                    <a:lumMod val="75000"/>
                    <a:lumOff val="25000"/>
                  </a:schemeClr>
                </a:solidFill>
                <a:effectLst/>
                <a:latin typeface="+mn-lt"/>
              </a:rPr>
              <a:t> How to create images for all required platforms from one application code, and deploy those images onto each platform?</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1">
                    <a:lumMod val="75000"/>
                    <a:lumOff val="25000"/>
                  </a:schemeClr>
                </a:solidFill>
                <a:effectLst/>
                <a:latin typeface="+mn-lt"/>
              </a:rPr>
              <a:t>For your better understanding, refer to the below image. When the code is changed at the code registry, then bare metal images, Docker containers, and VM images are created by continuous integration tools, pushed into the image registry, and then deployed to each infrastructure platform. </a:t>
            </a:r>
          </a:p>
          <a:p>
            <a:pPr marL="0" marR="0" lvl="0" indent="0" eaLnBrk="1" fontAlgn="base" hangingPunct="1">
              <a:lnSpc>
                <a:spcPct val="90000"/>
              </a:lnSpc>
              <a:spcBef>
                <a:spcPct val="0"/>
              </a:spcBef>
              <a:spcAft>
                <a:spcPts val="600"/>
              </a:spcAft>
              <a:buClrTx/>
              <a:buSzTx/>
              <a:buFont typeface="Arial" panose="020B0604020202020204" pitchFamily="34" charset="0"/>
              <a:buChar char="•"/>
              <a:tabLst/>
            </a:pPr>
            <a:br>
              <a:rPr kumimoji="0" lang="en-US" altLang="en-US" b="0" i="0" u="none" strike="noStrike" cap="none" normalizeH="0" baseline="0">
                <a:ln>
                  <a:noFill/>
                </a:ln>
                <a:solidFill>
                  <a:schemeClr val="tx1">
                    <a:lumMod val="75000"/>
                    <a:lumOff val="25000"/>
                  </a:schemeClr>
                </a:solidFill>
                <a:effectLst/>
                <a:latin typeface="+mn-lt"/>
              </a:rPr>
            </a:br>
            <a:endParaRPr kumimoji="0" lang="en-US" altLang="en-US" b="0" i="0" u="none" strike="noStrike" cap="none" normalizeH="0" baseline="0">
              <a:ln>
                <a:noFill/>
              </a:ln>
              <a:solidFill>
                <a:schemeClr val="tx1">
                  <a:lumMod val="75000"/>
                  <a:lumOff val="25000"/>
                </a:schemeClr>
              </a:solidFill>
              <a:effectLst/>
              <a:latin typeface="+mn-lt"/>
            </a:endParaRPr>
          </a:p>
        </p:txBody>
      </p:sp>
    </p:spTree>
    <p:extLst>
      <p:ext uri="{BB962C8B-B14F-4D97-AF65-F5344CB8AC3E}">
        <p14:creationId xmlns:p14="http://schemas.microsoft.com/office/powerpoint/2010/main" val="304985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Kubernetes Case Study </a:t>
            </a:r>
            <a:r>
              <a:rPr lang="en-US" dirty="0" err="1"/>
              <a:t>Contd</a:t>
            </a:r>
            <a:r>
              <a:rPr lang="en-US" dirty="0"/>
              <a:t>…</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12</a:t>
            </a:fld>
            <a:endParaRPr lang="en-ZA"/>
          </a:p>
        </p:txBody>
      </p:sp>
      <p:pic>
        <p:nvPicPr>
          <p:cNvPr id="8194" name="Picture 2" descr="Problem Statement of Case Study - Kubernetes Tutorial - Edureka">
            <a:extLst>
              <a:ext uri="{FF2B5EF4-FFF2-40B4-BE49-F238E27FC236}">
                <a16:creationId xmlns:a16="http://schemas.microsoft.com/office/drawing/2014/main" id="{5EDCDE26-3447-4ECA-B52A-3156CAAC3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8363"/>
            <a:ext cx="12192000" cy="511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40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Title 1">
            <a:extLst>
              <a:ext uri="{FF2B5EF4-FFF2-40B4-BE49-F238E27FC236}">
                <a16:creationId xmlns:a16="http://schemas.microsoft.com/office/drawing/2014/main" id="{78414EDD-F52A-4C47-9463-5FB2BD7F7AE0}"/>
              </a:ext>
            </a:extLst>
          </p:cNvPr>
          <p:cNvSpPr>
            <a:spLocks noGrp="1"/>
          </p:cNvSpPr>
          <p:nvPr>
            <p:ph type="title"/>
          </p:nvPr>
        </p:nvSpPr>
        <p:spPr>
          <a:xfrm>
            <a:off x="432000" y="432000"/>
            <a:ext cx="11340000" cy="432000"/>
          </a:xfrm>
        </p:spPr>
        <p:txBody>
          <a:bodyPr/>
          <a:lstStyle/>
          <a:p>
            <a:r>
              <a:rPr lang="en-US" dirty="0"/>
              <a:t>Kubernetes Case Study  - Solution</a:t>
            </a:r>
          </a:p>
        </p:txBody>
      </p:sp>
      <p:sp>
        <p:nvSpPr>
          <p:cNvPr id="83" name="Footer Placeholder 4">
            <a:extLst>
              <a:ext uri="{FF2B5EF4-FFF2-40B4-BE49-F238E27FC236}">
                <a16:creationId xmlns:a16="http://schemas.microsoft.com/office/drawing/2014/main" id="{AE3F315C-EE08-44F8-84C5-EB15AE47942D}"/>
              </a:ext>
            </a:extLst>
          </p:cNvPr>
          <p:cNvSpPr>
            <a:spLocks noGrp="1"/>
          </p:cNvSpPr>
          <p:nvPr>
            <p:ph type="ftr" sz="quarter" idx="13"/>
          </p:nvPr>
        </p:nvSpPr>
        <p:spPr>
          <a:xfrm>
            <a:off x="432000" y="6439820"/>
            <a:ext cx="5664000" cy="295062"/>
          </a:xfrm>
          <a:prstGeom prst="rect">
            <a:avLst/>
          </a:prstGeom>
          <a:noFill/>
        </p:spPr>
        <p:txBody>
          <a:bodyPr anchor="ctr">
            <a:normAutofit/>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13</a:t>
            </a:fld>
            <a:endParaRPr lang="en-ZA"/>
          </a:p>
        </p:txBody>
      </p:sp>
      <p:sp>
        <p:nvSpPr>
          <p:cNvPr id="81" name="Text Placeholder 2">
            <a:extLst>
              <a:ext uri="{FF2B5EF4-FFF2-40B4-BE49-F238E27FC236}">
                <a16:creationId xmlns:a16="http://schemas.microsoft.com/office/drawing/2014/main" id="{B4819205-9DCC-4BAF-84D0-F6044D21A8B2}"/>
              </a:ext>
            </a:extLst>
          </p:cNvPr>
          <p:cNvSpPr>
            <a:spLocks noGrp="1"/>
          </p:cNvSpPr>
          <p:nvPr>
            <p:ph sz="half" idx="2"/>
          </p:nvPr>
        </p:nvSpPr>
        <p:spPr>
          <a:xfrm>
            <a:off x="6311886" y="1007250"/>
            <a:ext cx="5460114" cy="5169713"/>
          </a:xfrm>
          <a:prstGeom prst="rect">
            <a:avLst/>
          </a:prstGeom>
        </p:spPr>
        <p:txBody>
          <a:bodyPr>
            <a:normAutofit/>
          </a:bodyPr>
          <a:lstStyle/>
          <a:p>
            <a:r>
              <a:rPr lang="en-US" dirty="0"/>
              <a:t>When you have a number of clusters, then it becomes hard to manage them right?</a:t>
            </a:r>
          </a:p>
          <a:p>
            <a:r>
              <a:rPr lang="en-US" dirty="0"/>
              <a:t>So, they just wanted to create a simple, base OpenStack cluster to provide the basic functionality needed for Kubernetes and make the OpenStack environment easier to manage.</a:t>
            </a:r>
          </a:p>
          <a:p>
            <a:r>
              <a:rPr lang="en-US" dirty="0"/>
              <a:t>By the combination of Image creation workflow and Kubernetes, they built the below toolchain which makes it easy from code push to deployment.</a:t>
            </a:r>
          </a:p>
          <a:p>
            <a:endParaRPr lang="en-US" dirty="0"/>
          </a:p>
          <a:p>
            <a:r>
              <a:rPr lang="en-US" dirty="0"/>
              <a:t>This kind of toolchain made sure that all factors for production deployment such as multi-tenancy, authentication, storage, networking, service discovery were considered.</a:t>
            </a:r>
          </a:p>
          <a:p>
            <a:r>
              <a:rPr lang="en-US" dirty="0"/>
              <a:t>That’s how folks, </a:t>
            </a:r>
            <a:r>
              <a:rPr lang="en-US" b="1" dirty="0"/>
              <a:t>Yahoo! JAPAN</a:t>
            </a:r>
            <a:r>
              <a:rPr lang="en-US" dirty="0"/>
              <a:t> built an automation toolchain for “one-click” code deployment to Kubernetes running on OpenStack, with help from </a:t>
            </a:r>
            <a:r>
              <a:rPr lang="en-US" b="1" dirty="0"/>
              <a:t>Google</a:t>
            </a:r>
            <a:r>
              <a:rPr lang="en-US" dirty="0"/>
              <a:t> and </a:t>
            </a:r>
            <a:r>
              <a:rPr lang="en-US" b="1" dirty="0" err="1"/>
              <a:t>Solinea</a:t>
            </a:r>
            <a:r>
              <a:rPr lang="en-US" dirty="0"/>
              <a:t>.</a:t>
            </a:r>
          </a:p>
          <a:p>
            <a:endParaRPr lang="en-US" dirty="0"/>
          </a:p>
          <a:p>
            <a:endParaRPr lang="en-US" dirty="0"/>
          </a:p>
          <a:p>
            <a:endParaRPr lang="en-US" dirty="0"/>
          </a:p>
        </p:txBody>
      </p:sp>
      <p:pic>
        <p:nvPicPr>
          <p:cNvPr id="9226" name="Picture 10" descr="Solution of Case Study - Kubernetes Tutorial - Edureka">
            <a:extLst>
              <a:ext uri="{FF2B5EF4-FFF2-40B4-BE49-F238E27FC236}">
                <a16:creationId xmlns:a16="http://schemas.microsoft.com/office/drawing/2014/main" id="{8269997E-BD6C-4E55-8B75-610C76CC03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1999" y="1187533"/>
            <a:ext cx="5448115" cy="49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14</a:t>
            </a:fld>
            <a:endParaRPr lang="en-ZA"/>
          </a:p>
        </p:txBody>
      </p:sp>
      <p:pic>
        <p:nvPicPr>
          <p:cNvPr id="7" name="Picture Placeholder 31" descr="hand clapping">
            <a:extLst>
              <a:ext uri="{FF2B5EF4-FFF2-40B4-BE49-F238E27FC236}">
                <a16:creationId xmlns:a16="http://schemas.microsoft.com/office/drawing/2014/main" id="{C72253FE-742A-4B65-8584-8ED79F63F9C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54649"/>
            <a:ext cx="12192000" cy="6271877"/>
          </a:xfrm>
          <a:prstGeom prst="rect">
            <a:avLst/>
          </a:prstGeom>
        </p:spPr>
      </p:pic>
      <p:sp>
        <p:nvSpPr>
          <p:cNvPr id="8" name="Title 13">
            <a:extLst>
              <a:ext uri="{FF2B5EF4-FFF2-40B4-BE49-F238E27FC236}">
                <a16:creationId xmlns:a16="http://schemas.microsoft.com/office/drawing/2014/main" id="{8253A4E6-027B-45C4-A873-3C4F66E440F2}"/>
              </a:ext>
            </a:extLst>
          </p:cNvPr>
          <p:cNvSpPr txBox="1">
            <a:spLocks/>
          </p:cNvSpPr>
          <p:nvPr/>
        </p:nvSpPr>
        <p:spPr>
          <a:xfrm>
            <a:off x="5943600" y="2950754"/>
            <a:ext cx="6400800" cy="101368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ZA" dirty="0"/>
              <a:t>Thank You</a:t>
            </a:r>
          </a:p>
        </p:txBody>
      </p:sp>
      <p:sp>
        <p:nvSpPr>
          <p:cNvPr id="9" name="Text Placeholder 3">
            <a:extLst>
              <a:ext uri="{FF2B5EF4-FFF2-40B4-BE49-F238E27FC236}">
                <a16:creationId xmlns:a16="http://schemas.microsoft.com/office/drawing/2014/main" id="{F3E84759-C28E-4BFE-ACAD-E4808A7CAA2D}"/>
              </a:ext>
            </a:extLst>
          </p:cNvPr>
          <p:cNvSpPr txBox="1">
            <a:spLocks/>
          </p:cNvSpPr>
          <p:nvPr/>
        </p:nvSpPr>
        <p:spPr>
          <a:xfrm>
            <a:off x="4371040" y="5033188"/>
            <a:ext cx="3215142"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a:t>Parag Joshi</a:t>
            </a:r>
            <a:endParaRPr lang="en-ZA" dirty="0"/>
          </a:p>
        </p:txBody>
      </p:sp>
      <p:pic>
        <p:nvPicPr>
          <p:cNvPr id="10" name="Graphic 9" descr="User" title="Icon - Presenter Name">
            <a:extLst>
              <a:ext uri="{FF2B5EF4-FFF2-40B4-BE49-F238E27FC236}">
                <a16:creationId xmlns:a16="http://schemas.microsoft.com/office/drawing/2014/main" id="{8E42E0C7-E555-4743-8F8E-9F82FC648CB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6837" y="5001741"/>
            <a:ext cx="218900" cy="218900"/>
          </a:xfrm>
          <a:prstGeom prst="rect">
            <a:avLst/>
          </a:prstGeom>
        </p:spPr>
      </p:pic>
      <p:sp>
        <p:nvSpPr>
          <p:cNvPr id="11" name="Text Placeholder 4">
            <a:extLst>
              <a:ext uri="{FF2B5EF4-FFF2-40B4-BE49-F238E27FC236}">
                <a16:creationId xmlns:a16="http://schemas.microsoft.com/office/drawing/2014/main" id="{3DDAEF71-5E85-4430-8856-9DE31A681F28}"/>
              </a:ext>
            </a:extLst>
          </p:cNvPr>
          <p:cNvSpPr txBox="1">
            <a:spLocks/>
          </p:cNvSpPr>
          <p:nvPr/>
        </p:nvSpPr>
        <p:spPr>
          <a:xfrm>
            <a:off x="4371040" y="5382205"/>
            <a:ext cx="3215142"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+91 98233 17863</a:t>
            </a:r>
          </a:p>
        </p:txBody>
      </p:sp>
      <p:pic>
        <p:nvPicPr>
          <p:cNvPr id="12" name="Graphic 11" descr="Smart Phone" title="Icon - Presenter Phone Number">
            <a:extLst>
              <a:ext uri="{FF2B5EF4-FFF2-40B4-BE49-F238E27FC236}">
                <a16:creationId xmlns:a16="http://schemas.microsoft.com/office/drawing/2014/main" id="{AF2A6CF1-32F9-4B48-892D-BC9702C5E01F}"/>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096837" y="5350189"/>
            <a:ext cx="218900" cy="218900"/>
          </a:xfrm>
          <a:prstGeom prst="rect">
            <a:avLst/>
          </a:prstGeom>
        </p:spPr>
      </p:pic>
      <p:sp>
        <p:nvSpPr>
          <p:cNvPr id="13" name="Text Placeholder 5">
            <a:extLst>
              <a:ext uri="{FF2B5EF4-FFF2-40B4-BE49-F238E27FC236}">
                <a16:creationId xmlns:a16="http://schemas.microsoft.com/office/drawing/2014/main" id="{E840C468-AA8F-4C2B-8263-18115703959F}"/>
              </a:ext>
            </a:extLst>
          </p:cNvPr>
          <p:cNvSpPr txBox="1">
            <a:spLocks/>
          </p:cNvSpPr>
          <p:nvPr/>
        </p:nvSpPr>
        <p:spPr>
          <a:xfrm>
            <a:off x="4371040" y="5731222"/>
            <a:ext cx="3609254"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Parag.joshi@hematitecorp.com</a:t>
            </a:r>
          </a:p>
        </p:txBody>
      </p:sp>
      <p:pic>
        <p:nvPicPr>
          <p:cNvPr id="15" name="Graphic 14" descr="Envelope" title="Icon Presenter Email">
            <a:extLst>
              <a:ext uri="{FF2B5EF4-FFF2-40B4-BE49-F238E27FC236}">
                <a16:creationId xmlns:a16="http://schemas.microsoft.com/office/drawing/2014/main" id="{CC32690D-A335-4899-B8A0-C9F5B02F900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132695" y="5743458"/>
            <a:ext cx="218900" cy="218900"/>
          </a:xfrm>
          <a:prstGeom prst="rect">
            <a:avLst/>
          </a:prstGeom>
        </p:spPr>
      </p:pic>
      <p:sp>
        <p:nvSpPr>
          <p:cNvPr id="17" name="Text Placeholder 15">
            <a:extLst>
              <a:ext uri="{FF2B5EF4-FFF2-40B4-BE49-F238E27FC236}">
                <a16:creationId xmlns:a16="http://schemas.microsoft.com/office/drawing/2014/main" id="{D334F4D2-AABD-4360-972F-E28FAAB2A859}"/>
              </a:ext>
            </a:extLst>
          </p:cNvPr>
          <p:cNvSpPr txBox="1">
            <a:spLocks/>
          </p:cNvSpPr>
          <p:nvPr/>
        </p:nvSpPr>
        <p:spPr>
          <a:xfrm>
            <a:off x="4371040" y="6080239"/>
            <a:ext cx="3215142"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www.hematitecorp.com</a:t>
            </a:r>
          </a:p>
        </p:txBody>
      </p:sp>
      <p:pic>
        <p:nvPicPr>
          <p:cNvPr id="18" name="Graphic 17" descr="Link">
            <a:extLst>
              <a:ext uri="{FF2B5EF4-FFF2-40B4-BE49-F238E27FC236}">
                <a16:creationId xmlns:a16="http://schemas.microsoft.com/office/drawing/2014/main" id="{21E08DEA-6AE3-4296-825B-D8F2C2D5DD9F}"/>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119752" y="6080670"/>
            <a:ext cx="244786" cy="244786"/>
          </a:xfrm>
          <a:prstGeom prst="rect">
            <a:avLst/>
          </a:prstGeom>
        </p:spPr>
      </p:pic>
      <p:sp>
        <p:nvSpPr>
          <p:cNvPr id="19" name="Slide Number Placeholder 11">
            <a:extLst>
              <a:ext uri="{FF2B5EF4-FFF2-40B4-BE49-F238E27FC236}">
                <a16:creationId xmlns:a16="http://schemas.microsoft.com/office/drawing/2014/main" id="{C62FD6AA-3970-41E1-B1CB-99A04FD99C75}"/>
              </a:ext>
            </a:extLst>
          </p:cNvPr>
          <p:cNvSpPr txBox="1">
            <a:spLocks/>
          </p:cNvSpPr>
          <p:nvPr/>
        </p:nvSpPr>
        <p:spPr>
          <a:xfrm>
            <a:off x="11912400" y="6523751"/>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4024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32000"/>
            <a:ext cx="11328000" cy="432000"/>
          </a:xfrm>
          <a:prstGeom prst="rect">
            <a:avLst/>
          </a:prstGeom>
        </p:spPr>
        <p:txBody>
          <a:bodyPr anchor="ctr">
            <a:normAutofit/>
          </a:bodyPr>
          <a:lstStyle/>
          <a:p>
            <a:r>
              <a:rPr lang="en-US" sz="3000" dirty="0"/>
              <a:t>Kubernetes Tutorial: Challenges Without Container Orchestration</a:t>
            </a:r>
          </a:p>
        </p:txBody>
      </p:sp>
      <p:pic>
        <p:nvPicPr>
          <p:cNvPr id="1026" name="Picture 2" descr="Challenges Without Container Orchestration - Kubernetes Tutorial - Edureka">
            <a:extLst>
              <a:ext uri="{FF2B5EF4-FFF2-40B4-BE49-F238E27FC236}">
                <a16:creationId xmlns:a16="http://schemas.microsoft.com/office/drawing/2014/main" id="{3CA5C212-E60A-4CC8-9AD0-38C5E3FC01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000" y="1376504"/>
            <a:ext cx="11328000" cy="4446242"/>
          </a:xfrm>
          <a:prstGeom prst="rect">
            <a:avLst/>
          </a:prstGeom>
          <a:solidFill>
            <a:srgbClr val="FFFFFF"/>
          </a:solidFill>
        </p:spPr>
      </p:pic>
      <p:sp>
        <p:nvSpPr>
          <p:cNvPr id="71" name="Footer Placeholder 3">
            <a:extLst>
              <a:ext uri="{FF2B5EF4-FFF2-40B4-BE49-F238E27FC236}">
                <a16:creationId xmlns:a16="http://schemas.microsoft.com/office/drawing/2014/main" id="{53C24AC5-BD8C-4A6D-A30B-720A448C7754}"/>
              </a:ext>
            </a:extLst>
          </p:cNvPr>
          <p:cNvSpPr>
            <a:spLocks noGrp="1"/>
          </p:cNvSpPr>
          <p:nvPr>
            <p:ph type="ftr" sz="quarter" idx="12"/>
          </p:nvPr>
        </p:nvSpPr>
        <p:spPr>
          <a:xfrm>
            <a:off x="432000" y="6439820"/>
            <a:ext cx="5664000" cy="295062"/>
          </a:xfrm>
        </p:spPr>
        <p:txBody>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2</a:t>
            </a:fld>
            <a:endParaRPr lang="en-ZA"/>
          </a:p>
        </p:txBody>
      </p:sp>
    </p:spTree>
    <p:extLst>
      <p:ext uri="{BB962C8B-B14F-4D97-AF65-F5344CB8AC3E}">
        <p14:creationId xmlns:p14="http://schemas.microsoft.com/office/powerpoint/2010/main" val="362734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Kubernetes Tutorial: Challenges Without Container Orchestration</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3</a:t>
            </a:fld>
            <a:endParaRPr lang="en-ZA"/>
          </a:p>
        </p:txBody>
      </p:sp>
      <p:sp>
        <p:nvSpPr>
          <p:cNvPr id="2" name="Rectangle 1">
            <a:extLst>
              <a:ext uri="{FF2B5EF4-FFF2-40B4-BE49-F238E27FC236}">
                <a16:creationId xmlns:a16="http://schemas.microsoft.com/office/drawing/2014/main" id="{E9ECBAEF-55E5-4868-9CFF-FF0D2AEAE8A3}"/>
              </a:ext>
            </a:extLst>
          </p:cNvPr>
          <p:cNvSpPr/>
          <p:nvPr/>
        </p:nvSpPr>
        <p:spPr>
          <a:xfrm>
            <a:off x="198783" y="1582340"/>
            <a:ext cx="11678478" cy="2862322"/>
          </a:xfrm>
          <a:prstGeom prst="rect">
            <a:avLst/>
          </a:prstGeom>
        </p:spPr>
        <p:txBody>
          <a:bodyPr wrap="square">
            <a:spAutoFit/>
          </a:bodyPr>
          <a:lstStyle/>
          <a:p>
            <a:pPr algn="just"/>
            <a:r>
              <a:rPr lang="en-US" dirty="0">
                <a:solidFill>
                  <a:srgbClr val="4A4A4A"/>
                </a:solidFill>
                <a:latin typeface="Open Sans"/>
              </a:rPr>
              <a:t>As you can see in the above diagram when multiple services run inside containers, you may want to scale these containers. In large scale industries, this is really tough to do. That’s because it would increase the cost to maintain services, and the complexity to run them side by side.</a:t>
            </a:r>
          </a:p>
          <a:p>
            <a:pPr algn="just"/>
            <a:endParaRPr lang="en-US" dirty="0">
              <a:solidFill>
                <a:srgbClr val="4A4A4A"/>
              </a:solidFill>
              <a:latin typeface="Open Sans"/>
            </a:endParaRPr>
          </a:p>
          <a:p>
            <a:pPr algn="just"/>
            <a:r>
              <a:rPr lang="en-US" dirty="0">
                <a:solidFill>
                  <a:srgbClr val="4A4A4A"/>
                </a:solidFill>
                <a:latin typeface="Open Sans"/>
              </a:rPr>
              <a:t>Now, to avoid setting up services manually &amp; overcome the challenges, something big was needed. This is where Container Orchestration Engine comes into the picture.</a:t>
            </a:r>
          </a:p>
          <a:p>
            <a:pPr algn="just"/>
            <a:endParaRPr lang="en-US" dirty="0">
              <a:solidFill>
                <a:srgbClr val="4A4A4A"/>
              </a:solidFill>
              <a:latin typeface="Open Sans"/>
            </a:endParaRPr>
          </a:p>
          <a:p>
            <a:pPr algn="just"/>
            <a:r>
              <a:rPr lang="en-US" dirty="0">
                <a:solidFill>
                  <a:srgbClr val="4A4A4A"/>
                </a:solidFill>
                <a:latin typeface="Open Sans"/>
              </a:rPr>
              <a:t>This engine, lets us organize multiple containers, in such a way that all the underlying machines are launched, containers are healthy and distributed in a clustered environment. In today’s world, there are mainly two such engines: </a:t>
            </a:r>
            <a:r>
              <a:rPr lang="en-US" b="1" dirty="0">
                <a:solidFill>
                  <a:srgbClr val="4A4A4A"/>
                </a:solidFill>
                <a:latin typeface="Open Sans"/>
              </a:rPr>
              <a:t>Kubernetes</a:t>
            </a:r>
            <a:r>
              <a:rPr lang="en-US" dirty="0">
                <a:solidFill>
                  <a:srgbClr val="4A4A4A"/>
                </a:solidFill>
                <a:latin typeface="Open Sans"/>
              </a:rPr>
              <a:t> &amp;</a:t>
            </a:r>
            <a:r>
              <a:rPr lang="en-US" b="1" dirty="0">
                <a:solidFill>
                  <a:srgbClr val="4A4A4A"/>
                </a:solidFill>
                <a:latin typeface="Open Sans"/>
              </a:rPr>
              <a:t> Docker Swarm</a:t>
            </a:r>
            <a:r>
              <a:rPr lang="en-US" dirty="0">
                <a:solidFill>
                  <a:srgbClr val="4A4A4A"/>
                </a:solidFill>
                <a:latin typeface="Open Sans"/>
              </a:rPr>
              <a:t>.</a:t>
            </a:r>
            <a:endParaRPr lang="en-US" b="0" i="0" dirty="0">
              <a:solidFill>
                <a:srgbClr val="4A4A4A"/>
              </a:solidFill>
              <a:effectLst/>
              <a:latin typeface="Open Sans"/>
            </a:endParaRPr>
          </a:p>
        </p:txBody>
      </p:sp>
    </p:spTree>
    <p:extLst>
      <p:ext uri="{BB962C8B-B14F-4D97-AF65-F5344CB8AC3E}">
        <p14:creationId xmlns:p14="http://schemas.microsoft.com/office/powerpoint/2010/main" val="187347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D6B1E910-986B-40A0-9ECC-D07519252007}"/>
              </a:ext>
            </a:extLst>
          </p:cNvPr>
          <p:cNvSpPr>
            <a:spLocks noGrp="1"/>
          </p:cNvSpPr>
          <p:nvPr>
            <p:ph type="title"/>
          </p:nvPr>
        </p:nvSpPr>
        <p:spPr>
          <a:xfrm>
            <a:off x="432000" y="432000"/>
            <a:ext cx="3932037" cy="1411276"/>
          </a:xfrm>
        </p:spPr>
        <p:txBody>
          <a:bodyPr/>
          <a:lstStyle/>
          <a:p>
            <a:br>
              <a:rPr lang="en-IN" dirty="0"/>
            </a:br>
            <a:br>
              <a:rPr lang="en-IN" dirty="0"/>
            </a:br>
            <a:br>
              <a:rPr lang="en-IN" dirty="0"/>
            </a:br>
            <a:br>
              <a:rPr lang="en-IN" dirty="0"/>
            </a:br>
            <a:br>
              <a:rPr lang="en-IN" dirty="0"/>
            </a:br>
            <a:r>
              <a:rPr lang="en-IN" dirty="0"/>
              <a:t>Kubernetes Tutorial: Kubernetes vs Docker Swarm</a:t>
            </a:r>
            <a:br>
              <a:rPr lang="en-IN" b="0" dirty="0"/>
            </a:br>
            <a:endParaRPr lang="en-US" dirty="0"/>
          </a:p>
        </p:txBody>
      </p:sp>
      <p:sp>
        <p:nvSpPr>
          <p:cNvPr id="73" name="Footer Placeholder 2">
            <a:extLst>
              <a:ext uri="{FF2B5EF4-FFF2-40B4-BE49-F238E27FC236}">
                <a16:creationId xmlns:a16="http://schemas.microsoft.com/office/drawing/2014/main" id="{F5F7FEBC-D668-405C-AC78-DD080A7266E4}"/>
              </a:ext>
            </a:extLst>
          </p:cNvPr>
          <p:cNvSpPr>
            <a:spLocks noGrp="1"/>
          </p:cNvSpPr>
          <p:nvPr>
            <p:ph type="ftr" sz="quarter" idx="13"/>
          </p:nvPr>
        </p:nvSpPr>
        <p:spPr>
          <a:xfrm>
            <a:off x="432000" y="6439820"/>
            <a:ext cx="5664000" cy="295062"/>
          </a:xfrm>
        </p:spPr>
        <p:txBody>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4</a:t>
            </a:fld>
            <a:endParaRPr lang="en-ZA"/>
          </a:p>
        </p:txBody>
      </p:sp>
      <p:sp>
        <p:nvSpPr>
          <p:cNvPr id="75" name="Text Placeholder 4">
            <a:extLst>
              <a:ext uri="{FF2B5EF4-FFF2-40B4-BE49-F238E27FC236}">
                <a16:creationId xmlns:a16="http://schemas.microsoft.com/office/drawing/2014/main" id="{E8136C9F-F438-454F-A78F-BF24DA417137}"/>
              </a:ext>
            </a:extLst>
          </p:cNvPr>
          <p:cNvSpPr>
            <a:spLocks noGrp="1"/>
          </p:cNvSpPr>
          <p:nvPr>
            <p:ph type="body" sz="half" idx="2"/>
          </p:nvPr>
        </p:nvSpPr>
        <p:spPr>
          <a:xfrm>
            <a:off x="432000" y="2057400"/>
            <a:ext cx="3932237" cy="3811588"/>
          </a:xfrm>
        </p:spPr>
        <p:txBody>
          <a:bodyPr/>
          <a:lstStyle/>
          <a:p>
            <a:r>
              <a:rPr lang="en-US" dirty="0"/>
              <a:t>Kubernetes and Docker Swarm are leading container orchestration tools in today’s market. So before using them in prod, you should know what exactly they are and how they work.</a:t>
            </a:r>
          </a:p>
        </p:txBody>
      </p:sp>
      <p:pic>
        <p:nvPicPr>
          <p:cNvPr id="2050" name="Picture 2" descr="Docker Swarm vs Kubernetes - Kubernetes Tutorial - Edureka">
            <a:extLst>
              <a:ext uri="{FF2B5EF4-FFF2-40B4-BE49-F238E27FC236}">
                <a16:creationId xmlns:a16="http://schemas.microsoft.com/office/drawing/2014/main" id="{9CCC8030-9BAC-43BD-AC41-063C0E84D8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8816" y="1290447"/>
            <a:ext cx="6971184" cy="3712157"/>
          </a:xfrm>
          <a:prstGeom prst="rect">
            <a:avLst/>
          </a:prstGeom>
          <a:solidFill>
            <a:srgbClr val="FFFFFF"/>
          </a:solidFill>
        </p:spPr>
      </p:pic>
    </p:spTree>
    <p:extLst>
      <p:ext uri="{BB962C8B-B14F-4D97-AF65-F5344CB8AC3E}">
        <p14:creationId xmlns:p14="http://schemas.microsoft.com/office/powerpoint/2010/main" val="261581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Difference Kubernetes and Docker Swarm</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5</a:t>
            </a:fld>
            <a:endParaRPr lang="en-ZA"/>
          </a:p>
        </p:txBody>
      </p:sp>
      <p:graphicFrame>
        <p:nvGraphicFramePr>
          <p:cNvPr id="2" name="Table 1">
            <a:extLst>
              <a:ext uri="{FF2B5EF4-FFF2-40B4-BE49-F238E27FC236}">
                <a16:creationId xmlns:a16="http://schemas.microsoft.com/office/drawing/2014/main" id="{F10E6E31-AB90-456B-AE57-D3BCF0E42A2D}"/>
              </a:ext>
            </a:extLst>
          </p:cNvPr>
          <p:cNvGraphicFramePr>
            <a:graphicFrameLocks noGrp="1"/>
          </p:cNvGraphicFramePr>
          <p:nvPr>
            <p:extLst>
              <p:ext uri="{D42A27DB-BD31-4B8C-83A1-F6EECF244321}">
                <p14:modId xmlns:p14="http://schemas.microsoft.com/office/powerpoint/2010/main" val="2541732554"/>
              </p:ext>
            </p:extLst>
          </p:nvPr>
        </p:nvGraphicFramePr>
        <p:xfrm>
          <a:off x="872631" y="1462420"/>
          <a:ext cx="10446737" cy="4777710"/>
        </p:xfrm>
        <a:graphic>
          <a:graphicData uri="http://schemas.openxmlformats.org/drawingml/2006/table">
            <a:tbl>
              <a:tblPr/>
              <a:tblGrid>
                <a:gridCol w="2516203">
                  <a:extLst>
                    <a:ext uri="{9D8B030D-6E8A-4147-A177-3AD203B41FA5}">
                      <a16:colId xmlns:a16="http://schemas.microsoft.com/office/drawing/2014/main" val="1333321530"/>
                    </a:ext>
                  </a:extLst>
                </a:gridCol>
                <a:gridCol w="3965267">
                  <a:extLst>
                    <a:ext uri="{9D8B030D-6E8A-4147-A177-3AD203B41FA5}">
                      <a16:colId xmlns:a16="http://schemas.microsoft.com/office/drawing/2014/main" val="3315047903"/>
                    </a:ext>
                  </a:extLst>
                </a:gridCol>
                <a:gridCol w="3965267">
                  <a:extLst>
                    <a:ext uri="{9D8B030D-6E8A-4147-A177-3AD203B41FA5}">
                      <a16:colId xmlns:a16="http://schemas.microsoft.com/office/drawing/2014/main" val="2817525721"/>
                    </a:ext>
                  </a:extLst>
                </a:gridCol>
              </a:tblGrid>
              <a:tr h="323240">
                <a:tc>
                  <a:txBody>
                    <a:bodyPr/>
                    <a:lstStyle/>
                    <a:p>
                      <a:pPr algn="l"/>
                      <a:r>
                        <a:rPr lang="en-IN" sz="1700" b="1" dirty="0">
                          <a:effectLst/>
                        </a:rPr>
                        <a:t>Features</a:t>
                      </a:r>
                      <a:endParaRPr lang="en-IN" sz="1700" dirty="0">
                        <a:effectLst/>
                      </a:endParaRPr>
                    </a:p>
                  </a:txBody>
                  <a:tcPr marL="35135" marR="35135" marT="35135" marB="35135" anchor="ctr">
                    <a:lnL>
                      <a:noFill/>
                    </a:lnL>
                    <a:lnR>
                      <a:noFill/>
                    </a:lnR>
                    <a:lnT>
                      <a:noFill/>
                    </a:lnT>
                    <a:lnB>
                      <a:noFill/>
                    </a:lnB>
                    <a:solidFill>
                      <a:srgbClr val="008DD9"/>
                    </a:solidFill>
                  </a:tcPr>
                </a:tc>
                <a:tc>
                  <a:txBody>
                    <a:bodyPr/>
                    <a:lstStyle/>
                    <a:p>
                      <a:pPr algn="l"/>
                      <a:r>
                        <a:rPr lang="en-IN" sz="1700" b="1">
                          <a:effectLst/>
                        </a:rPr>
                        <a:t>Kubernetes</a:t>
                      </a:r>
                      <a:endParaRPr lang="en-IN" sz="1700">
                        <a:effectLst/>
                      </a:endParaRPr>
                    </a:p>
                  </a:txBody>
                  <a:tcPr marL="35135" marR="35135" marT="35135" marB="35135" anchor="ctr">
                    <a:lnL>
                      <a:noFill/>
                    </a:lnL>
                    <a:lnR>
                      <a:noFill/>
                    </a:lnR>
                    <a:lnT>
                      <a:noFill/>
                    </a:lnT>
                    <a:lnB>
                      <a:noFill/>
                    </a:lnB>
                    <a:solidFill>
                      <a:srgbClr val="008DD9"/>
                    </a:solidFill>
                  </a:tcPr>
                </a:tc>
                <a:tc>
                  <a:txBody>
                    <a:bodyPr/>
                    <a:lstStyle/>
                    <a:p>
                      <a:pPr algn="l"/>
                      <a:r>
                        <a:rPr lang="en-IN" sz="1700" b="1">
                          <a:effectLst/>
                        </a:rPr>
                        <a:t>Docker Swarm</a:t>
                      </a:r>
                      <a:endParaRPr lang="en-IN" sz="1700">
                        <a:effectLst/>
                      </a:endParaRPr>
                    </a:p>
                  </a:txBody>
                  <a:tcPr marL="35135" marR="35135" marT="35135" marB="35135" anchor="ctr">
                    <a:lnL>
                      <a:noFill/>
                    </a:lnL>
                    <a:lnR>
                      <a:noFill/>
                    </a:lnR>
                    <a:lnT>
                      <a:noFill/>
                    </a:lnT>
                    <a:lnB>
                      <a:noFill/>
                    </a:lnB>
                    <a:solidFill>
                      <a:srgbClr val="008DD9"/>
                    </a:solidFill>
                  </a:tcPr>
                </a:tc>
                <a:extLst>
                  <a:ext uri="{0D108BD9-81ED-4DB2-BD59-A6C34878D82A}">
                    <a16:rowId xmlns:a16="http://schemas.microsoft.com/office/drawing/2014/main" val="3698664215"/>
                  </a:ext>
                </a:extLst>
              </a:tr>
              <a:tr h="576210">
                <a:tc>
                  <a:txBody>
                    <a:bodyPr/>
                    <a:lstStyle/>
                    <a:p>
                      <a:pPr algn="l"/>
                      <a:r>
                        <a:rPr lang="en-IN" sz="1700">
                          <a:effectLst/>
                        </a:rPr>
                        <a:t>Installation &amp; Cluster Configuration</a:t>
                      </a:r>
                    </a:p>
                  </a:txBody>
                  <a:tcPr marL="35135" marR="35135" marT="35135" marB="35135" anchor="ctr">
                    <a:lnL>
                      <a:noFill/>
                    </a:lnL>
                    <a:lnR>
                      <a:noFill/>
                    </a:lnR>
                    <a:lnT>
                      <a:noFill/>
                    </a:lnT>
                    <a:lnB>
                      <a:noFill/>
                    </a:lnB>
                  </a:tcPr>
                </a:tc>
                <a:tc>
                  <a:txBody>
                    <a:bodyPr/>
                    <a:lstStyle/>
                    <a:p>
                      <a:r>
                        <a:rPr lang="en-US" sz="1700">
                          <a:effectLst/>
                        </a:rPr>
                        <a:t>Installation is complicated; but once setup, the cluster is very strong</a:t>
                      </a:r>
                    </a:p>
                  </a:txBody>
                  <a:tcPr marL="35135" marR="35135" marT="35135" marB="35135" anchor="ctr">
                    <a:lnL>
                      <a:noFill/>
                    </a:lnL>
                    <a:lnR>
                      <a:noFill/>
                    </a:lnR>
                    <a:lnT>
                      <a:noFill/>
                    </a:lnT>
                    <a:lnB>
                      <a:noFill/>
                    </a:lnB>
                  </a:tcPr>
                </a:tc>
                <a:tc>
                  <a:txBody>
                    <a:bodyPr/>
                    <a:lstStyle/>
                    <a:p>
                      <a:r>
                        <a:rPr lang="en-US" sz="1700">
                          <a:effectLst/>
                        </a:rPr>
                        <a:t>Installation is very simple; but cluster is not very strong</a:t>
                      </a:r>
                    </a:p>
                  </a:txBody>
                  <a:tcPr marL="35135" marR="35135" marT="35135" marB="35135" anchor="ctr">
                    <a:lnL>
                      <a:noFill/>
                    </a:lnL>
                    <a:lnR>
                      <a:noFill/>
                    </a:lnR>
                    <a:lnT>
                      <a:noFill/>
                    </a:lnT>
                    <a:lnB>
                      <a:noFill/>
                    </a:lnB>
                  </a:tcPr>
                </a:tc>
                <a:extLst>
                  <a:ext uri="{0D108BD9-81ED-4DB2-BD59-A6C34878D82A}">
                    <a16:rowId xmlns:a16="http://schemas.microsoft.com/office/drawing/2014/main" val="599494870"/>
                  </a:ext>
                </a:extLst>
              </a:tr>
              <a:tr h="323240">
                <a:tc>
                  <a:txBody>
                    <a:bodyPr/>
                    <a:lstStyle/>
                    <a:p>
                      <a:pPr algn="l"/>
                      <a:r>
                        <a:rPr lang="en-IN" sz="1700">
                          <a:effectLst/>
                        </a:rPr>
                        <a:t>GUI</a:t>
                      </a:r>
                    </a:p>
                  </a:txBody>
                  <a:tcPr marL="35135" marR="35135" marT="35135" marB="35135" anchor="ctr">
                    <a:lnL>
                      <a:noFill/>
                    </a:lnL>
                    <a:lnR>
                      <a:noFill/>
                    </a:lnR>
                    <a:lnT>
                      <a:noFill/>
                    </a:lnT>
                    <a:lnB>
                      <a:noFill/>
                    </a:lnB>
                  </a:tcPr>
                </a:tc>
                <a:tc>
                  <a:txBody>
                    <a:bodyPr/>
                    <a:lstStyle/>
                    <a:p>
                      <a:r>
                        <a:rPr lang="en-US" sz="1700">
                          <a:effectLst/>
                        </a:rPr>
                        <a:t>GUI is the Kubernetes Dashboard</a:t>
                      </a:r>
                    </a:p>
                  </a:txBody>
                  <a:tcPr marL="35135" marR="35135" marT="35135" marB="35135" anchor="ctr">
                    <a:lnL>
                      <a:noFill/>
                    </a:lnL>
                    <a:lnR>
                      <a:noFill/>
                    </a:lnR>
                    <a:lnT>
                      <a:noFill/>
                    </a:lnT>
                    <a:lnB>
                      <a:noFill/>
                    </a:lnB>
                  </a:tcPr>
                </a:tc>
                <a:tc>
                  <a:txBody>
                    <a:bodyPr/>
                    <a:lstStyle/>
                    <a:p>
                      <a:r>
                        <a:rPr lang="en-IN" sz="1700">
                          <a:effectLst/>
                        </a:rPr>
                        <a:t>There is no GUI</a:t>
                      </a:r>
                    </a:p>
                  </a:txBody>
                  <a:tcPr marL="35135" marR="35135" marT="35135" marB="35135" anchor="ctr">
                    <a:lnL>
                      <a:noFill/>
                    </a:lnL>
                    <a:lnR>
                      <a:noFill/>
                    </a:lnR>
                    <a:lnT>
                      <a:noFill/>
                    </a:lnT>
                    <a:lnB>
                      <a:noFill/>
                    </a:lnB>
                  </a:tcPr>
                </a:tc>
                <a:extLst>
                  <a:ext uri="{0D108BD9-81ED-4DB2-BD59-A6C34878D82A}">
                    <a16:rowId xmlns:a16="http://schemas.microsoft.com/office/drawing/2014/main" val="3428540605"/>
                  </a:ext>
                </a:extLst>
              </a:tr>
              <a:tr h="576210">
                <a:tc>
                  <a:txBody>
                    <a:bodyPr/>
                    <a:lstStyle/>
                    <a:p>
                      <a:pPr algn="l"/>
                      <a:r>
                        <a:rPr lang="en-IN" sz="1700">
                          <a:effectLst/>
                        </a:rPr>
                        <a:t>Scalability</a:t>
                      </a:r>
                    </a:p>
                  </a:txBody>
                  <a:tcPr marL="35135" marR="35135" marT="35135" marB="35135" anchor="ctr">
                    <a:lnL>
                      <a:noFill/>
                    </a:lnL>
                    <a:lnR>
                      <a:noFill/>
                    </a:lnR>
                    <a:lnT>
                      <a:noFill/>
                    </a:lnT>
                    <a:lnB>
                      <a:noFill/>
                    </a:lnB>
                  </a:tcPr>
                </a:tc>
                <a:tc>
                  <a:txBody>
                    <a:bodyPr/>
                    <a:lstStyle/>
                    <a:p>
                      <a:r>
                        <a:rPr lang="en-IN" sz="1700">
                          <a:effectLst/>
                        </a:rPr>
                        <a:t>Highly scalable &amp; scales fast</a:t>
                      </a:r>
                    </a:p>
                  </a:txBody>
                  <a:tcPr marL="35135" marR="35135" marT="35135" marB="35135" anchor="ctr">
                    <a:lnL>
                      <a:noFill/>
                    </a:lnL>
                    <a:lnR>
                      <a:noFill/>
                    </a:lnR>
                    <a:lnT>
                      <a:noFill/>
                    </a:lnT>
                    <a:lnB>
                      <a:noFill/>
                    </a:lnB>
                  </a:tcPr>
                </a:tc>
                <a:tc>
                  <a:txBody>
                    <a:bodyPr/>
                    <a:lstStyle/>
                    <a:p>
                      <a:r>
                        <a:rPr lang="en-US" sz="1700">
                          <a:effectLst/>
                        </a:rPr>
                        <a:t>Highly scalable &amp; scales 5x faster than Kubernetes</a:t>
                      </a:r>
                    </a:p>
                  </a:txBody>
                  <a:tcPr marL="35135" marR="35135" marT="35135" marB="35135" anchor="ctr">
                    <a:lnL>
                      <a:noFill/>
                    </a:lnL>
                    <a:lnR>
                      <a:noFill/>
                    </a:lnR>
                    <a:lnT>
                      <a:noFill/>
                    </a:lnT>
                    <a:lnB>
                      <a:noFill/>
                    </a:lnB>
                  </a:tcPr>
                </a:tc>
                <a:extLst>
                  <a:ext uri="{0D108BD9-81ED-4DB2-BD59-A6C34878D82A}">
                    <a16:rowId xmlns:a16="http://schemas.microsoft.com/office/drawing/2014/main" val="760885113"/>
                  </a:ext>
                </a:extLst>
              </a:tr>
              <a:tr h="323240">
                <a:tc>
                  <a:txBody>
                    <a:bodyPr/>
                    <a:lstStyle/>
                    <a:p>
                      <a:pPr algn="l"/>
                      <a:r>
                        <a:rPr lang="en-IN" sz="1700">
                          <a:effectLst/>
                        </a:rPr>
                        <a:t>Auto-Scaling</a:t>
                      </a:r>
                    </a:p>
                  </a:txBody>
                  <a:tcPr marL="35135" marR="35135" marT="35135" marB="35135" anchor="ctr">
                    <a:lnL>
                      <a:noFill/>
                    </a:lnL>
                    <a:lnR>
                      <a:noFill/>
                    </a:lnR>
                    <a:lnT>
                      <a:noFill/>
                    </a:lnT>
                    <a:lnB>
                      <a:noFill/>
                    </a:lnB>
                  </a:tcPr>
                </a:tc>
                <a:tc>
                  <a:txBody>
                    <a:bodyPr/>
                    <a:lstStyle/>
                    <a:p>
                      <a:r>
                        <a:rPr lang="en-IN" sz="1700">
                          <a:effectLst/>
                        </a:rPr>
                        <a:t>Kubernetes can do auto-scaling</a:t>
                      </a:r>
                    </a:p>
                  </a:txBody>
                  <a:tcPr marL="35135" marR="35135" marT="35135" marB="35135" anchor="ctr">
                    <a:lnL>
                      <a:noFill/>
                    </a:lnL>
                    <a:lnR>
                      <a:noFill/>
                    </a:lnR>
                    <a:lnT>
                      <a:noFill/>
                    </a:lnT>
                    <a:lnB>
                      <a:noFill/>
                    </a:lnB>
                  </a:tcPr>
                </a:tc>
                <a:tc>
                  <a:txBody>
                    <a:bodyPr/>
                    <a:lstStyle/>
                    <a:p>
                      <a:r>
                        <a:rPr lang="en-US" sz="1700">
                          <a:effectLst/>
                        </a:rPr>
                        <a:t>Docker Swarm cannot do auto-scaling</a:t>
                      </a:r>
                    </a:p>
                  </a:txBody>
                  <a:tcPr marL="35135" marR="35135" marT="35135" marB="35135" anchor="ctr">
                    <a:lnL>
                      <a:noFill/>
                    </a:lnL>
                    <a:lnR>
                      <a:noFill/>
                    </a:lnR>
                    <a:lnT>
                      <a:noFill/>
                    </a:lnT>
                    <a:lnB>
                      <a:noFill/>
                    </a:lnB>
                  </a:tcPr>
                </a:tc>
                <a:extLst>
                  <a:ext uri="{0D108BD9-81ED-4DB2-BD59-A6C34878D82A}">
                    <a16:rowId xmlns:a16="http://schemas.microsoft.com/office/drawing/2014/main" val="1676375267"/>
                  </a:ext>
                </a:extLst>
              </a:tr>
              <a:tr h="829180">
                <a:tc>
                  <a:txBody>
                    <a:bodyPr/>
                    <a:lstStyle/>
                    <a:p>
                      <a:pPr algn="l"/>
                      <a:r>
                        <a:rPr lang="en-IN" sz="1700">
                          <a:effectLst/>
                        </a:rPr>
                        <a:t>Load Balancing</a:t>
                      </a:r>
                    </a:p>
                  </a:txBody>
                  <a:tcPr marL="35135" marR="35135" marT="35135" marB="35135" anchor="ctr">
                    <a:lnL>
                      <a:noFill/>
                    </a:lnL>
                    <a:lnR>
                      <a:noFill/>
                    </a:lnR>
                    <a:lnT>
                      <a:noFill/>
                    </a:lnT>
                    <a:lnB>
                      <a:noFill/>
                    </a:lnB>
                  </a:tcPr>
                </a:tc>
                <a:tc>
                  <a:txBody>
                    <a:bodyPr/>
                    <a:lstStyle/>
                    <a:p>
                      <a:r>
                        <a:rPr lang="en-US" sz="1700">
                          <a:effectLst/>
                        </a:rPr>
                        <a:t>Manual intervention needed for load balancing traffic between different containers in different Pods</a:t>
                      </a:r>
                    </a:p>
                  </a:txBody>
                  <a:tcPr marL="35135" marR="35135" marT="35135" marB="35135" anchor="ctr">
                    <a:lnL>
                      <a:noFill/>
                    </a:lnL>
                    <a:lnR>
                      <a:noFill/>
                    </a:lnR>
                    <a:lnT>
                      <a:noFill/>
                    </a:lnT>
                    <a:lnB>
                      <a:noFill/>
                    </a:lnB>
                  </a:tcPr>
                </a:tc>
                <a:tc>
                  <a:txBody>
                    <a:bodyPr/>
                    <a:lstStyle/>
                    <a:p>
                      <a:r>
                        <a:rPr lang="en-US" sz="1700">
                          <a:effectLst/>
                        </a:rPr>
                        <a:t>Docker Swarm does auto load balancing of traffic between containers in the cluster</a:t>
                      </a:r>
                    </a:p>
                  </a:txBody>
                  <a:tcPr marL="35135" marR="35135" marT="35135" marB="35135" anchor="ctr">
                    <a:lnL>
                      <a:noFill/>
                    </a:lnL>
                    <a:lnR>
                      <a:noFill/>
                    </a:lnR>
                    <a:lnT>
                      <a:noFill/>
                    </a:lnT>
                    <a:lnB>
                      <a:noFill/>
                    </a:lnB>
                  </a:tcPr>
                </a:tc>
                <a:extLst>
                  <a:ext uri="{0D108BD9-81ED-4DB2-BD59-A6C34878D82A}">
                    <a16:rowId xmlns:a16="http://schemas.microsoft.com/office/drawing/2014/main" val="727548500"/>
                  </a:ext>
                </a:extLst>
              </a:tr>
              <a:tr h="576210">
                <a:tc>
                  <a:txBody>
                    <a:bodyPr/>
                    <a:lstStyle/>
                    <a:p>
                      <a:pPr algn="l"/>
                      <a:r>
                        <a:rPr lang="en-IN" sz="1700">
                          <a:effectLst/>
                        </a:rPr>
                        <a:t>Rolling Updates &amp; Rollbacks</a:t>
                      </a:r>
                    </a:p>
                  </a:txBody>
                  <a:tcPr marL="35135" marR="35135" marT="35135" marB="35135" anchor="ctr">
                    <a:lnL>
                      <a:noFill/>
                    </a:lnL>
                    <a:lnR>
                      <a:noFill/>
                    </a:lnR>
                    <a:lnT>
                      <a:noFill/>
                    </a:lnT>
                    <a:lnB>
                      <a:noFill/>
                    </a:lnB>
                  </a:tcPr>
                </a:tc>
                <a:tc>
                  <a:txBody>
                    <a:bodyPr/>
                    <a:lstStyle/>
                    <a:p>
                      <a:r>
                        <a:rPr lang="en-US" sz="1700">
                          <a:effectLst/>
                        </a:rPr>
                        <a:t>Can deploy Rolling updates &amp; does automatic Rollbacks</a:t>
                      </a:r>
                    </a:p>
                  </a:txBody>
                  <a:tcPr marL="35135" marR="35135" marT="35135" marB="35135" anchor="ctr">
                    <a:lnL>
                      <a:noFill/>
                    </a:lnL>
                    <a:lnR>
                      <a:noFill/>
                    </a:lnR>
                    <a:lnT>
                      <a:noFill/>
                    </a:lnT>
                    <a:lnB>
                      <a:noFill/>
                    </a:lnB>
                  </a:tcPr>
                </a:tc>
                <a:tc>
                  <a:txBody>
                    <a:bodyPr/>
                    <a:lstStyle/>
                    <a:p>
                      <a:r>
                        <a:rPr lang="en-US" sz="1700">
                          <a:effectLst/>
                        </a:rPr>
                        <a:t>Can deploy Rolling updates, but not automatic Rollbacks</a:t>
                      </a:r>
                    </a:p>
                  </a:txBody>
                  <a:tcPr marL="35135" marR="35135" marT="35135" marB="35135" anchor="ctr">
                    <a:lnL>
                      <a:noFill/>
                    </a:lnL>
                    <a:lnR>
                      <a:noFill/>
                    </a:lnR>
                    <a:lnT>
                      <a:noFill/>
                    </a:lnT>
                    <a:lnB>
                      <a:noFill/>
                    </a:lnB>
                  </a:tcPr>
                </a:tc>
                <a:extLst>
                  <a:ext uri="{0D108BD9-81ED-4DB2-BD59-A6C34878D82A}">
                    <a16:rowId xmlns:a16="http://schemas.microsoft.com/office/drawing/2014/main" val="1660998230"/>
                  </a:ext>
                </a:extLst>
              </a:tr>
              <a:tr h="576210">
                <a:tc>
                  <a:txBody>
                    <a:bodyPr/>
                    <a:lstStyle/>
                    <a:p>
                      <a:pPr algn="l"/>
                      <a:r>
                        <a:rPr lang="en-IN" sz="1700">
                          <a:effectLst/>
                        </a:rPr>
                        <a:t>Data Volumes</a:t>
                      </a:r>
                    </a:p>
                  </a:txBody>
                  <a:tcPr marL="35135" marR="35135" marT="35135" marB="35135" anchor="ctr">
                    <a:lnL>
                      <a:noFill/>
                    </a:lnL>
                    <a:lnR>
                      <a:noFill/>
                    </a:lnR>
                    <a:lnT>
                      <a:noFill/>
                    </a:lnT>
                    <a:lnB>
                      <a:noFill/>
                    </a:lnB>
                  </a:tcPr>
                </a:tc>
                <a:tc>
                  <a:txBody>
                    <a:bodyPr/>
                    <a:lstStyle/>
                    <a:p>
                      <a:r>
                        <a:rPr lang="en-US" sz="1700">
                          <a:effectLst/>
                        </a:rPr>
                        <a:t>Can share storage volumes only with other containers in same Pod</a:t>
                      </a:r>
                    </a:p>
                  </a:txBody>
                  <a:tcPr marL="35135" marR="35135" marT="35135" marB="35135" anchor="ctr">
                    <a:lnL>
                      <a:noFill/>
                    </a:lnL>
                    <a:lnR>
                      <a:noFill/>
                    </a:lnR>
                    <a:lnT>
                      <a:noFill/>
                    </a:lnT>
                    <a:lnB>
                      <a:noFill/>
                    </a:lnB>
                  </a:tcPr>
                </a:tc>
                <a:tc>
                  <a:txBody>
                    <a:bodyPr/>
                    <a:lstStyle/>
                    <a:p>
                      <a:r>
                        <a:rPr lang="en-US" sz="1700">
                          <a:effectLst/>
                        </a:rPr>
                        <a:t>Can share storage volumes with any other container</a:t>
                      </a:r>
                    </a:p>
                  </a:txBody>
                  <a:tcPr marL="35135" marR="35135" marT="35135" marB="35135" anchor="ctr">
                    <a:lnL>
                      <a:noFill/>
                    </a:lnL>
                    <a:lnR>
                      <a:noFill/>
                    </a:lnR>
                    <a:lnT>
                      <a:noFill/>
                    </a:lnT>
                    <a:lnB>
                      <a:noFill/>
                    </a:lnB>
                  </a:tcPr>
                </a:tc>
                <a:extLst>
                  <a:ext uri="{0D108BD9-81ED-4DB2-BD59-A6C34878D82A}">
                    <a16:rowId xmlns:a16="http://schemas.microsoft.com/office/drawing/2014/main" val="2493382157"/>
                  </a:ext>
                </a:extLst>
              </a:tr>
              <a:tr h="576210">
                <a:tc>
                  <a:txBody>
                    <a:bodyPr/>
                    <a:lstStyle/>
                    <a:p>
                      <a:pPr algn="l"/>
                      <a:r>
                        <a:rPr lang="en-IN" sz="1700">
                          <a:effectLst/>
                        </a:rPr>
                        <a:t>Logging &amp; Monitoring</a:t>
                      </a:r>
                    </a:p>
                  </a:txBody>
                  <a:tcPr marL="35135" marR="35135" marT="35135" marB="35135" anchor="ctr">
                    <a:lnL>
                      <a:noFill/>
                    </a:lnL>
                    <a:lnR>
                      <a:noFill/>
                    </a:lnR>
                    <a:lnT>
                      <a:noFill/>
                    </a:lnT>
                    <a:lnB>
                      <a:noFill/>
                    </a:lnB>
                  </a:tcPr>
                </a:tc>
                <a:tc>
                  <a:txBody>
                    <a:bodyPr/>
                    <a:lstStyle/>
                    <a:p>
                      <a:r>
                        <a:rPr lang="en-US" sz="1700">
                          <a:effectLst/>
                        </a:rPr>
                        <a:t>In-built tools for logging &amp; monitoring</a:t>
                      </a:r>
                    </a:p>
                  </a:txBody>
                  <a:tcPr marL="35135" marR="35135" marT="35135" marB="35135" anchor="ctr">
                    <a:lnL>
                      <a:noFill/>
                    </a:lnL>
                    <a:lnR>
                      <a:noFill/>
                    </a:lnR>
                    <a:lnT>
                      <a:noFill/>
                    </a:lnT>
                    <a:lnB>
                      <a:noFill/>
                    </a:lnB>
                  </a:tcPr>
                </a:tc>
                <a:tc>
                  <a:txBody>
                    <a:bodyPr/>
                    <a:lstStyle/>
                    <a:p>
                      <a:r>
                        <a:rPr lang="en-US" sz="1700" dirty="0">
                          <a:effectLst/>
                        </a:rPr>
                        <a:t>3rd party tools like ELK should be used for logging &amp; </a:t>
                      </a:r>
                    </a:p>
                  </a:txBody>
                  <a:tcPr marL="35135" marR="35135" marT="35135" marB="35135" anchor="ctr">
                    <a:lnL>
                      <a:noFill/>
                    </a:lnL>
                    <a:lnR>
                      <a:noFill/>
                    </a:lnR>
                    <a:lnT>
                      <a:noFill/>
                    </a:lnT>
                    <a:lnB>
                      <a:noFill/>
                    </a:lnB>
                  </a:tcPr>
                </a:tc>
                <a:extLst>
                  <a:ext uri="{0D108BD9-81ED-4DB2-BD59-A6C34878D82A}">
                    <a16:rowId xmlns:a16="http://schemas.microsoft.com/office/drawing/2014/main" val="3897219169"/>
                  </a:ext>
                </a:extLst>
              </a:tr>
            </a:tbl>
          </a:graphicData>
        </a:graphic>
      </p:graphicFrame>
    </p:spTree>
    <p:extLst>
      <p:ext uri="{BB962C8B-B14F-4D97-AF65-F5344CB8AC3E}">
        <p14:creationId xmlns:p14="http://schemas.microsoft.com/office/powerpoint/2010/main" val="404838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What is Kubernetes</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6</a:t>
            </a:fld>
            <a:endParaRPr lang="en-ZA"/>
          </a:p>
        </p:txBody>
      </p:sp>
      <p:sp>
        <p:nvSpPr>
          <p:cNvPr id="2" name="Rectangle 1">
            <a:extLst>
              <a:ext uri="{FF2B5EF4-FFF2-40B4-BE49-F238E27FC236}">
                <a16:creationId xmlns:a16="http://schemas.microsoft.com/office/drawing/2014/main" id="{0F05CD62-C85F-40FE-B155-386A89C3B76D}"/>
              </a:ext>
            </a:extLst>
          </p:cNvPr>
          <p:cNvSpPr/>
          <p:nvPr/>
        </p:nvSpPr>
        <p:spPr>
          <a:xfrm>
            <a:off x="99390" y="1180887"/>
            <a:ext cx="11996530" cy="923330"/>
          </a:xfrm>
          <a:prstGeom prst="rect">
            <a:avLst/>
          </a:prstGeom>
        </p:spPr>
        <p:txBody>
          <a:bodyPr wrap="square">
            <a:spAutoFit/>
          </a:bodyPr>
          <a:lstStyle/>
          <a:p>
            <a:r>
              <a:rPr lang="en-US" dirty="0">
                <a:solidFill>
                  <a:srgbClr val="0056B3"/>
                </a:solidFill>
                <a:latin typeface="Open Sans"/>
                <a:hlinkClick r:id="rId2"/>
              </a:rPr>
              <a:t>Kubernetes</a:t>
            </a:r>
            <a:r>
              <a:rPr lang="en-US" dirty="0">
                <a:solidFill>
                  <a:srgbClr val="4A4A4A"/>
                </a:solidFill>
                <a:latin typeface="Open Sans"/>
              </a:rPr>
              <a:t> is an open-source system that handles the work of scheduling containers onto a compute cluster and manages the workloads to ensure they run as the user intends. Being the Google’s brainchild, it offers excellent community and works brilliantly with all the cloud providers to become a</a:t>
            </a:r>
            <a:r>
              <a:rPr lang="en-US" i="1" dirty="0">
                <a:solidFill>
                  <a:srgbClr val="4A4A4A"/>
                </a:solidFill>
                <a:latin typeface="Open Sans"/>
              </a:rPr>
              <a:t> multi-container management solution.</a:t>
            </a:r>
            <a:endParaRPr lang="en-IN" dirty="0"/>
          </a:p>
        </p:txBody>
      </p:sp>
    </p:spTree>
    <p:extLst>
      <p:ext uri="{BB962C8B-B14F-4D97-AF65-F5344CB8AC3E}">
        <p14:creationId xmlns:p14="http://schemas.microsoft.com/office/powerpoint/2010/main" val="428043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32000"/>
            <a:ext cx="11340000" cy="432000"/>
          </a:xfrm>
          <a:prstGeom prst="rect">
            <a:avLst/>
          </a:prstGeom>
        </p:spPr>
        <p:txBody>
          <a:bodyPr anchor="ctr">
            <a:normAutofit/>
          </a:bodyPr>
          <a:lstStyle/>
          <a:p>
            <a:r>
              <a:rPr lang="en-US" sz="3000"/>
              <a:t>Kubernetes Features</a:t>
            </a:r>
          </a:p>
        </p:txBody>
      </p:sp>
      <p:sp>
        <p:nvSpPr>
          <p:cNvPr id="71" name="Footer Placeholder 2">
            <a:extLst>
              <a:ext uri="{FF2B5EF4-FFF2-40B4-BE49-F238E27FC236}">
                <a16:creationId xmlns:a16="http://schemas.microsoft.com/office/drawing/2014/main" id="{8AC72127-A40B-4642-B5BE-58641C5A5266}"/>
              </a:ext>
            </a:extLst>
          </p:cNvPr>
          <p:cNvSpPr>
            <a:spLocks noGrp="1"/>
          </p:cNvSpPr>
          <p:nvPr>
            <p:ph type="ftr" sz="quarter" idx="13"/>
          </p:nvPr>
        </p:nvSpPr>
        <p:spPr>
          <a:xfrm>
            <a:off x="432000" y="6439820"/>
            <a:ext cx="5664000" cy="295062"/>
          </a:xfrm>
        </p:spPr>
        <p:txBody>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7</a:t>
            </a:fld>
            <a:endParaRPr lang="en-ZA"/>
          </a:p>
        </p:txBody>
      </p:sp>
      <p:pic>
        <p:nvPicPr>
          <p:cNvPr id="4098" name="Picture 2" descr="Kubernetes Featues - Kubernetes Tutorial - Edureka">
            <a:extLst>
              <a:ext uri="{FF2B5EF4-FFF2-40B4-BE49-F238E27FC236}">
                <a16:creationId xmlns:a16="http://schemas.microsoft.com/office/drawing/2014/main" id="{ED38E4AA-8594-4A42-B59C-452A476DB2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1886" y="2800390"/>
            <a:ext cx="5460114" cy="1583432"/>
          </a:xfrm>
          <a:prstGeom prst="rect">
            <a:avLst/>
          </a:prstGeom>
          <a:solidFill>
            <a:srgbClr val="FFFFFF"/>
          </a:solidFill>
        </p:spPr>
      </p:pic>
      <p:sp>
        <p:nvSpPr>
          <p:cNvPr id="73" name="Content Placeholder 5">
            <a:extLst>
              <a:ext uri="{FF2B5EF4-FFF2-40B4-BE49-F238E27FC236}">
                <a16:creationId xmlns:a16="http://schemas.microsoft.com/office/drawing/2014/main" id="{46A94FAD-B1DC-486D-8957-D95355304497}"/>
              </a:ext>
            </a:extLst>
          </p:cNvPr>
          <p:cNvSpPr>
            <a:spLocks noGrp="1"/>
          </p:cNvSpPr>
          <p:nvPr>
            <p:ph sz="half" idx="1"/>
          </p:nvPr>
        </p:nvSpPr>
        <p:spPr>
          <a:xfrm>
            <a:off x="431999" y="1007250"/>
            <a:ext cx="5448115" cy="5169713"/>
          </a:xfrm>
        </p:spPr>
        <p:txBody>
          <a:bodyPr/>
          <a:lstStyle/>
          <a:p>
            <a:r>
              <a:rPr lang="en-US" b="1" dirty="0"/>
              <a:t>Automated Scheduling:</a:t>
            </a:r>
            <a:r>
              <a:rPr lang="en-US" dirty="0"/>
              <a:t> Kubernetes provides advanced scheduler to launch container on cluster nodes based on their resource requirements and other constraints, while not sacrificing availability.</a:t>
            </a:r>
          </a:p>
          <a:p>
            <a:r>
              <a:rPr lang="en-US" b="1" dirty="0"/>
              <a:t>Self Healing Capabilities: </a:t>
            </a:r>
            <a:r>
              <a:rPr lang="en-US" dirty="0"/>
              <a:t>Kubernetes allows to replaces and reschedules containers when nodes die. It also kills containers that don’t respond to user-defined health check and doesn’t advertise them to clients until they are ready to serve. </a:t>
            </a:r>
          </a:p>
          <a:p>
            <a:r>
              <a:rPr lang="en-US" b="1" dirty="0"/>
              <a:t>Automated rollouts &amp; rollback: </a:t>
            </a:r>
            <a:r>
              <a:rPr lang="en-US" dirty="0"/>
              <a:t>Kubernetes rolls out changes to the application or its configuration while monitoring application health to ensure it doesn’t kill all your instances at the same time. If something goes wrong, with Kubernetes you can rollback the change.</a:t>
            </a:r>
            <a:br>
              <a:rPr lang="en-US" dirty="0"/>
            </a:br>
            <a:endParaRPr lang="en-US" dirty="0"/>
          </a:p>
          <a:p>
            <a:r>
              <a:rPr lang="en-US" b="1" dirty="0"/>
              <a:t>Horizontal Scaling &amp; Load Balancing: </a:t>
            </a:r>
            <a:r>
              <a:rPr lang="en-US" dirty="0"/>
              <a:t>Kubernetes can scale up and scale down the application as per the requirements with a simple command, using a UI, or automatically based on CPU usage.</a:t>
            </a:r>
          </a:p>
          <a:p>
            <a:endParaRPr lang="en-US" dirty="0"/>
          </a:p>
        </p:txBody>
      </p:sp>
    </p:spTree>
    <p:extLst>
      <p:ext uri="{BB962C8B-B14F-4D97-AF65-F5344CB8AC3E}">
        <p14:creationId xmlns:p14="http://schemas.microsoft.com/office/powerpoint/2010/main" val="367062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CFBE826E-30EB-41A1-B8D3-9DDC4B879E6B}"/>
              </a:ext>
            </a:extLst>
          </p:cNvPr>
          <p:cNvSpPr>
            <a:spLocks noGrp="1"/>
          </p:cNvSpPr>
          <p:nvPr>
            <p:ph type="title"/>
          </p:nvPr>
        </p:nvSpPr>
        <p:spPr>
          <a:xfrm>
            <a:off x="432000" y="432000"/>
            <a:ext cx="11328000" cy="432000"/>
          </a:xfrm>
        </p:spPr>
        <p:txBody>
          <a:bodyPr/>
          <a:lstStyle/>
          <a:p>
            <a:r>
              <a:rPr lang="en-US" dirty="0"/>
              <a:t>Kubernetes Architecture</a:t>
            </a:r>
          </a:p>
        </p:txBody>
      </p:sp>
      <p:pic>
        <p:nvPicPr>
          <p:cNvPr id="5122" name="Picture 2" descr="Kubernetes Master - Kubernetes Tutorial - Edureka">
            <a:extLst>
              <a:ext uri="{FF2B5EF4-FFF2-40B4-BE49-F238E27FC236}">
                <a16:creationId xmlns:a16="http://schemas.microsoft.com/office/drawing/2014/main" id="{D4176800-BDB5-44A3-BBCE-7901131065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000" y="1673864"/>
            <a:ext cx="11328000" cy="3851521"/>
          </a:xfrm>
          <a:prstGeom prst="rect">
            <a:avLst/>
          </a:prstGeom>
          <a:solidFill>
            <a:srgbClr val="FFFFFF"/>
          </a:solidFill>
        </p:spPr>
      </p:pic>
      <p:sp>
        <p:nvSpPr>
          <p:cNvPr id="73" name="Footer Placeholder 3">
            <a:extLst>
              <a:ext uri="{FF2B5EF4-FFF2-40B4-BE49-F238E27FC236}">
                <a16:creationId xmlns:a16="http://schemas.microsoft.com/office/drawing/2014/main" id="{06ABF3DB-DE6A-4E90-9029-3EDBB1F58BC2}"/>
              </a:ext>
            </a:extLst>
          </p:cNvPr>
          <p:cNvSpPr>
            <a:spLocks noGrp="1"/>
          </p:cNvSpPr>
          <p:nvPr>
            <p:ph type="ftr" sz="quarter" idx="12"/>
          </p:nvPr>
        </p:nvSpPr>
        <p:spPr>
          <a:xfrm>
            <a:off x="432000" y="6439820"/>
            <a:ext cx="5664000" cy="295062"/>
          </a:xfrm>
        </p:spPr>
        <p:txBody>
          <a:bodyPr/>
          <a:lstStyle/>
          <a:p>
            <a:pPr>
              <a:spcAft>
                <a:spcPts val="600"/>
              </a:spcAft>
            </a:pPr>
            <a:r>
              <a:rPr lang="en-ZA"/>
              <a:t>Add a footer</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8</a:t>
            </a:fld>
            <a:endParaRPr lang="en-ZA"/>
          </a:p>
        </p:txBody>
      </p:sp>
    </p:spTree>
    <p:extLst>
      <p:ext uri="{BB962C8B-B14F-4D97-AF65-F5344CB8AC3E}">
        <p14:creationId xmlns:p14="http://schemas.microsoft.com/office/powerpoint/2010/main" val="188673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Kubernetes </a:t>
            </a:r>
            <a:r>
              <a:rPr lang="en-US" dirty="0" err="1"/>
              <a:t>Architechture</a:t>
            </a:r>
            <a:endParaRPr lang="en-US" dirty="0"/>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9</a:t>
            </a:fld>
            <a:endParaRPr lang="en-ZA"/>
          </a:p>
        </p:txBody>
      </p:sp>
      <p:sp>
        <p:nvSpPr>
          <p:cNvPr id="2" name="Rectangle 1">
            <a:extLst>
              <a:ext uri="{FF2B5EF4-FFF2-40B4-BE49-F238E27FC236}">
                <a16:creationId xmlns:a16="http://schemas.microsoft.com/office/drawing/2014/main" id="{0F2C48C7-4BF7-4069-BE6C-8A19E39A1CC9}"/>
              </a:ext>
            </a:extLst>
          </p:cNvPr>
          <p:cNvSpPr/>
          <p:nvPr/>
        </p:nvSpPr>
        <p:spPr>
          <a:xfrm>
            <a:off x="109330" y="862578"/>
            <a:ext cx="11581096" cy="2031325"/>
          </a:xfrm>
          <a:prstGeom prst="rect">
            <a:avLst/>
          </a:prstGeom>
        </p:spPr>
        <p:txBody>
          <a:bodyPr wrap="square">
            <a:spAutoFit/>
          </a:bodyPr>
          <a:lstStyle/>
          <a:p>
            <a:pPr algn="just"/>
            <a:r>
              <a:rPr lang="en-US" dirty="0">
                <a:solidFill>
                  <a:srgbClr val="4A4A4A"/>
                </a:solidFill>
                <a:latin typeface="Open Sans"/>
              </a:rPr>
              <a:t>Kubernetes Architecture has the following main components:</a:t>
            </a:r>
          </a:p>
          <a:p>
            <a:pPr algn="just">
              <a:buFont typeface="Arial" panose="020B0604020202020204" pitchFamily="34" charset="0"/>
              <a:buChar char="•"/>
            </a:pPr>
            <a:r>
              <a:rPr lang="en-US" dirty="0">
                <a:solidFill>
                  <a:srgbClr val="4A4A4A"/>
                </a:solidFill>
                <a:latin typeface="Open Sans"/>
              </a:rPr>
              <a:t>Master nodes</a:t>
            </a:r>
          </a:p>
          <a:p>
            <a:pPr algn="just">
              <a:buFont typeface="Arial" panose="020B0604020202020204" pitchFamily="34" charset="0"/>
              <a:buChar char="•"/>
            </a:pPr>
            <a:r>
              <a:rPr lang="en-US" dirty="0">
                <a:solidFill>
                  <a:srgbClr val="4A4A4A"/>
                </a:solidFill>
                <a:latin typeface="Open Sans"/>
              </a:rPr>
              <a:t>Worker/Slave nodes</a:t>
            </a:r>
          </a:p>
          <a:p>
            <a:endParaRPr lang="en-US" b="1" dirty="0">
              <a:solidFill>
                <a:srgbClr val="4A4A4A"/>
              </a:solidFill>
              <a:latin typeface="Open Sans"/>
            </a:endParaRPr>
          </a:p>
          <a:p>
            <a:r>
              <a:rPr lang="en-US" b="1" dirty="0">
                <a:solidFill>
                  <a:srgbClr val="4A4A4A"/>
                </a:solidFill>
                <a:latin typeface="Open Sans"/>
              </a:rPr>
              <a:t>Master Node</a:t>
            </a:r>
            <a:endParaRPr lang="en-US" dirty="0">
              <a:solidFill>
                <a:srgbClr val="4A4A4A"/>
              </a:solidFill>
              <a:latin typeface="Open Sans"/>
            </a:endParaRPr>
          </a:p>
          <a:p>
            <a:pPr algn="just"/>
            <a:r>
              <a:rPr lang="en-US" dirty="0">
                <a:solidFill>
                  <a:srgbClr val="4A4A4A"/>
                </a:solidFill>
                <a:latin typeface="Open Sans"/>
              </a:rPr>
              <a:t>The master node is responsible for the management of Kubernetes cluster. It is mainly the entry point for all administrative tasks. There can be more than one master node in the cluster to check for fault tolerance</a:t>
            </a:r>
            <a:endParaRPr lang="en-US" b="0" i="0" dirty="0">
              <a:solidFill>
                <a:srgbClr val="4A4A4A"/>
              </a:solidFill>
              <a:effectLst/>
              <a:latin typeface="Open Sans"/>
            </a:endParaRPr>
          </a:p>
        </p:txBody>
      </p:sp>
      <p:sp>
        <p:nvSpPr>
          <p:cNvPr id="4" name="Rectangle 3">
            <a:extLst>
              <a:ext uri="{FF2B5EF4-FFF2-40B4-BE49-F238E27FC236}">
                <a16:creationId xmlns:a16="http://schemas.microsoft.com/office/drawing/2014/main" id="{9B6EF23E-D8C7-49CD-9F5D-5143DBAAE5A1}"/>
              </a:ext>
            </a:extLst>
          </p:cNvPr>
          <p:cNvSpPr/>
          <p:nvPr/>
        </p:nvSpPr>
        <p:spPr>
          <a:xfrm>
            <a:off x="178904" y="3107920"/>
            <a:ext cx="11581096" cy="3626492"/>
          </a:xfrm>
          <a:prstGeom prst="rect">
            <a:avLst/>
          </a:prstGeom>
        </p:spPr>
        <p:txBody>
          <a:bodyPr wrap="square">
            <a:spAutoFit/>
          </a:bodyPr>
          <a:lstStyle/>
          <a:p>
            <a:pPr algn="just"/>
            <a:r>
              <a:rPr lang="en-US" dirty="0">
                <a:solidFill>
                  <a:srgbClr val="4A4A4A"/>
                </a:solidFill>
                <a:latin typeface="Open Sans"/>
              </a:rPr>
              <a:t>As you can see in the diagram, the master node has various components like API Server, Controller Manager, Scheduler and ETCD.</a:t>
            </a:r>
          </a:p>
          <a:p>
            <a:pPr algn="just"/>
            <a:endParaRPr lang="en-US" dirty="0">
              <a:solidFill>
                <a:srgbClr val="4A4A4A"/>
              </a:solidFill>
              <a:latin typeface="Open Sans"/>
            </a:endParaRPr>
          </a:p>
          <a:p>
            <a:pPr algn="just">
              <a:buFont typeface="Arial" panose="020B0604020202020204" pitchFamily="34" charset="0"/>
              <a:buChar char="•"/>
            </a:pPr>
            <a:r>
              <a:rPr lang="en-US" b="1" dirty="0">
                <a:solidFill>
                  <a:srgbClr val="4A4A4A"/>
                </a:solidFill>
                <a:latin typeface="Open Sans"/>
              </a:rPr>
              <a:t>API Server: </a:t>
            </a:r>
            <a:r>
              <a:rPr lang="en-US" dirty="0">
                <a:solidFill>
                  <a:srgbClr val="4A4A4A"/>
                </a:solidFill>
                <a:latin typeface="Open Sans"/>
              </a:rPr>
              <a:t>The API server is the entry point for all the REST commands used to control the cluster.</a:t>
            </a:r>
          </a:p>
          <a:p>
            <a:pPr algn="just">
              <a:buFont typeface="Arial" panose="020B0604020202020204" pitchFamily="34" charset="0"/>
              <a:buChar char="•"/>
            </a:pPr>
            <a:endParaRPr lang="en-US" dirty="0">
              <a:solidFill>
                <a:srgbClr val="4A4A4A"/>
              </a:solidFill>
              <a:latin typeface="Open Sans"/>
            </a:endParaRPr>
          </a:p>
          <a:p>
            <a:pPr algn="just">
              <a:buFont typeface="Arial" panose="020B0604020202020204" pitchFamily="34" charset="0"/>
              <a:buChar char="•"/>
            </a:pPr>
            <a:r>
              <a:rPr lang="en-US" b="1" dirty="0">
                <a:solidFill>
                  <a:srgbClr val="4A4A4A"/>
                </a:solidFill>
                <a:latin typeface="Open Sans"/>
              </a:rPr>
              <a:t>Controller Manager: </a:t>
            </a:r>
            <a:r>
              <a:rPr lang="en-US" dirty="0">
                <a:solidFill>
                  <a:srgbClr val="4A4A4A"/>
                </a:solidFill>
                <a:latin typeface="Open Sans"/>
              </a:rPr>
              <a:t>Is a daemon that regulates the Kubernetes cluster, and manages different non-terminating control loops.</a:t>
            </a:r>
          </a:p>
          <a:p>
            <a:pPr algn="just">
              <a:buFont typeface="Arial" panose="020B0604020202020204" pitchFamily="34" charset="0"/>
              <a:buChar char="•"/>
            </a:pPr>
            <a:r>
              <a:rPr lang="en-US" b="1" dirty="0">
                <a:solidFill>
                  <a:srgbClr val="4A4A4A"/>
                </a:solidFill>
                <a:latin typeface="Open Sans"/>
              </a:rPr>
              <a:t>Scheduler: </a:t>
            </a:r>
            <a:r>
              <a:rPr lang="en-US" dirty="0">
                <a:solidFill>
                  <a:srgbClr val="4A4A4A"/>
                </a:solidFill>
                <a:latin typeface="Open Sans"/>
              </a:rPr>
              <a:t>The scheduler schedules the tasks to slave nodes. It stores the resource usage information for each slave node.</a:t>
            </a:r>
          </a:p>
          <a:p>
            <a:pPr algn="just">
              <a:buFont typeface="Arial" panose="020B0604020202020204" pitchFamily="34" charset="0"/>
              <a:buChar char="•"/>
            </a:pPr>
            <a:endParaRPr lang="en-US" dirty="0">
              <a:solidFill>
                <a:srgbClr val="4A4A4A"/>
              </a:solidFill>
              <a:latin typeface="Open Sans"/>
            </a:endParaRPr>
          </a:p>
          <a:p>
            <a:pPr algn="just">
              <a:buFont typeface="Arial" panose="020B0604020202020204" pitchFamily="34" charset="0"/>
              <a:buChar char="•"/>
            </a:pPr>
            <a:r>
              <a:rPr lang="en-US" b="1" dirty="0">
                <a:solidFill>
                  <a:srgbClr val="4A4A4A"/>
                </a:solidFill>
                <a:latin typeface="Open Sans"/>
              </a:rPr>
              <a:t>ETCD: </a:t>
            </a:r>
            <a:r>
              <a:rPr lang="en-US" dirty="0">
                <a:solidFill>
                  <a:srgbClr val="4A4A4A"/>
                </a:solidFill>
                <a:latin typeface="Open Sans"/>
              </a:rPr>
              <a:t>ETCD is a simple, distributed, consistent key-value store. It’s mainly used for shared configuration and service discovery.</a:t>
            </a:r>
            <a:endParaRPr lang="en-US" b="0" i="0" dirty="0">
              <a:solidFill>
                <a:srgbClr val="4A4A4A"/>
              </a:solidFill>
              <a:effectLst/>
              <a:latin typeface="Open Sans"/>
            </a:endParaRPr>
          </a:p>
        </p:txBody>
      </p:sp>
    </p:spTree>
    <p:extLst>
      <p:ext uri="{BB962C8B-B14F-4D97-AF65-F5344CB8AC3E}">
        <p14:creationId xmlns:p14="http://schemas.microsoft.com/office/powerpoint/2010/main" val="251817303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4.potx" id="{410D3EFA-FA20-475F-9696-CD1A7DDB5DC5}" vid="{222B8127-F9F2-4FAA-9A8E-5AB7CC0C35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1207</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Candara</vt:lpstr>
      <vt:lpstr>Corbel</vt:lpstr>
      <vt:lpstr>Open Sans</vt:lpstr>
      <vt:lpstr>Times New Roman</vt:lpstr>
      <vt:lpstr>Office Theme</vt:lpstr>
      <vt:lpstr>Kubernetes - Basics</vt:lpstr>
      <vt:lpstr>Kubernetes Tutorial: Challenges Without Container Orchestration</vt:lpstr>
      <vt:lpstr>Kubernetes Tutorial: Challenges Without Container Orchestration</vt:lpstr>
      <vt:lpstr>     Kubernetes Tutorial: Kubernetes vs Docker Swarm </vt:lpstr>
      <vt:lpstr>Difference Kubernetes and Docker Swarm</vt:lpstr>
      <vt:lpstr>What is Kubernetes</vt:lpstr>
      <vt:lpstr>Kubernetes Features</vt:lpstr>
      <vt:lpstr>Kubernetes Architecture</vt:lpstr>
      <vt:lpstr>Kubernetes Architechture</vt:lpstr>
      <vt:lpstr>Kubernetes Architecture</vt:lpstr>
      <vt:lpstr>Kubernetes Case Study</vt:lpstr>
      <vt:lpstr>Kubernetes Case Study Contd…</vt:lpstr>
      <vt:lpstr>Kubernetes Case Study  -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2019-11-30T10:51:23Z</dcterms:created>
  <dcterms:modified xsi:type="dcterms:W3CDTF">2020-12-24T12:45:49Z</dcterms:modified>
</cp:coreProperties>
</file>