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5" r:id="rId8"/>
    <p:sldId id="262" r:id="rId9"/>
    <p:sldId id="263" r:id="rId10"/>
    <p:sldId id="266" r:id="rId11"/>
    <p:sldId id="272" r:id="rId12"/>
    <p:sldId id="267" r:id="rId13"/>
    <p:sldId id="268" r:id="rId14"/>
    <p:sldId id="270" r:id="rId15"/>
    <p:sldId id="271" r:id="rId16"/>
    <p:sldId id="273"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0DD3D2-542F-4CB5-BB5E-342F218CD705}"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309720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0DD3D2-542F-4CB5-BB5E-342F218CD705}"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220804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0DD3D2-542F-4CB5-BB5E-342F218CD705}"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267778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0DD3D2-542F-4CB5-BB5E-342F218CD705}"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100638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DD3D2-542F-4CB5-BB5E-342F218CD705}"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134384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0DD3D2-542F-4CB5-BB5E-342F218CD705}"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24411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0DD3D2-542F-4CB5-BB5E-342F218CD705}"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343196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0DD3D2-542F-4CB5-BB5E-342F218CD705}"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335535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DD3D2-542F-4CB5-BB5E-342F218CD705}"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191549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0DD3D2-542F-4CB5-BB5E-342F218CD705}"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302676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0DD3D2-542F-4CB5-BB5E-342F218CD705}"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2DF4E-6FA3-4981-BD42-F9788A1DCB6A}" type="slidenum">
              <a:rPr lang="en-US" smtClean="0"/>
              <a:t>‹#›</a:t>
            </a:fld>
            <a:endParaRPr lang="en-US"/>
          </a:p>
        </p:txBody>
      </p:sp>
    </p:spTree>
    <p:extLst>
      <p:ext uri="{BB962C8B-B14F-4D97-AF65-F5344CB8AC3E}">
        <p14:creationId xmlns:p14="http://schemas.microsoft.com/office/powerpoint/2010/main" val="313107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DD3D2-542F-4CB5-BB5E-342F218CD705}" type="datetimeFigureOut">
              <a:rPr lang="en-US" smtClean="0"/>
              <a:t>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2DF4E-6FA3-4981-BD42-F9788A1DCB6A}" type="slidenum">
              <a:rPr lang="en-US" smtClean="0"/>
              <a:t>‹#›</a:t>
            </a:fld>
            <a:endParaRPr lang="en-US"/>
          </a:p>
        </p:txBody>
      </p:sp>
    </p:spTree>
    <p:extLst>
      <p:ext uri="{BB962C8B-B14F-4D97-AF65-F5344CB8AC3E}">
        <p14:creationId xmlns:p14="http://schemas.microsoft.com/office/powerpoint/2010/main" val="3946690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ExpressJS</a:t>
            </a:r>
            <a:endParaRPr lang="en-US" dirty="0"/>
          </a:p>
        </p:txBody>
      </p:sp>
      <p:sp>
        <p:nvSpPr>
          <p:cNvPr id="3" name="Subtitle 2"/>
          <p:cNvSpPr>
            <a:spLocks noGrp="1"/>
          </p:cNvSpPr>
          <p:nvPr>
            <p:ph type="subTitle" idx="1"/>
          </p:nvPr>
        </p:nvSpPr>
        <p:spPr/>
        <p:txBody>
          <a:bodyPr/>
          <a:lstStyle/>
          <a:p>
            <a:r>
              <a:rPr lang="en-US" dirty="0"/>
              <a:t>Krishna </a:t>
            </a:r>
            <a:r>
              <a:rPr lang="en-US" dirty="0" err="1"/>
              <a:t>Aryal</a:t>
            </a:r>
            <a:endParaRPr lang="en-US" dirty="0"/>
          </a:p>
        </p:txBody>
      </p:sp>
    </p:spTree>
    <p:extLst>
      <p:ext uri="{BB962C8B-B14F-4D97-AF65-F5344CB8AC3E}">
        <p14:creationId xmlns:p14="http://schemas.microsoft.com/office/powerpoint/2010/main" val="304477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ROUTE</a:t>
            </a:r>
          </a:p>
        </p:txBody>
      </p:sp>
      <p:sp>
        <p:nvSpPr>
          <p:cNvPr id="3" name="Content Placeholder 2"/>
          <p:cNvSpPr>
            <a:spLocks noGrp="1"/>
          </p:cNvSpPr>
          <p:nvPr>
            <p:ph idx="1"/>
          </p:nvPr>
        </p:nvSpPr>
        <p:spPr/>
        <p:txBody>
          <a:bodyPr>
            <a:normAutofit/>
          </a:bodyPr>
          <a:lstStyle/>
          <a:p>
            <a:r>
              <a:rPr lang="en-US" dirty="0"/>
              <a:t>Introduction</a:t>
            </a:r>
          </a:p>
          <a:p>
            <a:r>
              <a:rPr lang="en-US" dirty="0"/>
              <a:t>Syntax</a:t>
            </a:r>
          </a:p>
          <a:p>
            <a:r>
              <a:rPr lang="en-US" dirty="0"/>
              <a:t>Methods</a:t>
            </a:r>
          </a:p>
          <a:p>
            <a:r>
              <a:rPr lang="en-US" dirty="0"/>
              <a:t>Route parameter</a:t>
            </a:r>
          </a:p>
        </p:txBody>
      </p:sp>
    </p:spTree>
    <p:extLst>
      <p:ext uri="{BB962C8B-B14F-4D97-AF65-F5344CB8AC3E}">
        <p14:creationId xmlns:p14="http://schemas.microsoft.com/office/powerpoint/2010/main" val="212809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lnSpcReduction="10000"/>
          </a:bodyPr>
          <a:lstStyle/>
          <a:p>
            <a:r>
              <a:rPr lang="en-US" dirty="0"/>
              <a:t>Routing refers to determining how an application responds to a client request to a particular endpoint, which is a URI (path) and a specific HTTP request method (GET, POST and others)</a:t>
            </a:r>
          </a:p>
          <a:p>
            <a:r>
              <a:rPr lang="en-US" dirty="0"/>
              <a:t>Each route can have one or mode callback functions, which are executed when the route is matched.</a:t>
            </a:r>
          </a:p>
          <a:p>
            <a:pPr marL="0" indent="0">
              <a:buNone/>
            </a:pPr>
            <a:endParaRPr lang="en-US" b="1" dirty="0"/>
          </a:p>
          <a:p>
            <a:pPr marL="0" indent="0">
              <a:buNone/>
            </a:pPr>
            <a:r>
              <a:rPr lang="en-US" b="1" dirty="0"/>
              <a:t>Syntax</a:t>
            </a:r>
          </a:p>
          <a:p>
            <a:pPr marL="0" indent="0">
              <a:buNone/>
            </a:pPr>
            <a:r>
              <a:rPr lang="en-US" dirty="0" err="1"/>
              <a:t>app.method</a:t>
            </a:r>
            <a:r>
              <a:rPr lang="en-US" dirty="0"/>
              <a:t>(path, callback)</a:t>
            </a:r>
          </a:p>
          <a:p>
            <a:pPr marL="0" indent="0">
              <a:buNone/>
            </a:pPr>
            <a:r>
              <a:rPr lang="en-US" dirty="0" err="1"/>
              <a:t>app.method</a:t>
            </a:r>
            <a:r>
              <a:rPr lang="en-US" dirty="0"/>
              <a:t>(path, [Callback-1, Callback-2, …., Callback-N])</a:t>
            </a:r>
          </a:p>
          <a:p>
            <a:pPr marL="0" indent="0">
              <a:buNone/>
            </a:pPr>
            <a:r>
              <a:rPr lang="en-US" dirty="0" err="1"/>
              <a:t>app.method</a:t>
            </a:r>
            <a:r>
              <a:rPr lang="en-US" dirty="0"/>
              <a:t>(path, [Callback-1, Callback-2, …., Callback-N], callback)</a:t>
            </a:r>
          </a:p>
          <a:p>
            <a:pPr marL="0" indent="0">
              <a:buNone/>
            </a:pPr>
            <a:endParaRPr lang="en-US" dirty="0"/>
          </a:p>
        </p:txBody>
      </p:sp>
    </p:spTree>
    <p:extLst>
      <p:ext uri="{BB962C8B-B14F-4D97-AF65-F5344CB8AC3E}">
        <p14:creationId xmlns:p14="http://schemas.microsoft.com/office/powerpoint/2010/main" val="248669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a:bodyPr>
          <a:lstStyle/>
          <a:p>
            <a:r>
              <a:rPr lang="en-US" b="1" dirty="0"/>
              <a:t>app</a:t>
            </a:r>
            <a:r>
              <a:rPr lang="en-US" dirty="0"/>
              <a:t> is an instance of express</a:t>
            </a:r>
          </a:p>
          <a:p>
            <a:r>
              <a:rPr lang="en-US" b="1" dirty="0"/>
              <a:t>method</a:t>
            </a:r>
            <a:r>
              <a:rPr lang="en-US" dirty="0"/>
              <a:t> is an HTTP request method must be in lowercase</a:t>
            </a:r>
          </a:p>
          <a:p>
            <a:r>
              <a:rPr lang="en-US" b="1" dirty="0"/>
              <a:t>path</a:t>
            </a:r>
            <a:r>
              <a:rPr lang="en-US" dirty="0"/>
              <a:t> is a path on the server (</a:t>
            </a:r>
            <a:r>
              <a:rPr lang="en-US" dirty="0" err="1"/>
              <a:t>url</a:t>
            </a:r>
            <a:r>
              <a:rPr lang="en-US" dirty="0"/>
              <a:t>-pattern)</a:t>
            </a:r>
          </a:p>
          <a:p>
            <a:r>
              <a:rPr lang="en-US" b="1" dirty="0"/>
              <a:t>callback</a:t>
            </a:r>
            <a:r>
              <a:rPr lang="en-US" dirty="0"/>
              <a:t> is the function executed when the route is matched.</a:t>
            </a:r>
          </a:p>
        </p:txBody>
      </p:sp>
    </p:spTree>
    <p:extLst>
      <p:ext uri="{BB962C8B-B14F-4D97-AF65-F5344CB8AC3E}">
        <p14:creationId xmlns:p14="http://schemas.microsoft.com/office/powerpoint/2010/main" val="162627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methods</a:t>
            </a:r>
          </a:p>
        </p:txBody>
      </p:sp>
      <p:sp>
        <p:nvSpPr>
          <p:cNvPr id="3" name="Content Placeholder 2"/>
          <p:cNvSpPr>
            <a:spLocks noGrp="1"/>
          </p:cNvSpPr>
          <p:nvPr>
            <p:ph idx="1"/>
          </p:nvPr>
        </p:nvSpPr>
        <p:spPr/>
        <p:txBody>
          <a:bodyPr>
            <a:normAutofit/>
          </a:bodyPr>
          <a:lstStyle/>
          <a:p>
            <a:pPr marL="0" indent="0">
              <a:buNone/>
            </a:pPr>
            <a:r>
              <a:rPr lang="en-US" b="1" dirty="0"/>
              <a:t>methods</a:t>
            </a:r>
          </a:p>
          <a:p>
            <a:r>
              <a:rPr lang="en-US" b="1" dirty="0"/>
              <a:t>GET </a:t>
            </a:r>
            <a:r>
              <a:rPr lang="en-US" dirty="0"/>
              <a:t>– Retrieve Data</a:t>
            </a:r>
          </a:p>
          <a:p>
            <a:r>
              <a:rPr lang="en-US" b="1" dirty="0"/>
              <a:t>POST </a:t>
            </a:r>
            <a:r>
              <a:rPr lang="en-US" dirty="0"/>
              <a:t> - Create/Insert</a:t>
            </a:r>
          </a:p>
          <a:p>
            <a:r>
              <a:rPr lang="en-US" b="1" dirty="0"/>
              <a:t>PUT</a:t>
            </a:r>
            <a:r>
              <a:rPr lang="en-US" dirty="0"/>
              <a:t>  - Full Record Update</a:t>
            </a:r>
          </a:p>
          <a:p>
            <a:r>
              <a:rPr lang="en-US" b="1" dirty="0"/>
              <a:t>PATCH</a:t>
            </a:r>
            <a:r>
              <a:rPr lang="en-US" dirty="0"/>
              <a:t> - Partial Record Update</a:t>
            </a:r>
          </a:p>
          <a:p>
            <a:r>
              <a:rPr lang="en-US" b="1" dirty="0"/>
              <a:t>DELETE</a:t>
            </a:r>
            <a:r>
              <a:rPr lang="en-US" dirty="0"/>
              <a:t> - Delete Data</a:t>
            </a:r>
          </a:p>
          <a:p>
            <a:r>
              <a:rPr lang="en-US" b="1" dirty="0"/>
              <a:t>ALL </a:t>
            </a:r>
            <a:r>
              <a:rPr lang="en-US" dirty="0"/>
              <a:t>– Any HTTP Request Method</a:t>
            </a:r>
          </a:p>
        </p:txBody>
      </p:sp>
    </p:spTree>
    <p:extLst>
      <p:ext uri="{BB962C8B-B14F-4D97-AF65-F5344CB8AC3E}">
        <p14:creationId xmlns:p14="http://schemas.microsoft.com/office/powerpoint/2010/main" val="333692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methods</a:t>
            </a:r>
          </a:p>
        </p:txBody>
      </p:sp>
      <p:sp>
        <p:nvSpPr>
          <p:cNvPr id="3" name="Content Placeholder 2"/>
          <p:cNvSpPr>
            <a:spLocks noGrp="1"/>
          </p:cNvSpPr>
          <p:nvPr>
            <p:ph idx="1"/>
          </p:nvPr>
        </p:nvSpPr>
        <p:spPr>
          <a:xfrm>
            <a:off x="838200" y="1841667"/>
            <a:ext cx="10515600" cy="4351338"/>
          </a:xfrm>
        </p:spPr>
        <p:txBody>
          <a:bodyPr>
            <a:normAutofit/>
          </a:bodyPr>
          <a:lstStyle/>
          <a:p>
            <a:pPr marL="0" indent="0">
              <a:buNone/>
            </a:pPr>
            <a:r>
              <a:rPr lang="en-US" b="1" dirty="0"/>
              <a:t>path</a:t>
            </a:r>
          </a:p>
          <a:p>
            <a:pPr marL="0" indent="0">
              <a:buNone/>
            </a:pPr>
            <a:r>
              <a:rPr lang="en-US" b="1" dirty="0" err="1"/>
              <a:t>app.all</a:t>
            </a:r>
            <a:r>
              <a:rPr lang="en-US" b="1" dirty="0"/>
              <a:t>(path, [Callback1, Callback2, …., </a:t>
            </a:r>
            <a:r>
              <a:rPr lang="en-US" b="1" dirty="0" err="1"/>
              <a:t>CallbackN</a:t>
            </a:r>
            <a:r>
              <a:rPr lang="en-US" b="1" dirty="0"/>
              <a:t>], callback)</a:t>
            </a:r>
          </a:p>
          <a:p>
            <a:pPr marL="0" indent="0">
              <a:buNone/>
            </a:pPr>
            <a:endParaRPr lang="en-US" dirty="0"/>
          </a:p>
          <a:p>
            <a:r>
              <a:rPr lang="en-US" dirty="0"/>
              <a:t>This method is like the standard </a:t>
            </a:r>
            <a:r>
              <a:rPr lang="en-US" dirty="0" err="1"/>
              <a:t>app.method</a:t>
            </a:r>
            <a:r>
              <a:rPr lang="en-US" dirty="0"/>
              <a:t>() methods, except it matches all HTTP verbs. </a:t>
            </a:r>
          </a:p>
          <a:p>
            <a:endParaRPr lang="en-US" dirty="0"/>
          </a:p>
          <a:p>
            <a:r>
              <a:rPr lang="en-US" dirty="0"/>
              <a:t>This method is useful for mapping “global” logic for specific path prefixes or arbitrary matches.</a:t>
            </a:r>
          </a:p>
        </p:txBody>
      </p:sp>
    </p:spTree>
    <p:extLst>
      <p:ext uri="{BB962C8B-B14F-4D97-AF65-F5344CB8AC3E}">
        <p14:creationId xmlns:p14="http://schemas.microsoft.com/office/powerpoint/2010/main" val="346981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Route parameter</a:t>
            </a:r>
          </a:p>
        </p:txBody>
      </p:sp>
      <p:sp>
        <p:nvSpPr>
          <p:cNvPr id="3" name="Content Placeholder 2"/>
          <p:cNvSpPr>
            <a:spLocks noGrp="1"/>
          </p:cNvSpPr>
          <p:nvPr>
            <p:ph idx="1"/>
          </p:nvPr>
        </p:nvSpPr>
        <p:spPr>
          <a:xfrm>
            <a:off x="838200" y="1841667"/>
            <a:ext cx="10515600" cy="4351338"/>
          </a:xfrm>
        </p:spPr>
        <p:txBody>
          <a:bodyPr>
            <a:normAutofit fontScale="92500" lnSpcReduction="20000"/>
          </a:bodyPr>
          <a:lstStyle/>
          <a:p>
            <a:r>
              <a:rPr lang="en-US" dirty="0"/>
              <a:t>Route parameters are named URL segments that are used to capture the values specified at their position in the URL.</a:t>
            </a:r>
          </a:p>
          <a:p>
            <a:endParaRPr lang="en-US" dirty="0"/>
          </a:p>
          <a:p>
            <a:r>
              <a:rPr lang="en-US" dirty="0"/>
              <a:t>The captured values are populated in the </a:t>
            </a:r>
            <a:r>
              <a:rPr lang="en-US" b="1" dirty="0" err="1"/>
              <a:t>req.params</a:t>
            </a:r>
            <a:r>
              <a:rPr lang="en-US" dirty="0"/>
              <a:t> object, with the name of the route parameter specified in the path as their respective keys.</a:t>
            </a:r>
          </a:p>
          <a:p>
            <a:endParaRPr lang="en-US" dirty="0"/>
          </a:p>
          <a:p>
            <a:r>
              <a:rPr lang="en-US" dirty="0"/>
              <a:t>The name of route parameters must be made up of “A-Za-z0-9”</a:t>
            </a:r>
          </a:p>
          <a:p>
            <a:endParaRPr lang="en-US" dirty="0"/>
          </a:p>
          <a:p>
            <a:r>
              <a:rPr lang="en-US" b="1" dirty="0"/>
              <a:t>Examples</a:t>
            </a:r>
          </a:p>
          <a:p>
            <a:pPr marL="457200" lvl="1" indent="0">
              <a:buNone/>
            </a:pPr>
            <a:r>
              <a:rPr lang="en-US" dirty="0"/>
              <a:t>/student/:id</a:t>
            </a:r>
          </a:p>
          <a:p>
            <a:pPr marL="457200" lvl="1" indent="0">
              <a:buNone/>
            </a:pPr>
            <a:r>
              <a:rPr lang="en-US" dirty="0"/>
              <a:t>/student/:id/:name</a:t>
            </a:r>
          </a:p>
          <a:p>
            <a:pPr marL="457200" lvl="1" indent="0">
              <a:buNone/>
            </a:pPr>
            <a:r>
              <a:rPr lang="en-US" dirty="0"/>
              <a:t>/student/:is/and/:name</a:t>
            </a:r>
          </a:p>
        </p:txBody>
      </p:sp>
    </p:spTree>
    <p:extLst>
      <p:ext uri="{BB962C8B-B14F-4D97-AF65-F5344CB8AC3E}">
        <p14:creationId xmlns:p14="http://schemas.microsoft.com/office/powerpoint/2010/main" val="232668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46225" algn="l"/>
              </a:tabLst>
            </a:pPr>
            <a:r>
              <a:rPr lang="en-US" b="1" dirty="0"/>
              <a:t>Controller</a:t>
            </a:r>
          </a:p>
        </p:txBody>
      </p:sp>
      <p:sp>
        <p:nvSpPr>
          <p:cNvPr id="3" name="Content Placeholder 2"/>
          <p:cNvSpPr>
            <a:spLocks noGrp="1"/>
          </p:cNvSpPr>
          <p:nvPr>
            <p:ph idx="1"/>
          </p:nvPr>
        </p:nvSpPr>
        <p:spPr>
          <a:xfrm>
            <a:off x="838200" y="1841667"/>
            <a:ext cx="10515600" cy="4351338"/>
          </a:xfrm>
        </p:spPr>
        <p:txBody>
          <a:bodyPr>
            <a:normAutofit/>
          </a:bodyPr>
          <a:lstStyle/>
          <a:p>
            <a:r>
              <a:rPr lang="en-US" dirty="0"/>
              <a:t>Controllers can group related request handling logic separately. Instead of defining all of your request handling logic as callback in route or route fines, you may wish to organize this behavior using controller modules.</a:t>
            </a:r>
          </a:p>
        </p:txBody>
      </p:sp>
    </p:spTree>
    <p:extLst>
      <p:ext uri="{BB962C8B-B14F-4D97-AF65-F5344CB8AC3E}">
        <p14:creationId xmlns:p14="http://schemas.microsoft.com/office/powerpoint/2010/main" val="164686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lstStyle/>
          <a:p>
            <a:r>
              <a:rPr lang="en-US" dirty="0"/>
              <a:t>https://www.youtube.com/watch?v=5RrhT280GXg&amp;list=PLbGui_ZYuhigerSlDF_v1t1mM2iGomXnq&amp;index=5</a:t>
            </a:r>
          </a:p>
        </p:txBody>
      </p:sp>
    </p:spTree>
    <p:extLst>
      <p:ext uri="{BB962C8B-B14F-4D97-AF65-F5344CB8AC3E}">
        <p14:creationId xmlns:p14="http://schemas.microsoft.com/office/powerpoint/2010/main" val="288220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pPr marL="514350" indent="-514350">
              <a:buFont typeface="+mj-lt"/>
              <a:buAutoNum type="arabicPeriod"/>
              <a:tabLst>
                <a:tab pos="1546225" algn="l"/>
              </a:tabLst>
            </a:pPr>
            <a:r>
              <a:rPr lang="en-US" dirty="0"/>
              <a:t>Introduction, Installation &amp; Configuration</a:t>
            </a:r>
          </a:p>
          <a:p>
            <a:pPr marL="514350" indent="-514350">
              <a:buFont typeface="+mj-lt"/>
              <a:buAutoNum type="arabicPeriod"/>
              <a:tabLst>
                <a:tab pos="1546225" algn="l"/>
              </a:tabLst>
            </a:pPr>
            <a:r>
              <a:rPr lang="en-US" dirty="0"/>
              <a:t>Hello world</a:t>
            </a:r>
          </a:p>
          <a:p>
            <a:pPr marL="514350" indent="-514350">
              <a:buFont typeface="+mj-lt"/>
              <a:buAutoNum type="arabicPeriod"/>
              <a:tabLst>
                <a:tab pos="1546225" algn="l"/>
              </a:tabLst>
            </a:pPr>
            <a:r>
              <a:rPr lang="en-US" dirty="0"/>
              <a:t>Create an application</a:t>
            </a:r>
          </a:p>
          <a:p>
            <a:pPr marL="514350" indent="-514350">
              <a:buFont typeface="+mj-lt"/>
              <a:buAutoNum type="arabicPeriod"/>
              <a:tabLst>
                <a:tab pos="1546225" algn="l"/>
              </a:tabLst>
            </a:pPr>
            <a:r>
              <a:rPr lang="en-US" dirty="0"/>
              <a:t>Routing</a:t>
            </a:r>
          </a:p>
          <a:p>
            <a:pPr marL="514350" indent="-514350">
              <a:buFont typeface="+mj-lt"/>
              <a:buAutoNum type="arabicPeriod"/>
              <a:tabLst>
                <a:tab pos="1546225" algn="l"/>
              </a:tabLst>
            </a:pPr>
            <a:r>
              <a:rPr lang="en-US" dirty="0"/>
              <a:t>Controller</a:t>
            </a:r>
          </a:p>
          <a:p>
            <a:pPr marL="514350" indent="-514350">
              <a:buFont typeface="+mj-lt"/>
              <a:buAutoNum type="arabicPeriod"/>
              <a:tabLst>
                <a:tab pos="1546225" algn="l"/>
              </a:tabLst>
            </a:pPr>
            <a:r>
              <a:rPr lang="en-US" dirty="0" err="1"/>
              <a:t>Bable</a:t>
            </a:r>
            <a:endParaRPr lang="en-US" dirty="0"/>
          </a:p>
          <a:p>
            <a:endParaRPr lang="en-US" dirty="0"/>
          </a:p>
        </p:txBody>
      </p:sp>
    </p:spTree>
    <p:extLst>
      <p:ext uri="{BB962C8B-B14F-4D97-AF65-F5344CB8AC3E}">
        <p14:creationId xmlns:p14="http://schemas.microsoft.com/office/powerpoint/2010/main" val="318996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 Installation and Configuration</a:t>
            </a:r>
          </a:p>
        </p:txBody>
      </p:sp>
      <p:sp>
        <p:nvSpPr>
          <p:cNvPr id="3" name="Content Placeholder 2"/>
          <p:cNvSpPr>
            <a:spLocks noGrp="1"/>
          </p:cNvSpPr>
          <p:nvPr>
            <p:ph idx="1"/>
          </p:nvPr>
        </p:nvSpPr>
        <p:spPr/>
        <p:txBody>
          <a:bodyPr/>
          <a:lstStyle/>
          <a:p>
            <a:r>
              <a:rPr lang="en-US" dirty="0"/>
              <a:t>Open source web application framework developed by Node.js foundation</a:t>
            </a:r>
          </a:p>
          <a:p>
            <a:r>
              <a:rPr lang="en-US" dirty="0"/>
              <a:t>Create static, dynamic, and hybrid web and mobile applications framework</a:t>
            </a:r>
          </a:p>
          <a:p>
            <a:r>
              <a:rPr lang="en-US" dirty="0"/>
              <a:t>Popular (fast, easy, robust)</a:t>
            </a:r>
          </a:p>
          <a:p>
            <a:r>
              <a:rPr lang="en-US" dirty="0"/>
              <a:t>Routing</a:t>
            </a:r>
          </a:p>
          <a:p>
            <a:r>
              <a:rPr lang="en-US" dirty="0"/>
              <a:t>Middleware</a:t>
            </a:r>
          </a:p>
          <a:p>
            <a:r>
              <a:rPr lang="en-US" dirty="0"/>
              <a:t>REST API</a:t>
            </a:r>
          </a:p>
        </p:txBody>
      </p:sp>
    </p:spTree>
    <p:extLst>
      <p:ext uri="{BB962C8B-B14F-4D97-AF65-F5344CB8AC3E}">
        <p14:creationId xmlns:p14="http://schemas.microsoft.com/office/powerpoint/2010/main" val="5207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 Installation and Configuration</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rotWithShape="1">
          <a:blip r:embed="rId2"/>
          <a:srcRect l="1" t="1633" r="-34915"/>
          <a:stretch/>
        </p:blipFill>
        <p:spPr>
          <a:xfrm>
            <a:off x="838200" y="1825625"/>
            <a:ext cx="10516565" cy="4351338"/>
          </a:xfrm>
          <a:prstGeom prst="rect">
            <a:avLst/>
          </a:prstGeom>
          <a:ln>
            <a:solidFill>
              <a:schemeClr val="accent1"/>
            </a:solidFill>
          </a:ln>
        </p:spPr>
      </p:pic>
    </p:spTree>
    <p:extLst>
      <p:ext uri="{BB962C8B-B14F-4D97-AF65-F5344CB8AC3E}">
        <p14:creationId xmlns:p14="http://schemas.microsoft.com/office/powerpoint/2010/main" val="348734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Hello World</a:t>
            </a: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838199" y="1825624"/>
            <a:ext cx="7858901" cy="2785287"/>
          </a:xfrm>
          <a:prstGeom prst="rect">
            <a:avLst/>
          </a:prstGeom>
          <a:ln>
            <a:solidFill>
              <a:schemeClr val="accent1"/>
            </a:solidFill>
          </a:ln>
        </p:spPr>
      </p:pic>
    </p:spTree>
    <p:extLst>
      <p:ext uri="{BB962C8B-B14F-4D97-AF65-F5344CB8AC3E}">
        <p14:creationId xmlns:p14="http://schemas.microsoft.com/office/powerpoint/2010/main" val="248306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Hello World</a:t>
            </a:r>
            <a:endParaRPr lang="en-US" dirty="0"/>
          </a:p>
        </p:txBody>
      </p:sp>
      <p:sp>
        <p:nvSpPr>
          <p:cNvPr id="3" name="Content Placeholder 2"/>
          <p:cNvSpPr>
            <a:spLocks noGrp="1"/>
          </p:cNvSpPr>
          <p:nvPr>
            <p:ph idx="1"/>
          </p:nvPr>
        </p:nvSpPr>
        <p:spPr/>
        <p:txBody>
          <a:bodyPr/>
          <a:lstStyle/>
          <a:p>
            <a:pPr marL="0" indent="0">
              <a:buNone/>
            </a:pPr>
            <a:r>
              <a:rPr lang="en-US" b="1" dirty="0">
                <a:latin typeface="Courier New" panose="02070309020205020404" pitchFamily="49" charset="0"/>
                <a:cs typeface="Courier New" panose="02070309020205020404" pitchFamily="49" charset="0"/>
              </a:rPr>
              <a:t>express() </a:t>
            </a:r>
          </a:p>
          <a:p>
            <a:pPr marL="0" indent="0">
              <a:buNone/>
            </a:pPr>
            <a:r>
              <a:rPr lang="en-US" dirty="0"/>
              <a:t>The express() function is a top-level function exported by the express module.</a:t>
            </a:r>
          </a:p>
          <a:p>
            <a:pPr marL="0" indent="0">
              <a:buNone/>
            </a:pPr>
            <a:endParaRPr lang="en-US" dirty="0"/>
          </a:p>
          <a:p>
            <a:pPr marL="0" indent="0">
              <a:buNone/>
            </a:pP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app = express()</a:t>
            </a:r>
          </a:p>
          <a:p>
            <a:pPr marL="0" indent="0">
              <a:buNone/>
            </a:pPr>
            <a:r>
              <a:rPr lang="en-US" dirty="0"/>
              <a:t>The app returned by express() is in fact a JavaScript function, designed to be passed to Node’s HTTP servers as a callback to handle requests.</a:t>
            </a:r>
          </a:p>
          <a:p>
            <a:pPr marL="0" indent="0">
              <a:buNone/>
            </a:pPr>
            <a:r>
              <a:rPr lang="en-US" dirty="0"/>
              <a:t>This makes it easy to provide both HTTP and HTTPS versions of your app with the same code base, as the app does not inherit from these.</a:t>
            </a:r>
          </a:p>
          <a:p>
            <a:endParaRPr lang="en-US" dirty="0"/>
          </a:p>
        </p:txBody>
      </p:sp>
    </p:spTree>
    <p:extLst>
      <p:ext uri="{BB962C8B-B14F-4D97-AF65-F5344CB8AC3E}">
        <p14:creationId xmlns:p14="http://schemas.microsoft.com/office/powerpoint/2010/main" val="25403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Hello World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panose="02070309020205020404" pitchFamily="49" charset="0"/>
                <a:cs typeface="Courier New" panose="02070309020205020404" pitchFamily="49" charset="0"/>
              </a:rPr>
              <a:t>app.listen</a:t>
            </a:r>
            <a:r>
              <a:rPr lang="en-US" b="1" dirty="0">
                <a:latin typeface="Courier New" panose="02070309020205020404" pitchFamily="49" charset="0"/>
                <a:cs typeface="Courier New" panose="02070309020205020404" pitchFamily="49" charset="0"/>
              </a:rPr>
              <a:t>() </a:t>
            </a:r>
          </a:p>
          <a:p>
            <a:pPr marL="0" indent="0">
              <a:buNone/>
            </a:pPr>
            <a:r>
              <a:rPr lang="en-US" dirty="0"/>
              <a:t>It binds and listens for connections on the specified host and port. If port is omitted or is 0, the operating system will assign an arbitrary unused port, which is useful for cases like automated tasks.</a:t>
            </a:r>
          </a:p>
          <a:p>
            <a:pPr marL="0" indent="0">
              <a:buNone/>
            </a:pPr>
            <a:endParaRPr lang="en-US" dirty="0"/>
          </a:p>
          <a:p>
            <a:pPr marL="0" indent="0">
              <a:buNone/>
            </a:pP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app = express()</a:t>
            </a:r>
          </a:p>
          <a:p>
            <a:pPr marL="0" indent="0">
              <a:buNone/>
            </a:pPr>
            <a:r>
              <a:rPr lang="en-US" dirty="0"/>
              <a:t>The app returned by express() is in fact a JavaScript function, designed to be passed to Node’s HTTP servers as a callback to handle requests.</a:t>
            </a:r>
          </a:p>
          <a:p>
            <a:pPr marL="0" indent="0">
              <a:buNone/>
            </a:pPr>
            <a:r>
              <a:rPr lang="en-US" dirty="0"/>
              <a:t>This makes it easy to provide both HTTP and HTTPS versions of your app with the same code base, as the app does not inherit from these.</a:t>
            </a:r>
          </a:p>
          <a:p>
            <a:endParaRPr lang="en-US" dirty="0"/>
          </a:p>
        </p:txBody>
      </p:sp>
    </p:spTree>
    <p:extLst>
      <p:ext uri="{BB962C8B-B14F-4D97-AF65-F5344CB8AC3E}">
        <p14:creationId xmlns:p14="http://schemas.microsoft.com/office/powerpoint/2010/main" val="339412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Hello World</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6"/>
            <a:ext cx="7916694" cy="3299630"/>
          </a:xfrm>
          <a:prstGeom prst="rect">
            <a:avLst/>
          </a:prstGeom>
          <a:ln>
            <a:solidFill>
              <a:schemeClr val="accent1"/>
            </a:solidFill>
          </a:ln>
        </p:spPr>
      </p:pic>
    </p:spTree>
    <p:extLst>
      <p:ext uri="{BB962C8B-B14F-4D97-AF65-F5344CB8AC3E}">
        <p14:creationId xmlns:p14="http://schemas.microsoft.com/office/powerpoint/2010/main" val="285496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Create an Application</a:t>
            </a:r>
          </a:p>
        </p:txBody>
      </p:sp>
      <p:sp>
        <p:nvSpPr>
          <p:cNvPr id="3" name="Content Placeholder 2"/>
          <p:cNvSpPr>
            <a:spLocks noGrp="1"/>
          </p:cNvSpPr>
          <p:nvPr>
            <p:ph idx="1"/>
          </p:nvPr>
        </p:nvSpPr>
        <p:spPr/>
        <p:txBody>
          <a:bodyPr/>
          <a:lstStyle/>
          <a:p>
            <a:r>
              <a:rPr lang="en-US" dirty="0"/>
              <a:t>Use the application generator tool, express-generator, to quickly create an application skeleton.</a:t>
            </a:r>
          </a:p>
        </p:txBody>
      </p:sp>
      <p:pic>
        <p:nvPicPr>
          <p:cNvPr id="6" name="Picture 5"/>
          <p:cNvPicPr>
            <a:picLocks noChangeAspect="1"/>
          </p:cNvPicPr>
          <p:nvPr/>
        </p:nvPicPr>
        <p:blipFill rotWithShape="1">
          <a:blip r:embed="rId2"/>
          <a:srcRect l="459" b="11930"/>
          <a:stretch/>
        </p:blipFill>
        <p:spPr>
          <a:xfrm>
            <a:off x="1167319" y="2944643"/>
            <a:ext cx="9353550" cy="495545"/>
          </a:xfrm>
          <a:prstGeom prst="rect">
            <a:avLst/>
          </a:prstGeom>
        </p:spPr>
      </p:pic>
      <p:pic>
        <p:nvPicPr>
          <p:cNvPr id="7" name="Picture 6"/>
          <p:cNvPicPr>
            <a:picLocks noChangeAspect="1"/>
          </p:cNvPicPr>
          <p:nvPr/>
        </p:nvPicPr>
        <p:blipFill>
          <a:blip r:embed="rId3"/>
          <a:stretch>
            <a:fillRect/>
          </a:stretch>
        </p:blipFill>
        <p:spPr>
          <a:xfrm>
            <a:off x="1167319" y="3633788"/>
            <a:ext cx="9353550" cy="2543175"/>
          </a:xfrm>
          <a:prstGeom prst="rect">
            <a:avLst/>
          </a:prstGeom>
          <a:ln>
            <a:solidFill>
              <a:schemeClr val="accent1"/>
            </a:solidFill>
          </a:ln>
        </p:spPr>
      </p:pic>
    </p:spTree>
    <p:extLst>
      <p:ext uri="{BB962C8B-B14F-4D97-AF65-F5344CB8AC3E}">
        <p14:creationId xmlns:p14="http://schemas.microsoft.com/office/powerpoint/2010/main" val="177605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665</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ExpressJS</vt:lpstr>
      <vt:lpstr>Table of Contents</vt:lpstr>
      <vt:lpstr>1. Introduction, Installation and Configuration</vt:lpstr>
      <vt:lpstr>1. Introduction, Installation and Configuration</vt:lpstr>
      <vt:lpstr>2. Hello World</vt:lpstr>
      <vt:lpstr>2. Hello World</vt:lpstr>
      <vt:lpstr>2. Hello World</vt:lpstr>
      <vt:lpstr>2. Hello World</vt:lpstr>
      <vt:lpstr>3. Create an Application</vt:lpstr>
      <vt:lpstr>4. ROUTE</vt:lpstr>
      <vt:lpstr>Introduction</vt:lpstr>
      <vt:lpstr>Introduction</vt:lpstr>
      <vt:lpstr>Routing methods</vt:lpstr>
      <vt:lpstr>Routing methods</vt:lpstr>
      <vt:lpstr>Route parameter</vt:lpstr>
      <vt:lpstr>Controller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ExpressJS</dc:title>
  <dc:creator>Microsoft account</dc:creator>
  <cp:lastModifiedBy>Administrator</cp:lastModifiedBy>
  <cp:revision>81</cp:revision>
  <dcterms:created xsi:type="dcterms:W3CDTF">2022-07-08T14:14:12Z</dcterms:created>
  <dcterms:modified xsi:type="dcterms:W3CDTF">2022-07-11T11:25:58Z</dcterms:modified>
</cp:coreProperties>
</file>