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59" r:id="rId8"/>
    <p:sldId id="261" r:id="rId9"/>
    <p:sldId id="262" r:id="rId10"/>
    <p:sldId id="287" r:id="rId11"/>
    <p:sldId id="288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65" r:id="rId25"/>
    <p:sldId id="275" r:id="rId26"/>
    <p:sldId id="276" r:id="rId27"/>
    <p:sldId id="277" r:id="rId28"/>
    <p:sldId id="283" r:id="rId29"/>
    <p:sldId id="289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16F9-C346-4287-A187-2B70FCE93D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9C24-3A19-4B24-868B-C925FE01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Database hold one or more collections.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Collection</a:t>
            </a:r>
          </a:p>
          <a:p>
            <a:pPr marL="0" indent="0">
              <a:buNone/>
            </a:pPr>
            <a:r>
              <a:rPr lang="en-US" dirty="0" smtClean="0"/>
              <a:t>Collection stores documents in a collections. Collections are analogous to tables in relational databases.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Document</a:t>
            </a:r>
          </a:p>
          <a:p>
            <a:pPr marL="0" indent="0">
              <a:buNone/>
            </a:pPr>
            <a:r>
              <a:rPr lang="en-US" dirty="0" smtClean="0"/>
              <a:t>A document is a set of key-value pairs. The documents in a single collection do not need to have the same set of fields and the data type for a field can differ across documents within  a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Database</a:t>
            </a:r>
          </a:p>
          <a:p>
            <a:pPr marL="0" indent="0">
              <a:buNone/>
            </a:pPr>
            <a:r>
              <a:rPr lang="en-US" dirty="0" smtClean="0"/>
              <a:t>Database hold one or more collections.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Collection</a:t>
            </a:r>
          </a:p>
          <a:p>
            <a:pPr marL="0" indent="0">
              <a:buNone/>
            </a:pPr>
            <a:r>
              <a:rPr lang="en-US" dirty="0" smtClean="0"/>
              <a:t>Collection stores documents in a collections. Collections are analogous to tables in relational databases.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Document</a:t>
            </a:r>
          </a:p>
          <a:p>
            <a:pPr marL="0" indent="0">
              <a:buNone/>
            </a:pPr>
            <a:r>
              <a:rPr lang="en-US" dirty="0" smtClean="0"/>
              <a:t>A document is a set of key-value pairs. The documents in a single collection do not need to have the same set of fields and the data type for a field can differ across documents within  a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1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https://www.mongodb.com/try/download/community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2404548"/>
            <a:ext cx="7878620" cy="41389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6725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https://www.mongodb.com/try/download/community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2404548"/>
            <a:ext cx="7878620" cy="413891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698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5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245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5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95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5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5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Installation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2224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15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95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2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err="1"/>
              <a:t>MangoDB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76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4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815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Compass – </a:t>
            </a:r>
            <a:r>
              <a:rPr lang="en-US" b="1" dirty="0" err="1"/>
              <a:t>MangoDB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https://www.mongodb.com/try/download/compass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2365963"/>
            <a:ext cx="7835731" cy="411796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5428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Compass – </a:t>
            </a:r>
            <a:r>
              <a:rPr lang="en-US" b="1" dirty="0" err="1"/>
              <a:t>MangoDB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7622309" cy="49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4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Compass – </a:t>
            </a:r>
            <a:r>
              <a:rPr lang="en-US" b="1" dirty="0" err="1"/>
              <a:t>MangoDB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2491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Compass – </a:t>
            </a:r>
            <a:r>
              <a:rPr lang="en-US" b="1" dirty="0" err="1"/>
              <a:t>MangoDB</a:t>
            </a:r>
            <a:r>
              <a:rPr lang="en-US" b="1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12200" cy="50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mongo</a:t>
            </a:r>
          </a:p>
          <a:p>
            <a:pPr marL="0" indent="0">
              <a:buNone/>
            </a:pPr>
            <a:r>
              <a:rPr lang="en-US" b="1" dirty="0" smtClean="0"/>
              <a:t>mongo </a:t>
            </a:r>
            <a:r>
              <a:rPr lang="en-US" dirty="0" smtClean="0"/>
              <a:t>is the command-line shell that connects to a specific instance of </a:t>
            </a:r>
            <a:r>
              <a:rPr lang="en-US" dirty="0" err="1" smtClean="0"/>
              <a:t>mongod</a:t>
            </a:r>
            <a:r>
              <a:rPr lang="en-US" dirty="0" smtClean="0"/>
              <a:t>. When you run mongo with no parameters its default to connecting to the localhost on port </a:t>
            </a:r>
            <a:r>
              <a:rPr lang="en-US" b="1" dirty="0" smtClean="0"/>
              <a:t>27017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mongod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Mongod</a:t>
            </a:r>
            <a:r>
              <a:rPr lang="en-US" dirty="0" smtClean="0"/>
              <a:t> is the primary demon process for the MongoDB system. It handles data request, manages data access, and performs background management operations.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mongos</a:t>
            </a:r>
          </a:p>
          <a:p>
            <a:pPr marL="0" indent="0">
              <a:buNone/>
            </a:pPr>
            <a:r>
              <a:rPr lang="en-US" dirty="0" smtClean="0"/>
              <a:t>For a shared cluster, the mongos instances provide the interface between the client applications and the </a:t>
            </a:r>
            <a:r>
              <a:rPr lang="en-US" dirty="0" err="1" smtClean="0"/>
              <a:t>sharded</a:t>
            </a:r>
            <a:r>
              <a:rPr lang="en-US" dirty="0" smtClean="0"/>
              <a:t> cluster. The mongos instances route queries and write operations to the shards. From the perspective of the application, a mongos instance behaves identically to any other MongoDB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mongosh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MongoDB shell, </a:t>
            </a:r>
            <a:r>
              <a:rPr lang="en-US" dirty="0" err="1" smtClean="0"/>
              <a:t>mongosh</a:t>
            </a:r>
            <a:r>
              <a:rPr lang="en-US" dirty="0" smtClean="0"/>
              <a:t>, is a fully functional JavaScript and </a:t>
            </a:r>
            <a:r>
              <a:rPr lang="en-US" dirty="0" err="1" smtClean="0"/>
              <a:t>Node.Js</a:t>
            </a:r>
            <a:r>
              <a:rPr lang="en-US" dirty="0" smtClean="0"/>
              <a:t> 14.x REPL environment for interacting with MongoDB deployments. We can use the MongoDB Shell to test queries and operations directly with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310921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mongo</a:t>
            </a:r>
          </a:p>
          <a:p>
            <a:pPr marL="0" indent="0">
              <a:buNone/>
            </a:pPr>
            <a:r>
              <a:rPr lang="en-US" b="1" dirty="0" smtClean="0"/>
              <a:t>mongo </a:t>
            </a:r>
            <a:r>
              <a:rPr lang="en-US" dirty="0" smtClean="0"/>
              <a:t>is the command-line shell that connects to a specific instance of </a:t>
            </a:r>
            <a:r>
              <a:rPr lang="en-US" dirty="0" err="1" smtClean="0"/>
              <a:t>mongod</a:t>
            </a:r>
            <a:r>
              <a:rPr lang="en-US" dirty="0" smtClean="0"/>
              <a:t>. When you run mongo with no parameters its default to connecting to the localhost on port </a:t>
            </a:r>
            <a:r>
              <a:rPr lang="en-US" b="1" dirty="0" smtClean="0"/>
              <a:t>27017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Document-oriented </a:t>
            </a:r>
            <a:r>
              <a:rPr lang="en-US" dirty="0"/>
              <a:t>NoSQL database used for high volume data storage.</a:t>
            </a:r>
          </a:p>
          <a:p>
            <a:r>
              <a:rPr lang="en-US" dirty="0"/>
              <a:t>Support NoSQL</a:t>
            </a:r>
          </a:p>
          <a:p>
            <a:r>
              <a:rPr lang="en-US" b="1" dirty="0" err="1"/>
              <a:t>mangod</a:t>
            </a:r>
            <a:r>
              <a:rPr lang="en-US" dirty="0"/>
              <a:t> is the </a:t>
            </a:r>
            <a:r>
              <a:rPr lang="en-US" b="1" dirty="0"/>
              <a:t>Mango Daemon</a:t>
            </a:r>
            <a:r>
              <a:rPr lang="en-US" dirty="0"/>
              <a:t> is basically the host process for the database</a:t>
            </a:r>
          </a:p>
          <a:p>
            <a:r>
              <a:rPr lang="en-US" b="1" dirty="0"/>
              <a:t>mango </a:t>
            </a:r>
            <a:r>
              <a:rPr lang="en-US" dirty="0"/>
              <a:t>is the command-line shell that connects to a specific instance of </a:t>
            </a:r>
            <a:r>
              <a:rPr lang="en-US" dirty="0" err="1"/>
              <a:t>mangod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err="1" smtClean="0"/>
              <a:t>MangoDB</a:t>
            </a:r>
            <a:r>
              <a:rPr lang="en-US" dirty="0" smtClean="0"/>
              <a:t> is a document database designed for ease of development and scaling. It is one of the most powerful NoSQL system and database system. Being a NoSQL means that it does not use the usual rows and columns. This database uses a document storage format called BSON which is binary style JSON documents.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 (BSON Format)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_</a:t>
            </a:r>
            <a:r>
              <a:rPr lang="en-US" dirty="0" err="1" smtClean="0"/>
              <a:t>id:ObjectId</a:t>
            </a:r>
            <a:r>
              <a:rPr lang="en-US" dirty="0" smtClean="0"/>
              <a:t>(“9bac56jdes”),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 “Raj”,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address: “</a:t>
            </a:r>
            <a:r>
              <a:rPr lang="en-US" dirty="0" err="1" smtClean="0"/>
              <a:t>Ktm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10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126E5-D974-038F-26C5-E0BADAB5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59972-0229-FEA4-3B8A-F860B608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Mongoose provides a straight-forward, schema-based solution to model our application data. It includes built-in type casting, validation, query building, business logic hooks and more, our of the box.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System Requirements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MangoDB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Install Mongoose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mongoose</a:t>
            </a:r>
          </a:p>
        </p:txBody>
      </p:sp>
    </p:spTree>
    <p:extLst>
      <p:ext uri="{BB962C8B-B14F-4D97-AF65-F5344CB8AC3E}">
        <p14:creationId xmlns:p14="http://schemas.microsoft.com/office/powerpoint/2010/main" val="4238654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A4DAD-FC72-2E50-DBFF-9FF76F3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E1757-06EB-52B3-3091-64B943BB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connect()</a:t>
            </a:r>
          </a:p>
          <a:p>
            <a:r>
              <a:rPr lang="en-US" dirty="0"/>
              <a:t>Mongoose requires a connection to a MongoDB database. You can connect to a locally hosted database with </a:t>
            </a:r>
            <a:r>
              <a:rPr lang="en-US" dirty="0" err="1"/>
              <a:t>mongoose.connect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connect(</a:t>
            </a:r>
            <a:r>
              <a:rPr lang="en-US" dirty="0" err="1"/>
              <a:t>uri</a:t>
            </a:r>
            <a:r>
              <a:rPr lang="en-US" dirty="0"/>
              <a:t>, options, callback)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Example-1</a:t>
            </a:r>
          </a:p>
          <a:p>
            <a:pPr marL="0" indent="0">
              <a:buNone/>
            </a:pPr>
            <a:r>
              <a:rPr lang="en-US" dirty="0" err="1"/>
              <a:t>mongoose.connect</a:t>
            </a:r>
            <a:r>
              <a:rPr lang="en-US" dirty="0"/>
              <a:t>(“</a:t>
            </a:r>
            <a:r>
              <a:rPr lang="en-US" dirty="0" err="1"/>
              <a:t>mongodb</a:t>
            </a:r>
            <a:r>
              <a:rPr lang="en-US" dirty="0"/>
              <a:t>://localhost:27017/</a:t>
            </a:r>
            <a:r>
              <a:rPr lang="en-US" dirty="0" err="1"/>
              <a:t>mydb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3835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A4DAD-FC72-2E50-DBFF-9FF76F3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E1757-06EB-52B3-3091-64B943BB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Example-2</a:t>
            </a:r>
          </a:p>
          <a:p>
            <a:pPr marL="0" indent="0">
              <a:buNone/>
            </a:pPr>
            <a:r>
              <a:rPr lang="en-US" b="1" dirty="0"/>
              <a:t>const options =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useNewUrlParser</a:t>
            </a:r>
            <a:r>
              <a:rPr lang="en-US" b="1" dirty="0"/>
              <a:t>: true,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useUnifiedTopology</a:t>
            </a:r>
            <a:r>
              <a:rPr lang="en-US" b="1" dirty="0"/>
              <a:t>: true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457200" lvl="1" indent="0">
              <a:buNone/>
            </a:pPr>
            <a:r>
              <a:rPr lang="en-US" b="1" dirty="0"/>
              <a:t>user - String</a:t>
            </a:r>
          </a:p>
          <a:p>
            <a:pPr marL="457200" lvl="1" indent="0">
              <a:buNone/>
            </a:pPr>
            <a:r>
              <a:rPr lang="en-US" b="1" dirty="0"/>
              <a:t>pass - String</a:t>
            </a:r>
          </a:p>
          <a:p>
            <a:pPr marL="457200" lvl="1" indent="0">
              <a:buNone/>
            </a:pPr>
            <a:r>
              <a:rPr lang="en-US" b="1" dirty="0" err="1"/>
              <a:t>dbName</a:t>
            </a:r>
            <a:r>
              <a:rPr lang="en-US" b="1" dirty="0"/>
              <a:t> - String</a:t>
            </a:r>
          </a:p>
          <a:p>
            <a:pPr marL="457200" lvl="1" indent="0">
              <a:buNone/>
            </a:pPr>
            <a:r>
              <a:rPr lang="en-US" b="1" dirty="0" err="1"/>
              <a:t>authSource</a:t>
            </a:r>
            <a:r>
              <a:rPr lang="en-US" b="1" dirty="0"/>
              <a:t> - String</a:t>
            </a:r>
          </a:p>
          <a:p>
            <a:pPr marL="457200" lvl="1" indent="0">
              <a:buNone/>
            </a:pPr>
            <a:r>
              <a:rPr lang="en-US" b="1" dirty="0" err="1"/>
              <a:t>autoIndex</a:t>
            </a:r>
            <a:r>
              <a:rPr lang="en-US" b="1" dirty="0"/>
              <a:t> - </a:t>
            </a:r>
            <a:r>
              <a:rPr lang="en-US" b="1" dirty="0" err="1"/>
              <a:t>boolean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mongoose.connect</a:t>
            </a:r>
            <a:r>
              <a:rPr lang="en-US" dirty="0"/>
              <a:t>(“</a:t>
            </a:r>
            <a:r>
              <a:rPr lang="en-US" dirty="0" err="1"/>
              <a:t>mongodb</a:t>
            </a:r>
            <a:r>
              <a:rPr lang="en-US" dirty="0"/>
              <a:t>://localhost:27017/</a:t>
            </a:r>
            <a:r>
              <a:rPr lang="en-US" dirty="0" err="1"/>
              <a:t>mydb</a:t>
            </a:r>
            <a:r>
              <a:rPr lang="en-US" dirty="0"/>
              <a:t>”, options)</a:t>
            </a:r>
          </a:p>
        </p:txBody>
      </p:sp>
    </p:spTree>
    <p:extLst>
      <p:ext uri="{BB962C8B-B14F-4D97-AF65-F5344CB8AC3E}">
        <p14:creationId xmlns:p14="http://schemas.microsoft.com/office/powerpoint/2010/main" val="367766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0A4DAD-FC72-2E50-DBFF-9FF76F3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MongoDB using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E1757-06EB-52B3-3091-64B943BB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Example-2</a:t>
            </a:r>
          </a:p>
          <a:p>
            <a:pPr marL="0" indent="0">
              <a:buNone/>
            </a:pPr>
            <a:r>
              <a:rPr lang="en-US" dirty="0"/>
              <a:t>const options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useNewUrlParser</a:t>
            </a:r>
            <a:r>
              <a:rPr lang="en-US" dirty="0"/>
              <a:t>: true,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useUnifiedTopology</a:t>
            </a:r>
            <a:r>
              <a:rPr lang="en-US" dirty="0"/>
              <a:t>: true,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user:’admin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pass:’admin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dbName</a:t>
            </a:r>
            <a:r>
              <a:rPr lang="en-US" dirty="0"/>
              <a:t>:’</a:t>
            </a:r>
            <a:r>
              <a:rPr lang="en-US" dirty="0" err="1"/>
              <a:t>mydb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authSource</a:t>
            </a:r>
            <a:r>
              <a:rPr lang="en-US" dirty="0"/>
              <a:t>:’</a:t>
            </a:r>
            <a:r>
              <a:rPr lang="en-US" dirty="0" err="1"/>
              <a:t>mydb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 err="1"/>
              <a:t>mongoose.connect</a:t>
            </a:r>
            <a:r>
              <a:rPr lang="en-US" b="1" dirty="0"/>
              <a:t>(“</a:t>
            </a:r>
            <a:r>
              <a:rPr lang="en-US" b="1" dirty="0" err="1"/>
              <a:t>mongodb</a:t>
            </a:r>
            <a:r>
              <a:rPr lang="en-US" b="1" dirty="0"/>
              <a:t>://localhost:27017/</a:t>
            </a:r>
            <a:r>
              <a:rPr lang="en-US" b="1" dirty="0" err="1"/>
              <a:t>mydb</a:t>
            </a:r>
            <a:r>
              <a:rPr lang="en-US" b="1" dirty="0"/>
              <a:t>”, options)</a:t>
            </a:r>
          </a:p>
        </p:txBody>
      </p:sp>
    </p:spTree>
    <p:extLst>
      <p:ext uri="{BB962C8B-B14F-4D97-AF65-F5344CB8AC3E}">
        <p14:creationId xmlns:p14="http://schemas.microsoft.com/office/powerpoint/2010/main" val="12026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77364" cy="4748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996" y="3410500"/>
            <a:ext cx="2876646" cy="19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77364" cy="4748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996" y="3410500"/>
            <a:ext cx="2876646" cy="19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59" y="249960"/>
            <a:ext cx="106299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98164" cy="43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r="5490" b="46621"/>
          <a:stretch/>
        </p:blipFill>
        <p:spPr>
          <a:xfrm>
            <a:off x="838200" y="1825625"/>
            <a:ext cx="8666018" cy="46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03" t="64422" r="1277" b="786"/>
          <a:stretch/>
        </p:blipFill>
        <p:spPr>
          <a:xfrm>
            <a:off x="838199" y="1825625"/>
            <a:ext cx="8621041" cy="29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599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MangoDB</vt:lpstr>
      <vt:lpstr>Table of Contents</vt:lpstr>
      <vt:lpstr>Introduction</vt:lpstr>
      <vt:lpstr>Introduction</vt:lpstr>
      <vt:lpstr>Introduction</vt:lpstr>
      <vt:lpstr>Introduction</vt:lpstr>
      <vt:lpstr>Basic Terms</vt:lpstr>
      <vt:lpstr>Basic Terms</vt:lpstr>
      <vt:lpstr>Basic Terms</vt:lpstr>
      <vt:lpstr>Basic Terms</vt:lpstr>
      <vt:lpstr>Basic Terms</vt:lpstr>
      <vt:lpstr>Download MangoDB</vt:lpstr>
      <vt:lpstr>Download MangoDB</vt:lpstr>
      <vt:lpstr>Installing MangoDB</vt:lpstr>
      <vt:lpstr>Installing MangoDB</vt:lpstr>
      <vt:lpstr>Installing MangoDB</vt:lpstr>
      <vt:lpstr>Installing MangoDB</vt:lpstr>
      <vt:lpstr>Installing MangoDB</vt:lpstr>
      <vt:lpstr>Installing MangoDB</vt:lpstr>
      <vt:lpstr>Installing MangoDB</vt:lpstr>
      <vt:lpstr>Installing MangoDB</vt:lpstr>
      <vt:lpstr>Installing MangoDB</vt:lpstr>
      <vt:lpstr>Setting Path</vt:lpstr>
      <vt:lpstr>Download Compass – MangoDB GUI</vt:lpstr>
      <vt:lpstr>Installing Compass – MangoDB GUI</vt:lpstr>
      <vt:lpstr>Installing Compass – MangoDB GUI</vt:lpstr>
      <vt:lpstr>Installing Compass – MangoDB GUI</vt:lpstr>
      <vt:lpstr>Introduction</vt:lpstr>
      <vt:lpstr>Introduction</vt:lpstr>
      <vt:lpstr>Mongoose</vt:lpstr>
      <vt:lpstr>Connect MongoDB using Mongoose</vt:lpstr>
      <vt:lpstr>Connect MongoDB using Mongoose</vt:lpstr>
      <vt:lpstr>Connect MongoDB using Mongoose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MangoDB</dc:title>
  <dc:creator>Microsoft account</dc:creator>
  <cp:lastModifiedBy>Microsoft account</cp:lastModifiedBy>
  <cp:revision>48</cp:revision>
  <dcterms:created xsi:type="dcterms:W3CDTF">2022-07-04T15:07:08Z</dcterms:created>
  <dcterms:modified xsi:type="dcterms:W3CDTF">2022-07-15T15:22:53Z</dcterms:modified>
</cp:coreProperties>
</file>