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341" r:id="rId5"/>
    <p:sldId id="259" r:id="rId6"/>
    <p:sldId id="264" r:id="rId7"/>
    <p:sldId id="262" r:id="rId8"/>
    <p:sldId id="263" r:id="rId9"/>
    <p:sldId id="303" r:id="rId10"/>
    <p:sldId id="265" r:id="rId11"/>
    <p:sldId id="304" r:id="rId12"/>
    <p:sldId id="266" r:id="rId13"/>
    <p:sldId id="305" r:id="rId14"/>
    <p:sldId id="306" r:id="rId15"/>
    <p:sldId id="307" r:id="rId16"/>
    <p:sldId id="308" r:id="rId17"/>
    <p:sldId id="333" r:id="rId18"/>
    <p:sldId id="334" r:id="rId19"/>
    <p:sldId id="335" r:id="rId20"/>
    <p:sldId id="336" r:id="rId21"/>
    <p:sldId id="338" r:id="rId22"/>
    <p:sldId id="342" r:id="rId23"/>
    <p:sldId id="309" r:id="rId24"/>
    <p:sldId id="313" r:id="rId25"/>
    <p:sldId id="314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12" r:id="rId45"/>
    <p:sldId id="339" r:id="rId46"/>
    <p:sldId id="340" r:id="rId47"/>
    <p:sldId id="343" r:id="rId48"/>
    <p:sldId id="310" r:id="rId49"/>
    <p:sldId id="311" r:id="rId50"/>
    <p:sldId id="284" r:id="rId51"/>
  </p:sldIdLst>
  <p:sldSz cx="9144000" cy="5143500" type="screen16x9"/>
  <p:notesSz cx="6858000" cy="9144000"/>
  <p:embeddedFontLst>
    <p:embeddedFont>
      <p:font typeface="Abel" panose="02000506030000020004" pitchFamily="2" charset="0"/>
      <p:regular r:id="rId54"/>
    </p:embeddedFont>
    <p:embeddedFont>
      <p:font typeface="Anton" pitchFamily="2" charset="0"/>
      <p:regular r:id="rId55"/>
    </p:embeddedFont>
    <p:embeddedFont>
      <p:font typeface="Barlow" panose="00000500000000000000" pitchFamily="2" charset="0"/>
      <p:regular r:id="rId56"/>
      <p:bold r:id="rId57"/>
      <p:italic r:id="rId58"/>
      <p:boldItalic r:id="rId59"/>
    </p:embeddedFont>
    <p:embeddedFont>
      <p:font typeface="Fjalla One" panose="02000506040000020004" pitchFamily="2" charset="0"/>
      <p:regular r:id="rId60"/>
    </p:embeddedFont>
    <p:embeddedFont>
      <p:font typeface="Josefin Sans" pitchFamily="2" charset="0"/>
      <p:regular r:id="rId61"/>
      <p:bold r:id="rId62"/>
      <p:italic r:id="rId63"/>
      <p:boldItalic r:id="rId64"/>
    </p:embeddedFont>
    <p:embeddedFont>
      <p:font typeface="Josefin Slab" pitchFamily="2" charset="0"/>
      <p:regular r:id="rId65"/>
      <p:bold r:id="rId66"/>
      <p:italic r:id="rId67"/>
      <p:boldItalic r:id="rId68"/>
    </p:embeddedFont>
    <p:embeddedFont>
      <p:font typeface="Staatliches" pitchFamily="2" charset="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Somani" initials="AS" lastIdx="1" clrIdx="0">
    <p:extLst>
      <p:ext uri="{19B8F6BF-5375-455C-9EA6-DF929625EA0E}">
        <p15:presenceInfo xmlns:p15="http://schemas.microsoft.com/office/powerpoint/2012/main" userId="bb85b871331cb5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368C60-4FC5-4E38-891E-52E7EAE2F9CB}">
  <a:tblStyle styleId="{B0368C60-4FC5-4E38-891E-52E7EAE2F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5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DC5039-802A-4DF0-89AB-607A393714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0067-8C68-56CB-F89C-71C865E296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98D36-131E-4752-93BC-601B3217A6D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FA7C-6127-B5C3-6498-EE56796458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Super Mart Software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1313-E999-954E-4677-F355CD736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A2B45-1EA0-4075-A045-67FDB31D5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94361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327c7807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6327c7807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075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327c7807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327c7807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0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88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9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0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5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18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10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27c7807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27c7807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9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5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2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ctrTitle" idx="3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7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8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9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13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14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2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hasCustomPrompt="1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4" hasCustomPrompt="1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5" hasCustomPrompt="1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6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7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8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9" r:id="rId7"/>
    <p:sldLayoutId id="2147483662" r:id="rId8"/>
    <p:sldLayoutId id="2147483663" r:id="rId9"/>
    <p:sldLayoutId id="2147483664" r:id="rId10"/>
    <p:sldLayoutId id="2147483666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6780025">
            <a:off x="2546358" y="1820498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92" name="Google Shape;192;p24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customer, Not a sale  </a:t>
            </a: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SUPERMART SOFTWARE </a:t>
            </a:r>
            <a:endParaRPr dirty="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1220976" y="2372229"/>
            <a:ext cx="6581758" cy="2771271"/>
            <a:chOff x="1226130" y="2372228"/>
            <a:chExt cx="6581758" cy="2771271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4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76D677-740E-15DE-794F-017EAEB214B4}"/>
              </a:ext>
            </a:extLst>
          </p:cNvPr>
          <p:cNvSpPr txBox="1"/>
          <p:nvPr/>
        </p:nvSpPr>
        <p:spPr>
          <a:xfrm>
            <a:off x="599812" y="2177187"/>
            <a:ext cx="18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jalla One" panose="02000506040000020004" pitchFamily="2" charset="0"/>
              </a:rPr>
              <a:t>Mr. Suraj Manoj Somani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62C31-D31D-50DA-72C7-D2854095FC7A}"/>
              </a:ext>
            </a:extLst>
          </p:cNvPr>
          <p:cNvSpPr txBox="1"/>
          <p:nvPr/>
        </p:nvSpPr>
        <p:spPr>
          <a:xfrm>
            <a:off x="6505329" y="2178485"/>
            <a:ext cx="18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Project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77CB3-607C-0E02-844C-3FE3C58E7E9D}"/>
              </a:ext>
            </a:extLst>
          </p:cNvPr>
          <p:cNvSpPr txBox="1"/>
          <p:nvPr/>
        </p:nvSpPr>
        <p:spPr>
          <a:xfrm>
            <a:off x="6551146" y="2482030"/>
            <a:ext cx="18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Prof. Gayatri </a:t>
            </a:r>
            <a:r>
              <a:rPr lang="en-IN" dirty="0" err="1">
                <a:latin typeface="Fjalla One" panose="02000506040000020004" pitchFamily="2" charset="0"/>
              </a:rPr>
              <a:t>Asalkar</a:t>
            </a:r>
            <a:endParaRPr lang="en-IN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33"/>
          <p:cNvGrpSpPr/>
          <p:nvPr/>
        </p:nvGrpSpPr>
        <p:grpSpPr>
          <a:xfrm>
            <a:off x="1098775" y="2146655"/>
            <a:ext cx="3068325" cy="285300"/>
            <a:chOff x="1098775" y="3701130"/>
            <a:chExt cx="3068325" cy="285300"/>
          </a:xfrm>
        </p:grpSpPr>
        <p:sp>
          <p:nvSpPr>
            <p:cNvPr id="872" name="Google Shape;872;p33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3"/>
          <p:cNvGrpSpPr/>
          <p:nvPr/>
        </p:nvGrpSpPr>
        <p:grpSpPr>
          <a:xfrm>
            <a:off x="4992463" y="3701130"/>
            <a:ext cx="3068325" cy="285300"/>
            <a:chOff x="1098775" y="3701130"/>
            <a:chExt cx="3068325" cy="285300"/>
          </a:xfrm>
        </p:grpSpPr>
        <p:sp>
          <p:nvSpPr>
            <p:cNvPr id="875" name="Google Shape;875;p33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33"/>
          <p:cNvGrpSpPr/>
          <p:nvPr/>
        </p:nvGrpSpPr>
        <p:grpSpPr>
          <a:xfrm>
            <a:off x="4992463" y="2146655"/>
            <a:ext cx="3068325" cy="285300"/>
            <a:chOff x="1098775" y="3701130"/>
            <a:chExt cx="3068325" cy="285300"/>
          </a:xfrm>
        </p:grpSpPr>
        <p:sp>
          <p:nvSpPr>
            <p:cNvPr id="878" name="Google Shape;878;p33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3"/>
          <p:cNvGrpSpPr/>
          <p:nvPr/>
        </p:nvGrpSpPr>
        <p:grpSpPr>
          <a:xfrm>
            <a:off x="1098775" y="3701130"/>
            <a:ext cx="3068325" cy="285300"/>
            <a:chOff x="1098775" y="3701130"/>
            <a:chExt cx="3068325" cy="285300"/>
          </a:xfrm>
        </p:grpSpPr>
        <p:sp>
          <p:nvSpPr>
            <p:cNvPr id="881" name="Google Shape;881;p33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84" name="Google Shape;884;p3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3"/>
          <p:cNvGrpSpPr/>
          <p:nvPr/>
        </p:nvGrpSpPr>
        <p:grpSpPr>
          <a:xfrm rot="-1092734">
            <a:off x="1220956" y="1271357"/>
            <a:ext cx="441282" cy="1051786"/>
            <a:chOff x="7089565" y="2941940"/>
            <a:chExt cx="537061" cy="1280073"/>
          </a:xfrm>
        </p:grpSpPr>
        <p:sp>
          <p:nvSpPr>
            <p:cNvPr id="890" name="Google Shape;890;p33"/>
            <p:cNvSpPr/>
            <p:nvPr/>
          </p:nvSpPr>
          <p:spPr>
            <a:xfrm>
              <a:off x="7242421" y="3003260"/>
              <a:ext cx="200248" cy="1218753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422846" y="3619498"/>
              <a:ext cx="203780" cy="251659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397338" y="3419253"/>
              <a:ext cx="202112" cy="230859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374085" y="3226169"/>
              <a:ext cx="148150" cy="269024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329151" y="3064972"/>
              <a:ext cx="123426" cy="217614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279998" y="2941940"/>
              <a:ext cx="85947" cy="171501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090939" y="2952144"/>
              <a:ext cx="162474" cy="89675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089565" y="3107945"/>
              <a:ext cx="219576" cy="95562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126945" y="3272674"/>
              <a:ext cx="220851" cy="117931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090350" y="3435147"/>
              <a:ext cx="295122" cy="139025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7139209" y="3640984"/>
              <a:ext cx="271772" cy="137652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33"/>
          <p:cNvSpPr txBox="1">
            <a:spLocks noGrp="1"/>
          </p:cNvSpPr>
          <p:nvPr>
            <p:ph type="subTitle" idx="1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System</a:t>
            </a:r>
            <a:endParaRPr dirty="0"/>
          </a:p>
        </p:txBody>
      </p:sp>
      <p:sp>
        <p:nvSpPr>
          <p:cNvPr id="903" name="Google Shape;903;p33"/>
          <p:cNvSpPr txBox="1">
            <a:spLocks noGrp="1"/>
          </p:cNvSpPr>
          <p:nvPr>
            <p:ph type="subTitle" idx="3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Technically Feasible</a:t>
            </a:r>
            <a:endParaRPr dirty="0"/>
          </a:p>
        </p:txBody>
      </p:sp>
      <p:sp>
        <p:nvSpPr>
          <p:cNvPr id="905" name="Google Shape;905;p33"/>
          <p:cNvSpPr txBox="1">
            <a:spLocks noGrp="1"/>
          </p:cNvSpPr>
          <p:nvPr>
            <p:ph type="subTitle" idx="5"/>
          </p:nvPr>
        </p:nvSpPr>
        <p:spPr>
          <a:xfrm>
            <a:off x="1232725" y="3621024"/>
            <a:ext cx="2769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Economically Feasible</a:t>
            </a:r>
            <a:endParaRPr dirty="0"/>
          </a:p>
        </p:txBody>
      </p:sp>
      <p:grpSp>
        <p:nvGrpSpPr>
          <p:cNvPr id="907" name="Google Shape;907;p33"/>
          <p:cNvGrpSpPr/>
          <p:nvPr/>
        </p:nvGrpSpPr>
        <p:grpSpPr>
          <a:xfrm>
            <a:off x="7390242" y="3337332"/>
            <a:ext cx="532726" cy="418801"/>
            <a:chOff x="2710853" y="2697097"/>
            <a:chExt cx="299150" cy="235163"/>
          </a:xfrm>
        </p:grpSpPr>
        <p:sp>
          <p:nvSpPr>
            <p:cNvPr id="908" name="Google Shape;908;p33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33"/>
          <p:cNvSpPr txBox="1">
            <a:spLocks noGrp="1"/>
          </p:cNvSpPr>
          <p:nvPr>
            <p:ph type="subTitle" idx="7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- Friendly</a:t>
            </a:r>
            <a:endParaRPr dirty="0"/>
          </a:p>
        </p:txBody>
      </p:sp>
      <p:sp>
        <p:nvSpPr>
          <p:cNvPr id="914" name="Google Shape;914;p33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A2929"/>
                </a:solidFill>
              </a:rPr>
              <a:t>Project Scope of the System</a:t>
            </a:r>
            <a:endParaRPr b="0" dirty="0">
              <a:solidFill>
                <a:srgbClr val="2A292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0D91B-1EB8-CC51-0053-3F3A5023C809}"/>
              </a:ext>
            </a:extLst>
          </p:cNvPr>
          <p:cNvSpPr txBox="1"/>
          <p:nvPr/>
        </p:nvSpPr>
        <p:spPr>
          <a:xfrm>
            <a:off x="1437333" y="2663988"/>
            <a:ext cx="246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in one platform to perform multiple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0C3D7-6E3B-BE0E-3760-4AED951E2A32}"/>
              </a:ext>
            </a:extLst>
          </p:cNvPr>
          <p:cNvSpPr txBox="1"/>
          <p:nvPr/>
        </p:nvSpPr>
        <p:spPr>
          <a:xfrm>
            <a:off x="5325913" y="2673019"/>
            <a:ext cx="246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should flawlessly on the existing hardware/device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53DE9-1D69-3FCD-731D-4289E3CA493E}"/>
              </a:ext>
            </a:extLst>
          </p:cNvPr>
          <p:cNvSpPr txBox="1"/>
          <p:nvPr/>
        </p:nvSpPr>
        <p:spPr>
          <a:xfrm>
            <a:off x="1430438" y="4194772"/>
            <a:ext cx="246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should be cost effective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F9625-19F7-C191-3E47-B6BDD4003FFA}"/>
              </a:ext>
            </a:extLst>
          </p:cNvPr>
          <p:cNvSpPr txBox="1"/>
          <p:nvPr/>
        </p:nvSpPr>
        <p:spPr>
          <a:xfrm>
            <a:off x="5459817" y="4182935"/>
            <a:ext cx="2463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special training should be required by the user to use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Existing System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09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4"/>
          <p:cNvSpPr txBox="1">
            <a:spLocks noGrp="1"/>
          </p:cNvSpPr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2A2929"/>
                </a:solidFill>
              </a:rPr>
              <a:t>Existing System</a:t>
            </a:r>
            <a:endParaRPr sz="4800" dirty="0"/>
          </a:p>
        </p:txBody>
      </p:sp>
      <p:sp>
        <p:nvSpPr>
          <p:cNvPr id="2" name="Google Shape;1539;p43">
            <a:extLst>
              <a:ext uri="{FF2B5EF4-FFF2-40B4-BE49-F238E27FC236}">
                <a16:creationId xmlns:a16="http://schemas.microsoft.com/office/drawing/2014/main" id="{0B76AE8C-18DD-D9A8-CAD4-36158E182EAB}"/>
              </a:ext>
            </a:extLst>
          </p:cNvPr>
          <p:cNvSpPr txBox="1"/>
          <p:nvPr/>
        </p:nvSpPr>
        <p:spPr>
          <a:xfrm>
            <a:off x="1571101" y="2521744"/>
            <a:ext cx="6172723" cy="202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endParaRPr lang="en"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endParaRPr lang="en"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Employee Payroll isn’t included in the old system</a:t>
            </a:r>
            <a:endParaRPr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Amount of data being generated is huge which has slowed down the system</a:t>
            </a: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endParaRPr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System Design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25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3AB59-AEB8-2878-48E1-EBE80727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2781-388C-3BAF-FBE4-66965847A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solidFill>
                  <a:srgbClr val="2A2929"/>
                </a:solidFill>
              </a:rPr>
              <a:t>ENTITIES AND ATTRIBUTES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CB1EB2-36EB-E7B3-949C-6EC8AB416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3107"/>
              </p:ext>
            </p:extLst>
          </p:nvPr>
        </p:nvGraphicFramePr>
        <p:xfrm>
          <a:off x="718499" y="1526624"/>
          <a:ext cx="7782564" cy="34742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94188">
                  <a:extLst>
                    <a:ext uri="{9D8B030D-6E8A-4147-A177-3AD203B41FA5}">
                      <a16:colId xmlns:a16="http://schemas.microsoft.com/office/drawing/2014/main" val="3191050470"/>
                    </a:ext>
                  </a:extLst>
                </a:gridCol>
                <a:gridCol w="2594188">
                  <a:extLst>
                    <a:ext uri="{9D8B030D-6E8A-4147-A177-3AD203B41FA5}">
                      <a16:colId xmlns:a16="http://schemas.microsoft.com/office/drawing/2014/main" val="3789330129"/>
                    </a:ext>
                  </a:extLst>
                </a:gridCol>
                <a:gridCol w="2594188">
                  <a:extLst>
                    <a:ext uri="{9D8B030D-6E8A-4147-A177-3AD203B41FA5}">
                      <a16:colId xmlns:a16="http://schemas.microsoft.com/office/drawing/2014/main" val="2456218185"/>
                    </a:ext>
                  </a:extLst>
                </a:gridCol>
              </a:tblGrid>
              <a:tr h="5485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jalla One" panose="02000506040000020004" pitchFamily="2" charset="0"/>
                      </a:endParaRPr>
                    </a:p>
                    <a:p>
                      <a:pPr algn="ctr"/>
                      <a:r>
                        <a:rPr lang="en-IN" dirty="0">
                          <a:latin typeface="Fjalla One" panose="02000506040000020004" pitchFamily="2" charset="0"/>
                        </a:rPr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>
                          <a:latin typeface="Fjalla One" panose="02000506040000020004" pitchFamily="2" charset="0"/>
                        </a:rPr>
                        <a:t>Entity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1729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Username, Password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4389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Id, Name, Contact, Age,  Gender, Salary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870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Quantity,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Entry_Date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Price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01224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Id/Name, Quantity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9596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Report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Quantity,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Entry_Date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Price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1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1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3AB59-AEB8-2878-48E1-EBE80727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2781-388C-3BAF-FBE4-66965847A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solidFill>
                  <a:srgbClr val="2A2929"/>
                </a:solidFill>
              </a:rPr>
              <a:t>ENTITIES AND RELATIONSHIPS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CB1EB2-36EB-E7B3-949C-6EC8AB416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69176"/>
              </p:ext>
            </p:extLst>
          </p:nvPr>
        </p:nvGraphicFramePr>
        <p:xfrm>
          <a:off x="718499" y="1526624"/>
          <a:ext cx="7706400" cy="32912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8800">
                  <a:extLst>
                    <a:ext uri="{9D8B030D-6E8A-4147-A177-3AD203B41FA5}">
                      <a16:colId xmlns:a16="http://schemas.microsoft.com/office/drawing/2014/main" val="3191050470"/>
                    </a:ext>
                  </a:extLst>
                </a:gridCol>
                <a:gridCol w="2568800">
                  <a:extLst>
                    <a:ext uri="{9D8B030D-6E8A-4147-A177-3AD203B41FA5}">
                      <a16:colId xmlns:a16="http://schemas.microsoft.com/office/drawing/2014/main" val="3789330129"/>
                    </a:ext>
                  </a:extLst>
                </a:gridCol>
                <a:gridCol w="2568800">
                  <a:extLst>
                    <a:ext uri="{9D8B030D-6E8A-4147-A177-3AD203B41FA5}">
                      <a16:colId xmlns:a16="http://schemas.microsoft.com/office/drawing/2014/main" val="2456218185"/>
                    </a:ext>
                  </a:extLst>
                </a:gridCol>
              </a:tblGrid>
              <a:tr h="82292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jalla One" panose="02000506040000020004" pitchFamily="2" charset="0"/>
                      </a:endParaRPr>
                    </a:p>
                    <a:p>
                      <a:pPr algn="ctr"/>
                      <a:r>
                        <a:rPr lang="en-IN" dirty="0">
                          <a:latin typeface="Fjalla One" panose="02000506040000020004" pitchFamily="2" charset="0"/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>
                          <a:latin typeface="Fjalla One" panose="02000506040000020004" pitchFamily="2" charset="0"/>
                        </a:rPr>
                        <a:t>Entity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1729"/>
                  </a:ext>
                </a:extLst>
              </a:tr>
              <a:tr h="61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 - Many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4389"/>
                  </a:ext>
                </a:extLst>
              </a:tr>
              <a:tr h="61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 – Many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870"/>
                  </a:ext>
                </a:extLst>
              </a:tr>
              <a:tr h="61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 – Many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01224"/>
                  </a:ext>
                </a:extLst>
              </a:tr>
              <a:tr h="61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Report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 - Many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3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DD5D4-D896-5B7C-0AFB-3F33B5D5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8749"/>
            <a:ext cx="9144000" cy="3807619"/>
          </a:xfrm>
        </p:spPr>
        <p:txBody>
          <a:bodyPr/>
          <a:lstStyle/>
          <a:p>
            <a:pPr marL="152400" indent="0">
              <a:buNone/>
            </a:pPr>
            <a:r>
              <a:rPr lang="en-US" sz="100" dirty="0">
                <a:latin typeface="Fjalla One" panose="02000506040000020004" pitchFamily="2" charset="0"/>
              </a:rPr>
              <a:t>.</a:t>
            </a:r>
            <a:endParaRPr lang="en-IN" sz="100" dirty="0">
              <a:latin typeface="Fjalla One" panose="0200050604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43890-E63F-FBD0-30CE-4A44C8069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jalla One" panose="02000506040000020004" pitchFamily="2" charset="0"/>
              </a:rPr>
              <a:t>E R DIAGRAM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5B29-8C1E-9A1C-D177-D9FA73002D74}"/>
              </a:ext>
            </a:extLst>
          </p:cNvPr>
          <p:cNvSpPr/>
          <p:nvPr/>
        </p:nvSpPr>
        <p:spPr>
          <a:xfrm>
            <a:off x="828427" y="1885951"/>
            <a:ext cx="1328985" cy="45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Admin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62982-52E9-23AF-4CE6-BDB106E7FD5C}"/>
              </a:ext>
            </a:extLst>
          </p:cNvPr>
          <p:cNvSpPr/>
          <p:nvPr/>
        </p:nvSpPr>
        <p:spPr>
          <a:xfrm>
            <a:off x="6680470" y="1827705"/>
            <a:ext cx="1328985" cy="45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Stock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8DF2C-DA08-EE66-8AA1-C29AF764A6B8}"/>
              </a:ext>
            </a:extLst>
          </p:cNvPr>
          <p:cNvSpPr/>
          <p:nvPr/>
        </p:nvSpPr>
        <p:spPr>
          <a:xfrm>
            <a:off x="828427" y="4277090"/>
            <a:ext cx="1328985" cy="45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Report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C6161-FA9B-334A-5F1B-1CE213E8952A}"/>
              </a:ext>
            </a:extLst>
          </p:cNvPr>
          <p:cNvSpPr/>
          <p:nvPr/>
        </p:nvSpPr>
        <p:spPr>
          <a:xfrm>
            <a:off x="6680472" y="4306212"/>
            <a:ext cx="1328985" cy="45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Sales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1067F-A9CC-0A4F-703F-3FFE45C7CA5E}"/>
              </a:ext>
            </a:extLst>
          </p:cNvPr>
          <p:cNvSpPr/>
          <p:nvPr/>
        </p:nvSpPr>
        <p:spPr>
          <a:xfrm>
            <a:off x="3604713" y="3088664"/>
            <a:ext cx="1328985" cy="45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Employee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5249987-BC05-D73C-35DF-37419A998A06}"/>
              </a:ext>
            </a:extLst>
          </p:cNvPr>
          <p:cNvSpPr/>
          <p:nvPr/>
        </p:nvSpPr>
        <p:spPr>
          <a:xfrm>
            <a:off x="3846783" y="1653779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Has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E188E02-7C2F-8E24-EC04-530867EE0A60}"/>
              </a:ext>
            </a:extLst>
          </p:cNvPr>
          <p:cNvSpPr/>
          <p:nvPr/>
        </p:nvSpPr>
        <p:spPr>
          <a:xfrm>
            <a:off x="6581649" y="2849347"/>
            <a:ext cx="1526632" cy="955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Manage</a:t>
            </a:r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E5EBB5-4052-614C-2FCE-F888E7751F18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1492918" y="2336007"/>
            <a:ext cx="2" cy="554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8976AD-D80E-6BE6-3F01-12DA23114EB4}"/>
              </a:ext>
            </a:extLst>
          </p:cNvPr>
          <p:cNvCxnSpPr>
            <a:cxnSpLocks/>
          </p:cNvCxnSpPr>
          <p:nvPr/>
        </p:nvCxnSpPr>
        <p:spPr>
          <a:xfrm flipH="1">
            <a:off x="1492918" y="3763748"/>
            <a:ext cx="1" cy="51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5BFE27-5A30-E340-8372-7EDC339BDDDC}"/>
              </a:ext>
            </a:extLst>
          </p:cNvPr>
          <p:cNvCxnSpPr>
            <a:cxnSpLocks/>
          </p:cNvCxnSpPr>
          <p:nvPr/>
        </p:nvCxnSpPr>
        <p:spPr>
          <a:xfrm flipH="1">
            <a:off x="7344963" y="2306884"/>
            <a:ext cx="1" cy="51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E8964-6871-9493-7BBF-BD324D7BB437}"/>
              </a:ext>
            </a:extLst>
          </p:cNvPr>
          <p:cNvCxnSpPr>
            <a:cxnSpLocks/>
          </p:cNvCxnSpPr>
          <p:nvPr/>
        </p:nvCxnSpPr>
        <p:spPr>
          <a:xfrm flipH="1">
            <a:off x="7347219" y="3776522"/>
            <a:ext cx="1" cy="51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D449C8-FF9E-C272-23D3-99A8A68ADB9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157412" y="2110979"/>
            <a:ext cx="1689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AB885D-15AB-A88C-27D7-61D13542E509}"/>
              </a:ext>
            </a:extLst>
          </p:cNvPr>
          <p:cNvCxnSpPr>
            <a:cxnSpLocks/>
          </p:cNvCxnSpPr>
          <p:nvPr/>
        </p:nvCxnSpPr>
        <p:spPr>
          <a:xfrm flipH="1">
            <a:off x="4303981" y="2554395"/>
            <a:ext cx="1" cy="51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CC7F6F-4BEB-A661-A5C2-0D06FBF70005}"/>
              </a:ext>
            </a:extLst>
          </p:cNvPr>
          <p:cNvCxnSpPr>
            <a:cxnSpLocks/>
          </p:cNvCxnSpPr>
          <p:nvPr/>
        </p:nvCxnSpPr>
        <p:spPr>
          <a:xfrm flipH="1" flipV="1">
            <a:off x="33988" y="2082486"/>
            <a:ext cx="794439" cy="31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98A54437-2921-B551-341C-6CA40C06BDB0}"/>
              </a:ext>
            </a:extLst>
          </p:cNvPr>
          <p:cNvSpPr/>
          <p:nvPr/>
        </p:nvSpPr>
        <p:spPr>
          <a:xfrm>
            <a:off x="729602" y="2890195"/>
            <a:ext cx="1526632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Prints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2622019-681A-1DE3-9ABD-D6A84333613D}"/>
              </a:ext>
            </a:extLst>
          </p:cNvPr>
          <p:cNvSpPr/>
          <p:nvPr/>
        </p:nvSpPr>
        <p:spPr>
          <a:xfrm>
            <a:off x="2107159" y="1402558"/>
            <a:ext cx="126205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jalla One" panose="02000506040000020004" pitchFamily="2" charset="0"/>
              </a:rPr>
              <a:t>UserName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5F759BD-A8E9-DF74-41B2-C23259C6AE3C}"/>
              </a:ext>
            </a:extLst>
          </p:cNvPr>
          <p:cNvSpPr/>
          <p:nvPr/>
        </p:nvSpPr>
        <p:spPr>
          <a:xfrm>
            <a:off x="-24713" y="1402558"/>
            <a:ext cx="1089425" cy="4500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Password</a:t>
            </a:r>
            <a:endParaRPr lang="en-IN" sz="1200" dirty="0">
              <a:latin typeface="Fjalla One" panose="02000506040000020004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86DFA0-E012-A5A4-6E3C-A5AF5A85ABCB}"/>
              </a:ext>
            </a:extLst>
          </p:cNvPr>
          <p:cNvCxnSpPr>
            <a:cxnSpLocks/>
            <a:stCxn id="40" idx="2"/>
            <a:endCxn id="4" idx="0"/>
          </p:cNvCxnSpPr>
          <p:nvPr/>
        </p:nvCxnSpPr>
        <p:spPr>
          <a:xfrm flipH="1">
            <a:off x="1492920" y="1631158"/>
            <a:ext cx="614239" cy="2547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E25B78-3C10-C29D-1CD2-D3DAB3AC867F}"/>
              </a:ext>
            </a:extLst>
          </p:cNvPr>
          <p:cNvCxnSpPr>
            <a:cxnSpLocks/>
            <a:stCxn id="41" idx="6"/>
            <a:endCxn id="4" idx="0"/>
          </p:cNvCxnSpPr>
          <p:nvPr/>
        </p:nvCxnSpPr>
        <p:spPr>
          <a:xfrm>
            <a:off x="1064712" y="1627586"/>
            <a:ext cx="428208" cy="258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C3957632-641E-81FD-C594-0EFB4629C684}"/>
              </a:ext>
            </a:extLst>
          </p:cNvPr>
          <p:cNvSpPr/>
          <p:nvPr/>
        </p:nvSpPr>
        <p:spPr>
          <a:xfrm>
            <a:off x="7887773" y="3791818"/>
            <a:ext cx="126205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ID/Name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D525BA95-41D0-16D8-4236-53AAE494DB06}"/>
              </a:ext>
            </a:extLst>
          </p:cNvPr>
          <p:cNvSpPr/>
          <p:nvPr/>
        </p:nvSpPr>
        <p:spPr>
          <a:xfrm>
            <a:off x="7887773" y="4721284"/>
            <a:ext cx="1262059" cy="4222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Quantity</a:t>
            </a:r>
            <a:endParaRPr lang="en-IN" sz="1200" dirty="0">
              <a:latin typeface="Fjalla One" panose="02000506040000020004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B4F628-5647-73C5-8B2A-FA90A21856AD}"/>
              </a:ext>
            </a:extLst>
          </p:cNvPr>
          <p:cNvCxnSpPr>
            <a:cxnSpLocks/>
            <a:stCxn id="8" idx="3"/>
            <a:endCxn id="51" idx="4"/>
          </p:cNvCxnSpPr>
          <p:nvPr/>
        </p:nvCxnSpPr>
        <p:spPr>
          <a:xfrm flipV="1">
            <a:off x="8009457" y="4249018"/>
            <a:ext cx="509346" cy="282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0F11BF0C-C25B-821D-833E-77987C07B404}"/>
              </a:ext>
            </a:extLst>
          </p:cNvPr>
          <p:cNvSpPr/>
          <p:nvPr/>
        </p:nvSpPr>
        <p:spPr>
          <a:xfrm>
            <a:off x="5238747" y="1428751"/>
            <a:ext cx="126205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jalla One" panose="02000506040000020004" pitchFamily="2" charset="0"/>
              </a:rPr>
              <a:t>Product_Id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F2B63DF-E8CC-6D87-96B8-18B86D100F38}"/>
              </a:ext>
            </a:extLst>
          </p:cNvPr>
          <p:cNvSpPr/>
          <p:nvPr/>
        </p:nvSpPr>
        <p:spPr>
          <a:xfrm>
            <a:off x="4933698" y="2014033"/>
            <a:ext cx="156710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jalla One" panose="02000506040000020004" pitchFamily="2" charset="0"/>
              </a:rPr>
              <a:t>Product_Name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38780315-33D0-EF12-F380-71942D204117}"/>
              </a:ext>
            </a:extLst>
          </p:cNvPr>
          <p:cNvSpPr/>
          <p:nvPr/>
        </p:nvSpPr>
        <p:spPr>
          <a:xfrm>
            <a:off x="5148138" y="2626106"/>
            <a:ext cx="1352663" cy="5595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jalla One" panose="02000506040000020004" pitchFamily="2" charset="0"/>
              </a:rPr>
              <a:t>Entry_Date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01F1D595-88BA-4C0F-0252-D38E3B0EEFF5}"/>
              </a:ext>
            </a:extLst>
          </p:cNvPr>
          <p:cNvSpPr/>
          <p:nvPr/>
        </p:nvSpPr>
        <p:spPr>
          <a:xfrm>
            <a:off x="7881941" y="1402558"/>
            <a:ext cx="126205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Quantity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02CE0C7-2288-78D5-A2E0-77EA9D410960}"/>
              </a:ext>
            </a:extLst>
          </p:cNvPr>
          <p:cNvSpPr/>
          <p:nvPr/>
        </p:nvSpPr>
        <p:spPr>
          <a:xfrm>
            <a:off x="7881941" y="2550779"/>
            <a:ext cx="1262059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Price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DDD03E-7973-E976-D6A7-9A0139AB899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0807" y="1680022"/>
            <a:ext cx="179663" cy="372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2" name="Straight Connector 2051">
            <a:extLst>
              <a:ext uri="{FF2B5EF4-FFF2-40B4-BE49-F238E27FC236}">
                <a16:creationId xmlns:a16="http://schemas.microsoft.com/office/drawing/2014/main" id="{7DF4D4FD-CFC8-A072-0191-DB8EB610D9D7}"/>
              </a:ext>
            </a:extLst>
          </p:cNvPr>
          <p:cNvCxnSpPr>
            <a:cxnSpLocks/>
            <a:stCxn id="59" idx="6"/>
            <a:endCxn id="5" idx="1"/>
          </p:cNvCxnSpPr>
          <p:nvPr/>
        </p:nvCxnSpPr>
        <p:spPr>
          <a:xfrm flipV="1">
            <a:off x="6500807" y="2052733"/>
            <a:ext cx="179663" cy="18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D654D792-7AFB-E370-629C-8A301FE7DC74}"/>
              </a:ext>
            </a:extLst>
          </p:cNvPr>
          <p:cNvCxnSpPr>
            <a:cxnSpLocks/>
            <a:stCxn id="60" idx="6"/>
            <a:endCxn id="5" idx="1"/>
          </p:cNvCxnSpPr>
          <p:nvPr/>
        </p:nvCxnSpPr>
        <p:spPr>
          <a:xfrm flipV="1">
            <a:off x="6500801" y="2052733"/>
            <a:ext cx="179669" cy="85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AA320ECA-CA6D-136D-FE4B-D57F46B45DD5}"/>
              </a:ext>
            </a:extLst>
          </p:cNvPr>
          <p:cNvCxnSpPr>
            <a:cxnSpLocks/>
            <a:stCxn id="5" idx="3"/>
            <a:endCxn id="61" idx="4"/>
          </p:cNvCxnSpPr>
          <p:nvPr/>
        </p:nvCxnSpPr>
        <p:spPr>
          <a:xfrm flipV="1">
            <a:off x="8009455" y="1859758"/>
            <a:ext cx="503516" cy="192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78FC4CD-B5D8-BDD3-6E0D-B0A83E990F43}"/>
              </a:ext>
            </a:extLst>
          </p:cNvPr>
          <p:cNvCxnSpPr>
            <a:cxnSpLocks/>
            <a:stCxn id="5" idx="3"/>
            <a:endCxn id="62" idx="0"/>
          </p:cNvCxnSpPr>
          <p:nvPr/>
        </p:nvCxnSpPr>
        <p:spPr>
          <a:xfrm>
            <a:off x="8009455" y="2052733"/>
            <a:ext cx="503516" cy="498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62ED5E8D-4F80-B888-273A-30FD60D541DB}"/>
              </a:ext>
            </a:extLst>
          </p:cNvPr>
          <p:cNvCxnSpPr>
            <a:cxnSpLocks/>
            <a:stCxn id="8" idx="3"/>
            <a:endCxn id="52" idx="0"/>
          </p:cNvCxnSpPr>
          <p:nvPr/>
        </p:nvCxnSpPr>
        <p:spPr>
          <a:xfrm>
            <a:off x="8009457" y="4531240"/>
            <a:ext cx="509346" cy="1900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0" name="Flowchart: Connector 2069">
            <a:extLst>
              <a:ext uri="{FF2B5EF4-FFF2-40B4-BE49-F238E27FC236}">
                <a16:creationId xmlns:a16="http://schemas.microsoft.com/office/drawing/2014/main" id="{500479F5-6A28-EAD9-9F3C-71075CB54686}"/>
              </a:ext>
            </a:extLst>
          </p:cNvPr>
          <p:cNvSpPr/>
          <p:nvPr/>
        </p:nvSpPr>
        <p:spPr>
          <a:xfrm>
            <a:off x="2182292" y="2613101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Id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71" name="Flowchart: Connector 2070">
            <a:extLst>
              <a:ext uri="{FF2B5EF4-FFF2-40B4-BE49-F238E27FC236}">
                <a16:creationId xmlns:a16="http://schemas.microsoft.com/office/drawing/2014/main" id="{C9F784D5-8A43-D57B-49B5-3B220A3B9752}"/>
              </a:ext>
            </a:extLst>
          </p:cNvPr>
          <p:cNvSpPr/>
          <p:nvPr/>
        </p:nvSpPr>
        <p:spPr>
          <a:xfrm>
            <a:off x="2186871" y="3504897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Name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72" name="Flowchart: Connector 2071">
            <a:extLst>
              <a:ext uri="{FF2B5EF4-FFF2-40B4-BE49-F238E27FC236}">
                <a16:creationId xmlns:a16="http://schemas.microsoft.com/office/drawing/2014/main" id="{F85A9238-A93C-A843-F823-650B06D64036}"/>
              </a:ext>
            </a:extLst>
          </p:cNvPr>
          <p:cNvSpPr/>
          <p:nvPr/>
        </p:nvSpPr>
        <p:spPr>
          <a:xfrm>
            <a:off x="5064041" y="3504897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Gender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73" name="Flowchart: Connector 2072">
            <a:extLst>
              <a:ext uri="{FF2B5EF4-FFF2-40B4-BE49-F238E27FC236}">
                <a16:creationId xmlns:a16="http://schemas.microsoft.com/office/drawing/2014/main" id="{6EEEF8E2-6331-8980-78AE-658074D8C8FD}"/>
              </a:ext>
            </a:extLst>
          </p:cNvPr>
          <p:cNvSpPr/>
          <p:nvPr/>
        </p:nvSpPr>
        <p:spPr>
          <a:xfrm>
            <a:off x="5064041" y="4389120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Salary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74" name="Flowchart: Connector 2073">
            <a:extLst>
              <a:ext uri="{FF2B5EF4-FFF2-40B4-BE49-F238E27FC236}">
                <a16:creationId xmlns:a16="http://schemas.microsoft.com/office/drawing/2014/main" id="{93E3F336-0269-1F60-1144-26386AD0A620}"/>
              </a:ext>
            </a:extLst>
          </p:cNvPr>
          <p:cNvSpPr/>
          <p:nvPr/>
        </p:nvSpPr>
        <p:spPr>
          <a:xfrm>
            <a:off x="2371067" y="4385436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Contact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75" name="Flowchart: Connector 2074">
            <a:extLst>
              <a:ext uri="{FF2B5EF4-FFF2-40B4-BE49-F238E27FC236}">
                <a16:creationId xmlns:a16="http://schemas.microsoft.com/office/drawing/2014/main" id="{5EDFCD3F-C641-1E6F-4E58-59C426F35930}"/>
              </a:ext>
            </a:extLst>
          </p:cNvPr>
          <p:cNvSpPr/>
          <p:nvPr/>
        </p:nvSpPr>
        <p:spPr>
          <a:xfrm>
            <a:off x="3650330" y="3928236"/>
            <a:ext cx="12620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jalla One" panose="02000506040000020004" pitchFamily="2" charset="0"/>
              </a:rPr>
              <a:t>Age</a:t>
            </a:r>
            <a:endParaRPr lang="en-IN" sz="1200" dirty="0">
              <a:latin typeface="Fjalla One" panose="02000506040000020004" pitchFamily="2" charset="0"/>
            </a:endParaRPr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6191E765-4A71-3F79-DBD2-33C1320F0222}"/>
              </a:ext>
            </a:extLst>
          </p:cNvPr>
          <p:cNvCxnSpPr>
            <a:cxnSpLocks/>
            <a:stCxn id="2073" idx="0"/>
            <a:endCxn id="10" idx="2"/>
          </p:cNvCxnSpPr>
          <p:nvPr/>
        </p:nvCxnSpPr>
        <p:spPr>
          <a:xfrm flipH="1" flipV="1">
            <a:off x="4269206" y="3538720"/>
            <a:ext cx="1425865" cy="850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70F49D01-25B1-9B43-B1C9-137C6D95DE97}"/>
              </a:ext>
            </a:extLst>
          </p:cNvPr>
          <p:cNvCxnSpPr>
            <a:cxnSpLocks/>
            <a:stCxn id="2074" idx="0"/>
            <a:endCxn id="10" idx="2"/>
          </p:cNvCxnSpPr>
          <p:nvPr/>
        </p:nvCxnSpPr>
        <p:spPr>
          <a:xfrm flipV="1">
            <a:off x="3002097" y="3538720"/>
            <a:ext cx="1267109" cy="846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D9C01B6F-B61F-D758-3CE0-68EF612FC0C7}"/>
              </a:ext>
            </a:extLst>
          </p:cNvPr>
          <p:cNvCxnSpPr>
            <a:cxnSpLocks/>
            <a:stCxn id="2075" idx="0"/>
            <a:endCxn id="10" idx="2"/>
          </p:cNvCxnSpPr>
          <p:nvPr/>
        </p:nvCxnSpPr>
        <p:spPr>
          <a:xfrm flipH="1" flipV="1">
            <a:off x="4269206" y="3538720"/>
            <a:ext cx="12154" cy="389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2AE976A-1074-68C0-3F4B-B4DA9C9FF9ED}"/>
              </a:ext>
            </a:extLst>
          </p:cNvPr>
          <p:cNvCxnSpPr>
            <a:cxnSpLocks/>
            <a:stCxn id="2072" idx="2"/>
            <a:endCxn id="10" idx="2"/>
          </p:cNvCxnSpPr>
          <p:nvPr/>
        </p:nvCxnSpPr>
        <p:spPr>
          <a:xfrm flipH="1" flipV="1">
            <a:off x="4269206" y="3538720"/>
            <a:ext cx="794835" cy="194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5CBAD59-89B7-387D-3385-25C96E3CA2C2}"/>
              </a:ext>
            </a:extLst>
          </p:cNvPr>
          <p:cNvCxnSpPr>
            <a:cxnSpLocks/>
            <a:stCxn id="2071" idx="0"/>
            <a:endCxn id="10" idx="1"/>
          </p:cNvCxnSpPr>
          <p:nvPr/>
        </p:nvCxnSpPr>
        <p:spPr>
          <a:xfrm flipV="1">
            <a:off x="2817901" y="3313692"/>
            <a:ext cx="786812" cy="1912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081691AF-8533-A065-1B20-8F56FA53A94E}"/>
              </a:ext>
            </a:extLst>
          </p:cNvPr>
          <p:cNvCxnSpPr>
            <a:cxnSpLocks/>
            <a:stCxn id="2070" idx="4"/>
            <a:endCxn id="10" idx="1"/>
          </p:cNvCxnSpPr>
          <p:nvPr/>
        </p:nvCxnSpPr>
        <p:spPr>
          <a:xfrm>
            <a:off x="2813322" y="3070301"/>
            <a:ext cx="791391" cy="243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3561A7-9E9B-C3AD-F453-78EA55DD3FC2}"/>
              </a:ext>
            </a:extLst>
          </p:cNvPr>
          <p:cNvCxnSpPr>
            <a:cxnSpLocks/>
          </p:cNvCxnSpPr>
          <p:nvPr/>
        </p:nvCxnSpPr>
        <p:spPr>
          <a:xfrm flipV="1">
            <a:off x="33988" y="2093657"/>
            <a:ext cx="0" cy="29230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E45F76-100C-7B3F-4F75-449C4BDAC3B3}"/>
              </a:ext>
            </a:extLst>
          </p:cNvPr>
          <p:cNvCxnSpPr>
            <a:cxnSpLocks/>
          </p:cNvCxnSpPr>
          <p:nvPr/>
        </p:nvCxnSpPr>
        <p:spPr>
          <a:xfrm>
            <a:off x="27044" y="5029584"/>
            <a:ext cx="65635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A25AA7-7E22-5E1F-7E78-53E64751AE88}"/>
              </a:ext>
            </a:extLst>
          </p:cNvPr>
          <p:cNvCxnSpPr>
            <a:cxnSpLocks/>
            <a:endCxn id="13" idx="1"/>
          </p:cNvCxnSpPr>
          <p:nvPr/>
        </p:nvCxnSpPr>
        <p:spPr>
          <a:xfrm flipH="1" flipV="1">
            <a:off x="6581649" y="3326971"/>
            <a:ext cx="8986" cy="1689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CD3D40-5795-10BA-B886-D0B4B771244B}"/>
              </a:ext>
            </a:extLst>
          </p:cNvPr>
          <p:cNvSpPr txBox="1"/>
          <p:nvPr/>
        </p:nvSpPr>
        <p:spPr>
          <a:xfrm>
            <a:off x="2140668" y="1878807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1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63171CF3-0F4C-572B-F3DA-9B5A430E2C55}"/>
              </a:ext>
            </a:extLst>
          </p:cNvPr>
          <p:cNvSpPr txBox="1"/>
          <p:nvPr/>
        </p:nvSpPr>
        <p:spPr>
          <a:xfrm>
            <a:off x="1480276" y="2311232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1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3BFDE7BD-F2B7-CA5B-7DDC-D8595C95F488}"/>
              </a:ext>
            </a:extLst>
          </p:cNvPr>
          <p:cNvSpPr txBox="1"/>
          <p:nvPr/>
        </p:nvSpPr>
        <p:spPr>
          <a:xfrm>
            <a:off x="639861" y="1875286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1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3FC12423-4DCB-7A03-7548-D9BD5A4E2387}"/>
              </a:ext>
            </a:extLst>
          </p:cNvPr>
          <p:cNvSpPr txBox="1"/>
          <p:nvPr/>
        </p:nvSpPr>
        <p:spPr>
          <a:xfrm>
            <a:off x="1462294" y="403319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M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54798ED-281B-5EAA-19FD-669F1EEB41FD}"/>
              </a:ext>
            </a:extLst>
          </p:cNvPr>
          <p:cNvSpPr txBox="1"/>
          <p:nvPr/>
        </p:nvSpPr>
        <p:spPr>
          <a:xfrm>
            <a:off x="4011917" y="2844515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M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B933959-32D7-DD82-73CF-8C387D34B967}"/>
              </a:ext>
            </a:extLst>
          </p:cNvPr>
          <p:cNvSpPr txBox="1"/>
          <p:nvPr/>
        </p:nvSpPr>
        <p:spPr>
          <a:xfrm>
            <a:off x="7082968" y="225157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M</a:t>
            </a:r>
            <a:endParaRPr lang="en-IN" sz="1200" dirty="0">
              <a:latin typeface="Fjalla One" panose="02000506040000020004" pitchFamily="2" charset="0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787BA41-B4CF-408A-733D-4435ED93EFFA}"/>
              </a:ext>
            </a:extLst>
          </p:cNvPr>
          <p:cNvSpPr txBox="1"/>
          <p:nvPr/>
        </p:nvSpPr>
        <p:spPr>
          <a:xfrm>
            <a:off x="7051295" y="403581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jalla One" panose="02000506040000020004" pitchFamily="2" charset="0"/>
              </a:rPr>
              <a:t>M</a:t>
            </a:r>
            <a:endParaRPr lang="en-IN" sz="1200" dirty="0"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2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EB9FE-1354-E48A-9A0B-07882ADCC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8F142-BDA3-F7C4-65EC-531344CC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69198"/>
              </p:ext>
            </p:extLst>
          </p:nvPr>
        </p:nvGraphicFramePr>
        <p:xfrm>
          <a:off x="73342" y="1462486"/>
          <a:ext cx="2139315" cy="1250234"/>
        </p:xfrm>
        <a:graphic>
          <a:graphicData uri="http://schemas.openxmlformats.org/drawingml/2006/table">
            <a:tbl>
              <a:tblPr firstRow="1" firstCol="1" bandRow="1">
                <a:tableStyleId>{B0368C60-4FC5-4E38-891E-52E7EAE2F9CB}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992637521"/>
                    </a:ext>
                  </a:extLst>
                </a:gridCol>
              </a:tblGrid>
              <a:tr h="23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750590"/>
                  </a:ext>
                </a:extLst>
              </a:tr>
              <a:tr h="601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username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password :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07048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login()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091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67BD1-9390-5FD2-41E7-F791CF4D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55123"/>
              </p:ext>
            </p:extLst>
          </p:nvPr>
        </p:nvGraphicFramePr>
        <p:xfrm>
          <a:off x="3500417" y="2284069"/>
          <a:ext cx="2139315" cy="2020954"/>
        </p:xfrm>
        <a:graphic>
          <a:graphicData uri="http://schemas.openxmlformats.org/drawingml/2006/table">
            <a:tbl>
              <a:tblPr firstRow="1" firstCol="1" bandRow="1">
                <a:tableStyleId>{B0368C60-4FC5-4E38-891E-52E7EAE2F9CB}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992637521"/>
                    </a:ext>
                  </a:extLst>
                </a:gridCol>
              </a:tblGrid>
              <a:tr h="23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750590"/>
                  </a:ext>
                </a:extLst>
              </a:tr>
              <a:tr h="60138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Id : integer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Name : string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Contact : integer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Gender : string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Age :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07048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employee_datails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091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C50529A-35B4-9AB8-4C5B-3ECE8717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63273"/>
              </p:ext>
            </p:extLst>
          </p:nvPr>
        </p:nvGraphicFramePr>
        <p:xfrm>
          <a:off x="6931343" y="1462486"/>
          <a:ext cx="2139315" cy="1426340"/>
        </p:xfrm>
        <a:graphic>
          <a:graphicData uri="http://schemas.openxmlformats.org/drawingml/2006/table">
            <a:tbl>
              <a:tblPr firstRow="1" firstCol="1" bandRow="1">
                <a:tableStyleId>{B0368C60-4FC5-4E38-891E-52E7EAE2F9CB}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992637521"/>
                    </a:ext>
                  </a:extLst>
                </a:gridCol>
              </a:tblGrid>
              <a:tr h="23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750590"/>
                  </a:ext>
                </a:extLst>
              </a:tr>
              <a:tr h="60138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product_id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integer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Product_name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string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entry_date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07048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available_stock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091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805509-2272-9642-770D-B7521F0D7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17817"/>
              </p:ext>
            </p:extLst>
          </p:nvPr>
        </p:nvGraphicFramePr>
        <p:xfrm>
          <a:off x="73341" y="3595240"/>
          <a:ext cx="2139315" cy="1426340"/>
        </p:xfrm>
        <a:graphic>
          <a:graphicData uri="http://schemas.openxmlformats.org/drawingml/2006/table">
            <a:tbl>
              <a:tblPr firstRow="1" firstCol="1" bandRow="1">
                <a:tableStyleId>{B0368C60-4FC5-4E38-891E-52E7EAE2F9CB}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992637521"/>
                    </a:ext>
                  </a:extLst>
                </a:gridCol>
              </a:tblGrid>
              <a:tr h="23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750590"/>
                  </a:ext>
                </a:extLst>
              </a:tr>
              <a:tr h="601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product_id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integer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product_name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entry_date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07048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report()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091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00B804-3C24-CF95-5C3D-C7FF73D1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70643"/>
              </p:ext>
            </p:extLst>
          </p:nvPr>
        </p:nvGraphicFramePr>
        <p:xfrm>
          <a:off x="6931342" y="3771346"/>
          <a:ext cx="2139315" cy="1250234"/>
        </p:xfrm>
        <a:graphic>
          <a:graphicData uri="http://schemas.openxmlformats.org/drawingml/2006/table">
            <a:tbl>
              <a:tblPr firstRow="1" firstCol="1" bandRow="1">
                <a:tableStyleId>{B0368C60-4FC5-4E38-891E-52E7EAE2F9CB}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992637521"/>
                    </a:ext>
                  </a:extLst>
                </a:gridCol>
              </a:tblGrid>
              <a:tr h="23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750590"/>
                  </a:ext>
                </a:extLst>
              </a:tr>
              <a:tr h="6013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id/name : integer/string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quantity :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07048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IN" sz="1200" b="0" dirty="0" err="1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sales_recipt</a:t>
                      </a:r>
                      <a:r>
                        <a:rPr lang="en-IN" sz="1200" b="0" dirty="0">
                          <a:effectLst/>
                          <a:latin typeface="Fjalla One" panose="0200050604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09198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9B7084-95C8-DD0B-23EF-D5D03F608C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2657" y="2087603"/>
            <a:ext cx="23574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ABFAA1-B813-D5B5-1AE6-BF992EBFC75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570074" y="2087603"/>
            <a:ext cx="0" cy="19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D1EB8-AA53-631A-7EF7-26C792B733C1}"/>
              </a:ext>
            </a:extLst>
          </p:cNvPr>
          <p:cNvCxnSpPr>
            <a:cxnSpLocks/>
          </p:cNvCxnSpPr>
          <p:nvPr/>
        </p:nvCxnSpPr>
        <p:spPr>
          <a:xfrm>
            <a:off x="4570074" y="2087603"/>
            <a:ext cx="2361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9A3100E4-9286-0599-CCCC-17EE1D0B1D0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142998" y="2712720"/>
            <a:ext cx="1" cy="88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0" name="AutoShape 5">
            <a:extLst>
              <a:ext uri="{FF2B5EF4-FFF2-40B4-BE49-F238E27FC236}">
                <a16:creationId xmlns:a16="http://schemas.microsoft.com/office/drawing/2014/main" id="{DCBE2BA7-438E-95A5-F929-9A4462E3E1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10731" y="4778506"/>
            <a:ext cx="471868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C416B4C4-27B2-3CFE-1964-215615402240}"/>
              </a:ext>
            </a:extLst>
          </p:cNvPr>
          <p:cNvSpPr txBox="1"/>
          <p:nvPr/>
        </p:nvSpPr>
        <p:spPr>
          <a:xfrm>
            <a:off x="4442475" y="182219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.</a:t>
            </a:r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D1F6F754-6A83-67A0-55EC-BF08D5A2DFE6}"/>
              </a:ext>
            </a:extLst>
          </p:cNvPr>
          <p:cNvSpPr txBox="1"/>
          <p:nvPr/>
        </p:nvSpPr>
        <p:spPr>
          <a:xfrm>
            <a:off x="1013475" y="2934577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.</a:t>
            </a:r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79333BCF-9041-8C2A-5583-C9F65BCE988F}"/>
              </a:ext>
            </a:extLst>
          </p:cNvPr>
          <p:cNvSpPr txBox="1"/>
          <p:nvPr/>
        </p:nvSpPr>
        <p:spPr>
          <a:xfrm>
            <a:off x="4606805" y="181604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Fjalla One" panose="02000506040000020004" pitchFamily="2" charset="0"/>
              </a:rPr>
              <a:t>manages</a:t>
            </a:r>
          </a:p>
        </p:txBody>
      </p:sp>
      <p:sp>
        <p:nvSpPr>
          <p:cNvPr id="3089" name="TextBox 3088">
            <a:extLst>
              <a:ext uri="{FF2B5EF4-FFF2-40B4-BE49-F238E27FC236}">
                <a16:creationId xmlns:a16="http://schemas.microsoft.com/office/drawing/2014/main" id="{B6B4B7D8-7F56-3C19-C308-5A39A129D5E3}"/>
              </a:ext>
            </a:extLst>
          </p:cNvPr>
          <p:cNvSpPr txBox="1"/>
          <p:nvPr/>
        </p:nvSpPr>
        <p:spPr>
          <a:xfrm>
            <a:off x="1091068" y="3086479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Fjalla One" panose="02000506040000020004" pitchFamily="2" charset="0"/>
              </a:rPr>
              <a:t>prints</a:t>
            </a: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3274F47A-6DBA-F879-50AF-F09186B2ED50}"/>
              </a:ext>
            </a:extLst>
          </p:cNvPr>
          <p:cNvCxnSpPr>
            <a:cxnSpLocks noChangeShapeType="1"/>
            <a:stCxn id="13" idx="0"/>
            <a:endCxn id="11" idx="2"/>
          </p:cNvCxnSpPr>
          <p:nvPr/>
        </p:nvCxnSpPr>
        <p:spPr bwMode="auto">
          <a:xfrm flipV="1">
            <a:off x="8000999" y="2888826"/>
            <a:ext cx="1" cy="88252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1D9610-69B8-0246-AD7F-003C2DA2EB5F}"/>
              </a:ext>
            </a:extLst>
          </p:cNvPr>
          <p:cNvCxnSpPr>
            <a:cxnSpLocks/>
          </p:cNvCxnSpPr>
          <p:nvPr/>
        </p:nvCxnSpPr>
        <p:spPr>
          <a:xfrm>
            <a:off x="2210731" y="2448838"/>
            <a:ext cx="839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1FA57-AE0E-0844-E47B-02CFF559D026}"/>
              </a:ext>
            </a:extLst>
          </p:cNvPr>
          <p:cNvCxnSpPr>
            <a:cxnSpLocks/>
          </p:cNvCxnSpPr>
          <p:nvPr/>
        </p:nvCxnSpPr>
        <p:spPr>
          <a:xfrm>
            <a:off x="3050088" y="2448838"/>
            <a:ext cx="0" cy="1947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5EC765-A899-C334-C8F2-8AF17253521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50088" y="4396463"/>
            <a:ext cx="3881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C0CE7F-B800-FC7D-2415-F4DFBA591000}"/>
              </a:ext>
            </a:extLst>
          </p:cNvPr>
          <p:cNvSpPr txBox="1"/>
          <p:nvPr/>
        </p:nvSpPr>
        <p:spPr>
          <a:xfrm>
            <a:off x="2925773" y="292371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18D92-8EBC-C946-2DD2-8B2535181BF6}"/>
              </a:ext>
            </a:extLst>
          </p:cNvPr>
          <p:cNvSpPr txBox="1"/>
          <p:nvPr/>
        </p:nvSpPr>
        <p:spPr>
          <a:xfrm>
            <a:off x="2280065" y="307604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Fjalla One" panose="02000506040000020004" pitchFamily="2" charset="0"/>
              </a:rPr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153303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69923-6F72-87F0-44D7-D1E374A8D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sz="1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9B170-B867-0639-8622-49742BC3E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IN" dirty="0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B68EE661-ECB4-7C3D-A206-95174915FFED}"/>
              </a:ext>
            </a:extLst>
          </p:cNvPr>
          <p:cNvGrpSpPr>
            <a:grpSpLocks/>
          </p:cNvGrpSpPr>
          <p:nvPr/>
        </p:nvGrpSpPr>
        <p:grpSpPr bwMode="auto">
          <a:xfrm>
            <a:off x="0" y="2743629"/>
            <a:ext cx="296862" cy="906463"/>
            <a:chOff x="2253" y="3467"/>
            <a:chExt cx="469" cy="1106"/>
          </a:xfrm>
        </p:grpSpPr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34ED000-B24F-F932-5263-01A66D4D7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67"/>
              <a:ext cx="310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4106" name="AutoShape 10">
              <a:extLst>
                <a:ext uri="{FF2B5EF4-FFF2-40B4-BE49-F238E27FC236}">
                  <a16:creationId xmlns:a16="http://schemas.microsoft.com/office/drawing/2014/main" id="{08C48A68-4900-DFD6-2451-92548BB758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0" y="3792"/>
              <a:ext cx="0" cy="5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7" name="AutoShape 11">
              <a:extLst>
                <a:ext uri="{FF2B5EF4-FFF2-40B4-BE49-F238E27FC236}">
                  <a16:creationId xmlns:a16="http://schemas.microsoft.com/office/drawing/2014/main" id="{B1564246-C92D-ED48-6526-40E5F48D13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53" y="4011"/>
              <a:ext cx="442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2">
              <a:extLst>
                <a:ext uri="{FF2B5EF4-FFF2-40B4-BE49-F238E27FC236}">
                  <a16:creationId xmlns:a16="http://schemas.microsoft.com/office/drawing/2014/main" id="{B81C5301-0CF8-4F06-516B-8A2B3E810E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53" y="4298"/>
              <a:ext cx="222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3">
              <a:extLst>
                <a:ext uri="{FF2B5EF4-FFF2-40B4-BE49-F238E27FC236}">
                  <a16:creationId xmlns:a16="http://schemas.microsoft.com/office/drawing/2014/main" id="{4763037F-57BB-7095-5B0E-129E94D7CC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5" y="4298"/>
              <a:ext cx="247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34C7B5D-73C9-5119-44C4-FE5F6F83D5A6}"/>
              </a:ext>
            </a:extLst>
          </p:cNvPr>
          <p:cNvSpPr/>
          <p:nvPr/>
        </p:nvSpPr>
        <p:spPr>
          <a:xfrm>
            <a:off x="696349" y="1526625"/>
            <a:ext cx="7728551" cy="352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B880FB-5FE5-F0A5-A985-01B56B94645B}"/>
              </a:ext>
            </a:extLst>
          </p:cNvPr>
          <p:cNvSpPr txBox="1"/>
          <p:nvPr/>
        </p:nvSpPr>
        <p:spPr>
          <a:xfrm>
            <a:off x="-99667" y="371995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jalla One" panose="02000506040000020004" pitchFamily="2" charset="0"/>
              </a:rPr>
              <a:t>ADMIN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51AC7E0-2AB7-BF78-82AD-C5C6403DF126}"/>
              </a:ext>
            </a:extLst>
          </p:cNvPr>
          <p:cNvSpPr/>
          <p:nvPr/>
        </p:nvSpPr>
        <p:spPr>
          <a:xfrm>
            <a:off x="3884275" y="1739385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LOG 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D0064F-9981-ECC6-875E-A7D65F6C9847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03757" y="1967985"/>
            <a:ext cx="3480518" cy="122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8" name="TextBox 4097">
            <a:extLst>
              <a:ext uri="{FF2B5EF4-FFF2-40B4-BE49-F238E27FC236}">
                <a16:creationId xmlns:a16="http://schemas.microsoft.com/office/drawing/2014/main" id="{ABC8F9AD-490E-042E-F9E7-DEED2F25C2A1}"/>
              </a:ext>
            </a:extLst>
          </p:cNvPr>
          <p:cNvSpPr txBox="1"/>
          <p:nvPr/>
        </p:nvSpPr>
        <p:spPr>
          <a:xfrm>
            <a:off x="3221539" y="169926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&lt;&lt;include&gt;&gt;</a:t>
            </a:r>
          </a:p>
        </p:txBody>
      </p:sp>
      <p:sp>
        <p:nvSpPr>
          <p:cNvPr id="4110" name="Flowchart: Connector 4109">
            <a:extLst>
              <a:ext uri="{FF2B5EF4-FFF2-40B4-BE49-F238E27FC236}">
                <a16:creationId xmlns:a16="http://schemas.microsoft.com/office/drawing/2014/main" id="{55E254EA-58DE-1D53-F801-4F8F748D1529}"/>
              </a:ext>
            </a:extLst>
          </p:cNvPr>
          <p:cNvSpPr/>
          <p:nvPr/>
        </p:nvSpPr>
        <p:spPr>
          <a:xfrm>
            <a:off x="3884275" y="2372964"/>
            <a:ext cx="1371600" cy="705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MANAGES EMPLOYEE PAYROLL</a:t>
            </a: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624DBD2C-B2AF-D066-A1EF-2B6AC8BF0318}"/>
              </a:ext>
            </a:extLst>
          </p:cNvPr>
          <p:cNvCxnSpPr>
            <a:cxnSpLocks/>
            <a:endCxn id="4110" idx="2"/>
          </p:cNvCxnSpPr>
          <p:nvPr/>
        </p:nvCxnSpPr>
        <p:spPr>
          <a:xfrm flipV="1">
            <a:off x="381000" y="2725722"/>
            <a:ext cx="3503275" cy="472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15" name="Flowchart: Connector 4114">
            <a:extLst>
              <a:ext uri="{FF2B5EF4-FFF2-40B4-BE49-F238E27FC236}">
                <a16:creationId xmlns:a16="http://schemas.microsoft.com/office/drawing/2014/main" id="{2662339A-858A-7B55-B6CE-D0E31E48322E}"/>
              </a:ext>
            </a:extLst>
          </p:cNvPr>
          <p:cNvSpPr/>
          <p:nvPr/>
        </p:nvSpPr>
        <p:spPr>
          <a:xfrm>
            <a:off x="3884275" y="3308799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MANAGES STOCK</a:t>
            </a:r>
          </a:p>
        </p:txBody>
      </p:sp>
      <p:sp>
        <p:nvSpPr>
          <p:cNvPr id="4119" name="Flowchart: Connector 4118">
            <a:extLst>
              <a:ext uri="{FF2B5EF4-FFF2-40B4-BE49-F238E27FC236}">
                <a16:creationId xmlns:a16="http://schemas.microsoft.com/office/drawing/2014/main" id="{B7FFBAEE-D966-AD09-6456-1C28092FFB72}"/>
              </a:ext>
            </a:extLst>
          </p:cNvPr>
          <p:cNvSpPr/>
          <p:nvPr/>
        </p:nvSpPr>
        <p:spPr>
          <a:xfrm>
            <a:off x="3884275" y="3949062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CONTROL OVER SALES</a:t>
            </a:r>
          </a:p>
        </p:txBody>
      </p:sp>
      <p:sp>
        <p:nvSpPr>
          <p:cNvPr id="4130" name="Flowchart: Connector 4129">
            <a:extLst>
              <a:ext uri="{FF2B5EF4-FFF2-40B4-BE49-F238E27FC236}">
                <a16:creationId xmlns:a16="http://schemas.microsoft.com/office/drawing/2014/main" id="{C880E6DD-13DF-DA6E-049D-C93B238C29C0}"/>
              </a:ext>
            </a:extLst>
          </p:cNvPr>
          <p:cNvSpPr/>
          <p:nvPr/>
        </p:nvSpPr>
        <p:spPr>
          <a:xfrm>
            <a:off x="3884275" y="4557368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PRINTS REPORT</a:t>
            </a:r>
          </a:p>
        </p:txBody>
      </p:sp>
      <p:cxnSp>
        <p:nvCxnSpPr>
          <p:cNvPr id="4131" name="Straight Connector 4130">
            <a:extLst>
              <a:ext uri="{FF2B5EF4-FFF2-40B4-BE49-F238E27FC236}">
                <a16:creationId xmlns:a16="http://schemas.microsoft.com/office/drawing/2014/main" id="{D37A6C19-0740-B9BB-A1CC-2E1125F728EF}"/>
              </a:ext>
            </a:extLst>
          </p:cNvPr>
          <p:cNvCxnSpPr>
            <a:cxnSpLocks/>
            <a:endCxn id="4130" idx="2"/>
          </p:cNvCxnSpPr>
          <p:nvPr/>
        </p:nvCxnSpPr>
        <p:spPr>
          <a:xfrm>
            <a:off x="403757" y="3198020"/>
            <a:ext cx="3480518" cy="158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34" name="TextBox 4133">
            <a:extLst>
              <a:ext uri="{FF2B5EF4-FFF2-40B4-BE49-F238E27FC236}">
                <a16:creationId xmlns:a16="http://schemas.microsoft.com/office/drawing/2014/main" id="{2B992965-47C9-2815-EE83-F93CE92A3742}"/>
              </a:ext>
            </a:extLst>
          </p:cNvPr>
          <p:cNvSpPr txBox="1"/>
          <p:nvPr/>
        </p:nvSpPr>
        <p:spPr>
          <a:xfrm>
            <a:off x="8307071" y="449278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.</a:t>
            </a:r>
          </a:p>
        </p:txBody>
      </p:sp>
      <p:cxnSp>
        <p:nvCxnSpPr>
          <p:cNvPr id="4135" name="Straight Connector 4134">
            <a:extLst>
              <a:ext uri="{FF2B5EF4-FFF2-40B4-BE49-F238E27FC236}">
                <a16:creationId xmlns:a16="http://schemas.microsoft.com/office/drawing/2014/main" id="{961F60F2-F75A-1ABD-874C-99647A16BD9D}"/>
              </a:ext>
            </a:extLst>
          </p:cNvPr>
          <p:cNvCxnSpPr>
            <a:cxnSpLocks/>
          </p:cNvCxnSpPr>
          <p:nvPr/>
        </p:nvCxnSpPr>
        <p:spPr>
          <a:xfrm>
            <a:off x="7444740" y="4733962"/>
            <a:ext cx="999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40" name="TextBox 4139">
            <a:extLst>
              <a:ext uri="{FF2B5EF4-FFF2-40B4-BE49-F238E27FC236}">
                <a16:creationId xmlns:a16="http://schemas.microsoft.com/office/drawing/2014/main" id="{22DED3C1-74C7-51C6-4FF6-EAB5CF1FEEF7}"/>
              </a:ext>
            </a:extLst>
          </p:cNvPr>
          <p:cNvSpPr txBox="1"/>
          <p:nvPr/>
        </p:nvSpPr>
        <p:spPr>
          <a:xfrm>
            <a:off x="6438569" y="461085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System Boundary</a:t>
            </a:r>
          </a:p>
        </p:txBody>
      </p:sp>
      <p:cxnSp>
        <p:nvCxnSpPr>
          <p:cNvPr id="4146" name="Straight Connector 4145">
            <a:extLst>
              <a:ext uri="{FF2B5EF4-FFF2-40B4-BE49-F238E27FC236}">
                <a16:creationId xmlns:a16="http://schemas.microsoft.com/office/drawing/2014/main" id="{694CF31E-08DF-C245-0EDE-8DD5D500416C}"/>
              </a:ext>
            </a:extLst>
          </p:cNvPr>
          <p:cNvCxnSpPr>
            <a:cxnSpLocks/>
            <a:endCxn id="4115" idx="2"/>
          </p:cNvCxnSpPr>
          <p:nvPr/>
        </p:nvCxnSpPr>
        <p:spPr>
          <a:xfrm>
            <a:off x="403757" y="3198020"/>
            <a:ext cx="3480518" cy="339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9" name="Straight Connector 4148">
            <a:extLst>
              <a:ext uri="{FF2B5EF4-FFF2-40B4-BE49-F238E27FC236}">
                <a16:creationId xmlns:a16="http://schemas.microsoft.com/office/drawing/2014/main" id="{9600F3EC-BD6F-DD33-BAA1-456AA1123439}"/>
              </a:ext>
            </a:extLst>
          </p:cNvPr>
          <p:cNvCxnSpPr>
            <a:cxnSpLocks/>
            <a:endCxn id="4119" idx="2"/>
          </p:cNvCxnSpPr>
          <p:nvPr/>
        </p:nvCxnSpPr>
        <p:spPr>
          <a:xfrm>
            <a:off x="403757" y="3198020"/>
            <a:ext cx="3480518" cy="979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223268E-D291-A4C7-2A80-03B970318877}"/>
              </a:ext>
            </a:extLst>
          </p:cNvPr>
          <p:cNvSpPr/>
          <p:nvPr/>
        </p:nvSpPr>
        <p:spPr>
          <a:xfrm>
            <a:off x="1615588" y="4346532"/>
            <a:ext cx="1371600" cy="6466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P</a:t>
            </a:r>
            <a:r>
              <a:rPr lang="en-IN" dirty="0">
                <a:latin typeface="Fjalla One" panose="02000506040000020004" pitchFamily="2" charset="0"/>
              </a:rPr>
              <a:t>RINTS SALES RECEIPT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9698FA-791B-1AC8-307B-6C44A63C52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00593" y="3196999"/>
            <a:ext cx="1214995" cy="1472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0BA8DD-9B6F-6B29-56DA-5D820DDBE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sz="1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C2486-85D1-DE9E-EDA6-FC4C9054E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AE968389-B5AD-AAA6-602D-86372BB874CA}"/>
              </a:ext>
            </a:extLst>
          </p:cNvPr>
          <p:cNvGrpSpPr>
            <a:grpSpLocks/>
          </p:cNvGrpSpPr>
          <p:nvPr/>
        </p:nvGrpSpPr>
        <p:grpSpPr bwMode="auto">
          <a:xfrm>
            <a:off x="121920" y="1526625"/>
            <a:ext cx="296862" cy="690795"/>
            <a:chOff x="2253" y="3467"/>
            <a:chExt cx="469" cy="1106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1EC293AA-3274-7EBA-6A9B-A3692BCA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67"/>
              <a:ext cx="310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6" name="AutoShape 10">
              <a:extLst>
                <a:ext uri="{FF2B5EF4-FFF2-40B4-BE49-F238E27FC236}">
                  <a16:creationId xmlns:a16="http://schemas.microsoft.com/office/drawing/2014/main" id="{92BE34E0-E151-6B72-B5AB-095430FA05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0" y="3792"/>
              <a:ext cx="0" cy="5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11">
              <a:extLst>
                <a:ext uri="{FF2B5EF4-FFF2-40B4-BE49-F238E27FC236}">
                  <a16:creationId xmlns:a16="http://schemas.microsoft.com/office/drawing/2014/main" id="{CCAAA13E-1043-0D84-2A93-CA5D092397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53" y="4011"/>
              <a:ext cx="442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2">
              <a:extLst>
                <a:ext uri="{FF2B5EF4-FFF2-40B4-BE49-F238E27FC236}">
                  <a16:creationId xmlns:a16="http://schemas.microsoft.com/office/drawing/2014/main" id="{B4EE41BA-21F5-66CE-DD25-F6FF02D51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53" y="4298"/>
              <a:ext cx="222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3">
              <a:extLst>
                <a:ext uri="{FF2B5EF4-FFF2-40B4-BE49-F238E27FC236}">
                  <a16:creationId xmlns:a16="http://schemas.microsoft.com/office/drawing/2014/main" id="{75F3E8CE-824D-C95F-5AC2-64D9BF3555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5" y="4298"/>
              <a:ext cx="247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51D56DA-B87D-F5C1-3C09-2707ED6D437D}"/>
              </a:ext>
            </a:extLst>
          </p:cNvPr>
          <p:cNvSpPr/>
          <p:nvPr/>
        </p:nvSpPr>
        <p:spPr>
          <a:xfrm>
            <a:off x="45940" y="2248649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Admin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BB6E6-8DD9-500E-B6A6-1CAF6B877C58}"/>
              </a:ext>
            </a:extLst>
          </p:cNvPr>
          <p:cNvSpPr/>
          <p:nvPr/>
        </p:nvSpPr>
        <p:spPr>
          <a:xfrm>
            <a:off x="1554700" y="2248649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Admin Panel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15BEBF-33CC-E12E-811B-BE3EB77E98EC}"/>
              </a:ext>
            </a:extLst>
          </p:cNvPr>
          <p:cNvSpPr/>
          <p:nvPr/>
        </p:nvSpPr>
        <p:spPr>
          <a:xfrm>
            <a:off x="3063460" y="2248649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Employee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1C39B1-D0D9-EB0A-66BF-AE5056DC5BC1}"/>
              </a:ext>
            </a:extLst>
          </p:cNvPr>
          <p:cNvSpPr/>
          <p:nvPr/>
        </p:nvSpPr>
        <p:spPr>
          <a:xfrm>
            <a:off x="4570075" y="2245722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Stock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0083B2-2C79-9A64-2D4F-8B52DD38D812}"/>
              </a:ext>
            </a:extLst>
          </p:cNvPr>
          <p:cNvSpPr/>
          <p:nvPr/>
        </p:nvSpPr>
        <p:spPr>
          <a:xfrm>
            <a:off x="6070767" y="2245722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Sales</a:t>
            </a:r>
            <a:endParaRPr lang="en-IN" dirty="0">
              <a:latin typeface="Fjalla One" panose="0200050604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464B81-4D2F-F93B-5653-83E2E97F946F}"/>
              </a:ext>
            </a:extLst>
          </p:cNvPr>
          <p:cNvSpPr/>
          <p:nvPr/>
        </p:nvSpPr>
        <p:spPr>
          <a:xfrm>
            <a:off x="7571459" y="2245722"/>
            <a:ext cx="1328985" cy="3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Report</a:t>
            </a:r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5185" name="AutoShape 65">
            <a:extLst>
              <a:ext uri="{FF2B5EF4-FFF2-40B4-BE49-F238E27FC236}">
                <a16:creationId xmlns:a16="http://schemas.microsoft.com/office/drawing/2014/main" id="{8083AE37-BD95-34C4-06A2-9B3D8687E5EC}"/>
              </a:ext>
            </a:extLst>
          </p:cNvPr>
          <p:cNvCxnSpPr>
            <a:cxnSpLocks noChangeShapeType="1"/>
            <a:stCxn id="59" idx="2"/>
            <a:endCxn id="2" idx="1"/>
          </p:cNvCxnSpPr>
          <p:nvPr/>
        </p:nvCxnSpPr>
        <p:spPr bwMode="auto">
          <a:xfrm>
            <a:off x="710433" y="2560641"/>
            <a:ext cx="8067" cy="611634"/>
          </a:xfrm>
          <a:prstGeom prst="straightConnector1">
            <a:avLst/>
          </a:prstGeom>
          <a:ln w="9525" cap="flat" cmpd="sng" algn="ctr">
            <a:solidFill>
              <a:schemeClr val="tx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B45156-67CA-D724-8CF1-5AF8FD9A8556}"/>
              </a:ext>
            </a:extLst>
          </p:cNvPr>
          <p:cNvSpPr/>
          <p:nvPr/>
        </p:nvSpPr>
        <p:spPr>
          <a:xfrm rot="5400000">
            <a:off x="-188974" y="4028879"/>
            <a:ext cx="1835490" cy="1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72" name="AutoShape 65">
            <a:extLst>
              <a:ext uri="{FF2B5EF4-FFF2-40B4-BE49-F238E27FC236}">
                <a16:creationId xmlns:a16="http://schemas.microsoft.com/office/drawing/2014/main" id="{6E038D7A-930C-F39E-125B-CA860F0E4948}"/>
              </a:ext>
            </a:extLst>
          </p:cNvPr>
          <p:cNvCxnSpPr>
            <a:cxnSpLocks noChangeShapeType="1"/>
            <a:stCxn id="71" idx="3"/>
          </p:cNvCxnSpPr>
          <p:nvPr/>
        </p:nvCxnSpPr>
        <p:spPr bwMode="auto">
          <a:xfrm flipH="1">
            <a:off x="725073" y="5007767"/>
            <a:ext cx="3698" cy="135733"/>
          </a:xfrm>
          <a:prstGeom prst="straightConnector1">
            <a:avLst/>
          </a:prstGeom>
          <a:ln w="9525" cap="flat" cmpd="sng" algn="ctr">
            <a:solidFill>
              <a:schemeClr val="tx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AutoShape 65">
            <a:extLst>
              <a:ext uri="{FF2B5EF4-FFF2-40B4-BE49-F238E27FC236}">
                <a16:creationId xmlns:a16="http://schemas.microsoft.com/office/drawing/2014/main" id="{8E17834D-570C-5312-116D-E949371A44F1}"/>
              </a:ext>
            </a:extLst>
          </p:cNvPr>
          <p:cNvCxnSpPr>
            <a:cxnSpLocks noChangeShapeType="1"/>
            <a:stCxn id="60" idx="2"/>
          </p:cNvCxnSpPr>
          <p:nvPr/>
        </p:nvCxnSpPr>
        <p:spPr bwMode="auto">
          <a:xfrm flipH="1">
            <a:off x="2219192" y="2560641"/>
            <a:ext cx="1" cy="373504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A593464-5C3B-629B-C298-3ED103C9BC9F}"/>
              </a:ext>
            </a:extLst>
          </p:cNvPr>
          <p:cNvSpPr/>
          <p:nvPr/>
        </p:nvSpPr>
        <p:spPr>
          <a:xfrm rot="5400000">
            <a:off x="1920375" y="3114406"/>
            <a:ext cx="611636" cy="11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5187" name="AutoShape 67">
            <a:extLst>
              <a:ext uri="{FF2B5EF4-FFF2-40B4-BE49-F238E27FC236}">
                <a16:creationId xmlns:a16="http://schemas.microsoft.com/office/drawing/2014/main" id="{A6861684-A74D-F243-E316-911438BB37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073" y="2938140"/>
            <a:ext cx="143670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9" name="AutoShape 69">
            <a:extLst>
              <a:ext uri="{FF2B5EF4-FFF2-40B4-BE49-F238E27FC236}">
                <a16:creationId xmlns:a16="http://schemas.microsoft.com/office/drawing/2014/main" id="{66776ABB-947E-B53F-9CB0-B31731343B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9914" y="3425604"/>
            <a:ext cx="1392408" cy="1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65">
            <a:extLst>
              <a:ext uri="{FF2B5EF4-FFF2-40B4-BE49-F238E27FC236}">
                <a16:creationId xmlns:a16="http://schemas.microsoft.com/office/drawing/2014/main" id="{D72DDCC2-27CE-DC71-D9FF-7FD6EBF663C6}"/>
              </a:ext>
            </a:extLst>
          </p:cNvPr>
          <p:cNvCxnSpPr>
            <a:cxnSpLocks noChangeShapeType="1"/>
            <a:stCxn id="77" idx="3"/>
          </p:cNvCxnSpPr>
          <p:nvPr/>
        </p:nvCxnSpPr>
        <p:spPr bwMode="auto">
          <a:xfrm flipH="1">
            <a:off x="2219190" y="3478095"/>
            <a:ext cx="7003" cy="1665406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65">
            <a:extLst>
              <a:ext uri="{FF2B5EF4-FFF2-40B4-BE49-F238E27FC236}">
                <a16:creationId xmlns:a16="http://schemas.microsoft.com/office/drawing/2014/main" id="{C75E9C85-85D5-14C1-288C-61A082650C05}"/>
              </a:ext>
            </a:extLst>
          </p:cNvPr>
          <p:cNvCxnSpPr>
            <a:cxnSpLocks noChangeShapeType="1"/>
            <a:stCxn id="61" idx="2"/>
          </p:cNvCxnSpPr>
          <p:nvPr/>
        </p:nvCxnSpPr>
        <p:spPr bwMode="auto">
          <a:xfrm flipH="1">
            <a:off x="3715805" y="2560641"/>
            <a:ext cx="12148" cy="1150299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9AFC6C-5AC3-6A53-70C2-040286DE9AE9}"/>
              </a:ext>
            </a:extLst>
          </p:cNvPr>
          <p:cNvSpPr/>
          <p:nvPr/>
        </p:nvSpPr>
        <p:spPr>
          <a:xfrm rot="5400000">
            <a:off x="3439060" y="3661710"/>
            <a:ext cx="548896" cy="8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105" name="AutoShape 65">
            <a:extLst>
              <a:ext uri="{FF2B5EF4-FFF2-40B4-BE49-F238E27FC236}">
                <a16:creationId xmlns:a16="http://schemas.microsoft.com/office/drawing/2014/main" id="{9D5E1E76-3522-92D3-00B4-B0D45F15A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5779" y="3977454"/>
            <a:ext cx="25093" cy="1166046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67">
            <a:extLst>
              <a:ext uri="{FF2B5EF4-FFF2-40B4-BE49-F238E27FC236}">
                <a16:creationId xmlns:a16="http://schemas.microsoft.com/office/drawing/2014/main" id="{2D026907-79BB-6FAA-ADD8-345EB7348697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783368" y="3699325"/>
            <a:ext cx="2888844" cy="368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AutoShape 65">
            <a:extLst>
              <a:ext uri="{FF2B5EF4-FFF2-40B4-BE49-F238E27FC236}">
                <a16:creationId xmlns:a16="http://schemas.microsoft.com/office/drawing/2014/main" id="{EE836EB6-484B-B7AB-F29F-209F2B2B0E9B}"/>
              </a:ext>
            </a:extLst>
          </p:cNvPr>
          <p:cNvCxnSpPr>
            <a:cxnSpLocks noChangeShapeType="1"/>
            <a:stCxn id="62" idx="2"/>
          </p:cNvCxnSpPr>
          <p:nvPr/>
        </p:nvCxnSpPr>
        <p:spPr bwMode="auto">
          <a:xfrm>
            <a:off x="5234568" y="2557714"/>
            <a:ext cx="0" cy="1082014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F20577-FC5D-0FB5-0444-20FD71C90D1C}"/>
              </a:ext>
            </a:extLst>
          </p:cNvPr>
          <p:cNvSpPr/>
          <p:nvPr/>
        </p:nvSpPr>
        <p:spPr>
          <a:xfrm rot="5400000">
            <a:off x="4757324" y="3942269"/>
            <a:ext cx="954486" cy="10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124" name="AutoShape 67">
            <a:extLst>
              <a:ext uri="{FF2B5EF4-FFF2-40B4-BE49-F238E27FC236}">
                <a16:creationId xmlns:a16="http://schemas.microsoft.com/office/drawing/2014/main" id="{454DA45B-5ADA-8FE8-F91C-68745653B7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368" y="4045495"/>
            <a:ext cx="440887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AutoShape 65">
            <a:extLst>
              <a:ext uri="{FF2B5EF4-FFF2-40B4-BE49-F238E27FC236}">
                <a16:creationId xmlns:a16="http://schemas.microsoft.com/office/drawing/2014/main" id="{F49337AD-A1E0-D5FB-79AA-635CB9337D9D}"/>
              </a:ext>
            </a:extLst>
          </p:cNvPr>
          <p:cNvCxnSpPr>
            <a:cxnSpLocks noChangeShapeType="1"/>
            <a:stCxn id="123" idx="3"/>
          </p:cNvCxnSpPr>
          <p:nvPr/>
        </p:nvCxnSpPr>
        <p:spPr bwMode="auto">
          <a:xfrm flipH="1">
            <a:off x="5232059" y="4470382"/>
            <a:ext cx="2508" cy="649750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65">
            <a:extLst>
              <a:ext uri="{FF2B5EF4-FFF2-40B4-BE49-F238E27FC236}">
                <a16:creationId xmlns:a16="http://schemas.microsoft.com/office/drawing/2014/main" id="{18BC356C-B6BA-2E7B-6F3A-D50644C0844B}"/>
              </a:ext>
            </a:extLst>
          </p:cNvPr>
          <p:cNvCxnSpPr>
            <a:cxnSpLocks noChangeShapeType="1"/>
            <a:stCxn id="63" idx="2"/>
            <a:endCxn id="5191" idx="1"/>
          </p:cNvCxnSpPr>
          <p:nvPr/>
        </p:nvCxnSpPr>
        <p:spPr bwMode="auto">
          <a:xfrm>
            <a:off x="6735260" y="2557714"/>
            <a:ext cx="17093" cy="1402724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91" name="Rectangle 5190">
            <a:extLst>
              <a:ext uri="{FF2B5EF4-FFF2-40B4-BE49-F238E27FC236}">
                <a16:creationId xmlns:a16="http://schemas.microsoft.com/office/drawing/2014/main" id="{EBC6DEA0-2F9F-9BAE-5DCE-1774C4930790}"/>
              </a:ext>
            </a:extLst>
          </p:cNvPr>
          <p:cNvSpPr/>
          <p:nvPr/>
        </p:nvSpPr>
        <p:spPr>
          <a:xfrm rot="5400000">
            <a:off x="6372276" y="4281458"/>
            <a:ext cx="760153" cy="11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5192" name="AutoShape 65">
            <a:extLst>
              <a:ext uri="{FF2B5EF4-FFF2-40B4-BE49-F238E27FC236}">
                <a16:creationId xmlns:a16="http://schemas.microsoft.com/office/drawing/2014/main" id="{1CEDAFB9-2477-9CD9-7510-ECD8C479190E}"/>
              </a:ext>
            </a:extLst>
          </p:cNvPr>
          <p:cNvCxnSpPr>
            <a:cxnSpLocks noChangeShapeType="1"/>
            <a:stCxn id="5191" idx="3"/>
          </p:cNvCxnSpPr>
          <p:nvPr/>
        </p:nvCxnSpPr>
        <p:spPr bwMode="auto">
          <a:xfrm>
            <a:off x="6752353" y="4720591"/>
            <a:ext cx="8067" cy="422909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93" name="AutoShape 67">
            <a:extLst>
              <a:ext uri="{FF2B5EF4-FFF2-40B4-BE49-F238E27FC236}">
                <a16:creationId xmlns:a16="http://schemas.microsoft.com/office/drawing/2014/main" id="{19BDE969-D650-C2CD-1910-60C3F6CC9E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7981" y="4527657"/>
            <a:ext cx="5916227" cy="1076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6" name="AutoShape 65">
            <a:extLst>
              <a:ext uri="{FF2B5EF4-FFF2-40B4-BE49-F238E27FC236}">
                <a16:creationId xmlns:a16="http://schemas.microsoft.com/office/drawing/2014/main" id="{0115B794-8915-9B56-CA3A-1B88C09CEC75}"/>
              </a:ext>
            </a:extLst>
          </p:cNvPr>
          <p:cNvCxnSpPr>
            <a:cxnSpLocks noChangeShapeType="1"/>
            <a:stCxn id="64" idx="2"/>
            <a:endCxn id="5199" idx="1"/>
          </p:cNvCxnSpPr>
          <p:nvPr/>
        </p:nvCxnSpPr>
        <p:spPr bwMode="auto">
          <a:xfrm>
            <a:off x="8235952" y="2557714"/>
            <a:ext cx="685" cy="1857124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99" name="Rectangle 5198">
            <a:extLst>
              <a:ext uri="{FF2B5EF4-FFF2-40B4-BE49-F238E27FC236}">
                <a16:creationId xmlns:a16="http://schemas.microsoft.com/office/drawing/2014/main" id="{7B40E475-2856-E747-B33F-635D14F4CBC2}"/>
              </a:ext>
            </a:extLst>
          </p:cNvPr>
          <p:cNvSpPr/>
          <p:nvPr/>
        </p:nvSpPr>
        <p:spPr>
          <a:xfrm rot="5400000">
            <a:off x="7940172" y="4661191"/>
            <a:ext cx="592931" cy="1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5200" name="AutoShape 65">
            <a:extLst>
              <a:ext uri="{FF2B5EF4-FFF2-40B4-BE49-F238E27FC236}">
                <a16:creationId xmlns:a16="http://schemas.microsoft.com/office/drawing/2014/main" id="{4ED69A00-5BCA-396B-433B-4506C1EF8018}"/>
              </a:ext>
            </a:extLst>
          </p:cNvPr>
          <p:cNvCxnSpPr>
            <a:cxnSpLocks noChangeShapeType="1"/>
            <a:stCxn id="5199" idx="3"/>
          </p:cNvCxnSpPr>
          <p:nvPr/>
        </p:nvCxnSpPr>
        <p:spPr bwMode="auto">
          <a:xfrm>
            <a:off x="8236637" y="5007769"/>
            <a:ext cx="20293" cy="122148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3" name="AutoShape 69">
            <a:extLst>
              <a:ext uri="{FF2B5EF4-FFF2-40B4-BE49-F238E27FC236}">
                <a16:creationId xmlns:a16="http://schemas.microsoft.com/office/drawing/2014/main" id="{BD144846-1293-E933-E6F1-C0499C064D7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9914" y="4913471"/>
            <a:ext cx="7403157" cy="0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05" name="TextBox 5204">
            <a:extLst>
              <a:ext uri="{FF2B5EF4-FFF2-40B4-BE49-F238E27FC236}">
                <a16:creationId xmlns:a16="http://schemas.microsoft.com/office/drawing/2014/main" id="{24DAC510-21B4-9378-D62F-5312825208AB}"/>
              </a:ext>
            </a:extLst>
          </p:cNvPr>
          <p:cNvSpPr txBox="1"/>
          <p:nvPr/>
        </p:nvSpPr>
        <p:spPr>
          <a:xfrm>
            <a:off x="1184816" y="2729561"/>
            <a:ext cx="56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1. Login</a:t>
            </a:r>
          </a:p>
        </p:txBody>
      </p:sp>
      <p:sp>
        <p:nvSpPr>
          <p:cNvPr id="5206" name="TextBox 5205">
            <a:extLst>
              <a:ext uri="{FF2B5EF4-FFF2-40B4-BE49-F238E27FC236}">
                <a16:creationId xmlns:a16="http://schemas.microsoft.com/office/drawing/2014/main" id="{250D2963-BF88-4B62-FF4F-8AC32DE42E60}"/>
              </a:ext>
            </a:extLst>
          </p:cNvPr>
          <p:cNvSpPr txBox="1"/>
          <p:nvPr/>
        </p:nvSpPr>
        <p:spPr>
          <a:xfrm>
            <a:off x="856158" y="3159371"/>
            <a:ext cx="117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2. Login successful</a:t>
            </a:r>
          </a:p>
        </p:txBody>
      </p:sp>
      <p:sp>
        <p:nvSpPr>
          <p:cNvPr id="5207" name="TextBox 5206">
            <a:extLst>
              <a:ext uri="{FF2B5EF4-FFF2-40B4-BE49-F238E27FC236}">
                <a16:creationId xmlns:a16="http://schemas.microsoft.com/office/drawing/2014/main" id="{6771FE48-7EAA-50CE-C66B-3F80917A0A2C}"/>
              </a:ext>
            </a:extLst>
          </p:cNvPr>
          <p:cNvSpPr txBox="1"/>
          <p:nvPr/>
        </p:nvSpPr>
        <p:spPr>
          <a:xfrm>
            <a:off x="1504276" y="3705134"/>
            <a:ext cx="149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3. Employee management</a:t>
            </a:r>
          </a:p>
        </p:txBody>
      </p:sp>
      <p:sp>
        <p:nvSpPr>
          <p:cNvPr id="5208" name="TextBox 5207">
            <a:extLst>
              <a:ext uri="{FF2B5EF4-FFF2-40B4-BE49-F238E27FC236}">
                <a16:creationId xmlns:a16="http://schemas.microsoft.com/office/drawing/2014/main" id="{AD8627A4-26AB-3850-2243-A8565E26DC67}"/>
              </a:ext>
            </a:extLst>
          </p:cNvPr>
          <p:cNvSpPr txBox="1"/>
          <p:nvPr/>
        </p:nvSpPr>
        <p:spPr>
          <a:xfrm>
            <a:off x="3890576" y="3731233"/>
            <a:ext cx="117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4. Manages stock</a:t>
            </a:r>
          </a:p>
        </p:txBody>
      </p:sp>
      <p:sp>
        <p:nvSpPr>
          <p:cNvPr id="5209" name="TextBox 5208">
            <a:extLst>
              <a:ext uri="{FF2B5EF4-FFF2-40B4-BE49-F238E27FC236}">
                <a16:creationId xmlns:a16="http://schemas.microsoft.com/office/drawing/2014/main" id="{25A6A368-AEEB-07DF-3B03-8DF023770D82}"/>
              </a:ext>
            </a:extLst>
          </p:cNvPr>
          <p:cNvSpPr txBox="1"/>
          <p:nvPr/>
        </p:nvSpPr>
        <p:spPr>
          <a:xfrm>
            <a:off x="5461468" y="4177499"/>
            <a:ext cx="1174504" cy="38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5. Manage sales and receipts</a:t>
            </a:r>
          </a:p>
        </p:txBody>
      </p:sp>
      <p:sp>
        <p:nvSpPr>
          <p:cNvPr id="5210" name="TextBox 5209">
            <a:extLst>
              <a:ext uri="{FF2B5EF4-FFF2-40B4-BE49-F238E27FC236}">
                <a16:creationId xmlns:a16="http://schemas.microsoft.com/office/drawing/2014/main" id="{B10C11F9-104D-595A-E1ED-3558C89E908E}"/>
              </a:ext>
            </a:extLst>
          </p:cNvPr>
          <p:cNvSpPr txBox="1"/>
          <p:nvPr/>
        </p:nvSpPr>
        <p:spPr>
          <a:xfrm>
            <a:off x="3890576" y="4720590"/>
            <a:ext cx="117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6. History of sales report</a:t>
            </a:r>
          </a:p>
        </p:txBody>
      </p:sp>
      <p:cxnSp>
        <p:nvCxnSpPr>
          <p:cNvPr id="39" name="AutoShape 69">
            <a:extLst>
              <a:ext uri="{FF2B5EF4-FFF2-40B4-BE49-F238E27FC236}">
                <a16:creationId xmlns:a16="http://schemas.microsoft.com/office/drawing/2014/main" id="{254DF3A4-D136-7997-95BB-35AB9AC8B1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7069" y="4312655"/>
            <a:ext cx="4415172" cy="0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69">
            <a:extLst>
              <a:ext uri="{FF2B5EF4-FFF2-40B4-BE49-F238E27FC236}">
                <a16:creationId xmlns:a16="http://schemas.microsoft.com/office/drawing/2014/main" id="{28153E60-F1F2-7B47-B52C-421626F81B36}"/>
              </a:ext>
            </a:extLst>
          </p:cNvPr>
          <p:cNvCxnSpPr>
            <a:cxnSpLocks noChangeShapeType="1"/>
            <a:stCxn id="5191" idx="3"/>
          </p:cNvCxnSpPr>
          <p:nvPr/>
        </p:nvCxnSpPr>
        <p:spPr bwMode="auto">
          <a:xfrm flipH="1" flipV="1">
            <a:off x="760093" y="4711303"/>
            <a:ext cx="5992260" cy="9288"/>
          </a:xfrm>
          <a:prstGeom prst="straightConnector1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5BC780-A302-59DC-14D4-8F14FF17F138}"/>
              </a:ext>
            </a:extLst>
          </p:cNvPr>
          <p:cNvSpPr txBox="1"/>
          <p:nvPr/>
        </p:nvSpPr>
        <p:spPr>
          <a:xfrm>
            <a:off x="2601334" y="4091592"/>
            <a:ext cx="117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7. Stock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96ED2-CAF7-5F00-4CC4-22C4C3B07C6A}"/>
              </a:ext>
            </a:extLst>
          </p:cNvPr>
          <p:cNvSpPr txBox="1"/>
          <p:nvPr/>
        </p:nvSpPr>
        <p:spPr>
          <a:xfrm>
            <a:off x="2686544" y="4495664"/>
            <a:ext cx="117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8. Sales details</a:t>
            </a:r>
          </a:p>
        </p:txBody>
      </p:sp>
    </p:spTree>
    <p:extLst>
      <p:ext uri="{BB962C8B-B14F-4D97-AF65-F5344CB8AC3E}">
        <p14:creationId xmlns:p14="http://schemas.microsoft.com/office/powerpoint/2010/main" val="296624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89" name="Google Shape;289;p2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5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jalla One" panose="02000506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֍  CERTIFICATE  ֍</a:t>
            </a:r>
            <a:endParaRPr dirty="0">
              <a:solidFill>
                <a:schemeClr val="bg1"/>
              </a:solidFill>
              <a:latin typeface="Fjalla One" panose="02000506040000020004" pitchFamily="2" charset="0"/>
            </a:endParaRPr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716875" y="1645246"/>
            <a:ext cx="7706400" cy="30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DEPARTEMENT OF M.C.A.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Is to Certify That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Somani Suraj Manoj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2200" dirty="0">
                <a:solidFill>
                  <a:schemeClr val="bg1"/>
                </a:solidFill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F.Y.M.C.A.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 Satisfactorily Carried Out the Project Work According to The Syllabus Prescribed by Savitribai Phule Pune University, Pune in M.C.A. and  This Project Represents His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Bonafied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Work in The Academic Year 2022-2023.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Roll No: - 122159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9B8DDD-596E-C948-F9CE-607B439D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405" y="1521347"/>
            <a:ext cx="7706400" cy="3291300"/>
          </a:xfrm>
        </p:spPr>
        <p:txBody>
          <a:bodyPr/>
          <a:lstStyle/>
          <a:p>
            <a:pPr marL="152400" indent="0">
              <a:buNone/>
            </a:pPr>
            <a:r>
              <a:rPr lang="en-IN" sz="1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6434B3-70A3-E1CB-E2C1-70B93F2B0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7A137C23-B5D8-126E-CB42-95E18060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6845"/>
            <a:ext cx="471488" cy="4841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CBB12-4813-1E39-F50A-59F4F2BB2C0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402440" y="1497753"/>
            <a:ext cx="473860" cy="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E2930F-E95E-78C5-B91D-5B48A16B0826}"/>
              </a:ext>
            </a:extLst>
          </p:cNvPr>
          <p:cNvSpPr txBox="1"/>
          <p:nvPr/>
        </p:nvSpPr>
        <p:spPr>
          <a:xfrm>
            <a:off x="803425" y="1389079"/>
            <a:ext cx="78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Initial state</a:t>
            </a:r>
          </a:p>
        </p:txBody>
      </p:sp>
      <p:cxnSp>
        <p:nvCxnSpPr>
          <p:cNvPr id="6147" name="AutoShape 3">
            <a:extLst>
              <a:ext uri="{FF2B5EF4-FFF2-40B4-BE49-F238E27FC236}">
                <a16:creationId xmlns:a16="http://schemas.microsoft.com/office/drawing/2014/main" id="{4E6D8A2B-58B5-B646-615A-B1D0B064149D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>
            <a:off x="458386" y="1778194"/>
            <a:ext cx="1470426" cy="1508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672EDD-FA4E-94B9-8742-EAE69E2C5A62}"/>
              </a:ext>
            </a:extLst>
          </p:cNvPr>
          <p:cNvSpPr/>
          <p:nvPr/>
        </p:nvSpPr>
        <p:spPr>
          <a:xfrm>
            <a:off x="1928812" y="1568609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Login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70AF0B4-9885-BA98-9466-425749BC6A00}"/>
              </a:ext>
            </a:extLst>
          </p:cNvPr>
          <p:cNvSpPr/>
          <p:nvPr/>
        </p:nvSpPr>
        <p:spPr>
          <a:xfrm>
            <a:off x="4236720" y="1426845"/>
            <a:ext cx="952500" cy="73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820F37-A32A-1E6F-2CA1-7EB75A5AB4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881312" y="1793276"/>
            <a:ext cx="1355408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E9139D-D338-4D6A-C4F6-36043EA23127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5189220" y="1793276"/>
            <a:ext cx="1355408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45A10E-BC07-E520-1970-6EBDFA75D25A}"/>
              </a:ext>
            </a:extLst>
          </p:cNvPr>
          <p:cNvSpPr/>
          <p:nvPr/>
        </p:nvSpPr>
        <p:spPr>
          <a:xfrm>
            <a:off x="6544628" y="1568609"/>
            <a:ext cx="1044892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Enter valid credentials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2EA37-2780-B10E-BE97-C7DB7A991ED5}"/>
              </a:ext>
            </a:extLst>
          </p:cNvPr>
          <p:cNvSpPr txBox="1"/>
          <p:nvPr/>
        </p:nvSpPr>
        <p:spPr>
          <a:xfrm>
            <a:off x="5390673" y="1565609"/>
            <a:ext cx="95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Not Successful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0085EB-8E03-CE26-1EAD-AC632DCD5A78}"/>
              </a:ext>
            </a:extLst>
          </p:cNvPr>
          <p:cNvCxnSpPr>
            <a:cxnSpLocks/>
            <a:stCxn id="22" idx="3"/>
            <a:endCxn id="32" idx="2"/>
          </p:cNvCxnSpPr>
          <p:nvPr/>
        </p:nvCxnSpPr>
        <p:spPr>
          <a:xfrm>
            <a:off x="7589520" y="1793276"/>
            <a:ext cx="751055" cy="1402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">
            <a:extLst>
              <a:ext uri="{FF2B5EF4-FFF2-40B4-BE49-F238E27FC236}">
                <a16:creationId xmlns:a16="http://schemas.microsoft.com/office/drawing/2014/main" id="{8C803006-1FCD-6CB2-5999-8046F8CDF586}"/>
              </a:ext>
            </a:extLst>
          </p:cNvPr>
          <p:cNvGrpSpPr>
            <a:grpSpLocks/>
          </p:cNvGrpSpPr>
          <p:nvPr/>
        </p:nvGrpSpPr>
        <p:grpSpPr bwMode="auto">
          <a:xfrm>
            <a:off x="8340575" y="1613623"/>
            <a:ext cx="414683" cy="387350"/>
            <a:chOff x="7495" y="1544"/>
            <a:chExt cx="383" cy="39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95CC29D7-80A6-AD21-017C-DC813767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" y="1544"/>
              <a:ext cx="383" cy="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13D02EC-68D7-3578-8DA7-1A1563035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1626"/>
              <a:ext cx="250" cy="2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2D4E-CE38-16DC-CF66-2EE7BEBE7AC6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4712970" y="2159706"/>
            <a:ext cx="0" cy="374755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04EA3C-50F2-BDCE-4D32-B265D29BF0BB}"/>
              </a:ext>
            </a:extLst>
          </p:cNvPr>
          <p:cNvSpPr/>
          <p:nvPr/>
        </p:nvSpPr>
        <p:spPr>
          <a:xfrm>
            <a:off x="4236720" y="2534461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Admin Panel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E9C5E-AF6F-437C-821D-D1FFE01F937B}"/>
              </a:ext>
            </a:extLst>
          </p:cNvPr>
          <p:cNvSpPr txBox="1"/>
          <p:nvPr/>
        </p:nvSpPr>
        <p:spPr>
          <a:xfrm>
            <a:off x="4703985" y="2219810"/>
            <a:ext cx="74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Successful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7266295-06CC-74E8-BADB-D6F6742CE64A}"/>
              </a:ext>
            </a:extLst>
          </p:cNvPr>
          <p:cNvSpPr/>
          <p:nvPr/>
        </p:nvSpPr>
        <p:spPr>
          <a:xfrm>
            <a:off x="4236720" y="3275547"/>
            <a:ext cx="952500" cy="73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0A7652A9-FCE5-B508-0AFE-EB49ABD12BCB}"/>
              </a:ext>
            </a:extLst>
          </p:cNvPr>
          <p:cNvSpPr/>
          <p:nvPr/>
        </p:nvSpPr>
        <p:spPr>
          <a:xfrm>
            <a:off x="6590824" y="2392647"/>
            <a:ext cx="952500" cy="73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391B1BC-2CC8-1BAE-2B74-C2936F537EC9}"/>
              </a:ext>
            </a:extLst>
          </p:cNvPr>
          <p:cNvSpPr/>
          <p:nvPr/>
        </p:nvSpPr>
        <p:spPr>
          <a:xfrm>
            <a:off x="1928812" y="2392647"/>
            <a:ext cx="952500" cy="73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35A9E7-13AA-6F05-34D2-378742079161}"/>
              </a:ext>
            </a:extLst>
          </p:cNvPr>
          <p:cNvCxnSpPr>
            <a:cxnSpLocks/>
            <a:stCxn id="40" idx="1"/>
            <a:endCxn id="47" idx="3"/>
          </p:cNvCxnSpPr>
          <p:nvPr/>
        </p:nvCxnSpPr>
        <p:spPr>
          <a:xfrm flipH="1" flipV="1">
            <a:off x="2881312" y="2759078"/>
            <a:ext cx="1355408" cy="5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EF1171-E6F3-FFFA-D16E-687FE97E6071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5189220" y="2759078"/>
            <a:ext cx="1401604" cy="5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339F83-D4A3-4E76-4688-B92A44319336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4712970" y="2983795"/>
            <a:ext cx="0" cy="29175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8E84C4-D4EA-BCB6-C8E2-75CDD017092A}"/>
              </a:ext>
            </a:extLst>
          </p:cNvPr>
          <p:cNvCxnSpPr>
            <a:cxnSpLocks/>
          </p:cNvCxnSpPr>
          <p:nvPr/>
        </p:nvCxnSpPr>
        <p:spPr>
          <a:xfrm>
            <a:off x="4712970" y="4008408"/>
            <a:ext cx="0" cy="29175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2A10334-0F96-89F9-9026-8EF415B7C551}"/>
              </a:ext>
            </a:extLst>
          </p:cNvPr>
          <p:cNvSpPr/>
          <p:nvPr/>
        </p:nvSpPr>
        <p:spPr>
          <a:xfrm>
            <a:off x="4227735" y="4316212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Employee Details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78E9D8F-7B26-AF47-11DF-EEADBFCEA7CA}"/>
              </a:ext>
            </a:extLst>
          </p:cNvPr>
          <p:cNvSpPr/>
          <p:nvPr/>
        </p:nvSpPr>
        <p:spPr>
          <a:xfrm>
            <a:off x="1928812" y="4316212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Stock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F285F1D-D995-C4D4-9139-98CB3960D98C}"/>
              </a:ext>
            </a:extLst>
          </p:cNvPr>
          <p:cNvSpPr/>
          <p:nvPr/>
        </p:nvSpPr>
        <p:spPr>
          <a:xfrm>
            <a:off x="6590824" y="4316212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Sale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Details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797F20-5F42-8279-FE70-B72622FABE8B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2405062" y="3125508"/>
            <a:ext cx="0" cy="1190704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>
            <a:extLst>
              <a:ext uri="{FF2B5EF4-FFF2-40B4-BE49-F238E27FC236}">
                <a16:creationId xmlns:a16="http://schemas.microsoft.com/office/drawing/2014/main" id="{2E18EE18-1DA0-35EE-427D-E5A600A3D8A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067074" y="3125508"/>
            <a:ext cx="0" cy="1190704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AutoShape 9">
            <a:extLst>
              <a:ext uri="{FF2B5EF4-FFF2-40B4-BE49-F238E27FC236}">
                <a16:creationId xmlns:a16="http://schemas.microsoft.com/office/drawing/2014/main" id="{131182AF-0AD5-0BBB-7D6F-DE18A3E6D0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5062" y="5037314"/>
            <a:ext cx="6142854" cy="1911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6151">
            <a:extLst>
              <a:ext uri="{FF2B5EF4-FFF2-40B4-BE49-F238E27FC236}">
                <a16:creationId xmlns:a16="http://schemas.microsoft.com/office/drawing/2014/main" id="{43B27472-11DC-2B69-FE8E-E90A9D707E1D}"/>
              </a:ext>
            </a:extLst>
          </p:cNvPr>
          <p:cNvSpPr txBox="1"/>
          <p:nvPr/>
        </p:nvSpPr>
        <p:spPr>
          <a:xfrm>
            <a:off x="3217576" y="2534461"/>
            <a:ext cx="74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Manages</a:t>
            </a:r>
          </a:p>
        </p:txBody>
      </p:sp>
      <p:sp>
        <p:nvSpPr>
          <p:cNvPr id="6154" name="TextBox 6153">
            <a:extLst>
              <a:ext uri="{FF2B5EF4-FFF2-40B4-BE49-F238E27FC236}">
                <a16:creationId xmlns:a16="http://schemas.microsoft.com/office/drawing/2014/main" id="{DF3A7055-746C-7B3F-2E13-929FF8FFFB02}"/>
              </a:ext>
            </a:extLst>
          </p:cNvPr>
          <p:cNvSpPr txBox="1"/>
          <p:nvPr/>
        </p:nvSpPr>
        <p:spPr>
          <a:xfrm>
            <a:off x="5515642" y="2520578"/>
            <a:ext cx="74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Manages</a:t>
            </a:r>
          </a:p>
        </p:txBody>
      </p:sp>
      <p:sp>
        <p:nvSpPr>
          <p:cNvPr id="6155" name="TextBox 6154">
            <a:extLst>
              <a:ext uri="{FF2B5EF4-FFF2-40B4-BE49-F238E27FC236}">
                <a16:creationId xmlns:a16="http://schemas.microsoft.com/office/drawing/2014/main" id="{F2EC50D6-8AAB-F0C6-5A86-D3EE5450A695}"/>
              </a:ext>
            </a:extLst>
          </p:cNvPr>
          <p:cNvSpPr txBox="1"/>
          <p:nvPr/>
        </p:nvSpPr>
        <p:spPr>
          <a:xfrm>
            <a:off x="4759642" y="4003477"/>
            <a:ext cx="74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Manages</a:t>
            </a:r>
          </a:p>
        </p:txBody>
      </p:sp>
      <p:cxnSp>
        <p:nvCxnSpPr>
          <p:cNvPr id="6157" name="Straight Arrow Connector 6156">
            <a:extLst>
              <a:ext uri="{FF2B5EF4-FFF2-40B4-BE49-F238E27FC236}">
                <a16:creationId xmlns:a16="http://schemas.microsoft.com/office/drawing/2014/main" id="{D79871F2-484A-CB96-AD8D-2473228394F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405062" y="4765546"/>
            <a:ext cx="0" cy="30570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0" name="Straight Arrow Connector 6159">
            <a:extLst>
              <a:ext uri="{FF2B5EF4-FFF2-40B4-BE49-F238E27FC236}">
                <a16:creationId xmlns:a16="http://schemas.microsoft.com/office/drawing/2014/main" id="{92085BE8-95E6-8E43-44E2-6E0738DD64D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703985" y="4765546"/>
            <a:ext cx="0" cy="30570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Straight Arrow Connector 6162">
            <a:extLst>
              <a:ext uri="{FF2B5EF4-FFF2-40B4-BE49-F238E27FC236}">
                <a16:creationId xmlns:a16="http://schemas.microsoft.com/office/drawing/2014/main" id="{F2E87A97-CCE1-C631-494F-4C7EF92F304E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067074" y="4765546"/>
            <a:ext cx="0" cy="28873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6" name="Straight Arrow Connector 6165">
            <a:extLst>
              <a:ext uri="{FF2B5EF4-FFF2-40B4-BE49-F238E27FC236}">
                <a16:creationId xmlns:a16="http://schemas.microsoft.com/office/drawing/2014/main" id="{47F5BD02-CB6B-E9D8-366F-32AA960AB49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547917" y="2000973"/>
            <a:ext cx="0" cy="303634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1" name="Straight Connector 6170">
            <a:extLst>
              <a:ext uri="{FF2B5EF4-FFF2-40B4-BE49-F238E27FC236}">
                <a16:creationId xmlns:a16="http://schemas.microsoft.com/office/drawing/2014/main" id="{46423B44-B643-5930-26F5-E46C71714D09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8168369" y="1944247"/>
            <a:ext cx="232935" cy="194272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76" name="TextBox 6175">
            <a:extLst>
              <a:ext uri="{FF2B5EF4-FFF2-40B4-BE49-F238E27FC236}">
                <a16:creationId xmlns:a16="http://schemas.microsoft.com/office/drawing/2014/main" id="{63301ACE-0F2F-52CF-1CAB-FD31BB27DB15}"/>
              </a:ext>
            </a:extLst>
          </p:cNvPr>
          <p:cNvSpPr txBox="1"/>
          <p:nvPr/>
        </p:nvSpPr>
        <p:spPr>
          <a:xfrm>
            <a:off x="7549378" y="2093548"/>
            <a:ext cx="74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33031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6B415-4918-D432-C424-A9E59F6A7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sz="1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ECFC9-FD27-EFB1-4924-BB58CED6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COLLABORATION DIAGRAM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3032FEF-DFE8-1DEA-C8A1-A477871443BD}"/>
              </a:ext>
            </a:extLst>
          </p:cNvPr>
          <p:cNvGrpSpPr>
            <a:grpSpLocks/>
          </p:cNvGrpSpPr>
          <p:nvPr/>
        </p:nvGrpSpPr>
        <p:grpSpPr bwMode="auto">
          <a:xfrm>
            <a:off x="0" y="1526625"/>
            <a:ext cx="495297" cy="911775"/>
            <a:chOff x="2253" y="3467"/>
            <a:chExt cx="469" cy="110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E41ED379-99ED-6037-122E-741AC5D2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67"/>
              <a:ext cx="310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8196" name="AutoShape 4">
              <a:extLst>
                <a:ext uri="{FF2B5EF4-FFF2-40B4-BE49-F238E27FC236}">
                  <a16:creationId xmlns:a16="http://schemas.microsoft.com/office/drawing/2014/main" id="{0C175952-E8C3-F1C2-8809-3B998A6D47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0" y="3792"/>
              <a:ext cx="0" cy="5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7" name="AutoShape 5">
              <a:extLst>
                <a:ext uri="{FF2B5EF4-FFF2-40B4-BE49-F238E27FC236}">
                  <a16:creationId xmlns:a16="http://schemas.microsoft.com/office/drawing/2014/main" id="{05870E41-CE93-D0CE-CE1F-9DDE6A8622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53" y="4011"/>
              <a:ext cx="442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8" name="AutoShape 6">
              <a:extLst>
                <a:ext uri="{FF2B5EF4-FFF2-40B4-BE49-F238E27FC236}">
                  <a16:creationId xmlns:a16="http://schemas.microsoft.com/office/drawing/2014/main" id="{C8C57472-13BA-ED13-0FCC-47B5D7755A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53" y="4298"/>
              <a:ext cx="222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7">
              <a:extLst>
                <a:ext uri="{FF2B5EF4-FFF2-40B4-BE49-F238E27FC236}">
                  <a16:creationId xmlns:a16="http://schemas.microsoft.com/office/drawing/2014/main" id="{DC791E25-8FE7-AF6E-0F7A-926979E019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75" y="4298"/>
              <a:ext cx="247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8B47F7-FF02-2DCD-6994-B15DDE485EFC}"/>
              </a:ext>
            </a:extLst>
          </p:cNvPr>
          <p:cNvSpPr/>
          <p:nvPr/>
        </p:nvSpPr>
        <p:spPr>
          <a:xfrm>
            <a:off x="804041" y="1761967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D39B2-1C11-779F-E0BD-BC54CB5F7F05}"/>
              </a:ext>
            </a:extLst>
          </p:cNvPr>
          <p:cNvSpPr/>
          <p:nvPr/>
        </p:nvSpPr>
        <p:spPr>
          <a:xfrm>
            <a:off x="4093825" y="1761967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Login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4F59E-5B58-0246-7933-C5A8824F54C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756541" y="1986634"/>
            <a:ext cx="2337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D70B0A-38C7-C777-58E5-BEDDB3F95A65}"/>
              </a:ext>
            </a:extLst>
          </p:cNvPr>
          <p:cNvSpPr/>
          <p:nvPr/>
        </p:nvSpPr>
        <p:spPr>
          <a:xfrm>
            <a:off x="4093825" y="2947608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Admin Panel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D37436-C41A-CA2A-575E-4859277D2C4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4570075" y="2211301"/>
            <a:ext cx="0" cy="736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E9BEBA-B465-9495-C9E3-B34643AC5FA5}"/>
              </a:ext>
            </a:extLst>
          </p:cNvPr>
          <p:cNvSpPr/>
          <p:nvPr/>
        </p:nvSpPr>
        <p:spPr>
          <a:xfrm>
            <a:off x="2082145" y="3983928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: Stock Details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988C34-987E-55A2-ECBF-2837FAC6E17A}"/>
              </a:ext>
            </a:extLst>
          </p:cNvPr>
          <p:cNvSpPr/>
          <p:nvPr/>
        </p:nvSpPr>
        <p:spPr>
          <a:xfrm>
            <a:off x="4093825" y="3983928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:Employee Details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EDC392-7148-3C1D-B6E1-F11D1628C6C1}"/>
              </a:ext>
            </a:extLst>
          </p:cNvPr>
          <p:cNvSpPr/>
          <p:nvPr/>
        </p:nvSpPr>
        <p:spPr>
          <a:xfrm>
            <a:off x="6105505" y="3983928"/>
            <a:ext cx="952500" cy="4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jalla One" panose="02000506040000020004" pitchFamily="2" charset="0"/>
              </a:rPr>
              <a:t>: Sales Details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370DE4-C7ED-F935-8521-3D24AE272E00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flipV="1">
            <a:off x="2558395" y="3172275"/>
            <a:ext cx="1535430" cy="811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BF5A24-7B6F-ADB7-EB4E-4ED0437C7EE3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4570075" y="3396942"/>
            <a:ext cx="0" cy="586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481C8-109A-CDEE-7C0C-0E179F0B04DB}"/>
              </a:ext>
            </a:extLst>
          </p:cNvPr>
          <p:cNvCxnSpPr>
            <a:cxnSpLocks/>
            <a:stCxn id="21" idx="0"/>
            <a:endCxn id="14" idx="3"/>
          </p:cNvCxnSpPr>
          <p:nvPr/>
        </p:nvCxnSpPr>
        <p:spPr>
          <a:xfrm flipH="1" flipV="1">
            <a:off x="5046325" y="3172275"/>
            <a:ext cx="1535430" cy="811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355D3A-3853-285B-7069-2E28B58C8675}"/>
              </a:ext>
            </a:extLst>
          </p:cNvPr>
          <p:cNvCxnSpPr>
            <a:cxnSpLocks/>
          </p:cNvCxnSpPr>
          <p:nvPr/>
        </p:nvCxnSpPr>
        <p:spPr>
          <a:xfrm>
            <a:off x="2225992" y="1892336"/>
            <a:ext cx="1355408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2E34D4-E267-0F19-313F-A2D999EF18EA}"/>
              </a:ext>
            </a:extLst>
          </p:cNvPr>
          <p:cNvCxnSpPr>
            <a:cxnSpLocks/>
          </p:cNvCxnSpPr>
          <p:nvPr/>
        </p:nvCxnSpPr>
        <p:spPr>
          <a:xfrm>
            <a:off x="4480560" y="2293620"/>
            <a:ext cx="0" cy="56388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E50676-6049-3B5A-7A42-235CA552B9E0}"/>
              </a:ext>
            </a:extLst>
          </p:cNvPr>
          <p:cNvCxnSpPr>
            <a:cxnSpLocks/>
          </p:cNvCxnSpPr>
          <p:nvPr/>
        </p:nvCxnSpPr>
        <p:spPr>
          <a:xfrm flipH="1">
            <a:off x="2743200" y="3156866"/>
            <a:ext cx="1173480" cy="622654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39C023-F871-D163-A84D-70B04957B134}"/>
              </a:ext>
            </a:extLst>
          </p:cNvPr>
          <p:cNvCxnSpPr>
            <a:cxnSpLocks/>
          </p:cNvCxnSpPr>
          <p:nvPr/>
        </p:nvCxnSpPr>
        <p:spPr>
          <a:xfrm>
            <a:off x="5298042" y="3172275"/>
            <a:ext cx="1140858" cy="607245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0B2202-2F13-9041-2A55-BF13CA990001}"/>
              </a:ext>
            </a:extLst>
          </p:cNvPr>
          <p:cNvCxnSpPr>
            <a:cxnSpLocks/>
          </p:cNvCxnSpPr>
          <p:nvPr/>
        </p:nvCxnSpPr>
        <p:spPr>
          <a:xfrm>
            <a:off x="4480560" y="3447972"/>
            <a:ext cx="0" cy="484925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C38FFD-C67B-2C0F-8C3C-A8CB081CF155}"/>
              </a:ext>
            </a:extLst>
          </p:cNvPr>
          <p:cNvSpPr txBox="1"/>
          <p:nvPr/>
        </p:nvSpPr>
        <p:spPr>
          <a:xfrm>
            <a:off x="2448933" y="1633519"/>
            <a:ext cx="9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1. login details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43CC70-F363-9DA3-1B7E-4E8144069E55}"/>
              </a:ext>
            </a:extLst>
          </p:cNvPr>
          <p:cNvSpPr txBox="1"/>
          <p:nvPr/>
        </p:nvSpPr>
        <p:spPr>
          <a:xfrm>
            <a:off x="3572819" y="2448639"/>
            <a:ext cx="9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2. admin panel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44662-2AF0-8B6F-806B-40137774F447}"/>
              </a:ext>
            </a:extLst>
          </p:cNvPr>
          <p:cNvSpPr txBox="1"/>
          <p:nvPr/>
        </p:nvSpPr>
        <p:spPr>
          <a:xfrm rot="19914556">
            <a:off x="2765029" y="3016465"/>
            <a:ext cx="95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2.1 choose stock details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94FF8-D3D0-A989-5D39-3E2A5A066FC2}"/>
              </a:ext>
            </a:extLst>
          </p:cNvPr>
          <p:cNvSpPr txBox="1"/>
          <p:nvPr/>
        </p:nvSpPr>
        <p:spPr>
          <a:xfrm>
            <a:off x="3464182" y="3584258"/>
            <a:ext cx="106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2.2 choose employee details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3DDD9F-3515-02E5-0DB1-68B0EDE932A6}"/>
              </a:ext>
            </a:extLst>
          </p:cNvPr>
          <p:cNvSpPr txBox="1"/>
          <p:nvPr/>
        </p:nvSpPr>
        <p:spPr>
          <a:xfrm rot="1663576">
            <a:off x="5594363" y="3091722"/>
            <a:ext cx="95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Fjalla One" panose="02000506040000020004" pitchFamily="2" charset="0"/>
              </a:rPr>
              <a:t>2.3 choose sales details</a:t>
            </a:r>
          </a:p>
        </p:txBody>
      </p:sp>
    </p:spTree>
    <p:extLst>
      <p:ext uri="{BB962C8B-B14F-4D97-AF65-F5344CB8AC3E}">
        <p14:creationId xmlns:p14="http://schemas.microsoft.com/office/powerpoint/2010/main" val="382150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CE0EB-CA18-1439-9C2F-B633B119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501" y="1516750"/>
            <a:ext cx="7706400" cy="3291300"/>
          </a:xfrm>
        </p:spPr>
        <p:txBody>
          <a:bodyPr/>
          <a:lstStyle/>
          <a:p>
            <a:pPr marL="152400" indent="0">
              <a:buNone/>
            </a:pPr>
            <a:r>
              <a:rPr lang="en-US" sz="100" dirty="0"/>
              <a:t>.</a:t>
            </a:r>
            <a:endParaRPr lang="en-IN" sz="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076C8-4C27-C8DF-9A77-15C8AB42B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D7F1A-9491-38C2-D4BC-300050255E4E}"/>
              </a:ext>
            </a:extLst>
          </p:cNvPr>
          <p:cNvSpPr/>
          <p:nvPr/>
        </p:nvSpPr>
        <p:spPr>
          <a:xfrm>
            <a:off x="1070285" y="1693229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Admin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Login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EC60B08-15ED-BDFA-0604-BB32D87D62BA}"/>
              </a:ext>
            </a:extLst>
          </p:cNvPr>
          <p:cNvGrpSpPr>
            <a:grpSpLocks/>
          </p:cNvGrpSpPr>
          <p:nvPr/>
        </p:nvGrpSpPr>
        <p:grpSpPr bwMode="auto">
          <a:xfrm>
            <a:off x="-58861" y="1917708"/>
            <a:ext cx="414683" cy="387350"/>
            <a:chOff x="7495" y="1544"/>
            <a:chExt cx="383" cy="395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C11763F-8965-5715-EB16-8FE20BF76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" y="1544"/>
              <a:ext cx="383" cy="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76061972-0281-74DD-25AD-5D9BFC53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1626"/>
              <a:ext cx="250" cy="2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BA8F-9867-A707-71BB-A2FC37CBC6AB}"/>
              </a:ext>
            </a:extLst>
          </p:cNvPr>
          <p:cNvCxnSpPr>
            <a:cxnSpLocks/>
          </p:cNvCxnSpPr>
          <p:nvPr/>
        </p:nvCxnSpPr>
        <p:spPr>
          <a:xfrm>
            <a:off x="1233123" y="2096508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B452F-4B68-AC98-8034-0A74CD240241}"/>
              </a:ext>
            </a:extLst>
          </p:cNvPr>
          <p:cNvSpPr/>
          <p:nvPr/>
        </p:nvSpPr>
        <p:spPr>
          <a:xfrm>
            <a:off x="3721435" y="1693231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Employee Info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Add/ Update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87274-9EDD-381D-7F18-4A82F2242E61}"/>
              </a:ext>
            </a:extLst>
          </p:cNvPr>
          <p:cNvCxnSpPr>
            <a:cxnSpLocks/>
          </p:cNvCxnSpPr>
          <p:nvPr/>
        </p:nvCxnSpPr>
        <p:spPr>
          <a:xfrm>
            <a:off x="3884273" y="2111385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0BF7E-F6D6-FD69-F972-A58180426ED4}"/>
              </a:ext>
            </a:extLst>
          </p:cNvPr>
          <p:cNvSpPr/>
          <p:nvPr/>
        </p:nvSpPr>
        <p:spPr>
          <a:xfrm>
            <a:off x="3721436" y="4196221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Stock Info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Add/ Update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38671C-9F85-A1FA-35AE-2210F4116196}"/>
              </a:ext>
            </a:extLst>
          </p:cNvPr>
          <p:cNvSpPr/>
          <p:nvPr/>
        </p:nvSpPr>
        <p:spPr>
          <a:xfrm>
            <a:off x="6544585" y="2970394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Sales Info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Add/ Update 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113B4-728B-F150-457B-783DABAC86A9}"/>
              </a:ext>
            </a:extLst>
          </p:cNvPr>
          <p:cNvSpPr/>
          <p:nvPr/>
        </p:nvSpPr>
        <p:spPr>
          <a:xfrm>
            <a:off x="1073030" y="4196221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Report generation</a:t>
            </a:r>
          </a:p>
          <a:p>
            <a:pPr algn="ctr"/>
            <a:r>
              <a:rPr lang="en-IN" dirty="0">
                <a:latin typeface="Fjalla One" panose="02000506040000020004" pitchFamily="2" charset="0"/>
              </a:rPr>
              <a:t>Show in 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A5E69-BE14-037F-A4E4-88CD45AFEA2B}"/>
              </a:ext>
            </a:extLst>
          </p:cNvPr>
          <p:cNvSpPr/>
          <p:nvPr/>
        </p:nvSpPr>
        <p:spPr>
          <a:xfrm>
            <a:off x="2486936" y="2970394"/>
            <a:ext cx="1697277" cy="83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jalla One" panose="02000506040000020004" pitchFamily="2" charset="0"/>
              </a:rPr>
              <a:t>In database</a:t>
            </a:r>
            <a:endParaRPr lang="en-IN" dirty="0">
              <a:latin typeface="Fjalla One" panose="0200050604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34296-DAF3-B363-5E93-9E2D740E7713}"/>
              </a:ext>
            </a:extLst>
          </p:cNvPr>
          <p:cNvCxnSpPr>
            <a:cxnSpLocks/>
          </p:cNvCxnSpPr>
          <p:nvPr/>
        </p:nvCxnSpPr>
        <p:spPr>
          <a:xfrm>
            <a:off x="1233123" y="4614375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B1B049-BAC1-6052-ECA4-1ABD14FDA934}"/>
              </a:ext>
            </a:extLst>
          </p:cNvPr>
          <p:cNvCxnSpPr>
            <a:cxnSpLocks/>
          </p:cNvCxnSpPr>
          <p:nvPr/>
        </p:nvCxnSpPr>
        <p:spPr>
          <a:xfrm>
            <a:off x="3833902" y="4591570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83E120-C691-9F5F-FCF4-165CD79CE211}"/>
              </a:ext>
            </a:extLst>
          </p:cNvPr>
          <p:cNvCxnSpPr>
            <a:cxnSpLocks/>
          </p:cNvCxnSpPr>
          <p:nvPr/>
        </p:nvCxnSpPr>
        <p:spPr>
          <a:xfrm>
            <a:off x="6707423" y="3388548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6">
            <a:extLst>
              <a:ext uri="{FF2B5EF4-FFF2-40B4-BE49-F238E27FC236}">
                <a16:creationId xmlns:a16="http://schemas.microsoft.com/office/drawing/2014/main" id="{A5C3067F-64A5-83AF-D256-909B91B90376}"/>
              </a:ext>
            </a:extLst>
          </p:cNvPr>
          <p:cNvGrpSpPr>
            <a:grpSpLocks/>
          </p:cNvGrpSpPr>
          <p:nvPr/>
        </p:nvGrpSpPr>
        <p:grpSpPr bwMode="auto">
          <a:xfrm>
            <a:off x="7185881" y="4420700"/>
            <a:ext cx="414683" cy="387350"/>
            <a:chOff x="7495" y="1544"/>
            <a:chExt cx="383" cy="395"/>
          </a:xfrm>
        </p:grpSpPr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68128F50-B933-BCCD-514E-18E8A3B3F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" y="1544"/>
              <a:ext cx="383" cy="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BFFDB89A-7DAA-CA5E-C48C-5A8ED745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1626"/>
              <a:ext cx="250" cy="2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37BFAE-5E8B-09C3-7BA9-D315813D9453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 flipV="1">
            <a:off x="355822" y="2111383"/>
            <a:ext cx="714463" cy="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60D78F-0FEE-0C44-3B29-651ED3F11AC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850" y="4614376"/>
            <a:ext cx="580180" cy="637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C7C3D2-DAA0-9B57-D32E-5C713FBFC4D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67562" y="2111384"/>
            <a:ext cx="953873" cy="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EBE7BE-8A62-7CCD-46CA-578E872C9A2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335575" y="2529540"/>
            <a:ext cx="1234499" cy="44085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A40CFA-1C92-190F-E18A-464966194F11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4184213" y="3388549"/>
            <a:ext cx="236037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423426-71D8-39E0-BA70-A845518BE5F5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3335575" y="3806703"/>
            <a:ext cx="1234500" cy="3895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D77FC3-3C61-AD2E-C624-F4EE22F0229E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7393223" y="3806703"/>
            <a:ext cx="1" cy="61399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BCCAB2-AB3E-1ED7-1464-7885249E92C4}"/>
              </a:ext>
            </a:extLst>
          </p:cNvPr>
          <p:cNvCxnSpPr>
            <a:cxnSpLocks/>
            <a:stCxn id="14" idx="3"/>
            <a:endCxn id="22" idx="2"/>
          </p:cNvCxnSpPr>
          <p:nvPr/>
        </p:nvCxnSpPr>
        <p:spPr>
          <a:xfrm flipV="1">
            <a:off x="5418713" y="4614375"/>
            <a:ext cx="1767168" cy="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13FD33-F087-5D92-5E55-0D3989A8CE1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918923" y="1435008"/>
            <a:ext cx="1" cy="25822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D63774-3D63-7A95-A0CE-69C67AA9DE0B}"/>
              </a:ext>
            </a:extLst>
          </p:cNvPr>
          <p:cNvCxnSpPr/>
          <p:nvPr/>
        </p:nvCxnSpPr>
        <p:spPr>
          <a:xfrm>
            <a:off x="1918923" y="1435008"/>
            <a:ext cx="546617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42A06C-CCE8-E8F2-AAAD-FA69D22F9E96}"/>
              </a:ext>
            </a:extLst>
          </p:cNvPr>
          <p:cNvCxnSpPr>
            <a:endCxn id="15" idx="0"/>
          </p:cNvCxnSpPr>
          <p:nvPr/>
        </p:nvCxnSpPr>
        <p:spPr>
          <a:xfrm>
            <a:off x="7385102" y="1435008"/>
            <a:ext cx="8122" cy="153538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4008BB-34F7-B643-56E7-BFD0A560AB8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18923" y="2529538"/>
            <a:ext cx="1" cy="14520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A62BDD-9F5A-5900-E0FF-C27A39336FE1}"/>
              </a:ext>
            </a:extLst>
          </p:cNvPr>
          <p:cNvCxnSpPr>
            <a:cxnSpLocks/>
          </p:cNvCxnSpPr>
          <p:nvPr/>
        </p:nvCxnSpPr>
        <p:spPr>
          <a:xfrm flipH="1" flipV="1">
            <a:off x="1918923" y="3981616"/>
            <a:ext cx="1287810" cy="1105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22618D-C990-DF5C-C8B9-A235D83D555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06733" y="4614376"/>
            <a:ext cx="514703" cy="637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FF6DDA-7F96-658F-ED17-AC9CC86F2E3F}"/>
              </a:ext>
            </a:extLst>
          </p:cNvPr>
          <p:cNvCxnSpPr>
            <a:cxnSpLocks/>
          </p:cNvCxnSpPr>
          <p:nvPr/>
        </p:nvCxnSpPr>
        <p:spPr>
          <a:xfrm>
            <a:off x="3206733" y="3992672"/>
            <a:ext cx="0" cy="62807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1663B8-8407-1590-7755-F279EAB74C11}"/>
              </a:ext>
            </a:extLst>
          </p:cNvPr>
          <p:cNvCxnSpPr/>
          <p:nvPr/>
        </p:nvCxnSpPr>
        <p:spPr>
          <a:xfrm flipH="1">
            <a:off x="492919" y="2529538"/>
            <a:ext cx="57736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8131EA-FAB5-2B05-5FDA-378963467399}"/>
              </a:ext>
            </a:extLst>
          </p:cNvPr>
          <p:cNvCxnSpPr>
            <a:cxnSpLocks/>
          </p:cNvCxnSpPr>
          <p:nvPr/>
        </p:nvCxnSpPr>
        <p:spPr>
          <a:xfrm>
            <a:off x="483428" y="2535362"/>
            <a:ext cx="18844" cy="208538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E831DC6-F254-E788-A0DB-D3FF6A43C2A0}"/>
              </a:ext>
            </a:extLst>
          </p:cNvPr>
          <p:cNvSpPr txBox="1"/>
          <p:nvPr/>
        </p:nvSpPr>
        <p:spPr>
          <a:xfrm>
            <a:off x="2689759" y="1768141"/>
            <a:ext cx="1356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jalla One" panose="02000506040000020004" pitchFamily="2" charset="0"/>
              </a:rPr>
              <a:t>Modifies employee info.</a:t>
            </a:r>
            <a:endParaRPr lang="en-IN" sz="800" dirty="0">
              <a:latin typeface="Fjalla One" panose="02000506040000020004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F85009-366B-82B5-6D21-B46DD4CEF0BA}"/>
              </a:ext>
            </a:extLst>
          </p:cNvPr>
          <p:cNvSpPr txBox="1"/>
          <p:nvPr/>
        </p:nvSpPr>
        <p:spPr>
          <a:xfrm>
            <a:off x="7373402" y="2336796"/>
            <a:ext cx="98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jalla One" panose="02000506040000020004" pitchFamily="2" charset="0"/>
              </a:rPr>
              <a:t>Modifies sales info.</a:t>
            </a:r>
            <a:endParaRPr lang="en-IN" sz="800" dirty="0">
              <a:latin typeface="Fjalla One" panose="02000506040000020004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CFC6E5F-016E-C9B0-A672-1AA554DA3ACE}"/>
              </a:ext>
            </a:extLst>
          </p:cNvPr>
          <p:cNvSpPr txBox="1"/>
          <p:nvPr/>
        </p:nvSpPr>
        <p:spPr>
          <a:xfrm>
            <a:off x="1914692" y="3939906"/>
            <a:ext cx="1356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jalla One" panose="02000506040000020004" pitchFamily="2" charset="0"/>
              </a:rPr>
              <a:t>Modifies stock info.</a:t>
            </a:r>
            <a:endParaRPr lang="en-IN" sz="800" dirty="0">
              <a:latin typeface="Fjalla One" panose="02000506040000020004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25BDE6-A5BC-CF2D-9F47-448853FC871C}"/>
              </a:ext>
            </a:extLst>
          </p:cNvPr>
          <p:cNvSpPr txBox="1"/>
          <p:nvPr/>
        </p:nvSpPr>
        <p:spPr>
          <a:xfrm>
            <a:off x="433907" y="3470333"/>
            <a:ext cx="1356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jalla One" panose="02000506040000020004" pitchFamily="2" charset="0"/>
              </a:rPr>
              <a:t>Prints report</a:t>
            </a:r>
            <a:endParaRPr lang="en-IN" sz="800" dirty="0"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8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File Design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9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6032C-6418-37BB-FA64-742FB37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26625"/>
            <a:ext cx="9144001" cy="1423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A383-64BD-93E0-1EA9-02DE9ECB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NAME - ADMIN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10971-8C05-813D-2B83-930587AA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89752"/>
              </p:ext>
            </p:extLst>
          </p:nvPr>
        </p:nvGraphicFramePr>
        <p:xfrm>
          <a:off x="0" y="1435894"/>
          <a:ext cx="9144000" cy="15144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64724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2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898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51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955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4009204"/>
                    </a:ext>
                  </a:extLst>
                </a:gridCol>
              </a:tblGrid>
              <a:tr h="519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Type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84375"/>
                  </a:ext>
                </a:extLst>
              </a:tr>
              <a:tr h="516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Username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75042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Password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Password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03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6032C-6418-37BB-FA64-742FB37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26625"/>
            <a:ext cx="9144001" cy="1423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A383-64BD-93E0-1EA9-02DE9ECB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NAME - EMPLOYEE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10971-8C05-813D-2B83-930587AA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71580"/>
              </p:ext>
            </p:extLst>
          </p:nvPr>
        </p:nvGraphicFramePr>
        <p:xfrm>
          <a:off x="0" y="1414463"/>
          <a:ext cx="9144000" cy="3729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64724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2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898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51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955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4009204"/>
                    </a:ext>
                  </a:extLst>
                </a:gridCol>
              </a:tblGrid>
              <a:tr h="5643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Type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84375"/>
                  </a:ext>
                </a:extLst>
              </a:tr>
              <a:tr h="5618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75042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644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44898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62679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80380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0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24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6032C-6418-37BB-FA64-742FB37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26625"/>
            <a:ext cx="9144001" cy="1423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A383-64BD-93E0-1EA9-02DE9ECB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NAME - STOCK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10971-8C05-813D-2B83-930587AA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47386"/>
              </p:ext>
            </p:extLst>
          </p:nvPr>
        </p:nvGraphicFramePr>
        <p:xfrm>
          <a:off x="0" y="1414462"/>
          <a:ext cx="9144000" cy="37290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64724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2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898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51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955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4009204"/>
                    </a:ext>
                  </a:extLst>
                </a:gridCol>
              </a:tblGrid>
              <a:tr h="6559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Type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84375"/>
                  </a:ext>
                </a:extLst>
              </a:tr>
              <a:tr h="653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75042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644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44898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Entry_Date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Entry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62679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8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82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6032C-6418-37BB-FA64-742FB37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26625"/>
            <a:ext cx="9144001" cy="1423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A383-64BD-93E0-1EA9-02DE9ECB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NAME - SALES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10971-8C05-813D-2B83-930587AA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8165"/>
              </p:ext>
            </p:extLst>
          </p:nvPr>
        </p:nvGraphicFramePr>
        <p:xfrm>
          <a:off x="0" y="1435894"/>
          <a:ext cx="9144000" cy="15144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64724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2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898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51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955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4009204"/>
                    </a:ext>
                  </a:extLst>
                </a:gridCol>
              </a:tblGrid>
              <a:tr h="519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Type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84375"/>
                  </a:ext>
                </a:extLst>
              </a:tr>
              <a:tr h="516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Id/Name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Number/Text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ID/Name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75042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Quantity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Quantity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8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6032C-6418-37BB-FA64-742FB37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26625"/>
            <a:ext cx="9144001" cy="1423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A383-64BD-93E0-1EA9-02DE9ECB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NAME - REPORT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10971-8C05-813D-2B83-930587AAFAB5}"/>
              </a:ext>
            </a:extLst>
          </p:cNvPr>
          <p:cNvGraphicFramePr>
            <a:graphicFrameLocks noGrp="1"/>
          </p:cNvGraphicFramePr>
          <p:nvPr/>
        </p:nvGraphicFramePr>
        <p:xfrm>
          <a:off x="0" y="1414462"/>
          <a:ext cx="9144000" cy="37290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64724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2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8982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51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9554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4009204"/>
                    </a:ext>
                  </a:extLst>
                </a:gridCol>
              </a:tblGrid>
              <a:tr h="6559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Field Type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84375"/>
                  </a:ext>
                </a:extLst>
              </a:tr>
              <a:tr h="653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ID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75042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Product_Name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644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44898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Entry_Date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Entry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62679"/>
                  </a:ext>
                </a:extLst>
              </a:tr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NOT NULL</a:t>
                      </a:r>
                      <a:endParaRPr lang="en-IN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8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7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Form Design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60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1018977" y="-7574"/>
            <a:ext cx="2555700" cy="2301750"/>
            <a:chOff x="319500" y="0"/>
            <a:chExt cx="2555700" cy="2301750"/>
          </a:xfrm>
        </p:grpSpPr>
        <p:sp>
          <p:nvSpPr>
            <p:cNvPr id="301" name="Google Shape;301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26"/>
          <p:cNvGrpSpPr/>
          <p:nvPr/>
        </p:nvGrpSpPr>
        <p:grpSpPr>
          <a:xfrm>
            <a:off x="5051522" y="-7574"/>
            <a:ext cx="2555700" cy="2301750"/>
            <a:chOff x="3294150" y="0"/>
            <a:chExt cx="2555700" cy="2301750"/>
          </a:xfrm>
        </p:grpSpPr>
        <p:sp>
          <p:nvSpPr>
            <p:cNvPr id="308" name="Google Shape;308;p26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1447973" y="1435278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1018977" y="2617656"/>
            <a:ext cx="2555700" cy="2301750"/>
            <a:chOff x="6268800" y="0"/>
            <a:chExt cx="2555700" cy="2301750"/>
          </a:xfrm>
          <a:solidFill>
            <a:srgbClr val="F7EECE"/>
          </a:solidFill>
        </p:grpSpPr>
        <p:sp>
          <p:nvSpPr>
            <p:cNvPr id="316" name="Google Shape;316;p2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022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5219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  <a:grpFill/>
          </p:grpSpPr>
          <p:sp>
            <p:nvSpPr>
              <p:cNvPr id="321" name="Google Shape;321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26"/>
          <p:cNvSpPr txBox="1">
            <a:spLocks noGrp="1"/>
          </p:cNvSpPr>
          <p:nvPr>
            <p:ph type="subTitle" idx="2"/>
          </p:nvPr>
        </p:nvSpPr>
        <p:spPr>
          <a:xfrm>
            <a:off x="5458468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Objective, Goals and Purpose</a:t>
            </a:r>
            <a:endParaRPr b="1" dirty="0"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3"/>
          </p:nvPr>
        </p:nvSpPr>
        <p:spPr>
          <a:xfrm>
            <a:off x="1511128" y="3959144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Project Scope of the System</a:t>
            </a:r>
            <a:endParaRPr b="1" dirty="0"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5051522" y="2617656"/>
            <a:ext cx="2555700" cy="2301750"/>
            <a:chOff x="319500" y="0"/>
            <a:chExt cx="2555700" cy="2301750"/>
          </a:xfrm>
        </p:grpSpPr>
        <p:sp>
          <p:nvSpPr>
            <p:cNvPr id="326" name="Google Shape;326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6"/>
          <p:cNvSpPr txBox="1">
            <a:spLocks noGrp="1"/>
          </p:cNvSpPr>
          <p:nvPr>
            <p:ph type="subTitle" idx="4"/>
          </p:nvPr>
        </p:nvSpPr>
        <p:spPr>
          <a:xfrm>
            <a:off x="5449513" y="391823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Existing System</a:t>
            </a:r>
            <a:endParaRPr b="1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1447973" y="934062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7"/>
          </p:nvPr>
        </p:nvSpPr>
        <p:spPr>
          <a:xfrm>
            <a:off x="5451860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ctrTitle" idx="8"/>
          </p:nvPr>
        </p:nvSpPr>
        <p:spPr>
          <a:xfrm>
            <a:off x="1524349" y="3457935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9"/>
          </p:nvPr>
        </p:nvSpPr>
        <p:spPr>
          <a:xfrm>
            <a:off x="5436288" y="3423115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AE02E-9C88-A783-2107-49F86C7F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1883F-27D3-7505-0B84-48D45E6AE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SPLASH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D5476-AB72-9C2D-5E43-88629401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0" y="1526625"/>
            <a:ext cx="7706400" cy="32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5F565-42B7-3E49-D2FE-B0CDCBAE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5894"/>
            <a:ext cx="9144000" cy="37076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F84FD-D7FE-28EB-BE77-F42679548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5202E-4394-D52F-AD32-2B937BF6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94"/>
            <a:ext cx="9143999" cy="37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41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9F6C8-2D2C-7952-A75A-6B0CB237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4462"/>
            <a:ext cx="9144000" cy="37290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2AD9E-B42A-57EF-B012-B336FE8EB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ADMIN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11477-5098-305E-1E8E-08B55239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462"/>
            <a:ext cx="914400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51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68E44E-EAC7-3913-F66A-2584A81B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5894"/>
            <a:ext cx="9144000" cy="37076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D812-11CE-ABB6-7B7F-69EAFA5A2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STOCK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6790E-997B-4828-7FAD-B647EAA5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92"/>
            <a:ext cx="9144001" cy="37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66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5001B-62E4-6D96-3808-A46057BB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5894"/>
            <a:ext cx="9144000" cy="37076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83E0-8E4D-3F33-D0CF-AEEF38B2A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STOCK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04C8E-AD84-069D-DCAF-91BE849C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92"/>
            <a:ext cx="9144000" cy="37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4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D76AB-4FB3-74C6-0DFE-8119611AF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8750"/>
            <a:ext cx="9144000" cy="37147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5A88C-42CE-8704-9076-C5B0C4E31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STOCK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E4220-5F6B-3639-709D-40A0D2BF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48"/>
            <a:ext cx="9144000" cy="37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2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03F447-8706-E416-5914-621B36B2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3038"/>
            <a:ext cx="9144000" cy="37004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ACAEC-D42D-17F3-C9E7-F12BE7D15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9550A-E1F2-2C37-FFC0-96A10639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038"/>
            <a:ext cx="9144000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8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7FBE2-B1A5-232D-1C82-27C5066D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50181"/>
            <a:ext cx="9144000" cy="36933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9D111-ADD1-4CF1-639F-F9C0E7865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FF44C-8980-0D06-599D-81B96788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50182"/>
            <a:ext cx="9144000" cy="36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3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1A88-2DB5-445E-4E9F-CC16CCF4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4462"/>
            <a:ext cx="9144000" cy="37290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2D68F-849C-7D9B-98DD-B0781F520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6887-BF46-9160-F933-697B21C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462"/>
            <a:ext cx="914400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93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8BA710-7F9A-9483-80A6-CD4D502D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8750"/>
            <a:ext cx="9144000" cy="37147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F776C-2F11-260A-5E4E-B20681FE7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SALARY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9AF1-6C7A-9A50-39C2-8F137A55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9144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1018977" y="-7574"/>
            <a:ext cx="2555700" cy="2301750"/>
            <a:chOff x="319500" y="0"/>
            <a:chExt cx="2555700" cy="2301750"/>
          </a:xfrm>
        </p:grpSpPr>
        <p:sp>
          <p:nvSpPr>
            <p:cNvPr id="301" name="Google Shape;301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26"/>
          <p:cNvGrpSpPr/>
          <p:nvPr/>
        </p:nvGrpSpPr>
        <p:grpSpPr>
          <a:xfrm>
            <a:off x="5051522" y="-7574"/>
            <a:ext cx="2555700" cy="2301750"/>
            <a:chOff x="3294150" y="0"/>
            <a:chExt cx="2555700" cy="2301750"/>
          </a:xfrm>
        </p:grpSpPr>
        <p:sp>
          <p:nvSpPr>
            <p:cNvPr id="308" name="Google Shape;308;p26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1447973" y="1435278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System Design</a:t>
            </a:r>
            <a:endParaRPr b="1" dirty="0"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1018977" y="2617656"/>
            <a:ext cx="2555700" cy="2301750"/>
            <a:chOff x="6268800" y="0"/>
            <a:chExt cx="2555700" cy="2301750"/>
          </a:xfrm>
          <a:solidFill>
            <a:srgbClr val="F7EECE"/>
          </a:solidFill>
        </p:grpSpPr>
        <p:sp>
          <p:nvSpPr>
            <p:cNvPr id="316" name="Google Shape;316;p2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022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5219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  <a:grpFill/>
          </p:grpSpPr>
          <p:sp>
            <p:nvSpPr>
              <p:cNvPr id="321" name="Google Shape;321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26"/>
          <p:cNvSpPr txBox="1">
            <a:spLocks noGrp="1"/>
          </p:cNvSpPr>
          <p:nvPr>
            <p:ph type="subTitle" idx="2"/>
          </p:nvPr>
        </p:nvSpPr>
        <p:spPr>
          <a:xfrm>
            <a:off x="5458468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File Design</a:t>
            </a:r>
            <a:endParaRPr b="1" dirty="0"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3"/>
          </p:nvPr>
        </p:nvSpPr>
        <p:spPr>
          <a:xfrm>
            <a:off x="1511128" y="3959144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Form Design</a:t>
            </a:r>
            <a:endParaRPr b="1" dirty="0"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5051522" y="2617656"/>
            <a:ext cx="2555700" cy="2301750"/>
            <a:chOff x="319500" y="0"/>
            <a:chExt cx="2555700" cy="2301750"/>
          </a:xfrm>
        </p:grpSpPr>
        <p:sp>
          <p:nvSpPr>
            <p:cNvPr id="326" name="Google Shape;326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6"/>
          <p:cNvSpPr txBox="1">
            <a:spLocks noGrp="1"/>
          </p:cNvSpPr>
          <p:nvPr>
            <p:ph type="subTitle" idx="4"/>
          </p:nvPr>
        </p:nvSpPr>
        <p:spPr>
          <a:xfrm>
            <a:off x="5449513" y="391823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Test Cases</a:t>
            </a:r>
            <a:endParaRPr b="1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1447973" y="934062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7"/>
          </p:nvPr>
        </p:nvSpPr>
        <p:spPr>
          <a:xfrm>
            <a:off x="5451860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ctrTitle" idx="8"/>
          </p:nvPr>
        </p:nvSpPr>
        <p:spPr>
          <a:xfrm>
            <a:off x="1524349" y="3457935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9"/>
          </p:nvPr>
        </p:nvSpPr>
        <p:spPr>
          <a:xfrm>
            <a:off x="5436288" y="3423115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359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0FED59-6924-BE1B-1FEF-97D91EC6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1606"/>
            <a:ext cx="9144000" cy="37218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80B7D-64EE-2CC0-A009-5D0EF303B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7116-8B31-329C-0E0B-E4F0612A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606"/>
            <a:ext cx="9144000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1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3DE0C-21DE-4407-7E52-166E308C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8750"/>
            <a:ext cx="9144000" cy="37147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33BC8-EAF6-2959-9416-6ADA010B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 OF SALES (POS)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3AB5-BF7E-A616-130B-9C1760D0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48"/>
            <a:ext cx="9144000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6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1A21D-B561-D0BE-D11B-C4EBE0EA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0508"/>
            <a:ext cx="9144000" cy="37329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4960F-9915-0444-A4C6-E8A3E0B19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RECIPT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67831-7B50-18CF-1E40-9E173D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08"/>
            <a:ext cx="9144000" cy="37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3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98F9CD-9536-EDFA-1833-24BC5D58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1606"/>
            <a:ext cx="9144000" cy="37218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515AD-0CCB-0EFA-E966-AADD7D9E4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3C8F-404D-A7C7-5764-DA7D3305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606"/>
            <a:ext cx="9144000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6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 Cases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043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D32AB2-E88E-FCCE-CDE9-10C27539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7966"/>
            <a:ext cx="9144000" cy="3715533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85EFE-B1DD-CE75-495C-41223A9DB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1A7C7-49EA-3C82-26A2-CB32F40A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20382"/>
              </p:ext>
            </p:extLst>
          </p:nvPr>
        </p:nvGraphicFramePr>
        <p:xfrm>
          <a:off x="0" y="1096888"/>
          <a:ext cx="9144000" cy="40387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89556">
                  <a:extLst>
                    <a:ext uri="{9D8B030D-6E8A-4147-A177-3AD203B41FA5}">
                      <a16:colId xmlns:a16="http://schemas.microsoft.com/office/drawing/2014/main" val="557416427"/>
                    </a:ext>
                  </a:extLst>
                </a:gridCol>
                <a:gridCol w="3582444">
                  <a:extLst>
                    <a:ext uri="{9D8B030D-6E8A-4147-A177-3AD203B41FA5}">
                      <a16:colId xmlns:a16="http://schemas.microsoft.com/office/drawing/2014/main" val="1532829248"/>
                    </a:ext>
                  </a:extLst>
                </a:gridCol>
                <a:gridCol w="1997901">
                  <a:extLst>
                    <a:ext uri="{9D8B030D-6E8A-4147-A177-3AD203B41FA5}">
                      <a16:colId xmlns:a16="http://schemas.microsoft.com/office/drawing/2014/main" val="1128967395"/>
                    </a:ext>
                  </a:extLst>
                </a:gridCol>
                <a:gridCol w="2574099">
                  <a:extLst>
                    <a:ext uri="{9D8B030D-6E8A-4147-A177-3AD203B41FA5}">
                      <a16:colId xmlns:a16="http://schemas.microsoft.com/office/drawing/2014/main" val="3831183456"/>
                    </a:ext>
                  </a:extLst>
                </a:gridCol>
              </a:tblGrid>
              <a:tr h="3478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Case #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Case Description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Data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Expected Result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16849"/>
                  </a:ext>
                </a:extLst>
              </a:tr>
              <a:tr h="5907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Verify that the user is able to log in with valid credentials and is denied access with invalid credentials.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Username : admin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Password: admin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Login should be successful.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81232"/>
                  </a:ext>
                </a:extLst>
              </a:tr>
              <a:tr h="5636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Search for a product by name and id verify that the correct product details are displayed.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 : 11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details should be correctly displayed.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01907"/>
                  </a:ext>
                </a:extLst>
              </a:tr>
              <a:tr h="56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Add one or more products to the cart and verify that the total amount is updated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Id:11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, Quantity: 5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Id:12, Quantity: 4</a:t>
                      </a:r>
                      <a:endParaRPr lang="en-US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product details should be properly added and updated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6284"/>
                  </a:ext>
                </a:extLst>
              </a:tr>
              <a:tr h="56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4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Remove one or more products from the cart and verify that the total amount is updated.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product details should be properly remove and updated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46226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Verify that the software allows the user to add, edit, and delete employee information, including personal details, job title, salary, and performance evaluations.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 1, name: om, contact:9865784565, age: 21, qualification: -, salary:10000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employee details should be properly add, edit and remove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38264"/>
                  </a:ext>
                </a:extLst>
              </a:tr>
              <a:tr h="7344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Verify that the software is able to calculate employee salaries and show the salaries are paid or not. 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Id:1, name: om, salary: 10000, Bonus: 1200,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paid_date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: 17-02-23, salary status: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employee salary should be paid or not and updates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45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D32AB2-E88E-FCCE-CDE9-10C27539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27966"/>
            <a:ext cx="9144000" cy="3715533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85EFE-B1DD-CE75-495C-41223A9DB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1A7C7-49EA-3C82-26A2-CB32F40A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00301"/>
              </p:ext>
            </p:extLst>
          </p:nvPr>
        </p:nvGraphicFramePr>
        <p:xfrm>
          <a:off x="0" y="1096888"/>
          <a:ext cx="9144000" cy="40466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89556">
                  <a:extLst>
                    <a:ext uri="{9D8B030D-6E8A-4147-A177-3AD203B41FA5}">
                      <a16:colId xmlns:a16="http://schemas.microsoft.com/office/drawing/2014/main" val="557416427"/>
                    </a:ext>
                  </a:extLst>
                </a:gridCol>
                <a:gridCol w="3582444">
                  <a:extLst>
                    <a:ext uri="{9D8B030D-6E8A-4147-A177-3AD203B41FA5}">
                      <a16:colId xmlns:a16="http://schemas.microsoft.com/office/drawing/2014/main" val="1532829248"/>
                    </a:ext>
                  </a:extLst>
                </a:gridCol>
                <a:gridCol w="1997901">
                  <a:extLst>
                    <a:ext uri="{9D8B030D-6E8A-4147-A177-3AD203B41FA5}">
                      <a16:colId xmlns:a16="http://schemas.microsoft.com/office/drawing/2014/main" val="1128967395"/>
                    </a:ext>
                  </a:extLst>
                </a:gridCol>
                <a:gridCol w="2574099">
                  <a:extLst>
                    <a:ext uri="{9D8B030D-6E8A-4147-A177-3AD203B41FA5}">
                      <a16:colId xmlns:a16="http://schemas.microsoft.com/office/drawing/2014/main" val="3831183456"/>
                    </a:ext>
                  </a:extLst>
                </a:gridCol>
              </a:tblGrid>
              <a:tr h="408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Case #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Case Description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Test Data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jalla One" panose="02000506040000020004" pitchFamily="2" charset="0"/>
                        </a:rPr>
                        <a:t>Expected Result</a:t>
                      </a:r>
                      <a:endParaRPr lang="en-IN" sz="1400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16849"/>
                  </a:ext>
                </a:extLst>
              </a:tr>
              <a:tr h="6615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7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Add and update one or more products from stock and updated their amount and quantity accordingly. 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 11, name: Tooth Paste, price: 120, quantity: 15 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stock details should be properly added and updated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01907"/>
                  </a:ext>
                </a:extLst>
              </a:tr>
              <a:tr h="661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8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Search the product from stock and show the details. 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stock details should be display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6284"/>
                  </a:ext>
                </a:extLst>
              </a:tr>
              <a:tr h="661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9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Remove one or more products from the stock and verify that the product details updated.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product details from stock should be properly remove accordingly.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46226"/>
                  </a:ext>
                </a:extLst>
              </a:tr>
              <a:tr h="7918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Verify that the software is able to generate sales receipt , shows the proper amount and details of the product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Id: 11, name: Tooth Paste, price: 120, quantity: 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product details and the sales details with the proper amount should be display properly.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38264"/>
                  </a:ext>
                </a:extLst>
              </a:tr>
              <a:tr h="861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Verify that the software is able to generate reports, such as sales reports.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Product_id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 : 11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The product details and the sales details should be display properly.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22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Dictionary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7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32270-A0A3-5A90-2624-447810A4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5894"/>
            <a:ext cx="9144000" cy="3707606"/>
          </a:xfrm>
        </p:spPr>
        <p:txBody>
          <a:bodyPr/>
          <a:lstStyle/>
          <a:p>
            <a:pPr marL="1524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FEAA8-3B2A-B9D6-A451-384370673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8508-2D1B-5282-8E36-B140C3B83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35766"/>
              </p:ext>
            </p:extLst>
          </p:nvPr>
        </p:nvGraphicFramePr>
        <p:xfrm>
          <a:off x="-1925" y="951723"/>
          <a:ext cx="9144000" cy="419177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57762511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5895766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2512785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678466217"/>
                    </a:ext>
                  </a:extLst>
                </a:gridCol>
                <a:gridCol w="778668">
                  <a:extLst>
                    <a:ext uri="{9D8B030D-6E8A-4147-A177-3AD203B41FA5}">
                      <a16:colId xmlns:a16="http://schemas.microsoft.com/office/drawing/2014/main" val="1939588102"/>
                    </a:ext>
                  </a:extLst>
                </a:gridCol>
                <a:gridCol w="1864519">
                  <a:extLst>
                    <a:ext uri="{9D8B030D-6E8A-4147-A177-3AD203B41FA5}">
                      <a16:colId xmlns:a16="http://schemas.microsoft.com/office/drawing/2014/main" val="3914450815"/>
                    </a:ext>
                  </a:extLst>
                </a:gridCol>
                <a:gridCol w="978694">
                  <a:extLst>
                    <a:ext uri="{9D8B030D-6E8A-4147-A177-3AD203B41FA5}">
                      <a16:colId xmlns:a16="http://schemas.microsoft.com/office/drawing/2014/main" val="335912207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2540090318"/>
                    </a:ext>
                  </a:extLst>
                </a:gridCol>
              </a:tblGrid>
              <a:tr h="3184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No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 Element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Datatype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List of specific 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 store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Remarks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69103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Username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 admin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admin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79149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Password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Password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 admin password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Admin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admin password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84177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80169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4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7887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Contact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Contact 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contact 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contact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92571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Age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Age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3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age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age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415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7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Gender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Gender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gender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gender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63925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8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Salary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Salary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employee salary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Employee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employee salary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2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32270-A0A3-5A90-2624-447810A4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5894"/>
            <a:ext cx="9144000" cy="3707606"/>
          </a:xfrm>
        </p:spPr>
        <p:txBody>
          <a:bodyPr/>
          <a:lstStyle/>
          <a:p>
            <a:pPr marL="1524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FEAA8-3B2A-B9D6-A451-384370673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8508-2D1B-5282-8E36-B140C3B83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44271"/>
              </p:ext>
            </p:extLst>
          </p:nvPr>
        </p:nvGraphicFramePr>
        <p:xfrm>
          <a:off x="0" y="1435894"/>
          <a:ext cx="9144000" cy="39073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577625115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3158957666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22512785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678466217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1939588102"/>
                    </a:ext>
                  </a:extLst>
                </a:gridCol>
                <a:gridCol w="1864519">
                  <a:extLst>
                    <a:ext uri="{9D8B030D-6E8A-4147-A177-3AD203B41FA5}">
                      <a16:colId xmlns:a16="http://schemas.microsoft.com/office/drawing/2014/main" val="3914450815"/>
                    </a:ext>
                  </a:extLst>
                </a:gridCol>
                <a:gridCol w="978694">
                  <a:extLst>
                    <a:ext uri="{9D8B030D-6E8A-4147-A177-3AD203B41FA5}">
                      <a16:colId xmlns:a16="http://schemas.microsoft.com/office/drawing/2014/main" val="335912207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2540090318"/>
                    </a:ext>
                  </a:extLst>
                </a:gridCol>
              </a:tblGrid>
              <a:tr h="3184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No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 Element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Description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Datatype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Size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List of specific 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Data store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jalla One" panose="02000506040000020004" pitchFamily="2" charset="0"/>
                        </a:rPr>
                        <a:t>Remarks</a:t>
                      </a:r>
                      <a:endParaRPr lang="en-IN" dirty="0"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69103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 product 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product Id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79149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Product_Name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 product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product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84177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11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product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product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80169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12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Entry_Date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Entry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-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product entry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product entry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7887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13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Price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Price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product price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Product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product price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92571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14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Id/Name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ID/Name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Number/Text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20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sales ID/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sales Id/Name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415"/>
                  </a:ext>
                </a:extLst>
              </a:tr>
              <a:tr h="4841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15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Number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stores sales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Sales Muster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It contain sales quantity</a:t>
                      </a:r>
                      <a:endParaRPr lang="en-IN" sz="12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6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7"/>
          <p:cNvGrpSpPr/>
          <p:nvPr/>
        </p:nvGrpSpPr>
        <p:grpSpPr>
          <a:xfrm>
            <a:off x="3968373" y="1079808"/>
            <a:ext cx="4702500" cy="2301750"/>
            <a:chOff x="4121900" y="0"/>
            <a:chExt cx="4702500" cy="2301750"/>
          </a:xfrm>
        </p:grpSpPr>
        <p:sp>
          <p:nvSpPr>
            <p:cNvPr id="361" name="Google Shape;361;p27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363" name="Google Shape;363;p27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7"/>
          <p:cNvSpPr txBox="1">
            <a:spLocks noGrp="1"/>
          </p:cNvSpPr>
          <p:nvPr>
            <p:ph type="ctrTitle"/>
          </p:nvPr>
        </p:nvSpPr>
        <p:spPr>
          <a:xfrm>
            <a:off x="5003876" y="1565200"/>
            <a:ext cx="32496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371" name="Google Shape;371;p27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372" name="Google Shape;372;p27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avLst/>
              <a:gdLst/>
              <a:ahLst/>
              <a:cxnLst/>
              <a:rect l="l" t="t" r="r" b="b"/>
              <a:pathLst>
                <a:path w="1323" h="3216" extrusionOk="0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avLst/>
              <a:gdLst/>
              <a:ahLst/>
              <a:cxnLst/>
              <a:rect l="l" t="t" r="r" b="b"/>
              <a:pathLst>
                <a:path w="1454" h="3722" extrusionOk="0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avLst/>
              <a:gdLst/>
              <a:ahLst/>
              <a:cxnLst/>
              <a:rect l="l" t="t" r="r" b="b"/>
              <a:pathLst>
                <a:path w="16352" h="15798" extrusionOk="0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avLst/>
              <a:gdLst/>
              <a:ahLst/>
              <a:cxnLst/>
              <a:rect l="l" t="t" r="r" b="b"/>
              <a:pathLst>
                <a:path w="8210" h="15864" extrusionOk="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avLst/>
              <a:gdLst/>
              <a:ahLst/>
              <a:cxnLst/>
              <a:rect l="l" t="t" r="r" b="b"/>
              <a:pathLst>
                <a:path w="8648" h="7296" extrusionOk="0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avLst/>
              <a:gdLst/>
              <a:ahLst/>
              <a:cxnLst/>
              <a:rect l="l" t="t" r="r" b="b"/>
              <a:pathLst>
                <a:path w="2157" h="2436" extrusionOk="0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avLst/>
              <a:gdLst/>
              <a:ahLst/>
              <a:cxnLst/>
              <a:rect l="l" t="t" r="r" b="b"/>
              <a:pathLst>
                <a:path w="9421" h="15053" extrusionOk="0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avLst/>
              <a:gdLst/>
              <a:ahLst/>
              <a:cxnLst/>
              <a:rect l="l" t="t" r="r" b="b"/>
              <a:pathLst>
                <a:path w="4136" h="6533" extrusionOk="0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avLst/>
              <a:gdLst/>
              <a:ahLst/>
              <a:cxnLst/>
              <a:rect l="l" t="t" r="r" b="b"/>
              <a:pathLst>
                <a:path w="4496" h="1256" extrusionOk="0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avLst/>
              <a:gdLst/>
              <a:ahLst/>
              <a:cxnLst/>
              <a:rect l="l" t="t" r="r" b="b"/>
              <a:pathLst>
                <a:path w="3089" h="4353" extrusionOk="0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avLst/>
              <a:gdLst/>
              <a:ahLst/>
              <a:cxnLst/>
              <a:rect l="l" t="t" r="r" b="b"/>
              <a:pathLst>
                <a:path w="11193" h="10905" extrusionOk="0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avLst/>
              <a:gdLst/>
              <a:ahLst/>
              <a:cxnLst/>
              <a:rect l="l" t="t" r="r" b="b"/>
              <a:pathLst>
                <a:path w="19672" h="19801" extrusionOk="0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avLst/>
              <a:gdLst/>
              <a:ahLst/>
              <a:cxnLst/>
              <a:rect l="l" t="t" r="r" b="b"/>
              <a:pathLst>
                <a:path w="1366" h="3611" extrusionOk="0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avLst/>
              <a:gdLst/>
              <a:ahLst/>
              <a:cxnLst/>
              <a:rect l="l" t="t" r="r" b="b"/>
              <a:pathLst>
                <a:path w="1896" h="3916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avLst/>
              <a:gdLst/>
              <a:ahLst/>
              <a:cxnLst/>
              <a:rect l="l" t="t" r="r" b="b"/>
              <a:pathLst>
                <a:path w="411" h="6177" extrusionOk="0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avLst/>
              <a:gdLst/>
              <a:ahLst/>
              <a:cxnLst/>
              <a:rect l="l" t="t" r="r" b="b"/>
              <a:pathLst>
                <a:path w="1861" h="9836" extrusionOk="0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avLst/>
              <a:gdLst/>
              <a:ahLst/>
              <a:cxnLst/>
              <a:rect l="l" t="t" r="r" b="b"/>
              <a:pathLst>
                <a:path w="3683" h="190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avLst/>
              <a:gdLst/>
              <a:ahLst/>
              <a:cxnLst/>
              <a:rect l="l" t="t" r="r" b="b"/>
              <a:pathLst>
                <a:path w="4137" h="2061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flipH="1">
              <a:off x="2241720" y="2549357"/>
              <a:ext cx="94321" cy="65624"/>
            </a:xfrm>
            <a:custGeom>
              <a:avLst/>
              <a:gdLst/>
              <a:ahLst/>
              <a:cxnLst/>
              <a:rect l="l" t="t" r="r" b="b"/>
              <a:pathLst>
                <a:path w="1788" h="1244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avLst/>
              <a:gdLst/>
              <a:ahLst/>
              <a:cxnLst/>
              <a:rect l="l" t="t" r="r" b="b"/>
              <a:pathLst>
                <a:path w="1725" h="1907" extrusionOk="0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avLst/>
              <a:gdLst/>
              <a:ahLst/>
              <a:cxnLst/>
              <a:rect l="l" t="t" r="r" b="b"/>
              <a:pathLst>
                <a:path w="649" h="3143" extrusionOk="0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 flipH="1">
              <a:off x="1994208" y="2248934"/>
              <a:ext cx="28592" cy="2859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avLst/>
              <a:gdLst/>
              <a:ahLst/>
              <a:cxnLst/>
              <a:rect l="l" t="t" r="r" b="b"/>
              <a:pathLst>
                <a:path w="15357" h="42849" extrusionOk="0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avLst/>
              <a:gdLst/>
              <a:ahLst/>
              <a:cxnLst/>
              <a:rect l="l" t="t" r="r" b="b"/>
              <a:pathLst>
                <a:path w="2093" h="17425" extrusionOk="0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avLst/>
              <a:gdLst/>
              <a:ahLst/>
              <a:cxnLst/>
              <a:rect l="l" t="t" r="r" b="b"/>
              <a:pathLst>
                <a:path w="5551" h="20542" extrusionOk="0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avLst/>
              <a:gdLst/>
              <a:ahLst/>
              <a:cxnLst/>
              <a:rect l="l" t="t" r="r" b="b"/>
              <a:pathLst>
                <a:path w="11185" h="2093" extrusionOk="0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avLst/>
              <a:gdLst/>
              <a:ahLst/>
              <a:cxnLst/>
              <a:rect l="l" t="t" r="r" b="b"/>
              <a:pathLst>
                <a:path w="9820" h="1923" extrusionOk="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 flipH="1">
              <a:off x="2105357" y="2365358"/>
              <a:ext cx="13610" cy="12291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avLst/>
              <a:gdLst/>
              <a:ahLst/>
              <a:cxnLst/>
              <a:rect l="l" t="t" r="r" b="b"/>
              <a:pathLst>
                <a:path w="1130" h="5930" extrusionOk="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flipH="1">
              <a:off x="2169082" y="2725074"/>
              <a:ext cx="12555" cy="13557"/>
            </a:xfrm>
            <a:custGeom>
              <a:avLst/>
              <a:gdLst/>
              <a:ahLst/>
              <a:cxnLst/>
              <a:rect l="l" t="t" r="r" b="b"/>
              <a:pathLst>
                <a:path w="238" h="257" extrusionOk="0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avLst/>
              <a:gdLst/>
              <a:ahLst/>
              <a:cxnLst/>
              <a:rect l="l" t="t" r="r" b="b"/>
              <a:pathLst>
                <a:path w="5566" h="1015" extrusionOk="0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 flipH="1">
              <a:off x="1830097" y="2781889"/>
              <a:ext cx="12819" cy="12555"/>
            </a:xfrm>
            <a:custGeom>
              <a:avLst/>
              <a:gdLst/>
              <a:ahLst/>
              <a:cxnLst/>
              <a:rect l="l" t="t" r="r" b="b"/>
              <a:pathLst>
                <a:path w="243" h="238" extrusionOk="0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avLst/>
              <a:gdLst/>
              <a:ahLst/>
              <a:cxnLst/>
              <a:rect l="l" t="t" r="r" b="b"/>
              <a:pathLst>
                <a:path w="651" h="6623" extrusionOk="0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flipH="1">
              <a:off x="1797021" y="2384296"/>
              <a:ext cx="12133" cy="12555"/>
            </a:xfrm>
            <a:custGeom>
              <a:avLst/>
              <a:gdLst/>
              <a:ahLst/>
              <a:cxnLst/>
              <a:rect l="l" t="t" r="r" b="b"/>
              <a:pathLst>
                <a:path w="230" h="238" extrusionOk="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avLst/>
              <a:gdLst/>
              <a:ahLst/>
              <a:cxnLst/>
              <a:rect l="l" t="t" r="r" b="b"/>
              <a:pathLst>
                <a:path w="4970" h="407" extrusionOk="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avLst/>
              <a:gdLst/>
              <a:ahLst/>
              <a:cxnLst/>
              <a:rect l="l" t="t" r="r" b="b"/>
              <a:pathLst>
                <a:path w="14698" h="11068" extrusionOk="0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avLst/>
              <a:gdLst/>
              <a:ahLst/>
              <a:cxnLst/>
              <a:rect l="l" t="t" r="r" b="b"/>
              <a:pathLst>
                <a:path w="4402" h="15984" extrusionOk="0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avLst/>
              <a:gdLst/>
              <a:ahLst/>
              <a:cxnLst/>
              <a:rect l="l" t="t" r="r" b="b"/>
              <a:pathLst>
                <a:path w="9674" h="14600" extrusionOk="0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avLst/>
              <a:gdLst/>
              <a:ahLst/>
              <a:cxnLst/>
              <a:rect l="l" t="t" r="r" b="b"/>
              <a:pathLst>
                <a:path w="3932" h="1103" extrusionOk="0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avLst/>
              <a:gdLst/>
              <a:ahLst/>
              <a:cxnLst/>
              <a:rect l="l" t="t" r="r" b="b"/>
              <a:pathLst>
                <a:path w="3619" h="1355" extrusionOk="0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avLst/>
              <a:gdLst/>
              <a:ahLst/>
              <a:cxnLst/>
              <a:rect l="l" t="t" r="r" b="b"/>
              <a:pathLst>
                <a:path w="8382" h="3425" extrusionOk="0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avLst/>
              <a:gdLst/>
              <a:ahLst/>
              <a:cxnLst/>
              <a:rect l="l" t="t" r="r" b="b"/>
              <a:pathLst>
                <a:path w="6582" h="3966" extrusionOk="0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flipH="1">
              <a:off x="2033719" y="1605041"/>
              <a:ext cx="56076" cy="92633"/>
            </a:xfrm>
            <a:custGeom>
              <a:avLst/>
              <a:gdLst/>
              <a:ahLst/>
              <a:cxnLst/>
              <a:rect l="l" t="t" r="r" b="b"/>
              <a:pathLst>
                <a:path w="1063" h="1756" extrusionOk="0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avLst/>
              <a:gdLst/>
              <a:ahLst/>
              <a:cxnLst/>
              <a:rect l="l" t="t" r="r" b="b"/>
              <a:pathLst>
                <a:path w="1919" h="981" extrusionOk="0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flipH="1">
              <a:off x="1780615" y="1654839"/>
              <a:ext cx="72271" cy="60771"/>
            </a:xfrm>
            <a:custGeom>
              <a:avLst/>
              <a:gdLst/>
              <a:ahLst/>
              <a:cxnLst/>
              <a:rect l="l" t="t" r="r" b="b"/>
              <a:pathLst>
                <a:path w="1370" h="1152" extrusionOk="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flipH="1">
              <a:off x="1991887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flipH="1">
              <a:off x="2059568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945043" y="1531821"/>
              <a:ext cx="77071" cy="36188"/>
            </a:xfrm>
            <a:custGeom>
              <a:avLst/>
              <a:gdLst/>
              <a:ahLst/>
              <a:cxnLst/>
              <a:rect l="l" t="t" r="r" b="b"/>
              <a:pathLst>
                <a:path w="1461" h="686" extrusionOk="0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flipH="1">
              <a:off x="2046643" y="1524594"/>
              <a:ext cx="77335" cy="39090"/>
            </a:xfrm>
            <a:custGeom>
              <a:avLst/>
              <a:gdLst/>
              <a:ahLst/>
              <a:cxnLst/>
              <a:rect l="l" t="t" r="r" b="b"/>
              <a:pathLst>
                <a:path w="1466" h="741" extrusionOk="0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avLst/>
              <a:gdLst/>
              <a:ahLst/>
              <a:cxnLst/>
              <a:rect l="l" t="t" r="r" b="b"/>
              <a:pathLst>
                <a:path w="2069" h="2436" extrusionOk="0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 flipH="1">
              <a:off x="2761539" y="2157145"/>
              <a:ext cx="61931" cy="29172"/>
            </a:xfrm>
            <a:custGeom>
              <a:avLst/>
              <a:gdLst/>
              <a:ahLst/>
              <a:cxnLst/>
              <a:rect l="l" t="t" r="r" b="b"/>
              <a:pathLst>
                <a:path w="1174" h="553" extrusionOk="0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flipH="1">
              <a:off x="2741388" y="2215225"/>
              <a:ext cx="71005" cy="24424"/>
            </a:xfrm>
            <a:custGeom>
              <a:avLst/>
              <a:gdLst/>
              <a:ahLst/>
              <a:cxnLst/>
              <a:rect l="l" t="t" r="r" b="b"/>
              <a:pathLst>
                <a:path w="1346" h="4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2738645" y="2275521"/>
              <a:ext cx="53122" cy="12344"/>
            </a:xfrm>
            <a:custGeom>
              <a:avLst/>
              <a:gdLst/>
              <a:ahLst/>
              <a:cxnLst/>
              <a:rect l="l" t="t" r="r" b="b"/>
              <a:pathLst>
                <a:path w="1007" h="234" extrusionOk="0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 flipH="1">
              <a:off x="1830572" y="2272672"/>
              <a:ext cx="22314" cy="77493"/>
            </a:xfrm>
            <a:custGeom>
              <a:avLst/>
              <a:gdLst/>
              <a:ahLst/>
              <a:cxnLst/>
              <a:rect l="l" t="t" r="r" b="b"/>
              <a:pathLst>
                <a:path w="423" h="146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 flipH="1">
              <a:off x="1945044" y="2286862"/>
              <a:ext cx="9021" cy="42730"/>
            </a:xfrm>
            <a:custGeom>
              <a:avLst/>
              <a:gdLst/>
              <a:ahLst/>
              <a:cxnLst/>
              <a:rect l="l" t="t" r="r" b="b"/>
              <a:pathLst>
                <a:path w="171" h="810" extrusionOk="0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1961713" y="2331807"/>
              <a:ext cx="9021" cy="45631"/>
            </a:xfrm>
            <a:custGeom>
              <a:avLst/>
              <a:gdLst/>
              <a:ahLst/>
              <a:cxnLst/>
              <a:rect l="l" t="t" r="r" b="b"/>
              <a:pathLst>
                <a:path w="171" h="865" extrusionOk="0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 flipH="1">
              <a:off x="1925314" y="2258323"/>
              <a:ext cx="13135" cy="30860"/>
            </a:xfrm>
            <a:custGeom>
              <a:avLst/>
              <a:gdLst/>
              <a:ahLst/>
              <a:cxnLst/>
              <a:rect l="l" t="t" r="r" b="b"/>
              <a:pathLst>
                <a:path w="249" h="585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5;p30">
            <a:extLst>
              <a:ext uri="{FF2B5EF4-FFF2-40B4-BE49-F238E27FC236}">
                <a16:creationId xmlns:a16="http://schemas.microsoft.com/office/drawing/2014/main" id="{61DE03A9-BBBF-C362-977D-412355107561}"/>
              </a:ext>
            </a:extLst>
          </p:cNvPr>
          <p:cNvSpPr txBox="1">
            <a:spLocks/>
          </p:cNvSpPr>
          <p:nvPr/>
        </p:nvSpPr>
        <p:spPr>
          <a:xfrm>
            <a:off x="3968373" y="1943346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latin typeface="Fjalla One" panose="02000506040000020004" pitchFamily="2" charset="0"/>
              </a:rPr>
              <a:t>01.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" name="Google Shape;1904;p52"/>
          <p:cNvGrpSpPr/>
          <p:nvPr/>
        </p:nvGrpSpPr>
        <p:grpSpPr>
          <a:xfrm>
            <a:off x="317182" y="-6442"/>
            <a:ext cx="8505000" cy="1948350"/>
            <a:chOff x="319500" y="0"/>
            <a:chExt cx="8505000" cy="1948350"/>
          </a:xfrm>
        </p:grpSpPr>
        <p:sp>
          <p:nvSpPr>
            <p:cNvPr id="1905" name="Google Shape;1905;p5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5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THANKS!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2" name="Google Shape;1912;p52"/>
          <p:cNvSpPr txBox="1">
            <a:spLocks noGrp="1"/>
          </p:cNvSpPr>
          <p:nvPr>
            <p:ph type="subTitle" idx="1"/>
          </p:nvPr>
        </p:nvSpPr>
        <p:spPr>
          <a:xfrm>
            <a:off x="727849" y="2384657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By Suraj Manoj Somani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913" name="Google Shape;1913;p52"/>
          <p:cNvGrpSpPr/>
          <p:nvPr/>
        </p:nvGrpSpPr>
        <p:grpSpPr>
          <a:xfrm>
            <a:off x="3711300" y="1459674"/>
            <a:ext cx="5224367" cy="3452882"/>
            <a:chOff x="3863700" y="1459674"/>
            <a:chExt cx="5224367" cy="3452882"/>
          </a:xfrm>
        </p:grpSpPr>
        <p:sp>
          <p:nvSpPr>
            <p:cNvPr id="1914" name="Google Shape;1914;p52"/>
            <p:cNvSpPr/>
            <p:nvPr/>
          </p:nvSpPr>
          <p:spPr>
            <a:xfrm>
              <a:off x="7477982" y="1529451"/>
              <a:ext cx="1346518" cy="3157000"/>
            </a:xfrm>
            <a:custGeom>
              <a:avLst/>
              <a:gdLst/>
              <a:ahLst/>
              <a:cxnLst/>
              <a:rect l="l" t="t" r="r" b="b"/>
              <a:pathLst>
                <a:path w="19201" h="45018" extrusionOk="0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3863700" y="4732599"/>
              <a:ext cx="5224367" cy="179956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5364419" y="2391814"/>
              <a:ext cx="925473" cy="409404"/>
            </a:xfrm>
            <a:custGeom>
              <a:avLst/>
              <a:gdLst/>
              <a:ahLst/>
              <a:cxnLst/>
              <a:rect l="l" t="t" r="r" b="b"/>
              <a:pathLst>
                <a:path w="13197" h="5838" extrusionOk="0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6397820" y="2255976"/>
              <a:ext cx="202388" cy="226722"/>
            </a:xfrm>
            <a:custGeom>
              <a:avLst/>
              <a:gdLst/>
              <a:ahLst/>
              <a:cxnLst/>
              <a:rect l="l" t="t" r="r" b="b"/>
              <a:pathLst>
                <a:path w="2886" h="3233" extrusionOk="0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6270538" y="1501190"/>
              <a:ext cx="291450" cy="895668"/>
            </a:xfrm>
            <a:custGeom>
              <a:avLst/>
              <a:gdLst/>
              <a:ahLst/>
              <a:cxnLst/>
              <a:rect l="l" t="t" r="r" b="b"/>
              <a:pathLst>
                <a:path w="4156" h="12772" extrusionOk="0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6273273" y="1459674"/>
              <a:ext cx="328828" cy="385351"/>
            </a:xfrm>
            <a:custGeom>
              <a:avLst/>
              <a:gdLst/>
              <a:ahLst/>
              <a:cxnLst/>
              <a:rect l="l" t="t" r="r" b="b"/>
              <a:pathLst>
                <a:path w="4689" h="5495" extrusionOk="0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6344382" y="3299619"/>
              <a:ext cx="816775" cy="1477376"/>
            </a:xfrm>
            <a:custGeom>
              <a:avLst/>
              <a:gdLst/>
              <a:ahLst/>
              <a:cxnLst/>
              <a:rect l="l" t="t" r="r" b="b"/>
              <a:pathLst>
                <a:path w="11647" h="21067" extrusionOk="0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6122498" y="2250506"/>
              <a:ext cx="581217" cy="1059346"/>
            </a:xfrm>
            <a:custGeom>
              <a:avLst/>
              <a:gdLst/>
              <a:ahLst/>
              <a:cxnLst/>
              <a:rect l="l" t="t" r="r" b="b"/>
              <a:pathLst>
                <a:path w="8288" h="15106" extrusionOk="0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6528958" y="1823147"/>
              <a:ext cx="121321" cy="115710"/>
            </a:xfrm>
            <a:custGeom>
              <a:avLst/>
              <a:gdLst/>
              <a:ahLst/>
              <a:cxnLst/>
              <a:rect l="l" t="t" r="r" b="b"/>
              <a:pathLst>
                <a:path w="1730" h="1650" extrusionOk="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6541441" y="1847130"/>
              <a:ext cx="69566" cy="60730"/>
            </a:xfrm>
            <a:custGeom>
              <a:avLst/>
              <a:gdLst/>
              <a:ahLst/>
              <a:cxnLst/>
              <a:rect l="l" t="t" r="r" b="b"/>
              <a:pathLst>
                <a:path w="992" h="866" extrusionOk="0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7127638" y="4705192"/>
              <a:ext cx="421817" cy="84013"/>
            </a:xfrm>
            <a:custGeom>
              <a:avLst/>
              <a:gdLst/>
              <a:ahLst/>
              <a:cxnLst/>
              <a:rect l="l" t="t" r="r" b="b"/>
              <a:pathLst>
                <a:path w="6015" h="1198" extrusionOk="0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6422154" y="4701756"/>
              <a:ext cx="432967" cy="94602"/>
            </a:xfrm>
            <a:custGeom>
              <a:avLst/>
              <a:gdLst/>
              <a:ahLst/>
              <a:cxnLst/>
              <a:rect l="l" t="t" r="r" b="b"/>
              <a:pathLst>
                <a:path w="6174" h="1349" extrusionOk="0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6385126" y="1763818"/>
              <a:ext cx="22441" cy="37518"/>
            </a:xfrm>
            <a:custGeom>
              <a:avLst/>
              <a:gdLst/>
              <a:ahLst/>
              <a:cxnLst/>
              <a:rect l="l" t="t" r="r" b="b"/>
              <a:pathLst>
                <a:path w="320" h="535" extrusionOk="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6299290" y="1761364"/>
              <a:ext cx="22511" cy="37448"/>
            </a:xfrm>
            <a:custGeom>
              <a:avLst/>
              <a:gdLst/>
              <a:ahLst/>
              <a:cxnLst/>
              <a:rect l="l" t="t" r="r" b="b"/>
              <a:pathLst>
                <a:path w="321" h="534" extrusionOk="0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6265559" y="1791309"/>
              <a:ext cx="99651" cy="139554"/>
            </a:xfrm>
            <a:custGeom>
              <a:avLst/>
              <a:gdLst/>
              <a:ahLst/>
              <a:cxnLst/>
              <a:rect l="l" t="t" r="r" b="b"/>
              <a:pathLst>
                <a:path w="1421" h="1990" extrusionOk="0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6257775" y="1791309"/>
              <a:ext cx="107435" cy="145304"/>
            </a:xfrm>
            <a:custGeom>
              <a:avLst/>
              <a:gdLst/>
              <a:ahLst/>
              <a:cxnLst/>
              <a:rect l="l" t="t" r="r" b="b"/>
              <a:pathLst>
                <a:path w="1532" h="2072" extrusionOk="0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6370119" y="1913261"/>
              <a:ext cx="88922" cy="98880"/>
            </a:xfrm>
            <a:custGeom>
              <a:avLst/>
              <a:gdLst/>
              <a:ahLst/>
              <a:cxnLst/>
              <a:rect l="l" t="t" r="r" b="b"/>
              <a:pathLst>
                <a:path w="1268" h="1410" extrusionOk="0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7572094" y="4678684"/>
              <a:ext cx="187381" cy="113817"/>
            </a:xfrm>
            <a:custGeom>
              <a:avLst/>
              <a:gdLst/>
              <a:ahLst/>
              <a:cxnLst/>
              <a:rect l="l" t="t" r="r" b="b"/>
              <a:pathLst>
                <a:path w="2672" h="1623" extrusionOk="0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8487610" y="4678684"/>
              <a:ext cx="187451" cy="113817"/>
            </a:xfrm>
            <a:custGeom>
              <a:avLst/>
              <a:gdLst/>
              <a:ahLst/>
              <a:cxnLst/>
              <a:rect l="l" t="t" r="r" b="b"/>
              <a:pathLst>
                <a:path w="2673" h="1623" extrusionOk="0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8636771" y="2335361"/>
              <a:ext cx="86958" cy="482197"/>
            </a:xfrm>
            <a:custGeom>
              <a:avLst/>
              <a:gdLst/>
              <a:ahLst/>
              <a:cxnLst/>
              <a:rect l="l" t="t" r="r" b="b"/>
              <a:pathLst>
                <a:path w="1240" h="6876" extrusionOk="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4080802" y="2973314"/>
              <a:ext cx="839146" cy="199863"/>
            </a:xfrm>
            <a:custGeom>
              <a:avLst/>
              <a:gdLst/>
              <a:ahLst/>
              <a:cxnLst/>
              <a:rect l="l" t="t" r="r" b="b"/>
              <a:pathLst>
                <a:path w="11966" h="2850" extrusionOk="0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8523038" y="3219603"/>
              <a:ext cx="45513" cy="1586424"/>
            </a:xfrm>
            <a:custGeom>
              <a:avLst/>
              <a:gdLst/>
              <a:ahLst/>
              <a:cxnLst/>
              <a:rect l="l" t="t" r="r" b="b"/>
              <a:pathLst>
                <a:path w="649" h="22622" extrusionOk="0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6284513" y="1660099"/>
              <a:ext cx="59468" cy="39342"/>
            </a:xfrm>
            <a:custGeom>
              <a:avLst/>
              <a:gdLst/>
              <a:ahLst/>
              <a:cxnLst/>
              <a:rect l="l" t="t" r="r" b="b"/>
              <a:pathLst>
                <a:path w="848" h="561" extrusionOk="0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6386339" y="1669777"/>
              <a:ext cx="61993" cy="46565"/>
            </a:xfrm>
            <a:custGeom>
              <a:avLst/>
              <a:gdLst/>
              <a:ahLst/>
              <a:cxnLst/>
              <a:rect l="l" t="t" r="r" b="b"/>
              <a:pathLst>
                <a:path w="884" h="664" extrusionOk="0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4148896" y="3219603"/>
              <a:ext cx="45443" cy="1586424"/>
            </a:xfrm>
            <a:custGeom>
              <a:avLst/>
              <a:gdLst/>
              <a:ahLst/>
              <a:cxnLst/>
              <a:rect l="l" t="t" r="r" b="b"/>
              <a:pathLst>
                <a:path w="648" h="22622" extrusionOk="0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7850514" y="2599953"/>
              <a:ext cx="637178" cy="611301"/>
            </a:xfrm>
            <a:custGeom>
              <a:avLst/>
              <a:gdLst/>
              <a:ahLst/>
              <a:cxnLst/>
              <a:rect l="l" t="t" r="r" b="b"/>
              <a:pathLst>
                <a:path w="9086" h="8717" extrusionOk="0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8075273" y="2636209"/>
              <a:ext cx="398254" cy="574905"/>
            </a:xfrm>
            <a:custGeom>
              <a:avLst/>
              <a:gdLst/>
              <a:ahLst/>
              <a:cxnLst/>
              <a:rect l="l" t="t" r="r" b="b"/>
              <a:pathLst>
                <a:path w="5679" h="8198" extrusionOk="0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8023799" y="2703953"/>
              <a:ext cx="290328" cy="132962"/>
            </a:xfrm>
            <a:custGeom>
              <a:avLst/>
              <a:gdLst/>
              <a:ahLst/>
              <a:cxnLst/>
              <a:rect l="l" t="t" r="r" b="b"/>
              <a:pathLst>
                <a:path w="4140" h="1896" extrusionOk="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7539988" y="2421688"/>
              <a:ext cx="228125" cy="783324"/>
            </a:xfrm>
            <a:custGeom>
              <a:avLst/>
              <a:gdLst/>
              <a:ahLst/>
              <a:cxnLst/>
              <a:rect l="l" t="t" r="r" b="b"/>
              <a:pathLst>
                <a:path w="3253" h="11170" extrusionOk="0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7607030" y="2415657"/>
              <a:ext cx="94111" cy="22441"/>
            </a:xfrm>
            <a:custGeom>
              <a:avLst/>
              <a:gdLst/>
              <a:ahLst/>
              <a:cxnLst/>
              <a:rect l="l" t="t" r="r" b="b"/>
              <a:pathLst>
                <a:path w="1342" h="320" extrusionOk="0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7608293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7623861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763907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7654296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7669514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768473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7610817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7556328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7715167" y="2421688"/>
              <a:ext cx="227844" cy="783324"/>
            </a:xfrm>
            <a:custGeom>
              <a:avLst/>
              <a:gdLst/>
              <a:ahLst/>
              <a:cxnLst/>
              <a:rect l="l" t="t" r="r" b="b"/>
              <a:pathLst>
                <a:path w="3249" h="11170" extrusionOk="0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7781859" y="2415657"/>
              <a:ext cx="94462" cy="22441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78354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779875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7813977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7829195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7844483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7859630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7785716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7731226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7254359" y="3021772"/>
              <a:ext cx="261015" cy="179947"/>
            </a:xfrm>
            <a:custGeom>
              <a:avLst/>
              <a:gdLst/>
              <a:ahLst/>
              <a:cxnLst/>
              <a:rect l="l" t="t" r="r" b="b"/>
              <a:pathLst>
                <a:path w="3722" h="2566" extrusionOk="0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7339283" y="2941195"/>
              <a:ext cx="73143" cy="105261"/>
            </a:xfrm>
            <a:custGeom>
              <a:avLst/>
              <a:gdLst/>
              <a:ahLst/>
              <a:cxnLst/>
              <a:rect l="l" t="t" r="r" b="b"/>
              <a:pathLst>
                <a:path w="1043" h="1501" extrusionOk="0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7394684" y="2921419"/>
              <a:ext cx="94181" cy="72442"/>
            </a:xfrm>
            <a:custGeom>
              <a:avLst/>
              <a:gdLst/>
              <a:ahLst/>
              <a:cxnLst/>
              <a:rect l="l" t="t" r="r" b="b"/>
              <a:pathLst>
                <a:path w="1343" h="1033" extrusionOk="0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5104526" y="3022403"/>
              <a:ext cx="568243" cy="128053"/>
            </a:xfrm>
            <a:custGeom>
              <a:avLst/>
              <a:gdLst/>
              <a:ahLst/>
              <a:cxnLst/>
              <a:rect l="l" t="t" r="r" b="b"/>
              <a:pathLst>
                <a:path w="8103" h="1826" extrusionOk="0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5104526" y="3148493"/>
              <a:ext cx="786340" cy="27770"/>
            </a:xfrm>
            <a:custGeom>
              <a:avLst/>
              <a:gdLst/>
              <a:ahLst/>
              <a:cxnLst/>
              <a:rect l="l" t="t" r="r" b="b"/>
              <a:pathLst>
                <a:path w="1121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3892860" y="3174511"/>
              <a:ext cx="4931646" cy="78683"/>
            </a:xfrm>
            <a:custGeom>
              <a:avLst/>
              <a:gdLst/>
              <a:ahLst/>
              <a:cxnLst/>
              <a:rect l="l" t="t" r="r" b="b"/>
              <a:pathLst>
                <a:path w="70324" h="1122" extrusionOk="0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5210839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5649978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5245693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6936961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7376170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6971814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5121146" y="3631183"/>
              <a:ext cx="666772" cy="125107"/>
            </a:xfrm>
            <a:custGeom>
              <a:avLst/>
              <a:gdLst/>
              <a:ahLst/>
              <a:cxnLst/>
              <a:rect l="l" t="t" r="r" b="b"/>
              <a:pathLst>
                <a:path w="9508" h="1784" extrusionOk="0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6847268" y="3631183"/>
              <a:ext cx="666492" cy="125107"/>
            </a:xfrm>
            <a:custGeom>
              <a:avLst/>
              <a:gdLst/>
              <a:ahLst/>
              <a:cxnLst/>
              <a:rect l="l" t="t" r="r" b="b"/>
              <a:pathLst>
                <a:path w="9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7960333" y="3200388"/>
              <a:ext cx="642438" cy="635075"/>
            </a:xfrm>
            <a:custGeom>
              <a:avLst/>
              <a:gdLst/>
              <a:ahLst/>
              <a:cxnLst/>
              <a:rect l="l" t="t" r="r" b="b"/>
              <a:pathLst>
                <a:path w="9161" h="9056" extrusionOk="0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4112640" y="3200388"/>
              <a:ext cx="642158" cy="635075"/>
            </a:xfrm>
            <a:custGeom>
              <a:avLst/>
              <a:gdLst/>
              <a:ahLst/>
              <a:cxnLst/>
              <a:rect l="l" t="t" r="r" b="b"/>
              <a:pathLst>
                <a:path w="9157" h="9056" extrusionOk="0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5475361" y="2511101"/>
              <a:ext cx="1172953" cy="666422"/>
            </a:xfrm>
            <a:custGeom>
              <a:avLst/>
              <a:gdLst/>
              <a:ahLst/>
              <a:cxnLst/>
              <a:rect l="l" t="t" r="r" b="b"/>
              <a:pathLst>
                <a:path w="16726" h="9503" extrusionOk="0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6475591" y="2401491"/>
              <a:ext cx="319150" cy="308140"/>
            </a:xfrm>
            <a:custGeom>
              <a:avLst/>
              <a:gdLst/>
              <a:ahLst/>
              <a:cxnLst/>
              <a:rect l="l" t="t" r="r" b="b"/>
              <a:pathLst>
                <a:path w="4551" h="4394" extrusionOk="0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5506077" y="2552617"/>
              <a:ext cx="7854" cy="65078"/>
            </a:xfrm>
            <a:custGeom>
              <a:avLst/>
              <a:gdLst/>
              <a:ahLst/>
              <a:cxnLst/>
              <a:rect l="l" t="t" r="r" b="b"/>
              <a:pathLst>
                <a:path w="112" h="928" extrusionOk="0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5472626" y="2556824"/>
              <a:ext cx="21880" cy="120970"/>
            </a:xfrm>
            <a:custGeom>
              <a:avLst/>
              <a:gdLst/>
              <a:ahLst/>
              <a:cxnLst/>
              <a:rect l="l" t="t" r="r" b="b"/>
              <a:pathLst>
                <a:path w="312" h="17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5436931" y="2574427"/>
              <a:ext cx="37658" cy="125248"/>
            </a:xfrm>
            <a:custGeom>
              <a:avLst/>
              <a:gdLst/>
              <a:ahLst/>
              <a:cxnLst/>
              <a:rect l="l" t="t" r="r" b="b"/>
              <a:pathLst>
                <a:path w="537" h="1786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5407337" y="2590275"/>
              <a:ext cx="38219" cy="99932"/>
            </a:xfrm>
            <a:custGeom>
              <a:avLst/>
              <a:gdLst/>
              <a:ahLst/>
              <a:cxnLst/>
              <a:rect l="l" t="t" r="r" b="b"/>
              <a:pathLst>
                <a:path w="545" h="1425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506918" y="2562575"/>
              <a:ext cx="22230" cy="65709"/>
            </a:xfrm>
            <a:custGeom>
              <a:avLst/>
              <a:gdLst/>
              <a:ahLst/>
              <a:cxnLst/>
              <a:rect l="l" t="t" r="r" b="b"/>
              <a:pathLst>
                <a:path w="317" h="937" extrusionOk="0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637566" y="3058449"/>
              <a:ext cx="46565" cy="7714"/>
            </a:xfrm>
            <a:custGeom>
              <a:avLst/>
              <a:gdLst/>
              <a:ahLst/>
              <a:cxnLst/>
              <a:rect l="l" t="t" r="r" b="b"/>
              <a:pathLst>
                <a:path w="664" h="110" extrusionOk="0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536302" y="3092742"/>
              <a:ext cx="106874" cy="14376"/>
            </a:xfrm>
            <a:custGeom>
              <a:avLst/>
              <a:gdLst/>
              <a:ahLst/>
              <a:cxnLst/>
              <a:rect l="l" t="t" r="r" b="b"/>
              <a:pathLst>
                <a:path w="1524" h="205" extrusionOk="0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19331" y="3116936"/>
              <a:ext cx="126861" cy="25246"/>
            </a:xfrm>
            <a:custGeom>
              <a:avLst/>
              <a:gdLst/>
              <a:ahLst/>
              <a:cxnLst/>
              <a:rect l="l" t="t" r="r" b="b"/>
              <a:pathLst>
                <a:path w="1809" h="360" extrusionOk="0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5555867" y="3147441"/>
              <a:ext cx="101404" cy="13254"/>
            </a:xfrm>
            <a:custGeom>
              <a:avLst/>
              <a:gdLst/>
              <a:ahLst/>
              <a:cxnLst/>
              <a:rect l="l" t="t" r="r" b="b"/>
              <a:pathLst>
                <a:path w="1446" h="189" extrusionOk="0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768424" y="2890563"/>
              <a:ext cx="2104" cy="1473"/>
            </a:xfrm>
            <a:custGeom>
              <a:avLst/>
              <a:gdLst/>
              <a:ahLst/>
              <a:cxnLst/>
              <a:rect l="l" t="t" r="r" b="b"/>
              <a:pathLst>
                <a:path w="30" h="21" extrusionOk="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663583" y="2802272"/>
              <a:ext cx="1964" cy="1753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5519120" y="279119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5483425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5533496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5514352" y="280781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5493103" y="2788667"/>
              <a:ext cx="70" cy="4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5500817" y="2739227"/>
              <a:ext cx="11150" cy="15288"/>
            </a:xfrm>
            <a:custGeom>
              <a:avLst/>
              <a:gdLst/>
              <a:ahLst/>
              <a:cxnLst/>
              <a:rect l="l" t="t" r="r" b="b"/>
              <a:pathLst>
                <a:path w="159" h="218" extrusionOk="0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5519120" y="2779340"/>
              <a:ext cx="7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5533496" y="2810267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5502220" y="2818051"/>
              <a:ext cx="10309" cy="6522"/>
            </a:xfrm>
            <a:custGeom>
              <a:avLst/>
              <a:gdLst/>
              <a:ahLst/>
              <a:cxnLst/>
              <a:rect l="l" t="t" r="r" b="b"/>
              <a:pathLst>
                <a:path w="147" h="93" extrusionOk="0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5457127" y="2783969"/>
              <a:ext cx="7223" cy="7083"/>
            </a:xfrm>
            <a:custGeom>
              <a:avLst/>
              <a:gdLst/>
              <a:ahLst/>
              <a:cxnLst/>
              <a:rect l="l" t="t" r="r" b="b"/>
              <a:pathLst>
                <a:path w="103" h="101" extrusionOk="0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461826" y="2810617"/>
              <a:ext cx="5330" cy="4138"/>
            </a:xfrm>
            <a:custGeom>
              <a:avLst/>
              <a:gdLst/>
              <a:ahLst/>
              <a:cxnLst/>
              <a:rect l="l" t="t" r="r" b="b"/>
              <a:pathLst>
                <a:path w="76" h="59" extrusionOk="0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5480340" y="2850730"/>
              <a:ext cx="6241" cy="5049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485880" y="287948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5505025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5538195" y="2829411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5516876" y="279364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5485880" y="2781795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5485529" y="2784530"/>
              <a:ext cx="14587" cy="15779"/>
            </a:xfrm>
            <a:custGeom>
              <a:avLst/>
              <a:gdLst/>
              <a:ahLst/>
              <a:cxnLst/>
              <a:rect l="l" t="t" r="r" b="b"/>
              <a:pathLst>
                <a:path w="208" h="225" extrusionOk="0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5516876" y="284126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5532655" y="2888880"/>
              <a:ext cx="6452" cy="4839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5518840" y="2890914"/>
              <a:ext cx="16199" cy="7363"/>
            </a:xfrm>
            <a:custGeom>
              <a:avLst/>
              <a:gdLst/>
              <a:ahLst/>
              <a:cxnLst/>
              <a:rect l="l" t="t" r="r" b="b"/>
              <a:pathLst>
                <a:path w="231" h="105" extrusionOk="0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5478727" y="2903607"/>
              <a:ext cx="4769" cy="6662"/>
            </a:xfrm>
            <a:custGeom>
              <a:avLst/>
              <a:gdLst/>
              <a:ahLst/>
              <a:cxnLst/>
              <a:rect l="l" t="t" r="r" b="b"/>
              <a:pathLst>
                <a:path w="68" h="95" extrusionOk="0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5475150" y="2905220"/>
              <a:ext cx="7223" cy="5610"/>
            </a:xfrm>
            <a:custGeom>
              <a:avLst/>
              <a:gdLst/>
              <a:ahLst/>
              <a:cxnLst/>
              <a:rect l="l" t="t" r="r" b="b"/>
              <a:pathLst>
                <a:path w="103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5498924" y="2868332"/>
              <a:ext cx="5260" cy="3156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5469260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5495277" y="2942317"/>
              <a:ext cx="5119" cy="13184"/>
            </a:xfrm>
            <a:custGeom>
              <a:avLst/>
              <a:gdLst/>
              <a:ahLst/>
              <a:cxnLst/>
              <a:rect l="l" t="t" r="r" b="b"/>
              <a:pathLst>
                <a:path w="73" h="188" extrusionOk="0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5502500" y="2941195"/>
              <a:ext cx="70" cy="281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5502991" y="2894701"/>
              <a:ext cx="5961" cy="12483"/>
            </a:xfrm>
            <a:custGeom>
              <a:avLst/>
              <a:gdLst/>
              <a:ahLst/>
              <a:cxnLst/>
              <a:rect l="l" t="t" r="r" b="b"/>
              <a:pathLst>
                <a:path w="85" h="178" extrusionOk="0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5526624" y="2849047"/>
              <a:ext cx="4418" cy="6101"/>
            </a:xfrm>
            <a:custGeom>
              <a:avLst/>
              <a:gdLst/>
              <a:ahLst/>
              <a:cxnLst/>
              <a:rect l="l" t="t" r="r" b="b"/>
              <a:pathLst>
                <a:path w="63" h="87" extrusionOk="0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5528798" y="2838809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5514352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5507199" y="274827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5471504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5464912" y="2741752"/>
              <a:ext cx="3927" cy="8205"/>
            </a:xfrm>
            <a:custGeom>
              <a:avLst/>
              <a:gdLst/>
              <a:ahLst/>
              <a:cxnLst/>
              <a:rect l="l" t="t" r="r" b="b"/>
              <a:pathLst>
                <a:path w="56" h="117" extrusionOk="0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2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666" name="Google Shape;666;p32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32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68" name="Google Shape;668;p32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69" name="Google Shape;669;p32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2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1" name="Google Shape;671;p32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72" name="Google Shape;672;p32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74" name="Google Shape;674;p32"/>
          <p:cNvGrpSpPr/>
          <p:nvPr/>
        </p:nvGrpSpPr>
        <p:grpSpPr>
          <a:xfrm>
            <a:off x="4121900" y="2183200"/>
            <a:ext cx="4702500" cy="2301750"/>
            <a:chOff x="4121900" y="0"/>
            <a:chExt cx="4702500" cy="2301750"/>
          </a:xfrm>
        </p:grpSpPr>
        <p:sp>
          <p:nvSpPr>
            <p:cNvPr id="675" name="Google Shape;675;p32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32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77" name="Google Shape;677;p32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78" name="Google Shape;678;p32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2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0" name="Google Shape;680;p32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81" name="Google Shape;681;p32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2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83" name="Google Shape;683;p32"/>
          <p:cNvSpPr txBox="1">
            <a:spLocks noGrp="1"/>
          </p:cNvSpPr>
          <p:nvPr>
            <p:ph type="subTitle" idx="1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build a integrated system to manage inventory,billing and employee payroll.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ubTitle" idx="2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taken to to manage inventory, billing and employee payroll is huge  </a:t>
            </a:r>
            <a:endParaRPr dirty="0"/>
          </a:p>
        </p:txBody>
      </p:sp>
      <p:sp>
        <p:nvSpPr>
          <p:cNvPr id="685" name="Google Shape;685;p32"/>
          <p:cNvSpPr/>
          <p:nvPr/>
        </p:nvSpPr>
        <p:spPr>
          <a:xfrm flipH="1">
            <a:off x="319461" y="4700200"/>
            <a:ext cx="3861934" cy="2180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2"/>
          <p:cNvGrpSpPr/>
          <p:nvPr/>
        </p:nvGrpSpPr>
        <p:grpSpPr>
          <a:xfrm>
            <a:off x="721500" y="1702962"/>
            <a:ext cx="3082491" cy="3128277"/>
            <a:chOff x="721500" y="1702962"/>
            <a:chExt cx="3082491" cy="3128277"/>
          </a:xfrm>
        </p:grpSpPr>
        <p:grpSp>
          <p:nvGrpSpPr>
            <p:cNvPr id="687" name="Google Shape;687;p32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688" name="Google Shape;688;p32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200" extrusionOk="0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25" extrusionOk="0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365" extrusionOk="0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970" extrusionOk="0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205" extrusionOk="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97" extrusionOk="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34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2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709" name="Google Shape;709;p32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12137" extrusionOk="0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25" extrusionOk="0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819" extrusionOk="0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6" extrusionOk="0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1461" extrusionOk="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752" extrusionOk="0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53" extrusionOk="0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036" extrusionOk="0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7" extrusionOk="0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5" extrusionOk="0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7" extrusionOk="0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3" extrusionOk="0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5" extrusionOk="0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87" extrusionOk="0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0" extrusionOk="0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9" extrusionOk="0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9" extrusionOk="0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43" extrusionOk="0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1" extrusionOk="0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63" extrusionOk="0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7" extrusionOk="0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55" extrusionOk="0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2" extrusionOk="0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6" extrusionOk="0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7" extrusionOk="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5" extrusionOk="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3" extrusionOk="0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" extrusionOk="0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7" extrusionOk="0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40" extrusionOk="0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0" extrusionOk="0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0" extrusionOk="0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9" extrusionOk="0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avLst/>
                <a:gdLst/>
                <a:ahLst/>
                <a:cxnLst/>
                <a:rect l="l" t="t" r="r" b="b"/>
                <a:pathLst>
                  <a:path w="72" h="54" extrusionOk="0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4" extrusionOk="0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9" extrusionOk="0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6" extrusionOk="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1" extrusionOk="0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" extrusionOk="0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62" extrusionOk="0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62" extrusionOk="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0" extrusionOk="0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85" extrusionOk="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3" extrusionOk="0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4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48" extrusionOk="0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66" extrusionOk="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35" extrusionOk="0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5" extrusionOk="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44" extrusionOk="0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44" extrusionOk="0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1" extrusionOk="0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81" extrusionOk="0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4" extrusionOk="0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0" extrusionOk="0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670" extrusionOk="0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9" extrusionOk="0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6" extrusionOk="0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8" extrusionOk="0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20" extrusionOk="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0" extrusionOk="0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6" extrusionOk="0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6" extrusionOk="0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5" extrusionOk="0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8" extrusionOk="0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avLst/>
                <a:gdLst/>
                <a:ahLst/>
                <a:cxnLst/>
                <a:rect l="l" t="t" r="r" b="b"/>
                <a:pathLst>
                  <a:path w="95" h="92" extrusionOk="0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83" extrusionOk="0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12" extrusionOk="0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avLst/>
                <a:gdLst/>
                <a:ahLst/>
                <a:cxnLst/>
                <a:rect l="l" t="t" r="r" b="b"/>
                <a:pathLst>
                  <a:path w="76" h="60" extrusionOk="0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00" extrusionOk="0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0" extrusionOk="0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88" h="70" extrusionOk="0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4" extrusionOk="0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57" h="99" extrusionOk="0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67" h="83" extrusionOk="0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9" extrusionOk="0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64" extrusionOk="0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" extrusionOk="0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07" extrusionOk="0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8" extrusionOk="0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9" extrusionOk="0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75" extrusionOk="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71" extrusionOk="0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5" extrusionOk="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64" extrusionOk="0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17" extrusionOk="0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7" extrusionOk="0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78" extrusionOk="0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35" extrusionOk="0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1" h="81" extrusionOk="0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" extrusionOk="0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70" extrusionOk="0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3" extrusionOk="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7" extrusionOk="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00" extrusionOk="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7" extrusionOk="0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4" extrusionOk="0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9" extrusionOk="0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2" extrusionOk="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6" extrusionOk="0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8" extrusionOk="0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" extrusionOk="0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1" extrusionOk="0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" extrusionOk="0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avLst/>
                <a:gdLst/>
                <a:ahLst/>
                <a:cxnLst/>
                <a:rect l="l" t="t" r="r" b="b"/>
                <a:pathLst>
                  <a:path w="451" h="97" extrusionOk="0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3" extrusionOk="0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32"/>
            <p:cNvSpPr/>
            <p:nvPr/>
          </p:nvSpPr>
          <p:spPr>
            <a:xfrm>
              <a:off x="721500" y="4632187"/>
              <a:ext cx="438063" cy="179112"/>
            </a:xfrm>
            <a:custGeom>
              <a:avLst/>
              <a:gdLst/>
              <a:ahLst/>
              <a:cxnLst/>
              <a:rect l="l" t="t" r="r" b="b"/>
              <a:pathLst>
                <a:path w="12038" h="4922" extrusionOk="0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1277260" y="1702962"/>
              <a:ext cx="569758" cy="666883"/>
            </a:xfrm>
            <a:custGeom>
              <a:avLst/>
              <a:gdLst/>
              <a:ahLst/>
              <a:cxnLst/>
              <a:rect l="l" t="t" r="r" b="b"/>
              <a:pathLst>
                <a:path w="15657" h="18326" extrusionOk="0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1432092" y="1893019"/>
              <a:ext cx="411935" cy="585115"/>
            </a:xfrm>
            <a:custGeom>
              <a:avLst/>
              <a:gdLst/>
              <a:ahLst/>
              <a:cxnLst/>
              <a:rect l="l" t="t" r="r" b="b"/>
              <a:pathLst>
                <a:path w="11320" h="16079" extrusionOk="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562617" y="2556633"/>
              <a:ext cx="582386" cy="657058"/>
            </a:xfrm>
            <a:custGeom>
              <a:avLst/>
              <a:gdLst/>
              <a:ahLst/>
              <a:cxnLst/>
              <a:rect l="l" t="t" r="r" b="b"/>
              <a:pathLst>
                <a:path w="16004" h="18056" extrusionOk="0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1385260" y="2449178"/>
              <a:ext cx="385370" cy="770995"/>
            </a:xfrm>
            <a:custGeom>
              <a:avLst/>
              <a:gdLst/>
              <a:ahLst/>
              <a:cxnLst/>
              <a:rect l="l" t="t" r="r" b="b"/>
              <a:pathLst>
                <a:path w="10590" h="21187" extrusionOk="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91147" y="3164536"/>
              <a:ext cx="1115062" cy="1537405"/>
            </a:xfrm>
            <a:custGeom>
              <a:avLst/>
              <a:gdLst/>
              <a:ahLst/>
              <a:cxnLst/>
              <a:rect l="l" t="t" r="r" b="b"/>
              <a:pathLst>
                <a:path w="30642" h="42248" extrusionOk="0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856272" y="4657004"/>
              <a:ext cx="388245" cy="159315"/>
            </a:xfrm>
            <a:custGeom>
              <a:avLst/>
              <a:gdLst/>
              <a:ahLst/>
              <a:cxnLst/>
              <a:rect l="l" t="t" r="r" b="b"/>
              <a:pathLst>
                <a:path w="10669" h="4378" extrusionOk="0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125109" y="3133934"/>
              <a:ext cx="223944" cy="203384"/>
            </a:xfrm>
            <a:custGeom>
              <a:avLst/>
              <a:gdLst/>
              <a:ahLst/>
              <a:cxnLst/>
              <a:rect l="l" t="t" r="r" b="b"/>
              <a:pathLst>
                <a:path w="6154" h="5589" extrusionOk="0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100110" y="3156640"/>
              <a:ext cx="204112" cy="167976"/>
            </a:xfrm>
            <a:custGeom>
              <a:avLst/>
              <a:gdLst/>
              <a:ahLst/>
              <a:cxnLst/>
              <a:rect l="l" t="t" r="r" b="b"/>
              <a:pathLst>
                <a:path w="5609" h="4616" extrusionOk="0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413243" y="2511802"/>
              <a:ext cx="706949" cy="726708"/>
            </a:xfrm>
            <a:custGeom>
              <a:avLst/>
              <a:gdLst/>
              <a:ahLst/>
              <a:cxnLst/>
              <a:rect l="l" t="t" r="r" b="b"/>
              <a:pathLst>
                <a:path w="19427" h="19970" extrusionOk="0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413243" y="2511802"/>
              <a:ext cx="715682" cy="735660"/>
            </a:xfrm>
            <a:custGeom>
              <a:avLst/>
              <a:gdLst/>
              <a:ahLst/>
              <a:cxnLst/>
              <a:rect l="l" t="t" r="r" b="b"/>
              <a:pathLst>
                <a:path w="19667" h="20216" extrusionOk="0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272882" y="3396839"/>
              <a:ext cx="1531109" cy="703783"/>
            </a:xfrm>
            <a:custGeom>
              <a:avLst/>
              <a:gdLst/>
              <a:ahLst/>
              <a:cxnLst/>
              <a:rect l="l" t="t" r="r" b="b"/>
              <a:pathLst>
                <a:path w="42075" h="19340" extrusionOk="0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2382338" y="4078684"/>
              <a:ext cx="1212115" cy="519649"/>
            </a:xfrm>
            <a:custGeom>
              <a:avLst/>
              <a:gdLst/>
              <a:ahLst/>
              <a:cxnLst/>
              <a:rect l="l" t="t" r="r" b="b"/>
              <a:pathLst>
                <a:path w="33309" h="14280" extrusionOk="0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2212150" y="3267370"/>
              <a:ext cx="84643" cy="151382"/>
            </a:xfrm>
            <a:custGeom>
              <a:avLst/>
              <a:gdLst/>
              <a:ahLst/>
              <a:cxnLst/>
              <a:rect l="l" t="t" r="r" b="b"/>
              <a:pathLst>
                <a:path w="2326" h="4160" extrusionOk="0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179837" y="3223522"/>
              <a:ext cx="79585" cy="79767"/>
            </a:xfrm>
            <a:custGeom>
              <a:avLst/>
              <a:gdLst/>
              <a:ahLst/>
              <a:cxnLst/>
              <a:rect l="l" t="t" r="r" b="b"/>
              <a:pathLst>
                <a:path w="2187" h="2192" extrusionOk="0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471199" y="3401788"/>
              <a:ext cx="248471" cy="693775"/>
            </a:xfrm>
            <a:custGeom>
              <a:avLst/>
              <a:gdLst/>
              <a:ahLst/>
              <a:cxnLst/>
              <a:rect l="l" t="t" r="r" b="b"/>
              <a:pathLst>
                <a:path w="6828" h="19065" extrusionOk="0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2745349" y="3396803"/>
              <a:ext cx="133187" cy="693885"/>
            </a:xfrm>
            <a:custGeom>
              <a:avLst/>
              <a:gdLst/>
              <a:ahLst/>
              <a:cxnLst/>
              <a:rect l="l" t="t" r="r" b="b"/>
              <a:pathLst>
                <a:path w="3660" h="19068" extrusionOk="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010002" y="3396839"/>
              <a:ext cx="21907" cy="708804"/>
            </a:xfrm>
            <a:custGeom>
              <a:avLst/>
              <a:gdLst/>
              <a:ahLst/>
              <a:cxnLst/>
              <a:rect l="l" t="t" r="r" b="b"/>
              <a:pathLst>
                <a:path w="602" h="19478" extrusionOk="0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188669" y="3411722"/>
              <a:ext cx="97707" cy="693921"/>
            </a:xfrm>
            <a:custGeom>
              <a:avLst/>
              <a:gdLst/>
              <a:ahLst/>
              <a:cxnLst/>
              <a:rect l="l" t="t" r="r" b="b"/>
              <a:pathLst>
                <a:path w="2685" h="19069" extrusionOk="0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3367299" y="3391818"/>
              <a:ext cx="178420" cy="708804"/>
            </a:xfrm>
            <a:custGeom>
              <a:avLst/>
              <a:gdLst/>
              <a:ahLst/>
              <a:cxnLst/>
              <a:rect l="l" t="t" r="r" b="b"/>
              <a:pathLst>
                <a:path w="4903" h="19478" extrusionOk="0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543175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294668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578072" y="4582335"/>
              <a:ext cx="94541" cy="119541"/>
            </a:xfrm>
            <a:custGeom>
              <a:avLst/>
              <a:gdLst/>
              <a:ahLst/>
              <a:cxnLst/>
              <a:rect l="l" t="t" r="r" b="b"/>
              <a:pathLst>
                <a:path w="2598" h="3285" extrusionOk="0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329528" y="4582335"/>
              <a:ext cx="94687" cy="119541"/>
            </a:xfrm>
            <a:custGeom>
              <a:avLst/>
              <a:gdLst/>
              <a:ahLst/>
              <a:cxnLst/>
              <a:rect l="l" t="t" r="r" b="b"/>
              <a:pathLst>
                <a:path w="2602" h="3285" extrusionOk="0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68117" y="3283271"/>
              <a:ext cx="101455" cy="378310"/>
            </a:xfrm>
            <a:custGeom>
              <a:avLst/>
              <a:gdLst/>
              <a:ahLst/>
              <a:cxnLst/>
              <a:rect l="l" t="t" r="r" b="b"/>
              <a:pathLst>
                <a:path w="2788" h="10396" extrusionOk="0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567992" y="4094659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400" cap="flat" cmpd="sng">
              <a:solidFill>
                <a:srgbClr val="00A0A0"/>
              </a:solidFill>
              <a:prstDash val="solid"/>
              <a:miter lim="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745978" y="2114878"/>
              <a:ext cx="77765" cy="99454"/>
            </a:xfrm>
            <a:custGeom>
              <a:avLst/>
              <a:gdLst/>
              <a:ahLst/>
              <a:cxnLst/>
              <a:rect l="l" t="t" r="r" b="b"/>
              <a:pathLst>
                <a:path w="2137" h="2733" extrusionOk="0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617928" y="2204648"/>
              <a:ext cx="115356" cy="57678"/>
            </a:xfrm>
            <a:custGeom>
              <a:avLst/>
              <a:gdLst/>
              <a:ahLst/>
              <a:cxnLst/>
              <a:rect l="l" t="t" r="r" b="b"/>
              <a:pathLst>
                <a:path w="3170" h="1585" extrusionOk="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1508908" y="2086022"/>
              <a:ext cx="35226" cy="28894"/>
            </a:xfrm>
            <a:custGeom>
              <a:avLst/>
              <a:gdLst/>
              <a:ahLst/>
              <a:cxnLst/>
              <a:rect l="l" t="t" r="r" b="b"/>
              <a:pathLst>
                <a:path w="968" h="794" extrusionOk="0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695617" y="2087296"/>
              <a:ext cx="22562" cy="32787"/>
            </a:xfrm>
            <a:custGeom>
              <a:avLst/>
              <a:gdLst/>
              <a:ahLst/>
              <a:cxnLst/>
              <a:rect l="l" t="t" r="r" b="b"/>
              <a:pathLst>
                <a:path w="620" h="901" extrusionOk="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1758896" y="2085295"/>
              <a:ext cx="22453" cy="32642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645910" y="2012445"/>
              <a:ext cx="64665" cy="34389"/>
            </a:xfrm>
            <a:custGeom>
              <a:avLst/>
              <a:gdLst/>
              <a:ahLst/>
              <a:cxnLst/>
              <a:rect l="l" t="t" r="r" b="b"/>
              <a:pathLst>
                <a:path w="1777" h="945" extrusionOk="0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1739683" y="2007023"/>
              <a:ext cx="48435" cy="34825"/>
            </a:xfrm>
            <a:custGeom>
              <a:avLst/>
              <a:gdLst/>
              <a:ahLst/>
              <a:cxnLst/>
              <a:rect l="l" t="t" r="r" b="b"/>
              <a:pathLst>
                <a:path w="1331" h="957" extrusionOk="0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32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66" name="Google Shape;866;p32"/>
          <p:cNvSpPr txBox="1">
            <a:spLocks noGrp="1"/>
          </p:cNvSpPr>
          <p:nvPr>
            <p:ph type="ctrTitle" idx="3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Objective, Goals &amp; Purpose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81" name="Google Shape;581;p3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31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solidFill>
                  <a:schemeClr val="lt1"/>
                </a:solidFill>
              </a:rPr>
              <a:t>Objective ,Goals &amp; Purpose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587" name="Google Shape;587;p31"/>
          <p:cNvSpPr txBox="1">
            <a:spLocks noGrp="1"/>
          </p:cNvSpPr>
          <p:nvPr>
            <p:ph type="subTitle" idx="1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manage the inventory effectively</a:t>
            </a:r>
            <a:endParaRPr dirty="0"/>
          </a:p>
        </p:txBody>
      </p:sp>
      <p:sp>
        <p:nvSpPr>
          <p:cNvPr id="588" name="Google Shape;588;p31"/>
          <p:cNvSpPr txBox="1">
            <a:spLocks noGrp="1"/>
          </p:cNvSpPr>
          <p:nvPr>
            <p:ph type="subTitle" idx="2"/>
          </p:nvPr>
        </p:nvSpPr>
        <p:spPr>
          <a:xfrm>
            <a:off x="3289506" y="2515265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 reduce to time spent on inventory management and billing</a:t>
            </a:r>
            <a:endParaRPr dirty="0"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3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 grow the business sustainably</a:t>
            </a:r>
            <a:endParaRPr dirty="0"/>
          </a:p>
        </p:txBody>
      </p:sp>
      <p:sp>
        <p:nvSpPr>
          <p:cNvPr id="590" name="Google Shape;590;p31"/>
          <p:cNvSpPr txBox="1">
            <a:spLocks noGrp="1"/>
          </p:cNvSpPr>
          <p:nvPr>
            <p:ph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591" name="Google Shape;591;p31"/>
          <p:cNvSpPr txBox="1">
            <a:spLocks noGrp="1"/>
          </p:cNvSpPr>
          <p:nvPr>
            <p:ph type="title" idx="4"/>
          </p:nvPr>
        </p:nvSpPr>
        <p:spPr>
          <a:xfrm>
            <a:off x="3289506" y="1914520"/>
            <a:ext cx="25665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592" name="Google Shape;592;p31"/>
          <p:cNvSpPr txBox="1">
            <a:spLocks noGrp="1"/>
          </p:cNvSpPr>
          <p:nvPr>
            <p:ph type="title" idx="5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grpSp>
        <p:nvGrpSpPr>
          <p:cNvPr id="593" name="Google Shape;593;p31"/>
          <p:cNvGrpSpPr/>
          <p:nvPr/>
        </p:nvGrpSpPr>
        <p:grpSpPr>
          <a:xfrm>
            <a:off x="1123180" y="3804075"/>
            <a:ext cx="1696520" cy="1114172"/>
            <a:chOff x="1123180" y="3804075"/>
            <a:chExt cx="1696520" cy="1114172"/>
          </a:xfrm>
        </p:grpSpPr>
        <p:sp>
          <p:nvSpPr>
            <p:cNvPr id="594" name="Google Shape;594;p31"/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31"/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31"/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615" name="Google Shape;615;p31"/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0" name="Google Shape;620;p31"/>
          <p:cNvGrpSpPr/>
          <p:nvPr/>
        </p:nvGrpSpPr>
        <p:grpSpPr>
          <a:xfrm>
            <a:off x="3724842" y="4107975"/>
            <a:ext cx="1696520" cy="810272"/>
            <a:chOff x="3724842" y="4107975"/>
            <a:chExt cx="1696520" cy="810272"/>
          </a:xfrm>
        </p:grpSpPr>
        <p:grpSp>
          <p:nvGrpSpPr>
            <p:cNvPr id="621" name="Google Shape;621;p31"/>
            <p:cNvGrpSpPr/>
            <p:nvPr/>
          </p:nvGrpSpPr>
          <p:grpSpPr>
            <a:xfrm>
              <a:off x="4611139" y="4209039"/>
              <a:ext cx="484762" cy="520570"/>
              <a:chOff x="5516776" y="4365939"/>
              <a:chExt cx="484762" cy="520570"/>
            </a:xfrm>
          </p:grpSpPr>
          <p:sp>
            <p:nvSpPr>
              <p:cNvPr id="622" name="Google Shape;622;p31"/>
              <p:cNvSpPr/>
              <p:nvPr/>
            </p:nvSpPr>
            <p:spPr>
              <a:xfrm>
                <a:off x="5516776" y="4552586"/>
                <a:ext cx="484762" cy="333923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5674521" y="4402674"/>
                <a:ext cx="135928" cy="19549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5777433" y="4365939"/>
                <a:ext cx="174552" cy="13438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31"/>
            <p:cNvSpPr/>
            <p:nvPr/>
          </p:nvSpPr>
          <p:spPr>
            <a:xfrm flipH="1">
              <a:off x="3724842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31"/>
            <p:cNvGrpSpPr/>
            <p:nvPr/>
          </p:nvGrpSpPr>
          <p:grpSpPr>
            <a:xfrm>
              <a:off x="3941222" y="4107975"/>
              <a:ext cx="1263757" cy="697829"/>
              <a:chOff x="3940200" y="4107975"/>
              <a:chExt cx="1263757" cy="697829"/>
            </a:xfrm>
          </p:grpSpPr>
          <p:sp>
            <p:nvSpPr>
              <p:cNvPr id="627" name="Google Shape;627;p31"/>
              <p:cNvSpPr/>
              <p:nvPr/>
            </p:nvSpPr>
            <p:spPr>
              <a:xfrm>
                <a:off x="395005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50686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395942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394020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395942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31"/>
          <p:cNvGrpSpPr/>
          <p:nvPr/>
        </p:nvGrpSpPr>
        <p:grpSpPr>
          <a:xfrm>
            <a:off x="6293188" y="3468871"/>
            <a:ext cx="1696520" cy="1449376"/>
            <a:chOff x="6293188" y="3468871"/>
            <a:chExt cx="1696520" cy="1449376"/>
          </a:xfrm>
        </p:grpSpPr>
        <p:sp>
          <p:nvSpPr>
            <p:cNvPr id="633" name="Google Shape;633;p31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31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635" name="Google Shape;635;p31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636" name="Google Shape;636;p31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rgbClr val="0923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5964" extrusionOk="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rgbClr val="57BF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648;p31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649" name="Google Shape;649;p31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8" h="16818" extrusionOk="0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4" h="15818" extrusionOk="0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3652" extrusionOk="0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2" name="Google Shape;652;p31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653" name="Google Shape;653;p31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8" name="Google Shape;658;p31"/>
          <p:cNvCxnSpPr>
            <a:stCxn id="587" idx="2"/>
          </p:cNvCxnSpPr>
          <p:nvPr/>
        </p:nvCxnSpPr>
        <p:spPr>
          <a:xfrm>
            <a:off x="2004746" y="2836650"/>
            <a:ext cx="0" cy="131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59" name="Google Shape;659;p31"/>
          <p:cNvCxnSpPr>
            <a:stCxn id="589" idx="2"/>
          </p:cNvCxnSpPr>
          <p:nvPr/>
        </p:nvCxnSpPr>
        <p:spPr>
          <a:xfrm>
            <a:off x="7141448" y="2836650"/>
            <a:ext cx="14100" cy="131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60" name="Google Shape;660;p31"/>
          <p:cNvCxnSpPr>
            <a:cxnSpLocks/>
          </p:cNvCxnSpPr>
          <p:nvPr/>
        </p:nvCxnSpPr>
        <p:spPr>
          <a:xfrm>
            <a:off x="4554236" y="3319998"/>
            <a:ext cx="0" cy="8293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5" name="Google Shape;565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566" name="Google Shape;566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Scope of the System</a:t>
            </a:r>
            <a:endParaRPr sz="4000" dirty="0"/>
          </a:p>
        </p:txBody>
      </p: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3783712" y="847000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789226"/>
      </p:ext>
    </p:extLst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1772</Words>
  <Application>Microsoft Office PowerPoint</Application>
  <PresentationFormat>On-screen Show (16:9)</PresentationFormat>
  <Paragraphs>617</Paragraphs>
  <Slides>50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Barlow</vt:lpstr>
      <vt:lpstr>Josefin Slab</vt:lpstr>
      <vt:lpstr>Arial</vt:lpstr>
      <vt:lpstr>Fjalla One</vt:lpstr>
      <vt:lpstr>Josefin Sans</vt:lpstr>
      <vt:lpstr>Abel</vt:lpstr>
      <vt:lpstr>Staatliches</vt:lpstr>
      <vt:lpstr>Anton</vt:lpstr>
      <vt:lpstr>Supermarket Business Plan by Slidesgo</vt:lpstr>
      <vt:lpstr>SUPERMART SOFTWARE </vt:lpstr>
      <vt:lpstr>֍  CERTIFICATE  ֍</vt:lpstr>
      <vt:lpstr>01</vt:lpstr>
      <vt:lpstr>05</vt:lpstr>
      <vt:lpstr>Problem Statement</vt:lpstr>
      <vt:lpstr>PROBLEM</vt:lpstr>
      <vt:lpstr>Objective, Goals &amp; Purpose</vt:lpstr>
      <vt:lpstr>Objective ,Goals &amp; Purpose</vt:lpstr>
      <vt:lpstr>Project Scope of the System</vt:lpstr>
      <vt:lpstr>Project Scope of the System</vt:lpstr>
      <vt:lpstr>Existing System</vt:lpstr>
      <vt:lpstr>Existing System</vt:lpstr>
      <vt:lpstr>System Design</vt:lpstr>
      <vt:lpstr>ENTITIES AND ATTRIBUTES</vt:lpstr>
      <vt:lpstr>ENTITIES AND RELATIONSHIPS</vt:lpstr>
      <vt:lpstr>E R DIAGRAM</vt:lpstr>
      <vt:lpstr>CLASS DIAGRAM</vt:lpstr>
      <vt:lpstr>USE CASE DIAGRAM </vt:lpstr>
      <vt:lpstr>SEQUENCE DIAGRAM</vt:lpstr>
      <vt:lpstr>ACTIVITY DIAGRAM</vt:lpstr>
      <vt:lpstr>COLLABORATION DIAGRAM</vt:lpstr>
      <vt:lpstr>OBJECT DIAGRAM</vt:lpstr>
      <vt:lpstr>File Design</vt:lpstr>
      <vt:lpstr>TABLE NAME - ADMIN</vt:lpstr>
      <vt:lpstr>TABLE NAME - EMPLOYEE </vt:lpstr>
      <vt:lpstr>TABLE NAME - STOCK </vt:lpstr>
      <vt:lpstr>TABLE NAME - SALES</vt:lpstr>
      <vt:lpstr>TABLE NAME - REPORT</vt:lpstr>
      <vt:lpstr>Form Design</vt:lpstr>
      <vt:lpstr>SPLASH SCREEN</vt:lpstr>
      <vt:lpstr>LOGIN PAGE</vt:lpstr>
      <vt:lpstr>ADMIN PAGE</vt:lpstr>
      <vt:lpstr>STOCK MENU</vt:lpstr>
      <vt:lpstr>STOCK MANAGEMENT</vt:lpstr>
      <vt:lpstr>STOCK INFORMATION</vt:lpstr>
      <vt:lpstr>EMPLOYEE MENU</vt:lpstr>
      <vt:lpstr>EMPLOYEE MANAGEMENT</vt:lpstr>
      <vt:lpstr>EMPLOYEE DETAILS</vt:lpstr>
      <vt:lpstr>SALARY MANAGEMENT</vt:lpstr>
      <vt:lpstr>SALES MENU</vt:lpstr>
      <vt:lpstr>POINT OF SALES (POS)</vt:lpstr>
      <vt:lpstr>SALES RECIPT</vt:lpstr>
      <vt:lpstr>SALES HISTORY</vt:lpstr>
      <vt:lpstr>Test Cases</vt:lpstr>
      <vt:lpstr>TEST CASES</vt:lpstr>
      <vt:lpstr>TEST CASES</vt:lpstr>
      <vt:lpstr>Data Dictionary</vt:lpstr>
      <vt:lpstr>DATA DICTIONARY</vt:lpstr>
      <vt:lpstr>DATA DICTIONARY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SUPERMART SOFTWARE </dc:title>
  <cp:lastModifiedBy>Aishwarya Somani</cp:lastModifiedBy>
  <cp:revision>209</cp:revision>
  <dcterms:modified xsi:type="dcterms:W3CDTF">2023-03-18T06:21:22Z</dcterms:modified>
</cp:coreProperties>
</file>