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35"/>
  </p:notesMasterIdLst>
  <p:handoutMasterIdLst>
    <p:handoutMasterId r:id="rId36"/>
  </p:handoutMasterIdLst>
  <p:sldIdLst>
    <p:sldId id="307" r:id="rId5"/>
    <p:sldId id="308" r:id="rId6"/>
    <p:sldId id="258" r:id="rId7"/>
    <p:sldId id="259" r:id="rId8"/>
    <p:sldId id="261" r:id="rId9"/>
    <p:sldId id="337" r:id="rId10"/>
    <p:sldId id="288" r:id="rId11"/>
    <p:sldId id="289" r:id="rId12"/>
    <p:sldId id="290" r:id="rId13"/>
    <p:sldId id="262" r:id="rId14"/>
    <p:sldId id="338" r:id="rId15"/>
    <p:sldId id="264" r:id="rId16"/>
    <p:sldId id="266" r:id="rId17"/>
    <p:sldId id="265" r:id="rId18"/>
    <p:sldId id="267" r:id="rId19"/>
    <p:sldId id="339" r:id="rId20"/>
    <p:sldId id="340" r:id="rId21"/>
    <p:sldId id="341" r:id="rId22"/>
    <p:sldId id="342" r:id="rId23"/>
    <p:sldId id="343" r:id="rId24"/>
    <p:sldId id="278" r:id="rId25"/>
    <p:sldId id="286" r:id="rId26"/>
    <p:sldId id="279" r:id="rId27"/>
    <p:sldId id="280" r:id="rId28"/>
    <p:sldId id="281" r:id="rId29"/>
    <p:sldId id="345" r:id="rId30"/>
    <p:sldId id="346" r:id="rId31"/>
    <p:sldId id="347" r:id="rId32"/>
    <p:sldId id="285" r:id="rId33"/>
    <p:sldId id="284" r:id="rId3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6" d="100"/>
          <a:sy n="86" d="100"/>
        </p:scale>
        <p:origin x="562" y="5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8/23/2022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8/23/2022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8/23/2022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8/23/2022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3505276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70211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8/23/2022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8/23/2022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8/23/2022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8/23/2022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7" r:id="rId18"/>
    <p:sldLayoutId id="214748378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12188825" cy="2079706"/>
          </a:xfrm>
        </p:spPr>
        <p:txBody>
          <a:bodyPr/>
          <a:lstStyle/>
          <a:p>
            <a:pPr algn="ctr"/>
            <a:r>
              <a:rPr lang="en-US" sz="5400" i="1" dirty="0">
                <a:effectLst>
                  <a:outerShdw blurRad="38100" dist="38100" dir="2700000" algn="tl">
                    <a:srgbClr val="000000">
                      <a:alpha val="43137"/>
                    </a:srgbClr>
                  </a:outerShdw>
                </a:effectLst>
              </a:rPr>
              <a:t>HOUSING PRICE PREDICTION PRESENTATION</a:t>
            </a:r>
          </a:p>
        </p:txBody>
      </p:sp>
      <p:sp>
        <p:nvSpPr>
          <p:cNvPr id="3" name="Subtitle 2"/>
          <p:cNvSpPr>
            <a:spLocks noGrp="1"/>
          </p:cNvSpPr>
          <p:nvPr>
            <p:ph type="subTitle" idx="1"/>
          </p:nvPr>
        </p:nvSpPr>
        <p:spPr>
          <a:xfrm>
            <a:off x="0" y="5719482"/>
            <a:ext cx="12188825" cy="1021977"/>
          </a:xfrm>
        </p:spPr>
        <p:txBody>
          <a:bodyPr/>
          <a:lstStyle/>
          <a:p>
            <a:pPr algn="ctr"/>
            <a:r>
              <a:rPr lang="en-US" b="1" dirty="0">
                <a:solidFill>
                  <a:schemeClr val="tx1"/>
                </a:solidFill>
                <a:effectLst>
                  <a:outerShdw blurRad="38100" dist="38100" dir="2700000" algn="tl">
                    <a:srgbClr val="000000">
                      <a:alpha val="43137"/>
                    </a:srgbClr>
                  </a:outerShdw>
                </a:effectLst>
              </a:rPr>
              <a:t> by : suraj kumar soni (internship batch 29)</a:t>
            </a:r>
          </a:p>
        </p:txBody>
      </p:sp>
      <p:sp>
        <p:nvSpPr>
          <p:cNvPr id="4" name="Slide Number Placeholder 3">
            <a:extLst>
              <a:ext uri="{FF2B5EF4-FFF2-40B4-BE49-F238E27FC236}">
                <a16:creationId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71E-A581-47E4-8771-77D96EC3415A}"/>
              </a:ext>
            </a:extLst>
          </p:cNvPr>
          <p:cNvSpPr>
            <a:spLocks noGrp="1"/>
          </p:cNvSpPr>
          <p:nvPr>
            <p:ph type="title"/>
          </p:nvPr>
        </p:nvSpPr>
        <p:spPr>
          <a:xfrm>
            <a:off x="912812" y="1447800"/>
            <a:ext cx="9402274" cy="938848"/>
          </a:xfrm>
        </p:spPr>
        <p:txBody>
          <a:bodyPr>
            <a:normAutofit fontScale="90000"/>
          </a:bodyPr>
          <a:lstStyle/>
          <a:p>
            <a:br>
              <a:rPr lang="en-IN"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IN" sz="1799" dirty="0">
                <a:solidFill>
                  <a:srgbClr val="FFFF00"/>
                </a:solidFill>
                <a:latin typeface="Calibri" panose="020F0502020204030204" pitchFamily="34" charset="0"/>
                <a:ea typeface="Calibri" panose="020F0502020204030204" pitchFamily="34" charset="0"/>
                <a:cs typeface="Times New Roman" panose="02020603050405020304" pitchFamily="18" charset="0"/>
              </a:rPr>
            </a:br>
            <a:endParaRPr lang="en-IN" dirty="0">
              <a:solidFill>
                <a:srgbClr val="FFFF00"/>
              </a:solidFill>
            </a:endParaRPr>
          </a:p>
        </p:txBody>
      </p:sp>
      <p:pic>
        <p:nvPicPr>
          <p:cNvPr id="4" name="Content Placeholder 3">
            <a:extLst>
              <a:ext uri="{FF2B5EF4-FFF2-40B4-BE49-F238E27FC236}">
                <a16:creationId xmlns:a16="http://schemas.microsoft.com/office/drawing/2014/main"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89012" y="3048000"/>
            <a:ext cx="10512862" cy="3600639"/>
          </a:xfrm>
          <a:prstGeom prst="rect">
            <a:avLst/>
          </a:prstGeom>
          <a:noFill/>
          <a:ln>
            <a:noFill/>
          </a:ln>
        </p:spPr>
      </p:pic>
      <p:sp>
        <p:nvSpPr>
          <p:cNvPr id="6" name="TextBox 5">
            <a:extLst>
              <a:ext uri="{FF2B5EF4-FFF2-40B4-BE49-F238E27FC236}">
                <a16:creationId xmlns:a16="http://schemas.microsoft.com/office/drawing/2014/main" id="{15296D57-3D6D-5429-0AAE-6137B01FCB8C}"/>
              </a:ext>
            </a:extLst>
          </p:cNvPr>
          <p:cNvSpPr txBox="1"/>
          <p:nvPr/>
        </p:nvSpPr>
        <p:spPr>
          <a:xfrm>
            <a:off x="912812" y="430273"/>
            <a:ext cx="609452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Column Dropped</a:t>
            </a:r>
            <a:endParaRPr lang="en-IN" sz="3200" dirty="0"/>
          </a:p>
        </p:txBody>
      </p:sp>
      <p:sp>
        <p:nvSpPr>
          <p:cNvPr id="8" name="TextBox 7">
            <a:extLst>
              <a:ext uri="{FF2B5EF4-FFF2-40B4-BE49-F238E27FC236}">
                <a16:creationId xmlns:a16="http://schemas.microsoft.com/office/drawing/2014/main" id="{F64190A9-DB5F-6973-3A2C-B35574222B9C}"/>
              </a:ext>
            </a:extLst>
          </p:cNvPr>
          <p:cNvSpPr txBox="1"/>
          <p:nvPr/>
        </p:nvSpPr>
        <p:spPr>
          <a:xfrm>
            <a:off x="922321" y="1219200"/>
            <a:ext cx="9906000" cy="646331"/>
          </a:xfrm>
          <a:prstGeom prst="rect">
            <a:avLst/>
          </a:prstGeom>
          <a:noFill/>
        </p:spPr>
        <p:txBody>
          <a:bodyPr wrap="square">
            <a:spAutoFit/>
          </a:bodyPr>
          <a:lstStyle/>
          <a:p>
            <a:r>
              <a:rPr lang="en-US" dirty="0">
                <a:solidFill>
                  <a:srgbClr val="FFFF00"/>
                </a:solidFill>
              </a:rPr>
              <a:t>The columns that are going to be drop are Utilities. They are strings , cannot be categorized and don’t contribute much to the outcome.</a:t>
            </a:r>
            <a:endParaRPr lang="en-IN" dirty="0">
              <a:solidFill>
                <a:srgbClr val="FFFF00"/>
              </a:solidFill>
            </a:endParaRPr>
          </a:p>
        </p:txBody>
      </p:sp>
      <p:sp>
        <p:nvSpPr>
          <p:cNvPr id="9" name="Slide Number Placeholder 1">
            <a:extLst>
              <a:ext uri="{FF2B5EF4-FFF2-40B4-BE49-F238E27FC236}">
                <a16:creationId xmlns:a16="http://schemas.microsoft.com/office/drawing/2014/main" id="{6C5BFE63-889D-3000-D332-F89D818D3F1E}"/>
              </a:ext>
            </a:extLst>
          </p:cNvPr>
          <p:cNvSpPr txBox="1">
            <a:spLocks/>
          </p:cNvSpPr>
          <p:nvPr/>
        </p:nvSpPr>
        <p:spPr>
          <a:xfrm>
            <a:off x="10463817" y="349437"/>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10</a:t>
            </a:fld>
            <a:endParaRPr lang="ru-RU" sz="2800" dirty="0"/>
          </a:p>
        </p:txBody>
      </p:sp>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212-C7CF-49DE-8A4A-5DEAB2E3A4A8}"/>
              </a:ext>
            </a:extLst>
          </p:cNvPr>
          <p:cNvSpPr>
            <a:spLocks noGrp="1"/>
          </p:cNvSpPr>
          <p:nvPr>
            <p:ph type="title"/>
          </p:nvPr>
        </p:nvSpPr>
        <p:spPr/>
        <p:txBody>
          <a:bodyPr>
            <a:normAutofit fontScale="90000"/>
          </a:bodyPr>
          <a:lstStyle/>
          <a:p>
            <a:br>
              <a:rPr lang="en-IN"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br>
              <a:rPr lang="en-IN" sz="1799" b="1" dirty="0">
                <a:solidFill>
                  <a:srgbClr val="FFFF00"/>
                </a:solidFill>
                <a:latin typeface="Calibri Light" panose="020F0302020204030204" pitchFamily="34" charset="0"/>
                <a:ea typeface="Times New Roman" panose="02020603050405020304" pitchFamily="18" charset="0"/>
                <a:cs typeface="Times New Roman" panose="02020603050405020304" pitchFamily="18" charset="0"/>
              </a:rPr>
            </a:br>
            <a:endParaRPr lang="en-IN" dirty="0">
              <a:solidFill>
                <a:srgbClr val="FFFF00"/>
              </a:solidFill>
            </a:endParaRPr>
          </a:p>
        </p:txBody>
      </p:sp>
      <p:sp>
        <p:nvSpPr>
          <p:cNvPr id="3" name="Content Placeholder 2">
            <a:extLst>
              <a:ext uri="{FF2B5EF4-FFF2-40B4-BE49-F238E27FC236}">
                <a16:creationId xmlns:a16="http://schemas.microsoft.com/office/drawing/2014/main" id="{7E3B385F-1046-46EC-8E23-6C4D48F6A57E}"/>
              </a:ext>
            </a:extLst>
          </p:cNvPr>
          <p:cNvSpPr>
            <a:spLocks noGrp="1"/>
          </p:cNvSpPr>
          <p:nvPr>
            <p:ph idx="1"/>
          </p:nvPr>
        </p:nvSpPr>
        <p:spPr/>
        <p:txBody>
          <a:bodyPr/>
          <a:lstStyle/>
          <a:p>
            <a:r>
              <a:rPr lang="en-IN" sz="17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799"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a:t>
            </a:r>
            <a:r>
              <a:rPr lang="en-IN" sz="1799"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fillna</a:t>
            </a:r>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method.</a:t>
            </a: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p>
          <a:p>
            <a:pPr marL="0" indent="0">
              <a:buNone/>
            </a:pPr>
            <a:r>
              <a:rPr lang="en-IN" sz="1799" dirty="0">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pic>
        <p:nvPicPr>
          <p:cNvPr id="4" name="Picture 3">
            <a:extLst>
              <a:ext uri="{FF2B5EF4-FFF2-40B4-BE49-F238E27FC236}">
                <a16:creationId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863" y="3886200"/>
            <a:ext cx="5730017" cy="2596474"/>
          </a:xfrm>
          <a:prstGeom prst="rect">
            <a:avLst/>
          </a:prstGeom>
          <a:noFill/>
          <a:ln>
            <a:noFill/>
          </a:ln>
        </p:spPr>
      </p:pic>
      <p:sp>
        <p:nvSpPr>
          <p:cNvPr id="6" name="Slide Number Placeholder 1">
            <a:extLst>
              <a:ext uri="{FF2B5EF4-FFF2-40B4-BE49-F238E27FC236}">
                <a16:creationId xmlns:a16="http://schemas.microsoft.com/office/drawing/2014/main" id="{17FF7DD8-9F73-613C-473D-0941CBFB847E}"/>
              </a:ext>
            </a:extLst>
          </p:cNvPr>
          <p:cNvSpPr txBox="1">
            <a:spLocks/>
          </p:cNvSpPr>
          <p:nvPr/>
        </p:nvSpPr>
        <p:spPr>
          <a:xfrm>
            <a:off x="105140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11</a:t>
            </a:fld>
            <a:endParaRPr lang="ru-RU" sz="2800" dirty="0"/>
          </a:p>
        </p:txBody>
      </p:sp>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7F65-221E-4822-8E5E-5DD78822D00B}"/>
              </a:ext>
            </a:extLst>
          </p:cNvPr>
          <p:cNvSpPr>
            <a:spLocks noGrp="1"/>
          </p:cNvSpPr>
          <p:nvPr>
            <p:ph type="title"/>
          </p:nvPr>
        </p:nvSpPr>
        <p:spPr>
          <a:xfrm>
            <a:off x="303212" y="1066800"/>
            <a:ext cx="5091580" cy="1574808"/>
          </a:xfrm>
        </p:spPr>
        <p:txBody>
          <a:bodyPr>
            <a:normAutofit fontScale="90000"/>
          </a:bodyPr>
          <a:lstStyle/>
          <a:p>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Encoding of Data Frame:</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0B9FF7C-FD67-4F35-9855-FD0CA3AD1EAB}"/>
              </a:ext>
            </a:extLst>
          </p:cNvPr>
          <p:cNvSpPr>
            <a:spLocks noGrp="1"/>
          </p:cNvSpPr>
          <p:nvPr>
            <p:ph type="body" sz="half" idx="2"/>
          </p:nvPr>
        </p:nvSpPr>
        <p:spPr>
          <a:xfrm>
            <a:off x="303212" y="2971800"/>
            <a:ext cx="5083655" cy="1371600"/>
          </a:xfrm>
        </p:spPr>
        <p:txBody>
          <a:bodyPr>
            <a:normAutofit fontScale="92500"/>
          </a:bodyPr>
          <a:lstStyle/>
          <a:p>
            <a:r>
              <a:rPr lang="en-IN" sz="2399"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212" y="1524000"/>
            <a:ext cx="6248401" cy="4953000"/>
          </a:xfrm>
          <a:prstGeom prst="rect">
            <a:avLst/>
          </a:prstGeom>
          <a:noFill/>
          <a:ln>
            <a:noFill/>
          </a:ln>
        </p:spPr>
      </p:pic>
      <p:sp>
        <p:nvSpPr>
          <p:cNvPr id="7" name="Slide Number Placeholder 1">
            <a:extLst>
              <a:ext uri="{FF2B5EF4-FFF2-40B4-BE49-F238E27FC236}">
                <a16:creationId xmlns:a16="http://schemas.microsoft.com/office/drawing/2014/main" id="{9B56B4C7-79E6-6E9A-C18F-6D6B9755A6FB}"/>
              </a:ext>
            </a:extLst>
          </p:cNvPr>
          <p:cNvSpPr txBox="1">
            <a:spLocks/>
          </p:cNvSpPr>
          <p:nvPr/>
        </p:nvSpPr>
        <p:spPr>
          <a:xfrm>
            <a:off x="104378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12</a:t>
            </a:fld>
            <a:endParaRPr lang="ru-RU" sz="2800" dirty="0"/>
          </a:p>
        </p:txBody>
      </p:sp>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764871" y="919481"/>
            <a:ext cx="4264243" cy="2209800"/>
          </a:xfrm>
        </p:spPr>
        <p:txBody>
          <a:bodyPr>
            <a:noAutofit/>
          </a:bodyPr>
          <a:lstStyle/>
          <a:p>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399" dirty="0">
                <a:latin typeface="Times New Roman" panose="02020603050405020304" pitchFamily="18" charset="0"/>
                <a:ea typeface="Calibri" panose="020F0502020204030204" pitchFamily="34"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a:xfrm>
            <a:off x="836612" y="2895600"/>
            <a:ext cx="3886200" cy="2895599"/>
          </a:xfrm>
        </p:spPr>
        <p:txBody>
          <a:bodyPr>
            <a:normAutofit fontScale="92500"/>
          </a:bodyPr>
          <a:lstStyle/>
          <a:p>
            <a:pPr algn="just"/>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pPr algn="just"/>
            <a:endParaRPr lang="en-IN" dirty="0"/>
          </a:p>
        </p:txBody>
      </p:sp>
      <p:pic>
        <p:nvPicPr>
          <p:cNvPr id="5" name="Content Placeholder 4">
            <a:extLst>
              <a:ext uri="{FF2B5EF4-FFF2-40B4-BE49-F238E27FC236}">
                <a16:creationId xmlns:a16="http://schemas.microsoft.com/office/drawing/2014/main" id="{3AACFD13-C094-43AA-9422-8F63023CEA17}"/>
              </a:ext>
            </a:extLst>
          </p:cNvPr>
          <p:cNvPicPr>
            <a:picLocks noGrp="1"/>
          </p:cNvPicPr>
          <p:nvPr>
            <p:ph idx="1"/>
          </p:nvPr>
        </p:nvPicPr>
        <p:blipFill>
          <a:blip r:embed="rId2"/>
          <a:stretch>
            <a:fillRect/>
          </a:stretch>
        </p:blipFill>
        <p:spPr>
          <a:xfrm>
            <a:off x="5256212" y="1219200"/>
            <a:ext cx="6170593" cy="5304043"/>
          </a:xfrm>
          <a:prstGeom prst="rect">
            <a:avLst/>
          </a:prstGeom>
        </p:spPr>
      </p:pic>
      <p:sp>
        <p:nvSpPr>
          <p:cNvPr id="3" name="Slide Number Placeholder 1">
            <a:extLst>
              <a:ext uri="{FF2B5EF4-FFF2-40B4-BE49-F238E27FC236}">
                <a16:creationId xmlns:a16="http://schemas.microsoft.com/office/drawing/2014/main" id="{E3D1A32C-222D-FABF-243E-29A9902E0DDB}"/>
              </a:ext>
            </a:extLst>
          </p:cNvPr>
          <p:cNvSpPr txBox="1">
            <a:spLocks/>
          </p:cNvSpPr>
          <p:nvPr/>
        </p:nvSpPr>
        <p:spPr>
          <a:xfrm>
            <a:off x="10437812" y="376551"/>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13</a:t>
            </a:fld>
            <a:endParaRPr lang="ru-RU" sz="2800" dirty="0"/>
          </a:p>
        </p:txBody>
      </p:sp>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2D89-2286-48F7-8E04-B2994C5E5281}"/>
              </a:ext>
            </a:extLst>
          </p:cNvPr>
          <p:cNvSpPr>
            <a:spLocks noGrp="1"/>
          </p:cNvSpPr>
          <p:nvPr>
            <p:ph type="title"/>
          </p:nvPr>
        </p:nvSpPr>
        <p:spPr>
          <a:xfrm>
            <a:off x="227011" y="838200"/>
            <a:ext cx="11734800" cy="1400530"/>
          </a:xfrm>
        </p:spPr>
        <p:txBody>
          <a:bodyPr>
            <a:noAutofit/>
          </a:bodyPr>
          <a:lstStyle/>
          <a:p>
            <a:pPr algn="ctr">
              <a:lnSpc>
                <a:spcPct val="107000"/>
              </a:lnSpc>
              <a:spcAft>
                <a:spcPts val="800"/>
              </a:spcAft>
            </a:pPr>
            <a:b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br>
            <a:r>
              <a:rPr lang="en-IN" sz="35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br>
              <a:rPr lang="en-IN" sz="3599" b="1" dirty="0">
                <a:latin typeface="Times New Roman" panose="02020603050405020304" pitchFamily="18" charset="0"/>
                <a:ea typeface="Calibri" panose="020F0502020204030204" pitchFamily="34" charset="0"/>
                <a:cs typeface="Times New Roman" panose="02020603050405020304" pitchFamily="18" charset="0"/>
              </a:rPr>
            </a:b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br>
              <a:rPr lang="en-IN" sz="2799" dirty="0">
                <a:latin typeface="Times New Roman" panose="02020603050405020304" pitchFamily="18" charset="0"/>
                <a:ea typeface="Calibri" panose="020F0502020204030204" pitchFamily="34" charset="0"/>
                <a:cs typeface="Times New Roman" panose="02020603050405020304" pitchFamily="18" charset="0"/>
              </a:rPr>
            </a:br>
            <a:endParaRPr lang="en-IN" sz="2799"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8651511-13C9-44FB-B182-440470C4C01C}"/>
              </a:ext>
            </a:extLst>
          </p:cNvPr>
          <p:cNvPicPr>
            <a:picLocks noGrp="1"/>
          </p:cNvPicPr>
          <p:nvPr>
            <p:ph idx="1"/>
          </p:nvPr>
        </p:nvPicPr>
        <p:blipFill>
          <a:blip r:embed="rId2"/>
          <a:stretch>
            <a:fillRect/>
          </a:stretch>
        </p:blipFill>
        <p:spPr>
          <a:xfrm>
            <a:off x="1304338" y="2667000"/>
            <a:ext cx="9580147" cy="3999664"/>
          </a:xfrm>
          <a:prstGeom prst="rect">
            <a:avLst/>
          </a:prstGeom>
        </p:spPr>
      </p:pic>
      <p:sp>
        <p:nvSpPr>
          <p:cNvPr id="3" name="Slide Number Placeholder 1">
            <a:extLst>
              <a:ext uri="{FF2B5EF4-FFF2-40B4-BE49-F238E27FC236}">
                <a16:creationId xmlns:a16="http://schemas.microsoft.com/office/drawing/2014/main" id="{A4D88833-650C-DAC2-8B3D-04E74308B6CC}"/>
              </a:ext>
            </a:extLst>
          </p:cNvPr>
          <p:cNvSpPr txBox="1">
            <a:spLocks/>
          </p:cNvSpPr>
          <p:nvPr/>
        </p:nvSpPr>
        <p:spPr>
          <a:xfrm>
            <a:off x="10465494" y="404012"/>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14</a:t>
            </a:fld>
            <a:endParaRPr lang="ru-RU" sz="2800" dirty="0"/>
          </a:p>
        </p:txBody>
      </p:sp>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F1EC-EF06-43B5-AF6E-DF8D511938E3}"/>
              </a:ext>
            </a:extLst>
          </p:cNvPr>
          <p:cNvSpPr>
            <a:spLocks noGrp="1"/>
          </p:cNvSpPr>
          <p:nvPr>
            <p:ph type="title"/>
          </p:nvPr>
        </p:nvSpPr>
        <p:spPr>
          <a:xfrm>
            <a:off x="1393275" y="1143000"/>
            <a:ext cx="9402274" cy="1171930"/>
          </a:xfrm>
        </p:spPr>
        <p:txBody>
          <a:bodyPr>
            <a:noAutofit/>
          </a:bodyPr>
          <a:lstStyle/>
          <a:p>
            <a:pPr algn="ctr"/>
            <a:r>
              <a:rPr lang="en-IN" sz="3999" b="1" dirty="0">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999" b="1" dirty="0">
                <a:latin typeface="Times New Roman" panose="02020603050405020304" pitchFamily="18" charset="0"/>
                <a:ea typeface="Calibri" panose="020F0502020204030204" pitchFamily="34" charset="0"/>
                <a:cs typeface="Times New Roman" panose="02020603050405020304" pitchFamily="18" charset="0"/>
              </a:rPr>
            </a:br>
            <a:endParaRPr lang="en-IN" sz="3999"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6F52F9C-24C8-498A-B86A-504E0916CFF7}"/>
              </a:ext>
            </a:extLst>
          </p:cNvPr>
          <p:cNvPicPr>
            <a:picLocks noGrp="1"/>
          </p:cNvPicPr>
          <p:nvPr>
            <p:ph idx="1"/>
          </p:nvPr>
        </p:nvPicPr>
        <p:blipFill>
          <a:blip r:embed="rId2"/>
          <a:stretch>
            <a:fillRect/>
          </a:stretch>
        </p:blipFill>
        <p:spPr>
          <a:xfrm>
            <a:off x="1485384" y="2514600"/>
            <a:ext cx="9402275" cy="4044041"/>
          </a:xfrm>
          <a:prstGeom prst="rect">
            <a:avLst/>
          </a:prstGeom>
        </p:spPr>
      </p:pic>
      <p:sp>
        <p:nvSpPr>
          <p:cNvPr id="3" name="Slide Number Placeholder 1">
            <a:extLst>
              <a:ext uri="{FF2B5EF4-FFF2-40B4-BE49-F238E27FC236}">
                <a16:creationId xmlns:a16="http://schemas.microsoft.com/office/drawing/2014/main" id="{0755D146-0A33-CF86-836E-FCDCA8641E09}"/>
              </a:ext>
            </a:extLst>
          </p:cNvPr>
          <p:cNvSpPr txBox="1">
            <a:spLocks/>
          </p:cNvSpPr>
          <p:nvPr/>
        </p:nvSpPr>
        <p:spPr>
          <a:xfrm>
            <a:off x="10468668" y="375313"/>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15</a:t>
            </a:fld>
            <a:endParaRPr lang="ru-RU" sz="2800" dirty="0"/>
          </a:p>
        </p:txBody>
      </p:sp>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C1B1-C4C9-43D4-B4AD-1B5EFA3B524E}"/>
              </a:ext>
            </a:extLst>
          </p:cNvPr>
          <p:cNvSpPr>
            <a:spLocks noGrp="1"/>
          </p:cNvSpPr>
          <p:nvPr>
            <p:ph type="title"/>
          </p:nvPr>
        </p:nvSpPr>
        <p:spPr>
          <a:xfrm>
            <a:off x="379412" y="304800"/>
            <a:ext cx="11504692" cy="1400530"/>
          </a:xfrm>
        </p:spPr>
        <p:txBody>
          <a:bodyPr>
            <a:normAutofit fontScale="90000"/>
          </a:bodyPr>
          <a:lstStyle/>
          <a:p>
            <a:pPr algn="ct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9F3B53D-A66F-49AE-BD31-5408D4B0D248}"/>
              </a:ext>
            </a:extLst>
          </p:cNvPr>
          <p:cNvSpPr>
            <a:spLocks noGrp="1"/>
          </p:cNvSpPr>
          <p:nvPr>
            <p:ph type="body" idx="1"/>
          </p:nvPr>
        </p:nvSpPr>
        <p:spPr>
          <a:xfrm>
            <a:off x="1103026" y="2243138"/>
            <a:ext cx="4395193" cy="576262"/>
          </a:xfrm>
        </p:spPr>
        <p:txBody>
          <a:bodyPr/>
          <a:lstStyle/>
          <a:p>
            <a:r>
              <a:rPr lang="en-US" dirty="0"/>
              <a:t>First set</a:t>
            </a:r>
            <a:endParaRPr lang="en-IN" dirty="0"/>
          </a:p>
        </p:txBody>
      </p:sp>
      <p:sp>
        <p:nvSpPr>
          <p:cNvPr id="5" name="Text Placeholder 4">
            <a:extLst>
              <a:ext uri="{FF2B5EF4-FFF2-40B4-BE49-F238E27FC236}">
                <a16:creationId xmlns:a16="http://schemas.microsoft.com/office/drawing/2014/main" id="{30914EBB-43F3-40BF-AFC2-F47BFE1BB9E6}"/>
              </a:ext>
            </a:extLst>
          </p:cNvPr>
          <p:cNvSpPr>
            <a:spLocks noGrp="1"/>
          </p:cNvSpPr>
          <p:nvPr>
            <p:ph type="body" sz="quarter" idx="3"/>
          </p:nvPr>
        </p:nvSpPr>
        <p:spPr>
          <a:xfrm>
            <a:off x="6042618" y="2269331"/>
            <a:ext cx="4395194" cy="626269"/>
          </a:xfrm>
        </p:spPr>
        <p:txBody>
          <a:bodyPr/>
          <a:lstStyle/>
          <a:p>
            <a:r>
              <a:rPr lang="en-US" dirty="0"/>
              <a:t>Second set</a:t>
            </a:r>
            <a:endParaRPr lang="en-IN" dirty="0"/>
          </a:p>
        </p:txBody>
      </p:sp>
      <p:pic>
        <p:nvPicPr>
          <p:cNvPr id="7" name="Content Placeholder 6">
            <a:extLst>
              <a:ext uri="{FF2B5EF4-FFF2-40B4-BE49-F238E27FC236}">
                <a16:creationId xmlns:a16="http://schemas.microsoft.com/office/drawing/2014/main" id="{F4D7D08C-0702-4EB1-969D-DB393C38D1AA}"/>
              </a:ext>
            </a:extLst>
          </p:cNvPr>
          <p:cNvPicPr>
            <a:picLocks noGrp="1"/>
          </p:cNvPicPr>
          <p:nvPr>
            <p:ph sz="half" idx="2"/>
          </p:nvPr>
        </p:nvPicPr>
        <p:blipFill>
          <a:blip r:embed="rId2"/>
          <a:stretch>
            <a:fillRect/>
          </a:stretch>
        </p:blipFill>
        <p:spPr>
          <a:xfrm>
            <a:off x="839569" y="2945773"/>
            <a:ext cx="5156444" cy="3683627"/>
          </a:xfrm>
          <a:prstGeom prst="rect">
            <a:avLst/>
          </a:prstGeom>
        </p:spPr>
      </p:pic>
      <p:pic>
        <p:nvPicPr>
          <p:cNvPr id="8" name="Content Placeholder 7">
            <a:extLst>
              <a:ext uri="{FF2B5EF4-FFF2-40B4-BE49-F238E27FC236}">
                <a16:creationId xmlns:a16="http://schemas.microsoft.com/office/drawing/2014/main" id="{3D771B86-EB37-4E6B-8FD8-C8E77644C4B9}"/>
              </a:ext>
            </a:extLst>
          </p:cNvPr>
          <p:cNvPicPr>
            <a:picLocks noGrp="1"/>
          </p:cNvPicPr>
          <p:nvPr>
            <p:ph sz="quarter" idx="4"/>
          </p:nvPr>
        </p:nvPicPr>
        <p:blipFill>
          <a:blip r:embed="rId3"/>
          <a:stretch>
            <a:fillRect/>
          </a:stretch>
        </p:blipFill>
        <p:spPr>
          <a:xfrm>
            <a:off x="6170592" y="2944186"/>
            <a:ext cx="5713512" cy="3685214"/>
          </a:xfrm>
          <a:prstGeom prst="rect">
            <a:avLst/>
          </a:prstGeom>
        </p:spPr>
      </p:pic>
      <p:sp>
        <p:nvSpPr>
          <p:cNvPr id="4" name="Slide Number Placeholder 1">
            <a:extLst>
              <a:ext uri="{FF2B5EF4-FFF2-40B4-BE49-F238E27FC236}">
                <a16:creationId xmlns:a16="http://schemas.microsoft.com/office/drawing/2014/main" id="{8BCFA05D-8487-9A20-755C-679751A60585}"/>
              </a:ext>
            </a:extLst>
          </p:cNvPr>
          <p:cNvSpPr txBox="1">
            <a:spLocks/>
          </p:cNvSpPr>
          <p:nvPr/>
        </p:nvSpPr>
        <p:spPr>
          <a:xfrm>
            <a:off x="10514012" y="310718"/>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16</a:t>
            </a:fld>
            <a:endParaRPr lang="ru-RU" sz="2800" dirty="0"/>
          </a:p>
        </p:txBody>
      </p:sp>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A6F-A5AE-4620-8439-6C9504D3C6A7}"/>
              </a:ext>
            </a:extLst>
          </p:cNvPr>
          <p:cNvSpPr>
            <a:spLocks noGrp="1"/>
          </p:cNvSpPr>
          <p:nvPr>
            <p:ph type="title"/>
          </p:nvPr>
        </p:nvSpPr>
        <p:spPr/>
        <p:txBody>
          <a:bodyPr>
            <a:normAutofit/>
          </a:bodyPr>
          <a:lstStyle/>
          <a:p>
            <a:r>
              <a:rPr lang="en-US" sz="3199" dirty="0">
                <a:latin typeface="Times New Roman" panose="02020603050405020304" pitchFamily="18" charset="0"/>
                <a:cs typeface="Times New Roman" panose="02020603050405020304" pitchFamily="18" charset="0"/>
              </a:rPr>
              <a:t>Remaining section of Outliers Check:</a:t>
            </a:r>
            <a:endParaRPr lang="en-IN" sz="3199" dirty="0"/>
          </a:p>
        </p:txBody>
      </p:sp>
      <p:sp>
        <p:nvSpPr>
          <p:cNvPr id="3" name="Text Placeholder 2">
            <a:extLst>
              <a:ext uri="{FF2B5EF4-FFF2-40B4-BE49-F238E27FC236}">
                <a16:creationId xmlns:a16="http://schemas.microsoft.com/office/drawing/2014/main" id="{62B6F3F8-C2C0-4C02-A09F-7BB1E3CD848A}"/>
              </a:ext>
            </a:extLst>
          </p:cNvPr>
          <p:cNvSpPr>
            <a:spLocks noGrp="1"/>
          </p:cNvSpPr>
          <p:nvPr>
            <p:ph type="body" idx="1"/>
          </p:nvPr>
        </p:nvSpPr>
        <p:spPr>
          <a:xfrm>
            <a:off x="839570" y="1905000"/>
            <a:ext cx="4658650" cy="576262"/>
          </a:xfrm>
        </p:spPr>
        <p:txBody>
          <a:bodyPr/>
          <a:lstStyle/>
          <a:p>
            <a:r>
              <a:rPr lang="en-US" dirty="0"/>
              <a:t>Third set</a:t>
            </a:r>
            <a:endParaRPr lang="en-IN" dirty="0"/>
          </a:p>
        </p:txBody>
      </p:sp>
      <p:sp>
        <p:nvSpPr>
          <p:cNvPr id="5" name="Text Placeholder 4">
            <a:extLst>
              <a:ext uri="{FF2B5EF4-FFF2-40B4-BE49-F238E27FC236}">
                <a16:creationId xmlns:a16="http://schemas.microsoft.com/office/drawing/2014/main" id="{3A5D068D-9C1D-4A29-AE80-EDC56F0090F7}"/>
              </a:ext>
            </a:extLst>
          </p:cNvPr>
          <p:cNvSpPr>
            <a:spLocks noGrp="1"/>
          </p:cNvSpPr>
          <p:nvPr>
            <p:ph type="body" sz="quarter" idx="3"/>
          </p:nvPr>
        </p:nvSpPr>
        <p:spPr>
          <a:xfrm>
            <a:off x="6094411" y="1905000"/>
            <a:ext cx="3953805" cy="576262"/>
          </a:xfrm>
        </p:spPr>
        <p:txBody>
          <a:bodyPr/>
          <a:lstStyle/>
          <a:p>
            <a:r>
              <a:rPr lang="en-US" dirty="0"/>
              <a:t>Fourth set</a:t>
            </a:r>
            <a:endParaRPr lang="en-IN" dirty="0"/>
          </a:p>
        </p:txBody>
      </p:sp>
      <p:pic>
        <p:nvPicPr>
          <p:cNvPr id="7" name="Content Placeholder 6">
            <a:extLst>
              <a:ext uri="{FF2B5EF4-FFF2-40B4-BE49-F238E27FC236}">
                <a16:creationId xmlns:a16="http://schemas.microsoft.com/office/drawing/2014/main" id="{BBAED815-8167-4D33-8806-F46177880850}"/>
              </a:ext>
            </a:extLst>
          </p:cNvPr>
          <p:cNvPicPr>
            <a:picLocks noGrp="1"/>
          </p:cNvPicPr>
          <p:nvPr>
            <p:ph sz="half" idx="2"/>
          </p:nvPr>
        </p:nvPicPr>
        <p:blipFill>
          <a:blip r:embed="rId2"/>
          <a:stretch>
            <a:fillRect/>
          </a:stretch>
        </p:blipFill>
        <p:spPr>
          <a:xfrm>
            <a:off x="839569" y="2552928"/>
            <a:ext cx="5156444" cy="3828053"/>
          </a:xfrm>
          <a:prstGeom prst="rect">
            <a:avLst/>
          </a:prstGeom>
        </p:spPr>
      </p:pic>
      <p:pic>
        <p:nvPicPr>
          <p:cNvPr id="8" name="Content Placeholder 7">
            <a:extLst>
              <a:ext uri="{FF2B5EF4-FFF2-40B4-BE49-F238E27FC236}">
                <a16:creationId xmlns:a16="http://schemas.microsoft.com/office/drawing/2014/main" id="{1F2651FC-0324-45F1-9E77-2D6757A420DB}"/>
              </a:ext>
            </a:extLst>
          </p:cNvPr>
          <p:cNvPicPr>
            <a:picLocks noGrp="1"/>
          </p:cNvPicPr>
          <p:nvPr>
            <p:ph sz="quarter" idx="4"/>
          </p:nvPr>
        </p:nvPicPr>
        <p:blipFill>
          <a:blip r:embed="rId3"/>
          <a:stretch>
            <a:fillRect/>
          </a:stretch>
        </p:blipFill>
        <p:spPr>
          <a:xfrm>
            <a:off x="6170592" y="2505316"/>
            <a:ext cx="5181838" cy="3828052"/>
          </a:xfrm>
          <a:prstGeom prst="rect">
            <a:avLst/>
          </a:prstGeom>
        </p:spPr>
      </p:pic>
      <p:sp>
        <p:nvSpPr>
          <p:cNvPr id="4" name="Slide Number Placeholder 1">
            <a:extLst>
              <a:ext uri="{FF2B5EF4-FFF2-40B4-BE49-F238E27FC236}">
                <a16:creationId xmlns:a16="http://schemas.microsoft.com/office/drawing/2014/main" id="{F2D6B5BA-0022-0A0D-59BE-689A0C87B102}"/>
              </a:ext>
            </a:extLst>
          </p:cNvPr>
          <p:cNvSpPr txBox="1">
            <a:spLocks/>
          </p:cNvSpPr>
          <p:nvPr/>
        </p:nvSpPr>
        <p:spPr>
          <a:xfrm>
            <a:off x="10478090"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17</a:t>
            </a:fld>
            <a:endParaRPr lang="ru-RU" sz="2800" dirty="0"/>
          </a:p>
        </p:txBody>
      </p:sp>
    </p:spTree>
    <p:extLst>
      <p:ext uri="{BB962C8B-B14F-4D97-AF65-F5344CB8AC3E}">
        <p14:creationId xmlns:p14="http://schemas.microsoft.com/office/powerpoint/2010/main" val="1107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fontScale="90000"/>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br>
              <a:rPr lang="en-IN" b="1" dirty="0">
                <a:effectLst/>
                <a:latin typeface="Times New Roman" panose="02020603050405020304" pitchFamily="18" charset="0"/>
                <a:ea typeface="Calibri" panose="020F0502020204030204" pitchFamily="34" charset="0"/>
              </a:rPr>
            </a:br>
            <a:r>
              <a:rPr lang="en-IN" sz="21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199"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a:xfrm>
            <a:off x="961774" y="1905000"/>
            <a:ext cx="4536445" cy="576262"/>
          </a:xfrm>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id="{457035B6-2DA7-476A-96FB-1DD48859C7A2}"/>
              </a:ext>
            </a:extLst>
          </p:cNvPr>
          <p:cNvGraphicFramePr>
            <a:graphicFrameLocks noGrp="1"/>
          </p:cNvGraphicFramePr>
          <p:nvPr>
            <p:ph sz="half" idx="2"/>
          </p:nvPr>
        </p:nvGraphicFramePr>
        <p:xfrm>
          <a:off x="961774" y="2473098"/>
          <a:ext cx="4561287" cy="3749040"/>
        </p:xfrm>
        <a:graphic>
          <a:graphicData uri="http://schemas.openxmlformats.org/drawingml/2006/table">
            <a:tbl>
              <a:tblPr firstRow="1" firstCol="1" bandRow="1">
                <a:tableStyleId>{5C22544A-7EE6-4342-B048-85BDC9FD1C3A}</a:tableStyleId>
              </a:tblPr>
              <a:tblGrid>
                <a:gridCol w="2296327">
                  <a:extLst>
                    <a:ext uri="{9D8B030D-6E8A-4147-A177-3AD203B41FA5}">
                      <a16:colId xmlns:a16="http://schemas.microsoft.com/office/drawing/2014/main" val="1573701467"/>
                    </a:ext>
                  </a:extLst>
                </a:gridCol>
                <a:gridCol w="2264960">
                  <a:extLst>
                    <a:ext uri="{9D8B030D-6E8A-4147-A177-3AD203B41FA5}">
                      <a16:colId xmlns:a16="http://schemas.microsoft.com/office/drawing/2014/main" val="743923595"/>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67607614"/>
                  </a:ext>
                </a:extLst>
              </a:tr>
              <a:tr h="91416">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62575532"/>
                  </a:ext>
                </a:extLst>
              </a:tr>
              <a:tr h="91416">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904237893"/>
                  </a:ext>
                </a:extLst>
              </a:tr>
              <a:tr h="91416">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86941411"/>
                  </a:ext>
                </a:extLst>
              </a:tr>
              <a:tr h="91416">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35447157"/>
                  </a:ext>
                </a:extLst>
              </a:tr>
              <a:tr h="91416">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37378404"/>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87284967"/>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06325287"/>
                  </a:ext>
                </a:extLst>
              </a:tr>
              <a:tr h="91416">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5955439"/>
                  </a:ext>
                </a:extLst>
              </a:tr>
              <a:tr h="91416">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277280890"/>
                  </a:ext>
                </a:extLst>
              </a:tr>
              <a:tr h="91416">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693550"/>
                  </a:ext>
                </a:extLst>
              </a:tr>
              <a:tr h="91416">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16385375"/>
                  </a:ext>
                </a:extLst>
              </a:tr>
              <a:tr h="91416">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41492229"/>
                  </a:ext>
                </a:extLst>
              </a:tr>
              <a:tr h="91416">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00125918"/>
                  </a:ext>
                </a:extLst>
              </a:tr>
              <a:tr h="91416">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9815624"/>
                  </a:ext>
                </a:extLst>
              </a:tr>
              <a:tr h="91416">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0092998"/>
                  </a:ext>
                </a:extLst>
              </a:tr>
              <a:tr h="91416">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3883155"/>
                  </a:ext>
                </a:extLst>
              </a:tr>
              <a:tr h="91416">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52327906"/>
                  </a:ext>
                </a:extLst>
              </a:tr>
              <a:tr h="91416">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5848458"/>
                  </a:ext>
                </a:extLst>
              </a:tr>
              <a:tr h="91416">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05498032"/>
                  </a:ext>
                </a:extLst>
              </a:tr>
              <a:tr h="91416">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23035192"/>
                  </a:ext>
                </a:extLst>
              </a:tr>
              <a:tr h="91416">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82006439"/>
                  </a:ext>
                </a:extLst>
              </a:tr>
              <a:tr h="91416">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4033354"/>
                  </a:ext>
                </a:extLst>
              </a:tr>
              <a:tr h="91416">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832818250"/>
                  </a:ext>
                </a:extLst>
              </a:tr>
              <a:tr h="91416">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0576476"/>
                  </a:ext>
                </a:extLst>
              </a:tr>
              <a:tr h="91416">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613342997"/>
                  </a:ext>
                </a:extLst>
              </a:tr>
              <a:tr h="91416">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81546938"/>
                  </a:ext>
                </a:extLst>
              </a:tr>
              <a:tr h="91416">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0650782"/>
                  </a:ext>
                </a:extLst>
              </a:tr>
              <a:tr h="91416">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063003"/>
                  </a:ext>
                </a:extLst>
              </a:tr>
              <a:tr h="91416">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88678008"/>
                  </a:ext>
                </a:extLst>
              </a:tr>
              <a:tr h="91416">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159114180"/>
                  </a:ext>
                </a:extLst>
              </a:tr>
              <a:tr h="91416">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4846759"/>
                  </a:ext>
                </a:extLst>
              </a:tr>
              <a:tr h="91416">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1096801"/>
                  </a:ext>
                </a:extLst>
              </a:tr>
              <a:tr h="91416">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1090624"/>
                  </a:ext>
                </a:extLst>
              </a:tr>
              <a:tr h="91416">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4451782"/>
                  </a:ext>
                </a:extLst>
              </a:tr>
              <a:tr h="91416">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90741459"/>
                  </a:ext>
                </a:extLst>
              </a:tr>
              <a:tr h="91416">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15884264"/>
                  </a:ext>
                </a:extLst>
              </a:tr>
              <a:tr h="91416">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2719053"/>
                  </a:ext>
                </a:extLst>
              </a:tr>
              <a:tr h="91416">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881659386"/>
                  </a:ext>
                </a:extLst>
              </a:tr>
              <a:tr h="91416">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30077798"/>
                  </a:ext>
                </a:extLst>
              </a:tr>
              <a:tr h="91416">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9189571"/>
                  </a:ext>
                </a:extLst>
              </a:tr>
            </a:tbl>
          </a:graphicData>
        </a:graphic>
      </p:graphicFrame>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a:xfrm>
            <a:off x="5993391" y="1905000"/>
            <a:ext cx="4054825" cy="576262"/>
          </a:xfrm>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id="{1F5958F1-B24B-45F2-BEC2-1F378810BC54}"/>
              </a:ext>
            </a:extLst>
          </p:cNvPr>
          <p:cNvGraphicFramePr>
            <a:graphicFrameLocks noGrp="1"/>
          </p:cNvGraphicFramePr>
          <p:nvPr>
            <p:ph sz="quarter" idx="4"/>
          </p:nvPr>
        </p:nvGraphicFramePr>
        <p:xfrm>
          <a:off x="6018234" y="2473098"/>
          <a:ext cx="5331022" cy="3749040"/>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val="540644822"/>
                    </a:ext>
                  </a:extLst>
                </a:gridCol>
                <a:gridCol w="2647181">
                  <a:extLst>
                    <a:ext uri="{9D8B030D-6E8A-4147-A177-3AD203B41FA5}">
                      <a16:colId xmlns:a16="http://schemas.microsoft.com/office/drawing/2014/main" val="906705863"/>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740964154"/>
                  </a:ext>
                </a:extLst>
              </a:tr>
              <a:tr h="91416">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958109460"/>
                  </a:ext>
                </a:extLst>
              </a:tr>
              <a:tr h="91416">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04687466"/>
                  </a:ext>
                </a:extLst>
              </a:tr>
              <a:tr h="91416">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312814077"/>
                  </a:ext>
                </a:extLst>
              </a:tr>
              <a:tr h="91416">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070635756"/>
                  </a:ext>
                </a:extLst>
              </a:tr>
              <a:tr h="91416">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289074869"/>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673348023"/>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57420438"/>
                  </a:ext>
                </a:extLst>
              </a:tr>
              <a:tr h="91416">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66602345"/>
                  </a:ext>
                </a:extLst>
              </a:tr>
              <a:tr h="91416">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73871135"/>
                  </a:ext>
                </a:extLst>
              </a:tr>
              <a:tr h="91416">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70910516"/>
                  </a:ext>
                </a:extLst>
              </a:tr>
              <a:tr h="91416">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886894066"/>
                  </a:ext>
                </a:extLst>
              </a:tr>
              <a:tr h="91416">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667032"/>
                  </a:ext>
                </a:extLst>
              </a:tr>
              <a:tr h="91416">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19030437"/>
                  </a:ext>
                </a:extLst>
              </a:tr>
              <a:tr h="91416">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393061365"/>
                  </a:ext>
                </a:extLst>
              </a:tr>
              <a:tr h="91416">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264014073"/>
                  </a:ext>
                </a:extLst>
              </a:tr>
              <a:tr h="91416">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001868723"/>
                  </a:ext>
                </a:extLst>
              </a:tr>
              <a:tr h="91416">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35190516"/>
                  </a:ext>
                </a:extLst>
              </a:tr>
              <a:tr h="91416">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95230773"/>
                  </a:ext>
                </a:extLst>
              </a:tr>
              <a:tr h="91416">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52960678"/>
                  </a:ext>
                </a:extLst>
              </a:tr>
              <a:tr h="91416">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88847193"/>
                  </a:ext>
                </a:extLst>
              </a:tr>
              <a:tr h="91416">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122389991"/>
                  </a:ext>
                </a:extLst>
              </a:tr>
              <a:tr h="91416">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57914313"/>
                  </a:ext>
                </a:extLst>
              </a:tr>
              <a:tr h="91416">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785370869"/>
                  </a:ext>
                </a:extLst>
              </a:tr>
              <a:tr h="91416">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470903703"/>
                  </a:ext>
                </a:extLst>
              </a:tr>
              <a:tr h="91416">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729885856"/>
                  </a:ext>
                </a:extLst>
              </a:tr>
              <a:tr h="91416">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268883463"/>
                  </a:ext>
                </a:extLst>
              </a:tr>
              <a:tr h="91416">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924323332"/>
                  </a:ext>
                </a:extLst>
              </a:tr>
              <a:tr h="91416">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361975601"/>
                  </a:ext>
                </a:extLst>
              </a:tr>
              <a:tr h="91416">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2143255866"/>
                  </a:ext>
                </a:extLst>
              </a:tr>
              <a:tr h="91416">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47845763"/>
                  </a:ext>
                </a:extLst>
              </a:tr>
              <a:tr h="91416">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036273301"/>
                  </a:ext>
                </a:extLst>
              </a:tr>
              <a:tr h="91416">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99726289"/>
                  </a:ext>
                </a:extLst>
              </a:tr>
              <a:tr h="91416">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548666206"/>
                  </a:ext>
                </a:extLst>
              </a:tr>
              <a:tr h="91416">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1404287046"/>
                  </a:ext>
                </a:extLst>
              </a:tr>
              <a:tr h="91416">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671955709"/>
                  </a:ext>
                </a:extLst>
              </a:tr>
              <a:tr h="91416">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547106063"/>
                  </a:ext>
                </a:extLst>
              </a:tr>
              <a:tr h="91416">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4075220717"/>
                  </a:ext>
                </a:extLst>
              </a:tr>
              <a:tr h="91416">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980657503"/>
                  </a:ext>
                </a:extLst>
              </a:tr>
              <a:tr h="91416">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3402297515"/>
                  </a:ext>
                </a:extLst>
              </a:tr>
              <a:tr h="91416">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val="888179052"/>
                  </a:ext>
                </a:extLst>
              </a:tr>
            </a:tbl>
          </a:graphicData>
        </a:graphic>
      </p:graphicFrame>
      <p:sp>
        <p:nvSpPr>
          <p:cNvPr id="4" name="Slide Number Placeholder 1">
            <a:extLst>
              <a:ext uri="{FF2B5EF4-FFF2-40B4-BE49-F238E27FC236}">
                <a16:creationId xmlns:a16="http://schemas.microsoft.com/office/drawing/2014/main" id="{A6CB7D9D-93B2-3428-F234-727E095ED12C}"/>
              </a:ext>
            </a:extLst>
          </p:cNvPr>
          <p:cNvSpPr txBox="1">
            <a:spLocks/>
          </p:cNvSpPr>
          <p:nvPr/>
        </p:nvSpPr>
        <p:spPr>
          <a:xfrm>
            <a:off x="10437812" y="374199"/>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18</a:t>
            </a:fld>
            <a:endParaRPr lang="ru-RU" sz="2800" dirty="0"/>
          </a:p>
        </p:txBody>
      </p:sp>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a:xfrm>
            <a:off x="873993" y="990600"/>
            <a:ext cx="9402274" cy="1400530"/>
          </a:xfrm>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Model Building and Evaluation</a:t>
            </a:r>
            <a:endParaRPr lang="en-IN" dirty="0">
              <a:solidFill>
                <a:schemeClr val="tx1"/>
              </a:solidFill>
            </a:endParaRPr>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p:txBody>
      </p:sp>
      <p:sp>
        <p:nvSpPr>
          <p:cNvPr id="5" name="Slide Number Placeholder 1">
            <a:extLst>
              <a:ext uri="{FF2B5EF4-FFF2-40B4-BE49-F238E27FC236}">
                <a16:creationId xmlns:a16="http://schemas.microsoft.com/office/drawing/2014/main" id="{3603F2E0-BC60-9A65-9FC2-3C32169776A9}"/>
              </a:ext>
            </a:extLst>
          </p:cNvPr>
          <p:cNvSpPr txBox="1">
            <a:spLocks/>
          </p:cNvSpPr>
          <p:nvPr/>
        </p:nvSpPr>
        <p:spPr>
          <a:xfrm>
            <a:off x="10476851"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19</a:t>
            </a:fld>
            <a:endParaRPr lang="ru-RU" sz="2800" dirty="0"/>
          </a:p>
        </p:txBody>
      </p:sp>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sp>
        <p:nvSpPr>
          <p:cNvPr id="2" name="Slide Number Placeholder 1">
            <a:extLst>
              <a:ext uri="{FF2B5EF4-FFF2-40B4-BE49-F238E27FC236}">
                <a16:creationId xmlns:a16="http://schemas.microsoft.com/office/drawing/2014/main" id="{32E781B6-BED5-4375-A206-50F2B4F1C7AF}"/>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B87-5FCB-45D9-BA50-5A246D426B85}"/>
              </a:ext>
            </a:extLst>
          </p:cNvPr>
          <p:cNvSpPr>
            <a:spLocks noGrp="1"/>
          </p:cNvSpPr>
          <p:nvPr>
            <p:ph type="title"/>
          </p:nvPr>
        </p:nvSpPr>
        <p:spPr>
          <a:xfrm>
            <a:off x="951886" y="1295400"/>
            <a:ext cx="9402274" cy="1400530"/>
          </a:xfrm>
        </p:spPr>
        <p:txBody>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b="1" dirty="0"/>
          </a:p>
        </p:txBody>
      </p:sp>
      <p:sp>
        <p:nvSpPr>
          <p:cNvPr id="3" name="Text Placeholder 2">
            <a:extLst>
              <a:ext uri="{FF2B5EF4-FFF2-40B4-BE49-F238E27FC236}">
                <a16:creationId xmlns:a16="http://schemas.microsoft.com/office/drawing/2014/main" id="{2C14885C-EFEB-4CA5-A4DC-3B0D4AD076C2}"/>
              </a:ext>
            </a:extLst>
          </p:cNvPr>
          <p:cNvSpPr>
            <a:spLocks noGrp="1"/>
          </p:cNvSpPr>
          <p:nvPr>
            <p:ph type="body" idx="1"/>
          </p:nvPr>
        </p:nvSpPr>
        <p:spPr/>
        <p:txBody>
          <a:bodyPr>
            <a:normAutofit fontScale="55000" lnSpcReduction="2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Test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89.23</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81.81</a:t>
            </a:r>
          </a:p>
          <a:p>
            <a:endParaRPr lang="en-IN" dirty="0"/>
          </a:p>
        </p:txBody>
      </p:sp>
      <p:sp>
        <p:nvSpPr>
          <p:cNvPr id="5" name="Text Placeholder 4">
            <a:extLst>
              <a:ext uri="{FF2B5EF4-FFF2-40B4-BE49-F238E27FC236}">
                <a16:creationId xmlns:a16="http://schemas.microsoft.com/office/drawing/2014/main" id="{6507777A-55FC-4884-AAB1-8B34335FC60E}"/>
              </a:ext>
            </a:extLst>
          </p:cNvPr>
          <p:cNvSpPr>
            <a:spLocks noGrp="1"/>
          </p:cNvSpPr>
          <p:nvPr>
            <p:ph type="body" sz="quarter" idx="3"/>
          </p:nvPr>
        </p:nvSpPr>
        <p:spPr/>
        <p:txBody>
          <a:bodyPr>
            <a:normAutofit fontScale="55000" lnSpcReduction="20000"/>
          </a:bodyPr>
          <a:lstStyle/>
          <a:p>
            <a:endParaRPr lang="en-US" dirty="0"/>
          </a:p>
          <a:p>
            <a:r>
              <a:rPr lang="en-IN"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id="{749570ED-3AC4-476D-BDA6-7892032D49C9}"/>
              </a:ext>
            </a:extLst>
          </p:cNvPr>
          <p:cNvSpPr>
            <a:spLocks noGrp="1"/>
          </p:cNvSpPr>
          <p:nvPr>
            <p:ph sz="quarter" idx="4"/>
          </p:nvPr>
        </p:nvSpPr>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 99.99</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 81.60</a:t>
            </a:r>
          </a:p>
          <a:p>
            <a:endParaRPr lang="en-IN" dirty="0"/>
          </a:p>
        </p:txBody>
      </p:sp>
      <p:sp>
        <p:nvSpPr>
          <p:cNvPr id="8" name="Slide Number Placeholder 1">
            <a:extLst>
              <a:ext uri="{FF2B5EF4-FFF2-40B4-BE49-F238E27FC236}">
                <a16:creationId xmlns:a16="http://schemas.microsoft.com/office/drawing/2014/main" id="{C2C395F7-F07C-46B0-3A3B-302E6EBABB10}"/>
              </a:ext>
            </a:extLst>
          </p:cNvPr>
          <p:cNvSpPr txBox="1">
            <a:spLocks/>
          </p:cNvSpPr>
          <p:nvPr/>
        </p:nvSpPr>
        <p:spPr>
          <a:xfrm>
            <a:off x="104378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20</a:t>
            </a:fld>
            <a:endParaRPr lang="ru-RU" sz="2800" dirty="0"/>
          </a:p>
        </p:txBody>
      </p:sp>
    </p:spTree>
    <p:extLst>
      <p:ext uri="{BB962C8B-B14F-4D97-AF65-F5344CB8AC3E}">
        <p14:creationId xmlns:p14="http://schemas.microsoft.com/office/powerpoint/2010/main" val="245931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864C-30E0-4C75-9B4B-CC17FFA3C528}"/>
              </a:ext>
            </a:extLst>
          </p:cNvPr>
          <p:cNvSpPr>
            <a:spLocks noGrp="1"/>
          </p:cNvSpPr>
          <p:nvPr>
            <p:ph type="title"/>
          </p:nvPr>
        </p:nvSpPr>
        <p:spPr>
          <a:xfrm>
            <a:off x="628079" y="3502147"/>
            <a:ext cx="9402274" cy="1400530"/>
          </a:xfrm>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00579C-AF66-40E2-B9A2-2607C383BD1A}"/>
              </a:ext>
            </a:extLst>
          </p:cNvPr>
          <p:cNvSpPr>
            <a:spLocks noGrp="1"/>
          </p:cNvSpPr>
          <p:nvPr>
            <p:ph type="body" idx="1"/>
          </p:nvPr>
        </p:nvSpPr>
        <p:spPr>
          <a:xfrm>
            <a:off x="645943" y="4800600"/>
            <a:ext cx="4395193" cy="576262"/>
          </a:xfrm>
        </p:spPr>
        <p:txBody>
          <a:bodyPr/>
          <a:lstStyle/>
          <a:p>
            <a:r>
              <a:rPr lang="en-IN" b="1" dirty="0">
                <a:solidFill>
                  <a:srgbClr val="202124"/>
                </a:solidFill>
                <a:latin typeface="Times New Roman" panose="02020603050405020304" pitchFamily="18" charset="0"/>
                <a:ea typeface="Calibri" panose="020F0502020204030204" pitchFamily="34" charset="0"/>
              </a:rPr>
              <a:t>Random Forest Regressor:</a:t>
            </a:r>
            <a:endParaRPr lang="en-US" b="1" dirty="0">
              <a:solidFill>
                <a:srgbClr val="202124"/>
              </a:solidFill>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id="{F0481A70-BB4E-47FD-9167-C5853450F43D}"/>
              </a:ext>
            </a:extLst>
          </p:cNvPr>
          <p:cNvSpPr>
            <a:spLocks noGrp="1"/>
          </p:cNvSpPr>
          <p:nvPr>
            <p:ph sz="half" idx="2"/>
          </p:nvPr>
        </p:nvSpPr>
        <p:spPr>
          <a:xfrm>
            <a:off x="645943" y="5004753"/>
            <a:ext cx="5156444" cy="1325218"/>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158EB83-7076-46AF-995A-0F27EAA35B2F}"/>
              </a:ext>
            </a:extLst>
          </p:cNvPr>
          <p:cNvSpPr>
            <a:spLocks noGrp="1"/>
          </p:cNvSpPr>
          <p:nvPr>
            <p:ph type="body" sz="quarter" idx="3"/>
          </p:nvPr>
        </p:nvSpPr>
        <p:spPr>
          <a:xfrm>
            <a:off x="5942012" y="4800600"/>
            <a:ext cx="4395194" cy="576262"/>
          </a:xfrm>
        </p:spPr>
        <p:txBody>
          <a:bodyPr/>
          <a:lstStyle/>
          <a:p>
            <a:r>
              <a:rPr lang="en-IN"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Regressor</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ED8D0398-1DF9-4CBE-977E-87CF81443A3A}"/>
              </a:ext>
            </a:extLst>
          </p:cNvPr>
          <p:cNvSpPr>
            <a:spLocks noGrp="1"/>
          </p:cNvSpPr>
          <p:nvPr>
            <p:ph sz="quarter" idx="4"/>
          </p:nvPr>
        </p:nvSpPr>
        <p:spPr>
          <a:xfrm>
            <a:off x="5942012" y="5004753"/>
            <a:ext cx="5181838" cy="999865"/>
          </a:xfrm>
        </p:spPr>
        <p:txBody>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ACE9B909-1B83-928D-9C5D-A4C748C915E3}"/>
              </a:ext>
            </a:extLst>
          </p:cNvPr>
          <p:cNvSpPr txBox="1"/>
          <p:nvPr/>
        </p:nvSpPr>
        <p:spPr>
          <a:xfrm>
            <a:off x="760412" y="817132"/>
            <a:ext cx="10287000"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Hyper Parameter Tuning</a:t>
            </a:r>
            <a:endParaRPr lang="en-IN" sz="4800" dirty="0"/>
          </a:p>
        </p:txBody>
      </p:sp>
      <p:sp>
        <p:nvSpPr>
          <p:cNvPr id="11" name="TextBox 10">
            <a:extLst>
              <a:ext uri="{FF2B5EF4-FFF2-40B4-BE49-F238E27FC236}">
                <a16:creationId xmlns:a16="http://schemas.microsoft.com/office/drawing/2014/main" id="{FB6510D9-A696-FAE3-986C-7F82127AA72E}"/>
              </a:ext>
            </a:extLst>
          </p:cNvPr>
          <p:cNvSpPr txBox="1"/>
          <p:nvPr/>
        </p:nvSpPr>
        <p:spPr>
          <a:xfrm>
            <a:off x="763262" y="1876696"/>
            <a:ext cx="8988749" cy="646074"/>
          </a:xfrm>
          <a:prstGeom prst="rect">
            <a:avLst/>
          </a:prstGeom>
          <a:noFill/>
        </p:spPr>
        <p:txBody>
          <a:bodyPr wrap="square">
            <a:spAutoFit/>
          </a:bodyPr>
          <a:lstStyle/>
          <a:p>
            <a:r>
              <a:rPr lang="en-IN" sz="1799" b="1" dirty="0">
                <a:solidFill>
                  <a:schemeClr val="bg1"/>
                </a:solidFill>
                <a:latin typeface="Times New Roman" panose="02020603050405020304" pitchFamily="18" charset="0"/>
                <a:ea typeface="Calibri" panose="020F0502020204030204" pitchFamily="34" charset="0"/>
              </a:rPr>
              <a:t>The Hyper parameter tuning is carried out for both Random Forest and </a:t>
            </a:r>
            <a:r>
              <a:rPr lang="en-IN" sz="1799"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r>
              <a:rPr lang="en-IN" sz="1799"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r>
              <a:rPr lang="en-IN" sz="1799" b="1" dirty="0">
                <a:solidFill>
                  <a:schemeClr val="bg1"/>
                </a:solidFill>
                <a:latin typeface="Times New Roman" panose="02020603050405020304" pitchFamily="18" charset="0"/>
                <a:cs typeface="Times New Roman" panose="02020603050405020304" pitchFamily="18" charset="0"/>
              </a:rPr>
              <a:t>Because both predict test value is similar i.e. 89.</a:t>
            </a:r>
            <a:endParaRPr lang="en-IN" dirty="0">
              <a:solidFill>
                <a:schemeClr val="bg1"/>
              </a:solidFill>
            </a:endParaRPr>
          </a:p>
        </p:txBody>
      </p:sp>
      <p:sp>
        <p:nvSpPr>
          <p:cNvPr id="12" name="Slide Number Placeholder 1">
            <a:extLst>
              <a:ext uri="{FF2B5EF4-FFF2-40B4-BE49-F238E27FC236}">
                <a16:creationId xmlns:a16="http://schemas.microsoft.com/office/drawing/2014/main" id="{65795264-EF5B-AA81-69C0-9AE22F28B984}"/>
              </a:ext>
            </a:extLst>
          </p:cNvPr>
          <p:cNvSpPr txBox="1">
            <a:spLocks/>
          </p:cNvSpPr>
          <p:nvPr/>
        </p:nvSpPr>
        <p:spPr>
          <a:xfrm>
            <a:off x="10514012" y="433288"/>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21</a:t>
            </a:fld>
            <a:endParaRPr lang="ru-RU" sz="2800" dirty="0"/>
          </a:p>
        </p:txBody>
      </p:sp>
    </p:spTree>
    <p:extLst>
      <p:ext uri="{BB962C8B-B14F-4D97-AF65-F5344CB8AC3E}">
        <p14:creationId xmlns:p14="http://schemas.microsoft.com/office/powerpoint/2010/main" val="24443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a:xfrm>
            <a:off x="1682732" y="2209800"/>
            <a:ext cx="8823360" cy="967382"/>
          </a:xfrm>
        </p:spPr>
        <p:txBody>
          <a:bodyPr>
            <a:normAutofit/>
          </a:bodyPr>
          <a:lstStyle/>
          <a:p>
            <a:pPr algn="ctr"/>
            <a:r>
              <a:rPr lang="en-US" sz="4399" dirty="0">
                <a:latin typeface="Times New Roman" panose="02020603050405020304" pitchFamily="18" charset="0"/>
                <a:cs typeface="Times New Roman" panose="02020603050405020304" pitchFamily="18" charset="0"/>
              </a:rPr>
              <a:t>Best Model</a:t>
            </a:r>
            <a:endParaRPr lang="en-IN" sz="43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682732" y="3439357"/>
            <a:ext cx="8823360" cy="861420"/>
          </a:xfrm>
        </p:spPr>
        <p:txBody>
          <a:bodyPr>
            <a:noAutofit/>
          </a:bodyPr>
          <a:lstStyle/>
          <a:p>
            <a:r>
              <a:rPr lang="en-US" sz="2000" dirty="0">
                <a:solidFill>
                  <a:schemeClr val="bg1"/>
                </a:solidFill>
                <a:latin typeface="Times New Roman" panose="02020603050405020304" pitchFamily="18" charset="0"/>
                <a:cs typeface="Times New Roman" panose="02020603050405020304" pitchFamily="18" charset="0"/>
              </a:rPr>
              <a:t>Hyper parameter Tuning performance is compared for both Random Forest and </a:t>
            </a:r>
            <a:r>
              <a:rPr lang="en-US" sz="2000" dirty="0" err="1">
                <a:solidFill>
                  <a:schemeClr val="bg1"/>
                </a:solidFill>
                <a:latin typeface="Times New Roman" panose="02020603050405020304" pitchFamily="18" charset="0"/>
                <a:cs typeface="Times New Roman" panose="02020603050405020304" pitchFamily="18" charset="0"/>
              </a:rPr>
              <a:t>XGBoost</a:t>
            </a:r>
            <a:r>
              <a:rPr lang="en-US" sz="2000" dirty="0">
                <a:solidFill>
                  <a:schemeClr val="bg1"/>
                </a:solidFill>
                <a:latin typeface="Times New Roman" panose="02020603050405020304" pitchFamily="18" charset="0"/>
                <a:cs typeface="Times New Roman" panose="02020603050405020304" pitchFamily="18" charset="0"/>
              </a:rPr>
              <a:t> Hyper parameter Tuning i.e.,R2 score = 86.79 and 89.15 respectively. Finally, </a:t>
            </a:r>
            <a:r>
              <a:rPr lang="en-US" sz="2000" dirty="0" err="1">
                <a:solidFill>
                  <a:schemeClr val="bg1"/>
                </a:solidFill>
                <a:latin typeface="Times New Roman" panose="02020603050405020304" pitchFamily="18" charset="0"/>
                <a:cs typeface="Times New Roman" panose="02020603050405020304" pitchFamily="18" charset="0"/>
              </a:rPr>
              <a:t>XGBoost</a:t>
            </a:r>
            <a:r>
              <a:rPr lang="en-US" sz="2000" dirty="0">
                <a:solidFill>
                  <a:schemeClr val="bg1"/>
                </a:solidFill>
                <a:latin typeface="Times New Roman" panose="02020603050405020304" pitchFamily="18" charset="0"/>
                <a:cs typeface="Times New Roman" panose="02020603050405020304" pitchFamily="18" charset="0"/>
              </a:rPr>
              <a:t> has better R2 score.so this is our best model for these dataset. </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87E04F3E-D045-6970-0536-29237E836083}"/>
              </a:ext>
            </a:extLst>
          </p:cNvPr>
          <p:cNvSpPr txBox="1">
            <a:spLocks/>
          </p:cNvSpPr>
          <p:nvPr/>
        </p:nvSpPr>
        <p:spPr>
          <a:xfrm>
            <a:off x="10506092"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22</a:t>
            </a:fld>
            <a:endParaRPr lang="ru-RU" sz="2800" dirty="0"/>
          </a:p>
        </p:txBody>
      </p:sp>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chemeClr val="tx1"/>
                </a:solidFill>
                <a:effectLst/>
                <a:latin typeface="Times New Roman" panose="02020603050405020304" pitchFamily="18" charset="0"/>
                <a:ea typeface="Times New Roman" panose="02020603050405020304" pitchFamily="18" charset="0"/>
              </a:rPr>
              <a:t>Performance Interpretation:</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a:xfrm>
            <a:off x="1235110" y="1697363"/>
            <a:ext cx="4395193" cy="576262"/>
          </a:xfrm>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799" dirty="0">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id="{8F7A1627-32D0-4F09-B436-AAB235079EAE}"/>
              </a:ext>
            </a:extLst>
          </p:cNvPr>
          <p:cNvPicPr>
            <a:picLocks noGrp="1" noChangeAspect="1"/>
          </p:cNvPicPr>
          <p:nvPr>
            <p:ph sz="half" idx="2"/>
          </p:nvPr>
        </p:nvPicPr>
        <p:blipFill>
          <a:blip r:embed="rId2"/>
          <a:stretch>
            <a:fillRect/>
          </a:stretch>
        </p:blipFill>
        <p:spPr>
          <a:xfrm>
            <a:off x="1205279" y="2333912"/>
            <a:ext cx="4425024" cy="3599511"/>
          </a:xfrm>
        </p:spPr>
      </p:pic>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a:xfrm>
            <a:off x="6243145" y="2193131"/>
            <a:ext cx="4395194" cy="576262"/>
          </a:xfrm>
        </p:spPr>
        <p:txBody>
          <a:bodyPr/>
          <a:lstStyle/>
          <a:p>
            <a:r>
              <a:rPr lang="en-IN" sz="1799" dirty="0">
                <a:solidFill>
                  <a:srgbClr val="000000"/>
                </a:solidFill>
                <a:latin typeface="Times New Roman" panose="02020603050405020304" pitchFamily="18" charset="0"/>
                <a:ea typeface="Times New Roman" panose="02020603050405020304" pitchFamily="18" charset="0"/>
              </a:rPr>
              <a:t> </a:t>
            </a:r>
            <a:endParaRPr lang="en-IN" sz="1799"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id="{470B0077-35F3-4177-8CC5-1BD9F2AEA3B3}"/>
              </a:ext>
            </a:extLst>
          </p:cNvPr>
          <p:cNvPicPr>
            <a:picLocks noGrp="1" noChangeAspect="1"/>
          </p:cNvPicPr>
          <p:nvPr>
            <p:ph sz="quarter" idx="4"/>
          </p:nvPr>
        </p:nvPicPr>
        <p:blipFill>
          <a:blip r:embed="rId3"/>
          <a:stretch>
            <a:fillRect/>
          </a:stretch>
        </p:blipFill>
        <p:spPr>
          <a:xfrm>
            <a:off x="6243145" y="2333912"/>
            <a:ext cx="4812953" cy="3494764"/>
          </a:xfrm>
        </p:spPr>
      </p:pic>
      <p:sp>
        <p:nvSpPr>
          <p:cNvPr id="4" name="Slide Number Placeholder 1">
            <a:extLst>
              <a:ext uri="{FF2B5EF4-FFF2-40B4-BE49-F238E27FC236}">
                <a16:creationId xmlns:a16="http://schemas.microsoft.com/office/drawing/2014/main" id="{8C5EE35C-51A3-1B8E-9992-C91BE9D4290B}"/>
              </a:ext>
            </a:extLst>
          </p:cNvPr>
          <p:cNvSpPr txBox="1">
            <a:spLocks/>
          </p:cNvSpPr>
          <p:nvPr/>
        </p:nvSpPr>
        <p:spPr>
          <a:xfrm>
            <a:off x="104378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23</a:t>
            </a:fld>
            <a:endParaRPr lang="ru-RU" sz="2800" dirty="0"/>
          </a:p>
        </p:txBody>
      </p:sp>
    </p:spTree>
    <p:extLst>
      <p:ext uri="{BB962C8B-B14F-4D97-AF65-F5344CB8AC3E}">
        <p14:creationId xmlns:p14="http://schemas.microsoft.com/office/powerpoint/2010/main" val="41037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E44BE1-4540-4C9B-8485-382335C0064D}"/>
              </a:ext>
            </a:extLst>
          </p:cNvPr>
          <p:cNvPicPr>
            <a:picLocks noGrp="1"/>
          </p:cNvPicPr>
          <p:nvPr>
            <p:ph idx="1"/>
          </p:nvPr>
        </p:nvPicPr>
        <p:blipFill>
          <a:blip r:embed="rId2"/>
          <a:stretch>
            <a:fillRect/>
          </a:stretch>
        </p:blipFill>
        <p:spPr>
          <a:xfrm>
            <a:off x="3045566" y="2626360"/>
            <a:ext cx="6097692" cy="4018503"/>
          </a:xfrm>
          <a:prstGeom prst="rect">
            <a:avLst/>
          </a:prstGeom>
        </p:spPr>
      </p:pic>
      <p:sp>
        <p:nvSpPr>
          <p:cNvPr id="5" name="Rectangle 1">
            <a:extLst>
              <a:ext uri="{FF2B5EF4-FFF2-40B4-BE49-F238E27FC236}">
                <a16:creationId xmlns:a16="http://schemas.microsoft.com/office/drawing/2014/main" id="{1A86730B-F399-4925-815A-95FF2FC64D41}"/>
              </a:ext>
            </a:extLst>
          </p:cNvPr>
          <p:cNvSpPr>
            <a:spLocks noGrp="1" noChangeArrowheads="1"/>
          </p:cNvSpPr>
          <p:nvPr>
            <p:ph type="title"/>
          </p:nvPr>
        </p:nvSpPr>
        <p:spPr bwMode="auto">
          <a:xfrm>
            <a:off x="303212" y="995569"/>
            <a:ext cx="11445986" cy="1630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Notice here that our residuals looked to be normally distributed and that's really a good sign which means that</a:t>
            </a:r>
            <a:b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our model was a correct choice for the data.</a:t>
            </a: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From these plots above, we can understand the distribution of </a:t>
            </a:r>
            <a:r>
              <a:rPr lang="en-US" altLang="en-US" sz="1999"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Sale Price</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999"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defTabSz="914126" eaLnBrk="0" fontAlgn="base" hangingPunct="0">
              <a:spcAft>
                <a:spcPct val="0"/>
              </a:spcAft>
            </a:pP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we came to know that our best model is both </a:t>
            </a:r>
            <a:r>
              <a:rPr lang="en-US" altLang="en-US" sz="1999"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the worst model </a:t>
            </a:r>
            <a:b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9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is Decision Tree</a:t>
            </a:r>
            <a:r>
              <a:rPr lang="en-US" altLang="en-US" sz="1200" dirty="0">
                <a:solidFill>
                  <a:srgbClr val="000000"/>
                </a:solidFill>
                <a:latin typeface="Arial" panose="020B0604020202020204" pitchFamily="34" charset="0"/>
                <a:ea typeface="Times New Roman" panose="02020603050405020304" pitchFamily="18" charset="0"/>
              </a:rPr>
              <a:t>.</a:t>
            </a:r>
            <a:endParaRPr lang="en-US" altLang="en-US" sz="1799" dirty="0">
              <a:solidFill>
                <a:schemeClr val="tx1"/>
              </a:solidFill>
              <a:latin typeface="Arial" panose="020B0604020202020204" pitchFamily="34" charset="0"/>
            </a:endParaRPr>
          </a:p>
        </p:txBody>
      </p:sp>
      <p:sp>
        <p:nvSpPr>
          <p:cNvPr id="2" name="Slide Number Placeholder 1">
            <a:extLst>
              <a:ext uri="{FF2B5EF4-FFF2-40B4-BE49-F238E27FC236}">
                <a16:creationId xmlns:a16="http://schemas.microsoft.com/office/drawing/2014/main" id="{835729A9-8B9A-601A-27A1-7B60266CF426}"/>
              </a:ext>
            </a:extLst>
          </p:cNvPr>
          <p:cNvSpPr txBox="1">
            <a:spLocks/>
          </p:cNvSpPr>
          <p:nvPr/>
        </p:nvSpPr>
        <p:spPr>
          <a:xfrm>
            <a:off x="10437812" y="3048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24</a:t>
            </a:fld>
            <a:endParaRPr lang="ru-RU" sz="2800" dirty="0"/>
          </a:p>
        </p:txBody>
      </p:sp>
    </p:spTree>
    <p:extLst>
      <p:ext uri="{BB962C8B-B14F-4D97-AF65-F5344CB8AC3E}">
        <p14:creationId xmlns:p14="http://schemas.microsoft.com/office/powerpoint/2010/main" val="32588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a:xfrm>
            <a:off x="1682732" y="1981200"/>
            <a:ext cx="8823360" cy="738782"/>
          </a:xfrm>
        </p:spPr>
        <p:txBody>
          <a:bodyPr>
            <a:normAutofit fontScale="90000"/>
          </a:bodyPr>
          <a:lstStyle/>
          <a:p>
            <a:pPr algn="ctr">
              <a:lnSpc>
                <a:spcPct val="107000"/>
              </a:lnSpc>
              <a:spcBef>
                <a:spcPts val="200"/>
              </a:spcBef>
              <a:spcAft>
                <a:spcPts val="600"/>
              </a:spcAft>
            </a:pP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399"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a:xfrm>
            <a:off x="1682732" y="2998290"/>
            <a:ext cx="8823360" cy="861420"/>
          </a:xfrm>
        </p:spPr>
        <p:txBody>
          <a:bodyPr>
            <a:noAutofit/>
          </a:bodyPr>
          <a:lstStyle/>
          <a:p>
            <a:pPr algn="just"/>
            <a:r>
              <a:rPr lang="en-IN" sz="2000" dirty="0">
                <a:solidFill>
                  <a:schemeClr val="bg1"/>
                </a:solidFill>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a:t>
            </a:r>
            <a:r>
              <a:rPr lang="en-IN" sz="2000" dirty="0" err="1">
                <a:solidFill>
                  <a:schemeClr val="bg1"/>
                </a:solidFill>
                <a:latin typeface="Times New Roman" panose="02020603050405020304" pitchFamily="18" charset="0"/>
                <a:ea typeface="Times New Roman" panose="02020603050405020304" pitchFamily="18" charset="0"/>
              </a:rPr>
              <a:t>XGBoost</a:t>
            </a:r>
            <a:r>
              <a:rPr lang="en-IN" sz="2000" dirty="0">
                <a:solidFill>
                  <a:schemeClr val="bg1"/>
                </a:solidFill>
                <a:latin typeface="Times New Roman" panose="02020603050405020304" pitchFamily="18" charset="0"/>
                <a:ea typeface="Times New Roman" panose="02020603050405020304" pitchFamily="18" charset="0"/>
              </a:rPr>
              <a:t> models. We have 81 features in our data which is a big number, so we will take a look at the 15 most important features.</a:t>
            </a:r>
          </a:p>
          <a:p>
            <a:pPr algn="just"/>
            <a:endParaRPr lang="en-IN" sz="2000" dirty="0">
              <a:solidFill>
                <a:schemeClr val="bg1"/>
              </a:solidFill>
            </a:endParaRPr>
          </a:p>
        </p:txBody>
      </p:sp>
      <p:sp>
        <p:nvSpPr>
          <p:cNvPr id="5" name="Slide Number Placeholder 1">
            <a:extLst>
              <a:ext uri="{FF2B5EF4-FFF2-40B4-BE49-F238E27FC236}">
                <a16:creationId xmlns:a16="http://schemas.microsoft.com/office/drawing/2014/main" id="{02FA0A29-61CE-AC9D-5748-9B3EB148039E}"/>
              </a:ext>
            </a:extLst>
          </p:cNvPr>
          <p:cNvSpPr txBox="1">
            <a:spLocks/>
          </p:cNvSpPr>
          <p:nvPr/>
        </p:nvSpPr>
        <p:spPr>
          <a:xfrm>
            <a:off x="10447757"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25</a:t>
            </a:fld>
            <a:endParaRPr lang="ru-RU" sz="2800" dirty="0"/>
          </a:p>
        </p:txBody>
      </p:sp>
    </p:spTree>
    <p:extLst>
      <p:ext uri="{BB962C8B-B14F-4D97-AF65-F5344CB8AC3E}">
        <p14:creationId xmlns:p14="http://schemas.microsoft.com/office/powerpoint/2010/main" val="986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06C2-8A54-41B8-A8B4-A4D7BCFB5E20}"/>
              </a:ext>
            </a:extLst>
          </p:cNvPr>
          <p:cNvSpPr>
            <a:spLocks noGrp="1"/>
          </p:cNvSpPr>
          <p:nvPr>
            <p:ph type="title"/>
          </p:nvPr>
        </p:nvSpPr>
        <p:spPr>
          <a:xfrm>
            <a:off x="797082" y="797780"/>
            <a:ext cx="9402274" cy="1400530"/>
          </a:xfrm>
        </p:spPr>
        <p:txBody>
          <a:bodyPr/>
          <a:lstStyle/>
          <a:p>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dirty="0">
              <a:solidFill>
                <a:schemeClr val="tx1"/>
              </a:solidFill>
            </a:endParaRPr>
          </a:p>
        </p:txBody>
      </p:sp>
      <p:sp>
        <p:nvSpPr>
          <p:cNvPr id="3" name="Text Placeholder 2">
            <a:extLst>
              <a:ext uri="{FF2B5EF4-FFF2-40B4-BE49-F238E27FC236}">
                <a16:creationId xmlns:a16="http://schemas.microsoft.com/office/drawing/2014/main" id="{43A02A1C-91F6-4E08-BC04-8B194A31BAEF}"/>
              </a:ext>
            </a:extLst>
          </p:cNvPr>
          <p:cNvSpPr>
            <a:spLocks noGrp="1"/>
          </p:cNvSpPr>
          <p:nvPr>
            <p:ph type="body" idx="1"/>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1CCC8C6-533B-431B-997A-FE3C18E41F7B}"/>
              </a:ext>
            </a:extLst>
          </p:cNvPr>
          <p:cNvSpPr>
            <a:spLocks noGrp="1"/>
          </p:cNvSpPr>
          <p:nvPr>
            <p:ph type="body" sz="quarter" idx="3"/>
          </p:nvPr>
        </p:nvSpPr>
        <p:spPr>
          <a:xfrm>
            <a:off x="6225216" y="1900514"/>
            <a:ext cx="4395194" cy="576262"/>
          </a:xfrm>
        </p:spPr>
        <p:txBody>
          <a:bodyPr/>
          <a:lstStyle/>
          <a:p>
            <a:r>
              <a:rPr lang="en-US" dirty="0" err="1">
                <a:solidFill>
                  <a:schemeClr val="bg1"/>
                </a:solidFill>
                <a:latin typeface="Times New Roman" panose="02020603050405020304" pitchFamily="18" charset="0"/>
                <a:cs typeface="Times New Roman" panose="02020603050405020304" pitchFamily="18" charset="0"/>
              </a:rPr>
              <a:t>XGBoost</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A30485-76A4-4B38-92DA-99013A2E6B0C}"/>
              </a:ext>
            </a:extLst>
          </p:cNvPr>
          <p:cNvPicPr>
            <a:picLocks noGrp="1"/>
          </p:cNvPicPr>
          <p:nvPr>
            <p:ph sz="half" idx="2"/>
          </p:nvPr>
        </p:nvPicPr>
        <p:blipFill>
          <a:blip r:embed="rId2"/>
          <a:stretch>
            <a:fillRect/>
          </a:stretch>
        </p:blipFill>
        <p:spPr>
          <a:xfrm>
            <a:off x="891019" y="2816306"/>
            <a:ext cx="4951965" cy="3072758"/>
          </a:xfrm>
          <a:prstGeom prst="rect">
            <a:avLst/>
          </a:prstGeom>
        </p:spPr>
      </p:pic>
      <p:pic>
        <p:nvPicPr>
          <p:cNvPr id="8" name="Content Placeholder 7">
            <a:extLst>
              <a:ext uri="{FF2B5EF4-FFF2-40B4-BE49-F238E27FC236}">
                <a16:creationId xmlns:a16="http://schemas.microsoft.com/office/drawing/2014/main" id="{D99C2D3C-D591-4ACA-B760-3111F7314389}"/>
              </a:ext>
            </a:extLst>
          </p:cNvPr>
          <p:cNvPicPr>
            <a:picLocks noGrp="1"/>
          </p:cNvPicPr>
          <p:nvPr>
            <p:ph sz="quarter" idx="4"/>
          </p:nvPr>
        </p:nvPicPr>
        <p:blipFill>
          <a:blip r:embed="rId3"/>
          <a:stretch>
            <a:fillRect/>
          </a:stretch>
        </p:blipFill>
        <p:spPr>
          <a:xfrm>
            <a:off x="6225216" y="2820274"/>
            <a:ext cx="5072590" cy="3053712"/>
          </a:xfrm>
          <a:prstGeom prst="rect">
            <a:avLst/>
          </a:prstGeom>
        </p:spPr>
      </p:pic>
      <p:sp>
        <p:nvSpPr>
          <p:cNvPr id="4" name="Slide Number Placeholder 1">
            <a:extLst>
              <a:ext uri="{FF2B5EF4-FFF2-40B4-BE49-F238E27FC236}">
                <a16:creationId xmlns:a16="http://schemas.microsoft.com/office/drawing/2014/main" id="{A9B4DDEB-D862-0475-97C8-09D8C4B008D8}"/>
              </a:ext>
            </a:extLst>
          </p:cNvPr>
          <p:cNvSpPr txBox="1">
            <a:spLocks/>
          </p:cNvSpPr>
          <p:nvPr/>
        </p:nvSpPr>
        <p:spPr>
          <a:xfrm>
            <a:off x="10453798" y="41393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26</a:t>
            </a:fld>
            <a:endParaRPr lang="ru-RU" sz="2800" dirty="0"/>
          </a:p>
        </p:txBody>
      </p:sp>
    </p:spTree>
    <p:extLst>
      <p:ext uri="{BB962C8B-B14F-4D97-AF65-F5344CB8AC3E}">
        <p14:creationId xmlns:p14="http://schemas.microsoft.com/office/powerpoint/2010/main" val="303596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BD74-4142-4850-B22B-1CF5C4D7D251}"/>
              </a:ext>
            </a:extLst>
          </p:cNvPr>
          <p:cNvSpPr>
            <a:spLocks noGrp="1"/>
          </p:cNvSpPr>
          <p:nvPr>
            <p:ph type="ctrTitle"/>
          </p:nvPr>
        </p:nvSpPr>
        <p:spPr>
          <a:xfrm>
            <a:off x="1682732" y="3505200"/>
            <a:ext cx="8823360" cy="457200"/>
          </a:xfrm>
        </p:spPr>
        <p:txBody>
          <a:bodyPr>
            <a:normAutofit fontScale="90000"/>
          </a:bodyPr>
          <a:lstStyle/>
          <a:p>
            <a:pPr algn="ctr"/>
            <a:r>
              <a:rPr lang="en-IN" sz="4399" b="1" dirty="0">
                <a:solidFill>
                  <a:schemeClr val="tx1"/>
                </a:solidFill>
                <a:latin typeface="Times New Roman" panose="02020603050405020304" pitchFamily="18" charset="0"/>
                <a:ea typeface="Times New Roman" panose="02020603050405020304" pitchFamily="18" charset="0"/>
              </a:rPr>
              <a:t>Common Important Features:</a:t>
            </a:r>
            <a:br>
              <a:rPr lang="en-IN" sz="4399" dirty="0">
                <a:solidFill>
                  <a:schemeClr val="tx1"/>
                </a:solidFill>
                <a:latin typeface="Times New Roman" panose="02020603050405020304" pitchFamily="18" charset="0"/>
                <a:ea typeface="Times New Roman" panose="02020603050405020304" pitchFamily="18" charset="0"/>
              </a:rPr>
            </a:br>
            <a:endParaRPr lang="en-IN" sz="4399" dirty="0">
              <a:solidFill>
                <a:schemeClr val="tx1"/>
              </a:solidFill>
            </a:endParaRPr>
          </a:p>
        </p:txBody>
      </p:sp>
      <p:sp>
        <p:nvSpPr>
          <p:cNvPr id="3" name="Subtitle 2">
            <a:extLst>
              <a:ext uri="{FF2B5EF4-FFF2-40B4-BE49-F238E27FC236}">
                <a16:creationId xmlns:a16="http://schemas.microsoft.com/office/drawing/2014/main" id="{EC26FC70-D351-46C9-87A8-7A58D3FB3F42}"/>
              </a:ext>
            </a:extLst>
          </p:cNvPr>
          <p:cNvSpPr>
            <a:spLocks noGrp="1"/>
          </p:cNvSpPr>
          <p:nvPr>
            <p:ph type="subTitle" idx="1"/>
          </p:nvPr>
        </p:nvSpPr>
        <p:spPr>
          <a:xfrm>
            <a:off x="1682732" y="3533313"/>
            <a:ext cx="8823360" cy="861420"/>
          </a:xfrm>
        </p:spPr>
        <p:txBody>
          <a:bodyPr>
            <a:noAutofit/>
          </a:bodyPr>
          <a:lstStyle/>
          <a:p>
            <a:pPr algn="just"/>
            <a:r>
              <a:rPr lang="en-IN" sz="2000" dirty="0">
                <a:solidFill>
                  <a:schemeClr val="bg1"/>
                </a:solidFill>
                <a:latin typeface="Times New Roman" panose="02020603050405020304" pitchFamily="18" charset="0"/>
                <a:ea typeface="Times New Roman" panose="02020603050405020304" pitchFamily="18" charset="0"/>
              </a:rPr>
              <a:t>Now, let us see which features are among the most important features for both </a:t>
            </a:r>
            <a:r>
              <a:rPr lang="en-IN" sz="2000" dirty="0" err="1">
                <a:solidFill>
                  <a:schemeClr val="bg1"/>
                </a:solidFill>
                <a:latin typeface="Times New Roman" panose="02020603050405020304" pitchFamily="18" charset="0"/>
                <a:ea typeface="Times New Roman" panose="02020603050405020304" pitchFamily="18" charset="0"/>
              </a:rPr>
              <a:t>XGBoost</a:t>
            </a:r>
            <a:r>
              <a:rPr lang="en-IN" sz="2000" dirty="0">
                <a:solidFill>
                  <a:schemeClr val="bg1"/>
                </a:solidFill>
                <a:latin typeface="Times New Roman" panose="02020603050405020304" pitchFamily="18" charset="0"/>
                <a:ea typeface="Times New Roman" panose="02020603050405020304" pitchFamily="18" charset="0"/>
              </a:rPr>
              <a:t> and Random Forest models, and let's find out the difference in their importance regarding the two models:</a:t>
            </a:r>
          </a:p>
          <a:p>
            <a:pPr algn="just"/>
            <a:endParaRPr lang="en-IN" sz="2000" dirty="0">
              <a:solidFill>
                <a:schemeClr val="bg1"/>
              </a:solidFill>
            </a:endParaRPr>
          </a:p>
        </p:txBody>
      </p:sp>
      <p:sp>
        <p:nvSpPr>
          <p:cNvPr id="5" name="Slide Number Placeholder 1">
            <a:extLst>
              <a:ext uri="{FF2B5EF4-FFF2-40B4-BE49-F238E27FC236}">
                <a16:creationId xmlns:a16="http://schemas.microsoft.com/office/drawing/2014/main" id="{89EA9DB4-5C50-105D-782A-6AAC6F0AF09F}"/>
              </a:ext>
            </a:extLst>
          </p:cNvPr>
          <p:cNvSpPr txBox="1">
            <a:spLocks/>
          </p:cNvSpPr>
          <p:nvPr/>
        </p:nvSpPr>
        <p:spPr>
          <a:xfrm>
            <a:off x="10506092" y="4572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27</a:t>
            </a:fld>
            <a:endParaRPr lang="ru-RU" sz="2800" dirty="0"/>
          </a:p>
        </p:txBody>
      </p:sp>
    </p:spTree>
    <p:extLst>
      <p:ext uri="{BB962C8B-B14F-4D97-AF65-F5344CB8AC3E}">
        <p14:creationId xmlns:p14="http://schemas.microsoft.com/office/powerpoint/2010/main" val="1869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6DD6-E3A9-419F-BA15-B7DA44BA2193}"/>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chemeClr val="tx1"/>
                </a:solidFill>
                <a:effectLst/>
                <a:latin typeface="Times New Roman" panose="02020603050405020304" pitchFamily="18" charset="0"/>
                <a:ea typeface="Times New Roman" panose="02020603050405020304" pitchFamily="18" charset="0"/>
              </a:rPr>
              <a:t>Common Important Features:</a:t>
            </a:r>
            <a:br>
              <a:rPr lang="en-IN" dirty="0">
                <a:solidFill>
                  <a:schemeClr val="tx1"/>
                </a:solidFill>
                <a:effectLst/>
                <a:latin typeface="Times New Roman" panose="02020603050405020304" pitchFamily="18" charset="0"/>
                <a:ea typeface="Times New Roman" panose="02020603050405020304" pitchFamily="18"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id="{7F1EE1CF-FECC-4EF7-96C4-5DE177D86A38}"/>
              </a:ext>
            </a:extLst>
          </p:cNvPr>
          <p:cNvPicPr>
            <a:picLocks noGrp="1"/>
          </p:cNvPicPr>
          <p:nvPr>
            <p:ph idx="1"/>
          </p:nvPr>
        </p:nvPicPr>
        <p:blipFill>
          <a:blip r:embed="rId2"/>
          <a:stretch>
            <a:fillRect/>
          </a:stretch>
        </p:blipFill>
        <p:spPr>
          <a:xfrm>
            <a:off x="837982" y="1691141"/>
            <a:ext cx="10198618" cy="4518435"/>
          </a:xfrm>
          <a:prstGeom prst="rect">
            <a:avLst/>
          </a:prstGeom>
        </p:spPr>
      </p:pic>
      <p:sp>
        <p:nvSpPr>
          <p:cNvPr id="3" name="Slide Number Placeholder 1">
            <a:extLst>
              <a:ext uri="{FF2B5EF4-FFF2-40B4-BE49-F238E27FC236}">
                <a16:creationId xmlns:a16="http://schemas.microsoft.com/office/drawing/2014/main" id="{715D26AD-7867-0391-54DE-1212DB6D60F8}"/>
              </a:ext>
            </a:extLst>
          </p:cNvPr>
          <p:cNvSpPr txBox="1">
            <a:spLocks/>
          </p:cNvSpPr>
          <p:nvPr/>
        </p:nvSpPr>
        <p:spPr>
          <a:xfrm>
            <a:off x="10437812" y="42386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28</a:t>
            </a:fld>
            <a:endParaRPr lang="ru-RU" sz="2800" dirty="0"/>
          </a:p>
        </p:txBody>
      </p:sp>
    </p:spTree>
    <p:extLst>
      <p:ext uri="{BB962C8B-B14F-4D97-AF65-F5344CB8AC3E}">
        <p14:creationId xmlns:p14="http://schemas.microsoft.com/office/powerpoint/2010/main" val="185065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a:xfrm>
            <a:off x="668527" y="185762"/>
            <a:ext cx="9402274" cy="1400530"/>
          </a:xfrm>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a:xfrm>
            <a:off x="1116124" y="1586291"/>
            <a:ext cx="8944211" cy="4195481"/>
          </a:xfrm>
        </p:spPr>
        <p:txBody>
          <a:bodyPr/>
          <a:lstStyle/>
          <a:p>
            <a:pPr>
              <a:spcAft>
                <a:spcPts val="1200"/>
              </a:spcAft>
            </a:pPr>
            <a:r>
              <a:rPr lang="en-IN" sz="1799" dirty="0">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799" dirty="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1799" dirty="0">
              <a:latin typeface="Times New Roman" panose="02020603050405020304" pitchFamily="18" charset="0"/>
              <a:ea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735BB05F-1452-49DB-8A18-C6EDBDC6E4EC}"/>
              </a:ext>
            </a:extLst>
          </p:cNvPr>
          <p:cNvPicPr>
            <a:picLocks noChangeAspect="1"/>
          </p:cNvPicPr>
          <p:nvPr/>
        </p:nvPicPr>
        <p:blipFill>
          <a:blip r:embed="rId2"/>
          <a:stretch>
            <a:fillRect/>
          </a:stretch>
        </p:blipFill>
        <p:spPr>
          <a:xfrm>
            <a:off x="1446212" y="5562600"/>
            <a:ext cx="8767517" cy="933255"/>
          </a:xfrm>
          <a:prstGeom prst="rect">
            <a:avLst/>
          </a:prstGeom>
        </p:spPr>
      </p:pic>
      <p:sp>
        <p:nvSpPr>
          <p:cNvPr id="4" name="Slide Number Placeholder 1">
            <a:extLst>
              <a:ext uri="{FF2B5EF4-FFF2-40B4-BE49-F238E27FC236}">
                <a16:creationId xmlns:a16="http://schemas.microsoft.com/office/drawing/2014/main" id="{56101036-4741-1AD3-244D-8CF9C54669E9}"/>
              </a:ext>
            </a:extLst>
          </p:cNvPr>
          <p:cNvSpPr txBox="1">
            <a:spLocks/>
          </p:cNvSpPr>
          <p:nvPr/>
        </p:nvSpPr>
        <p:spPr>
          <a:xfrm>
            <a:off x="105140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29</a:t>
            </a:fld>
            <a:endParaRPr lang="ru-RU" sz="2800" dirty="0"/>
          </a:p>
        </p:txBody>
      </p:sp>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normAutofit/>
          </a:bodyPr>
          <a:lstStyle/>
          <a:p>
            <a:r>
              <a:rPr lang="en-US" sz="3199" dirty="0">
                <a:solidFill>
                  <a:schemeClr val="tx1"/>
                </a:solidFill>
              </a:rPr>
              <a:t>INTRODUCTION</a:t>
            </a:r>
            <a:endParaRPr lang="ru-RU" sz="3199" dirty="0">
              <a:solidFill>
                <a:schemeClr val="tx1"/>
              </a:solidFill>
            </a:endParaRPr>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lstStyle/>
          <a:p>
            <a:r>
              <a:rPr lang="en-US" b="1" dirty="0"/>
              <a:t>PROBLEM STATEMENT:</a:t>
            </a:r>
            <a:endParaRPr lang="ru-RU" b="1"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3831" y="2743200"/>
            <a:ext cx="10806982" cy="2570343"/>
          </a:xfrm>
        </p:spPr>
        <p:txBody>
          <a:bodyPr>
            <a:noAutofit/>
          </a:bodyPr>
          <a:lstStyle/>
          <a:p>
            <a:pPr marL="76200" marR="401320" algn="just">
              <a:lnSpc>
                <a:spcPct val="107000"/>
              </a:lnSpc>
              <a:spcBef>
                <a:spcPts val="945"/>
              </a:spcBef>
              <a:spcAft>
                <a:spcPts val="0"/>
              </a:spcAft>
            </a:pPr>
            <a:r>
              <a:rPr lang="en-US" sz="1800" dirty="0">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76200" marR="401320" algn="just">
              <a:lnSpc>
                <a:spcPct val="107000"/>
              </a:lnSpc>
              <a:spcBef>
                <a:spcPts val="945"/>
              </a:spcBef>
              <a:spcAft>
                <a:spcPts val="0"/>
              </a:spcAft>
            </a:pPr>
            <a:endParaRPr lang="en-US" sz="18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Tree>
    <p:extLst>
      <p:ext uri="{BB962C8B-B14F-4D97-AF65-F5344CB8AC3E}">
        <p14:creationId xmlns:p14="http://schemas.microsoft.com/office/powerpoint/2010/main" val="265579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5C58F9-45A7-4714-A47D-FD3C0D354AC9}"/>
              </a:ext>
            </a:extLst>
          </p:cNvPr>
          <p:cNvSpPr>
            <a:spLocks noGrp="1"/>
          </p:cNvSpPr>
          <p:nvPr>
            <p:ph type="sldNum" sz="quarter" idx="12"/>
          </p:nvPr>
        </p:nvSpPr>
        <p:spPr>
          <a:xfrm>
            <a:off x="10361612" y="86480"/>
            <a:ext cx="837981" cy="767687"/>
          </a:xfrm>
        </p:spPr>
        <p:txBody>
          <a:bodyPr/>
          <a:lstStyle/>
          <a:p>
            <a:r>
              <a:rPr lang="en-US" dirty="0"/>
              <a:t>30</a:t>
            </a:r>
          </a:p>
        </p:txBody>
      </p:sp>
      <p:sp>
        <p:nvSpPr>
          <p:cNvPr id="4" name="Slide Number Placeholder 1">
            <a:extLst>
              <a:ext uri="{FF2B5EF4-FFF2-40B4-BE49-F238E27FC236}">
                <a16:creationId xmlns:a16="http://schemas.microsoft.com/office/drawing/2014/main" id="{90C6A1F2-9CC5-BBBC-95E4-8A517849F3C5}"/>
              </a:ext>
            </a:extLst>
          </p:cNvPr>
          <p:cNvSpPr txBox="1">
            <a:spLocks/>
          </p:cNvSpPr>
          <p:nvPr/>
        </p:nvSpPr>
        <p:spPr>
          <a:xfrm>
            <a:off x="10502244" y="44813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21" name="TextBox 20">
            <a:extLst>
              <a:ext uri="{FF2B5EF4-FFF2-40B4-BE49-F238E27FC236}">
                <a16:creationId xmlns:a16="http://schemas.microsoft.com/office/drawing/2014/main" id="{39E37891-A11F-FE87-FA95-87A5030C8EDF}"/>
              </a:ext>
            </a:extLst>
          </p:cNvPr>
          <p:cNvSpPr txBox="1"/>
          <p:nvPr/>
        </p:nvSpPr>
        <p:spPr>
          <a:xfrm>
            <a:off x="3449296" y="3200400"/>
            <a:ext cx="5290231" cy="1200329"/>
          </a:xfrm>
          <a:prstGeom prst="rect">
            <a:avLst/>
          </a:prstGeom>
          <a:noFill/>
        </p:spPr>
        <p:txBody>
          <a:bodyPr wrap="none" rtlCol="0">
            <a:spAutoFit/>
          </a:bodyPr>
          <a:lstStyle/>
          <a:p>
            <a:r>
              <a:rPr lang="en-IN" sz="7200" dirty="0"/>
              <a:t>Thank You! </a:t>
            </a:r>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379413" y="2209800"/>
            <a:ext cx="11809412" cy="4495799"/>
          </a:xfrm>
        </p:spPr>
        <p:txBody>
          <a:bodyPr>
            <a:normAutofit/>
          </a:bodyPr>
          <a:lstStyle/>
          <a:p>
            <a:pPr marL="0" marR="401320" indent="0" algn="just">
              <a:lnSpc>
                <a:spcPct val="107000"/>
              </a:lnSpc>
              <a:spcBef>
                <a:spcPts val="945"/>
              </a:spcBef>
              <a:spcAft>
                <a:spcPts val="0"/>
              </a:spcAft>
              <a:buNone/>
            </a:pPr>
            <a:r>
              <a:rPr lang="en-US" sz="1500" dirty="0">
                <a:effectLst/>
                <a:latin typeface="Arial MT"/>
                <a:ea typeface="Arial MT"/>
                <a:cs typeface="Arial 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6200" marR="401320" algn="just">
              <a:lnSpc>
                <a:spcPct val="107000"/>
              </a:lnSpc>
              <a:spcBef>
                <a:spcPts val="945"/>
              </a:spcBef>
              <a:spcAft>
                <a:spcPts val="0"/>
              </a:spcAft>
            </a:pPr>
            <a:r>
              <a:rPr lang="en-US" sz="1500" dirty="0">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500" dirty="0">
                <a:effectLst/>
                <a:latin typeface="Arial MT"/>
                <a:ea typeface="Arial MT"/>
                <a:cs typeface="Arial MT"/>
              </a:rPr>
              <a:t>2. How do these variables describe the price of the house?</a:t>
            </a:r>
          </a:p>
          <a:p>
            <a:pPr marL="76200" marR="401320" algn="just">
              <a:lnSpc>
                <a:spcPct val="107000"/>
              </a:lnSpc>
              <a:spcBef>
                <a:spcPts val="945"/>
              </a:spcBef>
              <a:spcAft>
                <a:spcPts val="0"/>
              </a:spcAft>
            </a:pPr>
            <a:endParaRPr lang="en-US" sz="1400" dirty="0">
              <a:effectLst/>
              <a:latin typeface="Arial MT"/>
              <a:ea typeface="Arial MT"/>
              <a:cs typeface="Arial MT"/>
            </a:endParaRPr>
          </a:p>
          <a:p>
            <a:pPr marL="0" marR="401320" indent="0" algn="just">
              <a:lnSpc>
                <a:spcPct val="107000"/>
              </a:lnSpc>
              <a:spcBef>
                <a:spcPts val="945"/>
              </a:spcBef>
              <a:spcAft>
                <a:spcPts val="0"/>
              </a:spcAft>
              <a:buNone/>
            </a:pPr>
            <a:r>
              <a:rPr lang="en-US" sz="1400" dirty="0">
                <a:effectLst/>
                <a:latin typeface="Arial MT"/>
                <a:ea typeface="Arial MT"/>
                <a:cs typeface="Arial MT"/>
              </a:rPr>
              <a:t> </a:t>
            </a:r>
            <a:r>
              <a:rPr lang="en-US" sz="3600" b="1" dirty="0">
                <a:solidFill>
                  <a:schemeClr val="tx1"/>
                </a:solidFill>
                <a:effectLst/>
                <a:latin typeface="Arial MT"/>
                <a:ea typeface="Arial MT"/>
                <a:cs typeface="Arial MT"/>
              </a:rPr>
              <a:t>Business Goal:</a:t>
            </a:r>
          </a:p>
          <a:p>
            <a:pPr marL="0" marR="401320" indent="0" algn="just">
              <a:lnSpc>
                <a:spcPct val="107000"/>
              </a:lnSpc>
              <a:spcBef>
                <a:spcPts val="945"/>
              </a:spcBef>
              <a:spcAft>
                <a:spcPts val="0"/>
              </a:spcAft>
              <a:buNone/>
            </a:pPr>
            <a:r>
              <a:rPr lang="en-US" sz="1500" dirty="0">
                <a:effectLst/>
                <a:latin typeface="Arial MT"/>
                <a:ea typeface="Arial MT"/>
                <a:cs typeface="Arial M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500" dirty="0">
              <a:effectLst/>
              <a:latin typeface="Arial MT"/>
              <a:ea typeface="Arial MT"/>
              <a:cs typeface="Arial MT"/>
            </a:endParaRPr>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a:xfrm>
            <a:off x="837982" y="2286000"/>
            <a:ext cx="9402274" cy="1400530"/>
          </a:xfrm>
        </p:spPr>
        <p:txBody>
          <a:bodyPr/>
          <a:lstStyle/>
          <a:p>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solidFill>
                <a:schemeClr val="tx1"/>
              </a:solidFill>
            </a:endParaRPr>
          </a:p>
        </p:txBody>
      </p:sp>
      <p:sp>
        <p:nvSpPr>
          <p:cNvPr id="5" name="Rectangle 2">
            <a:extLst>
              <a:ext uri="{FF2B5EF4-FFF2-40B4-BE49-F238E27FC236}">
                <a16:creationId xmlns:a16="http://schemas.microsoft.com/office/drawing/2014/main" id="{A70C02FB-19BD-4B16-AFCF-82C6EC94F1D8}"/>
              </a:ext>
            </a:extLst>
          </p:cNvPr>
          <p:cNvSpPr>
            <a:spLocks noGrp="1" noChangeArrowheads="1"/>
          </p:cNvSpPr>
          <p:nvPr>
            <p:ph idx="1"/>
          </p:nvPr>
        </p:nvSpPr>
        <p:spPr bwMode="auto">
          <a:xfrm>
            <a:off x="914162" y="3204953"/>
            <a:ext cx="10436681" cy="132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4367FA2-1C33-2B1E-EB1A-7A45053E6D76}"/>
              </a:ext>
            </a:extLst>
          </p:cNvPr>
          <p:cNvSpPr txBox="1"/>
          <p:nvPr/>
        </p:nvSpPr>
        <p:spPr>
          <a:xfrm>
            <a:off x="837981" y="1075664"/>
            <a:ext cx="10512861" cy="830997"/>
          </a:xfrm>
          <a:prstGeom prst="rect">
            <a:avLst/>
          </a:prstGeom>
          <a:noFill/>
        </p:spPr>
        <p:txBody>
          <a:bodyPr wrap="square">
            <a:spAutoFit/>
          </a:bodyPr>
          <a:lstStyle/>
          <a:p>
            <a:r>
              <a:rPr lang="en-US" sz="4800" dirty="0">
                <a:solidFill>
                  <a:srgbClr val="FFFF00"/>
                </a:solidFill>
                <a:latin typeface="Times New Roman" panose="02020603050405020304" pitchFamily="18" charset="0"/>
                <a:cs typeface="Times New Roman" panose="02020603050405020304" pitchFamily="18" charset="0"/>
              </a:rPr>
              <a:t>EDA(Exploratory Data Analysis)</a:t>
            </a:r>
            <a:endParaRPr lang="en-IN" sz="4800" dirty="0">
              <a:solidFill>
                <a:srgbClr val="FFFF00"/>
              </a:solidFill>
            </a:endParaRPr>
          </a:p>
        </p:txBody>
      </p:sp>
      <p:sp>
        <p:nvSpPr>
          <p:cNvPr id="7" name="Slide Number Placeholder 1">
            <a:extLst>
              <a:ext uri="{FF2B5EF4-FFF2-40B4-BE49-F238E27FC236}">
                <a16:creationId xmlns:a16="http://schemas.microsoft.com/office/drawing/2014/main" id="{3101F33E-9403-F659-8A95-1C4C5E704D3B}"/>
              </a:ext>
            </a:extLst>
          </p:cNvPr>
          <p:cNvSpPr txBox="1">
            <a:spLocks/>
          </p:cNvSpPr>
          <p:nvPr/>
        </p:nvSpPr>
        <p:spPr>
          <a:xfrm>
            <a:off x="10349844" y="29573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a:solidFill>
                  <a:schemeClr val="tx1">
                    <a:alpha val="60000"/>
                  </a:schemeClr>
                </a:solidFill>
              </a:rPr>
              <a:t>  5</a:t>
            </a:r>
            <a:endParaRPr lang="ru-RU" sz="3200" dirty="0">
              <a:solidFill>
                <a:schemeClr val="tx1">
                  <a:alpha val="60000"/>
                </a:schemeClr>
              </a:solidFill>
            </a:endParaRPr>
          </a:p>
        </p:txBody>
      </p:sp>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59E-9233-4F42-8242-B73A3AA299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F2E-93BD-4C9D-83AF-C8440107A895}"/>
              </a:ext>
            </a:extLst>
          </p:cNvPr>
          <p:cNvSpPr>
            <a:spLocks noGrp="1"/>
          </p:cNvSpPr>
          <p:nvPr>
            <p:ph idx="1"/>
          </p:nvPr>
        </p:nvSpPr>
        <p:spPr/>
        <p:txBody>
          <a:bodyPr>
            <a:normAutofit fontScale="92500" lnSpcReduction="10000"/>
          </a:bodyPr>
          <a:lstStyle/>
          <a:p>
            <a:pPr algn="just"/>
            <a:r>
              <a:rPr lang="en-IN" dirty="0">
                <a:solidFill>
                  <a:schemeClr val="bg1"/>
                </a:solidFill>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dataset contains the data like, 'Id', '</a:t>
            </a:r>
            <a:r>
              <a:rPr lang="en-IN" dirty="0" err="1">
                <a:solidFill>
                  <a:schemeClr val="bg1"/>
                </a:solidFill>
                <a:latin typeface="Times New Roman" panose="02020603050405020304" pitchFamily="18" charset="0"/>
                <a:cs typeface="Times New Roman" panose="02020603050405020304" pitchFamily="18" charset="0"/>
              </a:rPr>
              <a:t>MSSubClass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MSZoning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LotFrontage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LotArea</a:t>
            </a:r>
            <a:r>
              <a:rPr lang="en-IN" dirty="0">
                <a:solidFill>
                  <a:schemeClr val="bg1"/>
                </a:solidFill>
                <a:latin typeface="Times New Roman" panose="02020603050405020304" pitchFamily="18" charset="0"/>
                <a:cs typeface="Times New Roman" panose="02020603050405020304" pitchFamily="18" charset="0"/>
              </a:rPr>
              <a:t>', 'Street', 'Alley', '</a:t>
            </a:r>
            <a:r>
              <a:rPr lang="en-IN" dirty="0" err="1">
                <a:solidFill>
                  <a:schemeClr val="bg1"/>
                </a:solidFill>
                <a:latin typeface="Times New Roman" panose="02020603050405020304" pitchFamily="18" charset="0"/>
                <a:cs typeface="Times New Roman" panose="02020603050405020304" pitchFamily="18" charset="0"/>
              </a:rPr>
              <a:t>LotShape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LandContour</a:t>
            </a:r>
            <a:r>
              <a:rPr lang="en-IN" dirty="0">
                <a:solidFill>
                  <a:schemeClr val="bg1"/>
                </a:solidFill>
                <a:latin typeface="Times New Roman" panose="02020603050405020304" pitchFamily="18" charset="0"/>
                <a:cs typeface="Times New Roman" panose="02020603050405020304" pitchFamily="18" charset="0"/>
              </a:rPr>
              <a:t>', 'Utilities', '</a:t>
            </a:r>
            <a:r>
              <a:rPr lang="en-IN" dirty="0" err="1">
                <a:solidFill>
                  <a:schemeClr val="bg1"/>
                </a:solidFill>
                <a:latin typeface="Times New Roman" panose="02020603050405020304" pitchFamily="18" charset="0"/>
                <a:cs typeface="Times New Roman" panose="02020603050405020304" pitchFamily="18" charset="0"/>
              </a:rPr>
              <a:t>LotConfig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LandSlope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Neighborhood</a:t>
            </a:r>
            <a:r>
              <a:rPr lang="en-IN" dirty="0">
                <a:solidFill>
                  <a:schemeClr val="bg1"/>
                </a:solidFill>
                <a:latin typeface="Times New Roman" panose="02020603050405020304" pitchFamily="18" charset="0"/>
                <a:cs typeface="Times New Roman" panose="02020603050405020304" pitchFamily="18" charset="0"/>
              </a:rPr>
              <a:t>', 'Condition1', 'Condition2', '</a:t>
            </a:r>
            <a:r>
              <a:rPr lang="en-IN" dirty="0" err="1">
                <a:solidFill>
                  <a:schemeClr val="bg1"/>
                </a:solidFill>
                <a:latin typeface="Times New Roman" panose="02020603050405020304" pitchFamily="18" charset="0"/>
                <a:cs typeface="Times New Roman" panose="02020603050405020304" pitchFamily="18" charset="0"/>
              </a:rPr>
              <a:t>BldgType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HouseStyle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YearBuilt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YearRemodAdd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RoofMatl</a:t>
            </a:r>
            <a:r>
              <a:rPr lang="en-IN" dirty="0">
                <a:solidFill>
                  <a:schemeClr val="bg1"/>
                </a:solidFill>
                <a:latin typeface="Times New Roman" panose="02020603050405020304" pitchFamily="18" charset="0"/>
                <a:cs typeface="Times New Roman" panose="02020603050405020304" pitchFamily="18" charset="0"/>
              </a:rPr>
              <a:t>', 'Exterior1st', 'Exterior2nd', '</a:t>
            </a:r>
            <a:r>
              <a:rPr lang="en-IN" dirty="0" err="1">
                <a:solidFill>
                  <a:schemeClr val="bg1"/>
                </a:solidFill>
                <a:latin typeface="Times New Roman" panose="02020603050405020304" pitchFamily="18" charset="0"/>
                <a:cs typeface="Times New Roman" panose="02020603050405020304" pitchFamily="18" charset="0"/>
              </a:rPr>
              <a:t>MasVnrType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MasVnrArea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ExterCond</a:t>
            </a:r>
            <a:r>
              <a:rPr lang="en-IN" dirty="0">
                <a:solidFill>
                  <a:schemeClr val="bg1"/>
                </a:solidFill>
                <a:latin typeface="Times New Roman" panose="02020603050405020304" pitchFamily="18" charset="0"/>
                <a:cs typeface="Times New Roman" panose="02020603050405020304" pitchFamily="18" charset="0"/>
              </a:rPr>
              <a:t>', 'Foundation', '</a:t>
            </a:r>
            <a:r>
              <a:rPr lang="en-IN" dirty="0" err="1">
                <a:solidFill>
                  <a:schemeClr val="bg1"/>
                </a:solidFill>
                <a:latin typeface="Times New Roman" panose="02020603050405020304" pitchFamily="18" charset="0"/>
                <a:cs typeface="Times New Roman" panose="02020603050405020304" pitchFamily="18" charset="0"/>
              </a:rPr>
              <a:t>BsmtQual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BsmtExposure</a:t>
            </a:r>
            <a:r>
              <a:rPr lang="en-IN" dirty="0">
                <a:solidFill>
                  <a:schemeClr val="bg1"/>
                </a:solidFill>
                <a:latin typeface="Times New Roman" panose="02020603050405020304" pitchFamily="18" charset="0"/>
                <a:cs typeface="Times New Roman" panose="02020603050405020304" pitchFamily="18" charset="0"/>
              </a:rPr>
              <a:t>', 'BsmtFinType1', 'BsmtFinSF1', 'BsmtFinType2', 'BsmtFinSF2', '</a:t>
            </a:r>
            <a:r>
              <a:rPr lang="en-IN" dirty="0" err="1">
                <a:solidFill>
                  <a:schemeClr val="bg1"/>
                </a:solidFill>
                <a:latin typeface="Times New Roman" panose="02020603050405020304" pitchFamily="18" charset="0"/>
                <a:cs typeface="Times New Roman" panose="02020603050405020304" pitchFamily="18" charset="0"/>
              </a:rPr>
              <a:t>BsmtUnfSF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TotalBsmtSF</a:t>
            </a:r>
            <a:r>
              <a:rPr lang="en-IN" dirty="0">
                <a:solidFill>
                  <a:schemeClr val="bg1"/>
                </a:solidFill>
                <a:latin typeface="Times New Roman" panose="02020603050405020304" pitchFamily="18" charset="0"/>
                <a:cs typeface="Times New Roman" panose="02020603050405020304" pitchFamily="18" charset="0"/>
              </a:rPr>
              <a:t>', 'Heating', '</a:t>
            </a:r>
            <a:r>
              <a:rPr lang="en-IN" dirty="0" err="1">
                <a:solidFill>
                  <a:schemeClr val="bg1"/>
                </a:solidFill>
                <a:latin typeface="Times New Roman" panose="02020603050405020304" pitchFamily="18" charset="0"/>
                <a:cs typeface="Times New Roman" panose="02020603050405020304" pitchFamily="18" charset="0"/>
              </a:rPr>
              <a:t>HeatingQC</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CentralAir</a:t>
            </a:r>
            <a:r>
              <a:rPr lang="en-IN" dirty="0">
                <a:solidFill>
                  <a:schemeClr val="bg1"/>
                </a:solidFill>
                <a:latin typeface="Times New Roman" panose="02020603050405020304" pitchFamily="18" charset="0"/>
                <a:cs typeface="Times New Roman" panose="02020603050405020304" pitchFamily="18" charset="0"/>
              </a:rPr>
              <a:t>', 'Electrical', '1stFlrSF', '2ndFlrSF', '</a:t>
            </a:r>
            <a:r>
              <a:rPr lang="en-IN" dirty="0" err="1">
                <a:solidFill>
                  <a:schemeClr val="bg1"/>
                </a:solidFill>
                <a:latin typeface="Times New Roman" panose="02020603050405020304" pitchFamily="18" charset="0"/>
                <a:cs typeface="Times New Roman" panose="02020603050405020304" pitchFamily="18" charset="0"/>
              </a:rPr>
              <a:t>LowQualFinSF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GrLivArea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BedroomAbvGr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TotRmsAbvGrd</a:t>
            </a:r>
            <a:r>
              <a:rPr lang="en-IN" dirty="0">
                <a:solidFill>
                  <a:schemeClr val="bg1"/>
                </a:solidFill>
                <a:latin typeface="Times New Roman" panose="02020603050405020304" pitchFamily="18" charset="0"/>
                <a:cs typeface="Times New Roman" panose="02020603050405020304" pitchFamily="18" charset="0"/>
              </a:rPr>
              <a:t>', 'Functional', 'Fireplaces', '</a:t>
            </a:r>
            <a:r>
              <a:rPr lang="en-IN" dirty="0" err="1">
                <a:solidFill>
                  <a:schemeClr val="bg1"/>
                </a:solidFill>
                <a:latin typeface="Times New Roman" panose="02020603050405020304" pitchFamily="18" charset="0"/>
                <a:cs typeface="Times New Roman" panose="02020603050405020304" pitchFamily="18" charset="0"/>
              </a:rPr>
              <a:t>FireplaceQu</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GarageYrBlt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GarageFinish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GarageCars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PavedDrive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WoodDeckSF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OpenPorchSF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EnclosedPorch</a:t>
            </a:r>
            <a:r>
              <a:rPr lang="en-IN" dirty="0">
                <a:solidFill>
                  <a:schemeClr val="bg1"/>
                </a:solidFill>
                <a:latin typeface="Times New Roman" panose="02020603050405020304" pitchFamily="18" charset="0"/>
                <a:cs typeface="Times New Roman" panose="02020603050405020304" pitchFamily="18" charset="0"/>
              </a:rPr>
              <a:t>', '3SsnPorch', '</a:t>
            </a:r>
            <a:r>
              <a:rPr lang="en-IN" dirty="0" err="1">
                <a:solidFill>
                  <a:schemeClr val="bg1"/>
                </a:solidFill>
                <a:latin typeface="Times New Roman" panose="02020603050405020304" pitchFamily="18" charset="0"/>
                <a:cs typeface="Times New Roman" panose="02020603050405020304" pitchFamily="18" charset="0"/>
              </a:rPr>
              <a:t>ScreenPorch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PoolArea</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PoolQC</a:t>
            </a:r>
            <a:r>
              <a:rPr lang="en-IN" dirty="0">
                <a:solidFill>
                  <a:schemeClr val="bg1"/>
                </a:solidFill>
                <a:latin typeface="Times New Roman" panose="02020603050405020304" pitchFamily="18" charset="0"/>
                <a:cs typeface="Times New Roman" panose="02020603050405020304" pitchFamily="18" charset="0"/>
              </a:rPr>
              <a:t>', 'Fence', '</a:t>
            </a:r>
            <a:r>
              <a:rPr lang="en-IN" dirty="0" err="1">
                <a:solidFill>
                  <a:schemeClr val="bg1"/>
                </a:solidFill>
                <a:latin typeface="Times New Roman" panose="02020603050405020304" pitchFamily="18" charset="0"/>
                <a:cs typeface="Times New Roman" panose="02020603050405020304" pitchFamily="18" charset="0"/>
              </a:rPr>
              <a:t>MiscFeature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MiscVal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MoSold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YrSold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SaleCondition</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SalePrice</a:t>
            </a:r>
            <a:r>
              <a:rPr lang="en-IN" dirty="0">
                <a:solidFill>
                  <a:schemeClr val="bg1"/>
                </a:solidFill>
                <a:latin typeface="Times New Roman" panose="02020603050405020304" pitchFamily="18" charset="0"/>
                <a:cs typeface="Times New Roman" panose="02020603050405020304" pitchFamily="18" charset="0"/>
              </a:rPr>
              <a:t>'.</a:t>
            </a:r>
          </a:p>
        </p:txBody>
      </p:sp>
      <p:sp>
        <p:nvSpPr>
          <p:cNvPr id="5" name="Slide Number Placeholder 1">
            <a:extLst>
              <a:ext uri="{FF2B5EF4-FFF2-40B4-BE49-F238E27FC236}">
                <a16:creationId xmlns:a16="http://schemas.microsoft.com/office/drawing/2014/main" id="{3E2D223A-AD78-7952-CF15-C38802895A78}"/>
              </a:ext>
            </a:extLst>
          </p:cNvPr>
          <p:cNvSpPr txBox="1">
            <a:spLocks/>
          </p:cNvSpPr>
          <p:nvPr/>
        </p:nvSpPr>
        <p:spPr>
          <a:xfrm>
            <a:off x="10590212" y="385296"/>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6</a:t>
            </a:fld>
            <a:endParaRPr lang="ru-RU" sz="2800" dirty="0"/>
          </a:p>
        </p:txBody>
      </p:sp>
    </p:spTree>
    <p:extLst>
      <p:ext uri="{BB962C8B-B14F-4D97-AF65-F5344CB8AC3E}">
        <p14:creationId xmlns:p14="http://schemas.microsoft.com/office/powerpoint/2010/main" val="35778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a:xfrm>
            <a:off x="644962" y="685800"/>
            <a:ext cx="9402274" cy="1400530"/>
          </a:xfrm>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Sale Price : It’s continuous type of data, so the model approach is  carried out for Regression analysis.</a:t>
            </a:r>
          </a:p>
          <a:p>
            <a:pPr marL="0" indent="0" algn="just">
              <a:buNone/>
            </a:pPr>
            <a:r>
              <a:rPr lang="en-US" b="1" dirty="0">
                <a:solidFill>
                  <a:srgbClr val="FFFF00"/>
                </a:solidFill>
                <a:latin typeface="Times New Roman" panose="02020603050405020304" pitchFamily="18" charset="0"/>
                <a:cs typeface="Times New Roman" panose="02020603050405020304" pitchFamily="18" charset="0"/>
              </a:rPr>
              <a:t>Regression:</a:t>
            </a:r>
          </a:p>
          <a:p>
            <a:pPr marL="0" indent="0" algn="just">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lgn="just">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BFC013F9-CA9A-E0D1-2F8F-023523A3F8D8}"/>
              </a:ext>
            </a:extLst>
          </p:cNvPr>
          <p:cNvSpPr txBox="1">
            <a:spLocks/>
          </p:cNvSpPr>
          <p:nvPr/>
        </p:nvSpPr>
        <p:spPr>
          <a:xfrm>
            <a:off x="10590212" y="3810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7</a:t>
            </a:fld>
            <a:endParaRPr lang="ru-RU" sz="2800" dirty="0"/>
          </a:p>
        </p:txBody>
      </p:sp>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F29B1-5F73-40AC-A65D-D93A43ECAF78}"/>
              </a:ext>
            </a:extLst>
          </p:cNvPr>
          <p:cNvSpPr>
            <a:spLocks noGrp="1"/>
          </p:cNvSpPr>
          <p:nvPr>
            <p:ph type="title"/>
          </p:nvPr>
        </p:nvSpPr>
        <p:spPr>
          <a:xfrm>
            <a:off x="1751012" y="1600200"/>
            <a:ext cx="8267869" cy="918882"/>
          </a:xfrm>
        </p:spPr>
        <p:txBody>
          <a:bodyPr/>
          <a:lstStyle/>
          <a:p>
            <a:r>
              <a:rPr lang="en-US" sz="3200" dirty="0">
                <a:latin typeface="Times New Roman" panose="02020603050405020304" pitchFamily="18" charset="0"/>
                <a:cs typeface="Times New Roman" panose="02020603050405020304" pitchFamily="18" charset="0"/>
              </a:rPr>
              <a:t>Target Variable (Sale Price Distribution)</a:t>
            </a:r>
            <a:endParaRPr lang="en-IN"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E14AC4F-0FD1-4109-B7E3-5B8DA19584E9}"/>
              </a:ext>
            </a:extLst>
          </p:cNvPr>
          <p:cNvPicPr>
            <a:picLocks noGrp="1" noChangeAspect="1"/>
          </p:cNvPicPr>
          <p:nvPr>
            <p:ph idx="1"/>
          </p:nvPr>
        </p:nvPicPr>
        <p:blipFill>
          <a:blip r:embed="rId2"/>
          <a:stretch>
            <a:fillRect/>
          </a:stretch>
        </p:blipFill>
        <p:spPr>
          <a:xfrm>
            <a:off x="1751012" y="2362200"/>
            <a:ext cx="8380868" cy="4271216"/>
          </a:xfrm>
        </p:spPr>
      </p:pic>
      <p:sp>
        <p:nvSpPr>
          <p:cNvPr id="6" name="TextBox 5">
            <a:extLst>
              <a:ext uri="{FF2B5EF4-FFF2-40B4-BE49-F238E27FC236}">
                <a16:creationId xmlns:a16="http://schemas.microsoft.com/office/drawing/2014/main" id="{36C6F6D8-B32F-08C3-A37C-C6D85DF39773}"/>
              </a:ext>
            </a:extLst>
          </p:cNvPr>
          <p:cNvSpPr txBox="1"/>
          <p:nvPr/>
        </p:nvSpPr>
        <p:spPr>
          <a:xfrm>
            <a:off x="684212" y="388203"/>
            <a:ext cx="6094520" cy="830997"/>
          </a:xfrm>
          <a:prstGeom prst="rect">
            <a:avLst/>
          </a:prstGeom>
          <a:noFill/>
        </p:spPr>
        <p:txBody>
          <a:bodyPr wrap="square">
            <a:spAutoFit/>
          </a:bodyPr>
          <a:lstStyle/>
          <a:p>
            <a:r>
              <a:rPr lang="en-US" sz="4800" dirty="0">
                <a:solidFill>
                  <a:srgbClr val="FFFF00"/>
                </a:solidFill>
                <a:latin typeface="Times New Roman" panose="02020603050405020304" pitchFamily="18" charset="0"/>
                <a:cs typeface="Times New Roman" panose="02020603050405020304" pitchFamily="18" charset="0"/>
              </a:rPr>
              <a:t>Visualization</a:t>
            </a:r>
            <a:endParaRPr lang="en-IN" sz="4800" dirty="0">
              <a:solidFill>
                <a:srgbClr val="FFFF00"/>
              </a:solidFill>
            </a:endParaRPr>
          </a:p>
        </p:txBody>
      </p:sp>
      <p:sp>
        <p:nvSpPr>
          <p:cNvPr id="7" name="Slide Number Placeholder 1">
            <a:extLst>
              <a:ext uri="{FF2B5EF4-FFF2-40B4-BE49-F238E27FC236}">
                <a16:creationId xmlns:a16="http://schemas.microsoft.com/office/drawing/2014/main" id="{81E99FA2-BB92-6A27-0416-DB3B6FC26EE9}"/>
              </a:ext>
            </a:extLst>
          </p:cNvPr>
          <p:cNvSpPr txBox="1">
            <a:spLocks/>
          </p:cNvSpPr>
          <p:nvPr/>
        </p:nvSpPr>
        <p:spPr>
          <a:xfrm>
            <a:off x="10590212" y="304800"/>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8</a:t>
            </a:fld>
            <a:endParaRPr lang="ru-RU" sz="2800" dirty="0"/>
          </a:p>
        </p:txBody>
      </p:sp>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A505-AF97-40D0-B6B7-A08295068196}"/>
              </a:ext>
            </a:extLst>
          </p:cNvPr>
          <p:cNvSpPr>
            <a:spLocks noGrp="1"/>
          </p:cNvSpPr>
          <p:nvPr>
            <p:ph type="title"/>
          </p:nvPr>
        </p:nvSpPr>
        <p:spPr/>
        <p:txBody>
          <a:bodyPr>
            <a:normAutofit/>
          </a:bodyPr>
          <a:lstStyle/>
          <a:p>
            <a:r>
              <a:rPr lang="en-US" sz="3999" dirty="0">
                <a:latin typeface="Times New Roman" panose="02020603050405020304" pitchFamily="18" charset="0"/>
                <a:cs typeface="Times New Roman" panose="02020603050405020304" pitchFamily="18" charset="0"/>
              </a:rPr>
              <a:t>Cat plot Distribution for Overall Qualification vs Sale Price(Target Variable)</a:t>
            </a:r>
            <a:endParaRPr lang="en-IN" sz="3999"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F8135F-A6B4-4DB3-BA0F-AE59CFE7A5F3}"/>
              </a:ext>
            </a:extLst>
          </p:cNvPr>
          <p:cNvPicPr>
            <a:picLocks noGrp="1" noChangeAspect="1"/>
          </p:cNvPicPr>
          <p:nvPr>
            <p:ph idx="1"/>
          </p:nvPr>
        </p:nvPicPr>
        <p:blipFill>
          <a:blip r:embed="rId2"/>
          <a:stretch>
            <a:fillRect/>
          </a:stretch>
        </p:blipFill>
        <p:spPr>
          <a:xfrm>
            <a:off x="1371242" y="2239388"/>
            <a:ext cx="9655835" cy="4252689"/>
          </a:xfrm>
        </p:spPr>
      </p:pic>
      <p:sp>
        <p:nvSpPr>
          <p:cNvPr id="3" name="Slide Number Placeholder 1">
            <a:extLst>
              <a:ext uri="{FF2B5EF4-FFF2-40B4-BE49-F238E27FC236}">
                <a16:creationId xmlns:a16="http://schemas.microsoft.com/office/drawing/2014/main" id="{953B531C-5B11-845D-0790-97ADD2E8DDEF}"/>
              </a:ext>
            </a:extLst>
          </p:cNvPr>
          <p:cNvSpPr txBox="1">
            <a:spLocks/>
          </p:cNvSpPr>
          <p:nvPr/>
        </p:nvSpPr>
        <p:spPr>
          <a:xfrm>
            <a:off x="10608086" y="328193"/>
            <a:ext cx="837981" cy="767687"/>
          </a:xfrm>
          <a:prstGeom prst="rect">
            <a:avLst/>
          </a:prstGeom>
        </p:spPr>
        <p:txBody>
          <a:bodyPr vert="horz" lIns="91440" tIns="45720" rIns="91440" bIns="45720" rtlCol="0" anchor="t"/>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95E168-DA5E-4888-8D8A-92B118324C14}" type="slidenum">
              <a:rPr lang="ru-RU" sz="2800" smtClean="0"/>
              <a:pPr/>
              <a:t>9</a:t>
            </a:fld>
            <a:endParaRPr lang="ru-RU" sz="2800" dirty="0"/>
          </a:p>
        </p:txBody>
      </p:sp>
    </p:spTree>
    <p:extLst>
      <p:ext uri="{BB962C8B-B14F-4D97-AF65-F5344CB8AC3E}">
        <p14:creationId xmlns:p14="http://schemas.microsoft.com/office/powerpoint/2010/main" val="34432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1116</TotalTime>
  <Words>2026</Words>
  <Application>Microsoft Office PowerPoint</Application>
  <PresentationFormat>Custom</PresentationFormat>
  <Paragraphs>303</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MT</vt:lpstr>
      <vt:lpstr>Calibri</vt:lpstr>
      <vt:lpstr>Calibri Light</vt:lpstr>
      <vt:lpstr>Century Gothic</vt:lpstr>
      <vt:lpstr>Constantia</vt:lpstr>
      <vt:lpstr>Times New Roman</vt:lpstr>
      <vt:lpstr>Wingdings</vt:lpstr>
      <vt:lpstr>Wingdings 3</vt:lpstr>
      <vt:lpstr>Ion</vt:lpstr>
      <vt:lpstr>HOUSING PRICE PREDICTION PRESENTATION</vt:lpstr>
      <vt:lpstr>Agenda:</vt:lpstr>
      <vt:lpstr>INTRODUCTION</vt:lpstr>
      <vt:lpstr>PowerPoint Presentation</vt:lpstr>
      <vt:lpstr>Data Description</vt:lpstr>
      <vt:lpstr>Data frame Description:</vt:lpstr>
      <vt:lpstr>Target Variable </vt:lpstr>
      <vt:lpstr>Target Variable (Sale Price Distribution)</vt:lpstr>
      <vt:lpstr>Cat plot Distribution for Overall Qualification vs Sale Price(Target Variable)</vt:lpstr>
      <vt:lpstr> Data Pre-processing </vt:lpstr>
      <vt:lpstr> Data Cleaning </vt:lpstr>
      <vt:lpstr> Encoding of Data Frame: </vt:lpstr>
      <vt:lpstr>    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The Predict test and train values</vt:lpstr>
      <vt:lpstr>Hyper Parameter Tuning Performance</vt:lpstr>
      <vt:lpstr>Best Model</vt:lpstr>
      <vt:lpstr>Performance Interpretation:</vt:lpstr>
      <vt:lpstr>Notice here that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Feature Importance’s:</vt:lpstr>
      <vt:lpstr>Common Important Features: </vt:lpstr>
      <vt:lpstr> Common Important Features: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creator>SURAJ SONI</dc:creator>
  <cp:lastModifiedBy>SURAJ SONI</cp:lastModifiedBy>
  <cp:revision>3</cp:revision>
  <dcterms:created xsi:type="dcterms:W3CDTF">2021-09-16T06:05:54Z</dcterms:created>
  <dcterms:modified xsi:type="dcterms:W3CDTF">2022-08-23T16:59:15Z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