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96"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90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168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958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8462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8774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09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0876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542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7530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ACCA-9ACD-42E4-8349-79FC71FCA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5CB2AE-F246-4073-B362-B279AD160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A5985-1261-45F9-8E3D-1E20BD5E535E}"/>
              </a:ext>
            </a:extLst>
          </p:cNvPr>
          <p:cNvSpPr>
            <a:spLocks noGrp="1"/>
          </p:cNvSpPr>
          <p:nvPr>
            <p:ph type="dt" sz="half" idx="10"/>
          </p:nvPr>
        </p:nvSpPr>
        <p:spPr/>
        <p:txBody>
          <a:bodyPr/>
          <a:lstStyle/>
          <a:p>
            <a:fld id="{846CE7D5-CF57-46EF-B807-FDD0502418D4}" type="datetimeFigureOut">
              <a:rPr lang="en-US" smtClean="0"/>
              <a:t>9/5/2022</a:t>
            </a:fld>
            <a:endParaRPr lang="en-US"/>
          </a:p>
        </p:txBody>
      </p:sp>
      <p:sp>
        <p:nvSpPr>
          <p:cNvPr id="5" name="Footer Placeholder 4">
            <a:extLst>
              <a:ext uri="{FF2B5EF4-FFF2-40B4-BE49-F238E27FC236}">
                <a16:creationId xmlns:a16="http://schemas.microsoft.com/office/drawing/2014/main" id="{93D9316E-50F0-4593-BE0D-38C0E7552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AC8C7-5EFB-4536-A691-257D96B93FA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6380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06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9140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007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185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26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7855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626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4268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46CE7D5-CF57-46EF-B807-FDD0502418D4}" type="datetimeFigureOut">
              <a:rPr lang="en-US" smtClean="0"/>
              <a:t>9/5/2022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462093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380" y="1811044"/>
            <a:ext cx="9709829" cy="2189455"/>
          </a:xfrm>
        </p:spPr>
        <p:txBody>
          <a:bodyPr>
            <a:normAutofit/>
          </a:bodyPr>
          <a:lstStyle/>
          <a:p>
            <a:pPr algn="ctr"/>
            <a:r>
              <a:rPr lang="en-US" sz="6000" b="1" i="1" u="sng" dirty="0"/>
              <a:t>Microcredit Defaulter Project Presentation</a:t>
            </a:r>
          </a:p>
        </p:txBody>
      </p:sp>
      <p:sp>
        <p:nvSpPr>
          <p:cNvPr id="3" name="Subtitle 2"/>
          <p:cNvSpPr>
            <a:spLocks noGrp="1"/>
          </p:cNvSpPr>
          <p:nvPr>
            <p:ph type="subTitle" idx="1"/>
          </p:nvPr>
        </p:nvSpPr>
        <p:spPr>
          <a:xfrm>
            <a:off x="1381034" y="4384965"/>
            <a:ext cx="9429931" cy="991077"/>
          </a:xfrm>
        </p:spPr>
        <p:txBody>
          <a:bodyPr>
            <a:noAutofit/>
          </a:bodyPr>
          <a:lstStyle/>
          <a:p>
            <a:r>
              <a:rPr lang="en-US" sz="1800" b="1" dirty="0">
                <a:solidFill>
                  <a:srgbClr val="FF0000"/>
                </a:solidFill>
              </a:rPr>
              <a:t>Prepared by: Suraj Kumar Soni</a:t>
            </a:r>
          </a:p>
          <a:p>
            <a:r>
              <a:rPr lang="en-US" sz="1800" b="1" dirty="0">
                <a:solidFill>
                  <a:srgbClr val="FF0000"/>
                </a:solidFill>
              </a:rPr>
              <a:t>Internship Batch 29</a:t>
            </a:r>
          </a:p>
          <a:p>
            <a:r>
              <a:rPr lang="en-US" sz="1800" b="1" dirty="0">
                <a:solidFill>
                  <a:srgbClr val="FF0000"/>
                </a:solidFill>
              </a:rPr>
              <a:t>Flip Robo Technologies </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681802" y="2869601"/>
            <a:ext cx="6772564" cy="1268290"/>
          </a:xfrm>
        </p:spPr>
        <p:txBody>
          <a:bodyPr>
            <a:noAutofit/>
          </a:bodyPr>
          <a:lstStyle/>
          <a:p>
            <a:r>
              <a:rPr lang="en-IN" sz="3200" dirty="0">
                <a:latin typeface="+mn-lt"/>
                <a:ea typeface="+mj-lt"/>
                <a:cs typeface="+mj-lt"/>
              </a:rPr>
              <a:t>We look for the skewness present in </a:t>
            </a:r>
            <a:br>
              <a:rPr lang="en-IN" sz="3200" dirty="0">
                <a:latin typeface="+mn-lt"/>
                <a:ea typeface="+mj-lt"/>
                <a:cs typeface="+mj-lt"/>
              </a:rPr>
            </a:br>
            <a:r>
              <a:rPr lang="en-IN" sz="3200" dirty="0">
                <a:latin typeface="+mn-lt"/>
                <a:ea typeface="+mj-lt"/>
                <a:cs typeface="+mj-lt"/>
              </a:rPr>
              <a:t>data shown in fig 2,</a:t>
            </a:r>
            <a:endParaRPr lang="en-US" sz="3200" dirty="0">
              <a:latin typeface="+mn-lt"/>
            </a:endParaRPr>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8403941" y="610212"/>
            <a:ext cx="3106257" cy="5414963"/>
          </a:xfrm>
        </p:spPr>
      </p:pic>
      <p:sp>
        <p:nvSpPr>
          <p:cNvPr id="5" name="TextBox 4">
            <a:extLst>
              <a:ext uri="{FF2B5EF4-FFF2-40B4-BE49-F238E27FC236}">
                <a16:creationId xmlns:a16="http://schemas.microsoft.com/office/drawing/2014/main" id="{94C8244A-0F42-4B88-9148-F62AAFB5117E}"/>
              </a:ext>
            </a:extLst>
          </p:cNvPr>
          <p:cNvSpPr txBox="1"/>
          <p:nvPr/>
        </p:nvSpPr>
        <p:spPr>
          <a:xfrm>
            <a:off x="8710969" y="624778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spTree>
    <p:extLst>
      <p:ext uri="{BB962C8B-B14F-4D97-AF65-F5344CB8AC3E}">
        <p14:creationId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 skewness in the data due to outliers so we remove the 7-8% outliers through zscore method by keeping standard deviation 5 and treat the rest outliers through </a:t>
            </a:r>
            <a:r>
              <a:rPr lang="en-IN" sz="2800" dirty="0" err="1"/>
              <a:t>winsorization</a:t>
            </a:r>
            <a:r>
              <a:rPr lang="en-IN" sz="2800" dirty="0"/>
              <a:t> technique. Now the skewness observed is  shown in fig 3,</a:t>
            </a:r>
            <a:endParaRPr lang="en-US" sz="28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6790120" y="2109556"/>
            <a:ext cx="191802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843530" y="6022571"/>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dirty="0" err="1"/>
              <a:t>winsorization</a:t>
            </a:r>
            <a:r>
              <a:rPr lang="en-IN" sz="1600" dirty="0"/>
              <a:t>      </a:t>
            </a:r>
            <a:endParaRPr lang="en-US" sz="1200" dirty="0">
              <a:cs typeface="Calibri"/>
            </a:endParaRPr>
          </a:p>
        </p:txBody>
      </p:sp>
    </p:spTree>
    <p:extLst>
      <p:ext uri="{BB962C8B-B14F-4D97-AF65-F5344CB8AC3E}">
        <p14:creationId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a:xfrm>
            <a:off x="913775" y="2367093"/>
            <a:ext cx="10364452" cy="3793562"/>
          </a:xfrm>
        </p:spPr>
        <p:txBody>
          <a:bodyPr vert="horz" lIns="91440" tIns="45720" rIns="91440" bIns="45720" rtlCol="0" anchor="t">
            <a:normAutofit fontScale="77500" lnSpcReduction="20000"/>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p:txBody>
      </p:sp>
    </p:spTree>
    <p:extLst>
      <p:ext uri="{BB962C8B-B14F-4D97-AF65-F5344CB8AC3E}">
        <p14:creationId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E71-B249-4FE1-8170-D304F0423682}"/>
              </a:ext>
            </a:extLst>
          </p:cNvPr>
          <p:cNvSpPr txBox="1"/>
          <p:nvPr/>
        </p:nvSpPr>
        <p:spPr>
          <a:xfrm>
            <a:off x="742462" y="1081898"/>
            <a:ext cx="1097866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rental30 : Average main account balance over last 30 days</a:t>
            </a:r>
          </a:p>
          <a:p>
            <a:pPr algn="l">
              <a:buFont typeface="Arial" panose="020B0604020202020204" pitchFamily="34" charset="0"/>
              <a:buChar char="•"/>
            </a:pPr>
            <a:r>
              <a:rPr lang="en-US" sz="2400" b="0" i="0" dirty="0">
                <a:solidFill>
                  <a:srgbClr val="000000"/>
                </a:solidFill>
                <a:effectLst/>
              </a:rPr>
              <a:t>rental90 : Average main account balance over last 90 days</a:t>
            </a:r>
          </a:p>
          <a:p>
            <a:pPr algn="l">
              <a:buFont typeface="Arial" panose="020B0604020202020204" pitchFamily="34" charset="0"/>
              <a:buChar char="•"/>
            </a:pPr>
            <a:r>
              <a:rPr lang="en-US" sz="2400" b="0" i="0" dirty="0" err="1">
                <a:solidFill>
                  <a:srgbClr val="000000"/>
                </a:solidFill>
                <a:effectLst/>
              </a:rPr>
              <a:t>last_rech_date_ma</a:t>
            </a:r>
            <a:r>
              <a:rPr lang="en-US" sz="2400" b="0" i="0" dirty="0">
                <a:solidFill>
                  <a:srgbClr val="000000"/>
                </a:solidFill>
                <a:effectLst/>
              </a:rPr>
              <a:t> : Number of days till last recharge of main account</a:t>
            </a:r>
          </a:p>
          <a:p>
            <a:pPr algn="l">
              <a:buFont typeface="Arial" panose="020B0604020202020204" pitchFamily="34" charset="0"/>
              <a:buChar char="•"/>
            </a:pPr>
            <a:r>
              <a:rPr lang="en-US" sz="2400" b="0" i="0" dirty="0" err="1">
                <a:solidFill>
                  <a:srgbClr val="000000"/>
                </a:solidFill>
                <a:effectLst/>
              </a:rPr>
              <a:t>last_rech_date_da</a:t>
            </a:r>
            <a:r>
              <a:rPr lang="en-US" sz="2400" b="0" i="0" dirty="0">
                <a:solidFill>
                  <a:srgbClr val="000000"/>
                </a:solidFill>
                <a:effectLst/>
              </a:rPr>
              <a:t>: Number of days till last recharge of data account</a:t>
            </a:r>
          </a:p>
          <a:p>
            <a:pPr algn="l">
              <a:buFont typeface="Arial" panose="020B0604020202020204" pitchFamily="34" charset="0"/>
              <a:buChar char="•"/>
            </a:pPr>
            <a:r>
              <a:rPr lang="en-US" sz="2400" b="0" i="0" dirty="0" err="1">
                <a:solidFill>
                  <a:srgbClr val="000000"/>
                </a:solidFill>
                <a:effectLst/>
              </a:rPr>
              <a:t>last_rech_amt_ma</a:t>
            </a:r>
            <a:r>
              <a:rPr lang="en-US" sz="2400" b="0" i="0" dirty="0">
                <a:solidFill>
                  <a:srgbClr val="000000"/>
                </a:solidFill>
                <a:effectLst/>
              </a:rPr>
              <a:t> : Amount of last recharge of main account (in Indonesian Rupiah)</a:t>
            </a:r>
          </a:p>
          <a:p>
            <a:pPr algn="l">
              <a:buFont typeface="Arial" panose="020B0604020202020204" pitchFamily="34" charset="0"/>
              <a:buChar char="•"/>
            </a:pPr>
            <a:r>
              <a:rPr lang="en-US" sz="24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400" b="0" i="0" dirty="0">
                <a:solidFill>
                  <a:srgbClr val="000000"/>
                </a:solidFill>
                <a:effectLst/>
              </a:rPr>
              <a:t>fr_ma_rech30 : Frequency of main account recharged in last 30 days</a:t>
            </a:r>
          </a:p>
          <a:p>
            <a:pPr algn="l">
              <a:buFont typeface="Arial" panose="020B0604020202020204" pitchFamily="34" charset="0"/>
              <a:buChar char="•"/>
            </a:pPr>
            <a:r>
              <a:rPr lang="en-US" sz="24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4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400" b="0" i="0" dirty="0">
                <a:solidFill>
                  <a:srgbClr val="000000"/>
                </a:solidFill>
                <a:effectLst/>
              </a:rPr>
              <a:t>medianmarechprebal30 : Median of main account balance just before recharge in last 30 days at user level (in Indonesian Rupiah)</a:t>
            </a:r>
          </a:p>
        </p:txBody>
      </p:sp>
    </p:spTree>
    <p:extLst>
      <p:ext uri="{BB962C8B-B14F-4D97-AF65-F5344CB8AC3E}">
        <p14:creationId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39906-7C05-4600-BC04-85DA498A7EEA}"/>
              </a:ext>
            </a:extLst>
          </p:cNvPr>
          <p:cNvSpPr txBox="1"/>
          <p:nvPr/>
        </p:nvSpPr>
        <p:spPr>
          <a:xfrm>
            <a:off x="789176" y="1256235"/>
            <a:ext cx="109688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400" b="0" i="0" dirty="0">
                <a:solidFill>
                  <a:srgbClr val="000000"/>
                </a:solidFill>
                <a:effectLst/>
              </a:rPr>
              <a:t>fr_ma_rech90 : Frequency of main account recharged in last 90 days</a:t>
            </a:r>
          </a:p>
          <a:p>
            <a:pPr algn="l">
              <a:buFont typeface="Arial" panose="020B0604020202020204" pitchFamily="34" charset="0"/>
              <a:buChar char="•"/>
            </a:pPr>
            <a:r>
              <a:rPr lang="en-US" sz="2400" b="0" i="0" dirty="0">
                <a:solidFill>
                  <a:srgbClr val="000000"/>
                </a:solidFill>
                <a:effectLst/>
              </a:rPr>
              <a:t>sumamnt_ma_rech90 : Total amount of recharge in main account over last 90 days (in Indonesian Rupiah)</a:t>
            </a:r>
          </a:p>
          <a:p>
            <a:pPr algn="l">
              <a:buFont typeface="Arial" panose="020B0604020202020204" pitchFamily="34" charset="0"/>
              <a:buChar char="•"/>
            </a:pPr>
            <a:r>
              <a:rPr lang="en-US" sz="2400" b="0" i="0" dirty="0">
                <a:solidFill>
                  <a:srgbClr val="000000"/>
                </a:solidFill>
                <a:effectLst/>
              </a:rPr>
              <a:t>medianamnt_ma_rech90 : Median of amount of recharges done in main account over last 90 days at user level (in Indonesian Rupiah)</a:t>
            </a:r>
          </a:p>
          <a:p>
            <a:pPr algn="l">
              <a:buFont typeface="Arial" panose="020B0604020202020204" pitchFamily="34" charset="0"/>
              <a:buChar char="•"/>
            </a:pPr>
            <a:r>
              <a:rPr lang="en-US" sz="2400" b="0" i="0" dirty="0">
                <a:solidFill>
                  <a:srgbClr val="000000"/>
                </a:solidFill>
                <a:effectLst/>
              </a:rPr>
              <a:t>medianmarechprebal90 : Median of main account balance just before recharge in last 90 days at user level (in Indonesian Rupiah)</a:t>
            </a:r>
          </a:p>
          <a:p>
            <a:pPr algn="l">
              <a:buFont typeface="Arial" panose="020B0604020202020204" pitchFamily="34" charset="0"/>
              <a:buChar char="•"/>
            </a:pPr>
            <a:r>
              <a:rPr lang="en-US" sz="24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400" b="0" i="0" dirty="0">
                <a:solidFill>
                  <a:srgbClr val="000000"/>
                </a:solidFill>
                <a:effectLst/>
              </a:rPr>
              <a:t>fr_da_rech30: Frequency of data account recharged in last 30 days</a:t>
            </a:r>
          </a:p>
          <a:p>
            <a:pPr algn="l">
              <a:buFont typeface="Arial" panose="020B0604020202020204" pitchFamily="34" charset="0"/>
              <a:buChar char="•"/>
            </a:pPr>
            <a:r>
              <a:rPr lang="en-US" sz="24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400" b="0" i="0" dirty="0">
                <a:solidFill>
                  <a:srgbClr val="000000"/>
                </a:solidFill>
                <a:effectLst/>
              </a:rPr>
              <a:t>fr_da_rech90 : Frequency of data account recharged in last 90 days</a:t>
            </a:r>
          </a:p>
        </p:txBody>
      </p:sp>
    </p:spTree>
    <p:extLst>
      <p:ext uri="{BB962C8B-B14F-4D97-AF65-F5344CB8AC3E}">
        <p14:creationId xmlns:p14="http://schemas.microsoft.com/office/powerpoint/2010/main"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7C44C-C869-40DE-B4EB-C00D284E1C12}"/>
              </a:ext>
            </a:extLst>
          </p:cNvPr>
          <p:cNvSpPr txBox="1"/>
          <p:nvPr/>
        </p:nvSpPr>
        <p:spPr>
          <a:xfrm>
            <a:off x="841398" y="1454817"/>
            <a:ext cx="1098843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400" b="0" i="0" dirty="0">
                <a:solidFill>
                  <a:srgbClr val="000000"/>
                </a:solidFill>
                <a:effectLst/>
              </a:rPr>
              <a:t>cnt_loans30 : Number of loans taken by user in last 30 days</a:t>
            </a:r>
          </a:p>
          <a:p>
            <a:pPr algn="l">
              <a:buFont typeface="Arial" panose="020B0604020202020204" pitchFamily="34" charset="0"/>
              <a:buChar char="•"/>
            </a:pPr>
            <a:r>
              <a:rPr lang="en-US" sz="2400" b="0" i="0" dirty="0">
                <a:solidFill>
                  <a:srgbClr val="000000"/>
                </a:solidFill>
                <a:effectLst/>
              </a:rPr>
              <a:t>amnt_loans30: Total amount of loans taken by user in last 30 days</a:t>
            </a:r>
          </a:p>
          <a:p>
            <a:pPr algn="l">
              <a:buFont typeface="Arial" panose="020B0604020202020204" pitchFamily="34" charset="0"/>
              <a:buChar char="•"/>
            </a:pPr>
            <a:r>
              <a:rPr lang="en-US" sz="24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4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400" b="0" i="0" dirty="0">
                <a:solidFill>
                  <a:srgbClr val="000000"/>
                </a:solidFill>
                <a:effectLst/>
              </a:rPr>
              <a:t>cnt_loans90 : Number of loans taken by user in last 90 days</a:t>
            </a:r>
          </a:p>
          <a:p>
            <a:pPr algn="l">
              <a:buFont typeface="Arial" panose="020B0604020202020204" pitchFamily="34" charset="0"/>
              <a:buChar char="•"/>
            </a:pPr>
            <a:r>
              <a:rPr lang="en-US" sz="2400" b="0" i="0" dirty="0">
                <a:solidFill>
                  <a:srgbClr val="000000"/>
                </a:solidFill>
                <a:effectLst/>
              </a:rPr>
              <a:t>amnt_loans90 : Total amount of loans taken by user in last 90 days</a:t>
            </a:r>
          </a:p>
          <a:p>
            <a:pPr algn="l">
              <a:buFont typeface="Arial" panose="020B0604020202020204" pitchFamily="34" charset="0"/>
              <a:buChar char="•"/>
            </a:pPr>
            <a:r>
              <a:rPr lang="en-US" sz="24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4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400" b="0" i="0" dirty="0">
                <a:solidFill>
                  <a:srgbClr val="000000"/>
                </a:solidFill>
                <a:effectLst/>
              </a:rPr>
              <a:t>payback30 : Average payback time in days over last 30 days</a:t>
            </a:r>
          </a:p>
          <a:p>
            <a:pPr algn="l">
              <a:buFont typeface="Arial" panose="020B0604020202020204" pitchFamily="34" charset="0"/>
              <a:buChar char="•"/>
            </a:pPr>
            <a:r>
              <a:rPr lang="en-US" sz="2400" b="0" i="0" dirty="0">
                <a:solidFill>
                  <a:srgbClr val="000000"/>
                </a:solidFill>
                <a:effectLst/>
              </a:rPr>
              <a:t>payback90 : Average payback time in days over last 90 days</a:t>
            </a:r>
          </a:p>
          <a:p>
            <a:pPr algn="l">
              <a:buFont typeface="Arial" panose="020B0604020202020204" pitchFamily="34" charset="0"/>
              <a:buChar char="•"/>
            </a:pPr>
            <a:r>
              <a:rPr lang="fr-FR" sz="2400" b="0" i="0" dirty="0" err="1">
                <a:solidFill>
                  <a:srgbClr val="000000"/>
                </a:solidFill>
                <a:effectLst/>
              </a:rPr>
              <a:t>pcircle</a:t>
            </a:r>
            <a:r>
              <a:rPr lang="fr-FR" sz="2400" b="0" i="0" dirty="0">
                <a:solidFill>
                  <a:srgbClr val="000000"/>
                </a:solidFill>
                <a:effectLst/>
              </a:rPr>
              <a:t> : </a:t>
            </a:r>
            <a:r>
              <a:rPr lang="fr-FR" sz="2400" b="0" i="0" dirty="0" err="1">
                <a:solidFill>
                  <a:srgbClr val="000000"/>
                </a:solidFill>
                <a:effectLst/>
              </a:rPr>
              <a:t>telecom</a:t>
            </a:r>
            <a:r>
              <a:rPr lang="fr-FR" sz="2400" b="0" i="0" dirty="0">
                <a:solidFill>
                  <a:srgbClr val="000000"/>
                </a:solidFill>
                <a:effectLst/>
              </a:rPr>
              <a:t> </a:t>
            </a:r>
            <a:r>
              <a:rPr lang="fr-FR" sz="2400" b="0" i="0" dirty="0" err="1">
                <a:solidFill>
                  <a:srgbClr val="000000"/>
                </a:solidFill>
                <a:effectLst/>
              </a:rPr>
              <a:t>circle</a:t>
            </a:r>
            <a:endParaRPr lang="fr-FR" sz="2400" b="0" i="0" dirty="0">
              <a:solidFill>
                <a:srgbClr val="000000"/>
              </a:solidFill>
              <a:effectLst/>
            </a:endParaRPr>
          </a:p>
          <a:p>
            <a:pPr algn="l">
              <a:buFont typeface="Arial" panose="020B0604020202020204" pitchFamily="34" charset="0"/>
              <a:buChar char="•"/>
            </a:pPr>
            <a:r>
              <a:rPr lang="fr-FR" sz="2400" b="0" i="0" dirty="0" err="1">
                <a:solidFill>
                  <a:srgbClr val="000000"/>
                </a:solidFill>
                <a:effectLst/>
              </a:rPr>
              <a:t>pdate</a:t>
            </a:r>
            <a:r>
              <a:rPr lang="fr-FR" sz="2400" b="0" i="0" dirty="0">
                <a:solidFill>
                  <a:srgbClr val="000000"/>
                </a:solidFill>
                <a:effectLst/>
              </a:rPr>
              <a:t> : date</a:t>
            </a:r>
          </a:p>
        </p:txBody>
      </p:sp>
    </p:spTree>
    <p:extLst>
      <p:ext uri="{BB962C8B-B14F-4D97-AF65-F5344CB8AC3E}">
        <p14:creationId xmlns:p14="http://schemas.microsoft.com/office/powerpoint/2010/main"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8921-E25E-4D34-AEFB-698A5CCAA164}"/>
              </a:ext>
            </a:extLst>
          </p:cNvPr>
          <p:cNvSpPr txBox="1"/>
          <p:nvPr/>
        </p:nvSpPr>
        <p:spPr>
          <a:xfrm>
            <a:off x="719815" y="2905780"/>
            <a:ext cx="7352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8261163" y="851699"/>
            <a:ext cx="2519982" cy="5154602"/>
          </a:xfrm>
          <a:prstGeom prst="rect">
            <a:avLst/>
          </a:prstGeom>
        </p:spPr>
      </p:pic>
      <p:sp>
        <p:nvSpPr>
          <p:cNvPr id="5" name="TextBox 4">
            <a:extLst>
              <a:ext uri="{FF2B5EF4-FFF2-40B4-BE49-F238E27FC236}">
                <a16:creationId xmlns:a16="http://schemas.microsoft.com/office/drawing/2014/main" id="{8FD02213-8099-4E5D-85DF-3D41E0AE6B27}"/>
              </a:ext>
            </a:extLst>
          </p:cNvPr>
          <p:cNvSpPr txBox="1"/>
          <p:nvPr/>
        </p:nvSpPr>
        <p:spPr>
          <a:xfrm>
            <a:off x="5220055" y="56677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spTree>
    <p:extLst>
      <p:ext uri="{BB962C8B-B14F-4D97-AF65-F5344CB8AC3E}">
        <p14:creationId xmlns:p14="http://schemas.microsoft.com/office/powerpoint/2010/main"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a:xfrm>
            <a:off x="913774" y="396845"/>
            <a:ext cx="10364451" cy="1596177"/>
          </a:xfrm>
        </p:spPr>
        <p:txBody>
          <a:bodyPr>
            <a:normAutofit/>
          </a:bodyPr>
          <a:lstStyle/>
          <a:p>
            <a:r>
              <a:rPr lang="en-US" sz="3200" b="1" dirty="0">
                <a:latin typeface="+mn-lt"/>
                <a:ea typeface="+mj-lt"/>
                <a:cs typeface="+mj-lt"/>
              </a:rPr>
              <a:t>Data Preprocessing Done</a:t>
            </a:r>
            <a:endParaRPr lang="en-US" sz="3200" b="1" dirty="0">
              <a:latin typeface="+mn-lt"/>
            </a:endParaRPr>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789354" y="2373745"/>
            <a:ext cx="5666864" cy="382249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rotWithShape="1">
          <a:blip r:embed="rId2"/>
          <a:srcRect r="49990"/>
          <a:stretch/>
        </p:blipFill>
        <p:spPr>
          <a:xfrm>
            <a:off x="6878793" y="2214694"/>
            <a:ext cx="4612398" cy="3981546"/>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1981199" y="687525"/>
            <a:ext cx="95875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then explored categorical variables as shown in fig 6.</a:t>
            </a:r>
            <a:endParaRPr lang="en-US" sz="2800" dirty="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29" y="5637485"/>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6 Exploring categorical variables</a:t>
            </a:r>
            <a:r>
              <a:rPr lang="en-US" sz="1600" dirty="0">
                <a:cs typeface="Calibri"/>
              </a:rPr>
              <a:t> </a:t>
            </a:r>
          </a:p>
        </p:txBody>
      </p:sp>
    </p:spTree>
    <p:extLst>
      <p:ext uri="{BB962C8B-B14F-4D97-AF65-F5344CB8AC3E}">
        <p14:creationId xmlns:p14="http://schemas.microsoft.com/office/powerpoint/2010/main"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6F6EF-6F25-45C6-89EA-6A8C6B72E6B9}"/>
              </a:ext>
            </a:extLst>
          </p:cNvPr>
          <p:cNvSpPr txBox="1"/>
          <p:nvPr/>
        </p:nvSpPr>
        <p:spPr>
          <a:xfrm>
            <a:off x="640861" y="915044"/>
            <a:ext cx="106171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We observed that there is only one unique value present in </a:t>
            </a:r>
            <a:r>
              <a:rPr lang="en-IN" sz="2400" dirty="0" err="1"/>
              <a:t>pcircle</a:t>
            </a:r>
            <a:r>
              <a:rPr lang="en-IN" sz="24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400" dirty="0">
                <a:cs typeface="Calibri"/>
              </a:rPr>
              <a:t> </a:t>
            </a:r>
          </a:p>
        </p:txBody>
      </p:sp>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2731477" y="2854036"/>
            <a:ext cx="6435968" cy="3085949"/>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9637" y="5939985"/>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Tree>
    <p:extLst>
      <p:ext uri="{BB962C8B-B14F-4D97-AF65-F5344CB8AC3E}">
        <p14:creationId xmlns:p14="http://schemas.microsoft.com/office/powerpoint/2010/main"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68599" y="405167"/>
            <a:ext cx="9751060" cy="1168400"/>
          </a:xfrm>
        </p:spPr>
        <p:txBody>
          <a:bodyPr>
            <a:normAutofit/>
          </a:bodyPr>
          <a:lstStyle/>
          <a:p>
            <a:r>
              <a:rPr lang="en-US" sz="4000" dirty="0"/>
              <a:t>Agenda:</a:t>
            </a:r>
          </a:p>
        </p:txBody>
      </p:sp>
      <p:sp>
        <p:nvSpPr>
          <p:cNvPr id="14" name="Content Placeholder 13"/>
          <p:cNvSpPr>
            <a:spLocks noGrp="1"/>
          </p:cNvSpPr>
          <p:nvPr>
            <p:ph idx="1"/>
          </p:nvPr>
        </p:nvSpPr>
        <p:spPr>
          <a:xfrm>
            <a:off x="668599" y="1573567"/>
            <a:ext cx="6498336" cy="3505200"/>
          </a:xfrm>
        </p:spPr>
        <p:txBody>
          <a:bodyPr>
            <a:noAutofit/>
          </a:bodyPr>
          <a:lstStyle/>
          <a:p>
            <a:r>
              <a:rPr lang="en-US" sz="2400" dirty="0"/>
              <a:t>Introduction</a:t>
            </a:r>
          </a:p>
          <a:p>
            <a:r>
              <a:rPr lang="en-IN" sz="2400" dirty="0">
                <a:ea typeface="+mn-lt"/>
                <a:cs typeface="+mn-lt"/>
              </a:rPr>
              <a:t>Analytical Problem Framing</a:t>
            </a:r>
            <a:endParaRPr lang="en-US" sz="2400" dirty="0"/>
          </a:p>
          <a:p>
            <a:r>
              <a:rPr lang="en-US" sz="2400" dirty="0"/>
              <a:t>Exploratory Data Analysis (EDA)</a:t>
            </a:r>
          </a:p>
          <a:p>
            <a:r>
              <a:rPr lang="en-IN" sz="2400" dirty="0">
                <a:ea typeface="+mn-lt"/>
                <a:cs typeface="+mn-lt"/>
              </a:rPr>
              <a:t>Model/s Development and Evaluation</a:t>
            </a:r>
          </a:p>
          <a:p>
            <a:r>
              <a:rPr lang="en-IN" sz="2400" dirty="0">
                <a:ea typeface="+mn-lt"/>
                <a:cs typeface="+mn-lt"/>
              </a:rPr>
              <a:t>Conclusion</a:t>
            </a:r>
            <a:endParaRPr lang="en-US" sz="2400" dirty="0"/>
          </a:p>
          <a:p>
            <a:r>
              <a:rPr lang="en-US" sz="2400" dirty="0"/>
              <a:t>Inference</a:t>
            </a:r>
          </a:p>
          <a:p>
            <a:r>
              <a:rPr lang="en-US" sz="2400" dirty="0"/>
              <a:t>Future Work</a:t>
            </a:r>
          </a:p>
          <a:p>
            <a:r>
              <a:rPr lang="en-IN" sz="2400" dirty="0">
                <a:ea typeface="+mn-lt"/>
                <a:cs typeface="+mn-lt"/>
              </a:rPr>
              <a:t>Acknowledgement</a:t>
            </a:r>
            <a:endParaRPr lang="en-US" sz="2400" dirty="0"/>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00" y="3200400"/>
            <a:ext cx="5685536" cy="3962400"/>
          </a:xfrm>
          <a:prstGeom prst="rect">
            <a:avLst/>
          </a:prstGeom>
        </p:spPr>
      </p:pic>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C90BA-11D5-422A-8730-CC6D5F706473}"/>
              </a:ext>
            </a:extLst>
          </p:cNvPr>
          <p:cNvSpPr txBox="1"/>
          <p:nvPr/>
        </p:nvSpPr>
        <p:spPr>
          <a:xfrm>
            <a:off x="894417" y="2166816"/>
            <a:ext cx="1058789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We then checked the heatmap of </a:t>
            </a:r>
            <a:r>
              <a:rPr lang="en-IN" sz="2400" dirty="0" err="1">
                <a:cs typeface="Segoe UI"/>
              </a:rPr>
              <a:t>correlaton</a:t>
            </a:r>
            <a:r>
              <a:rPr lang="en-IN" sz="2400" dirty="0">
                <a:cs typeface="Segoe UI"/>
              </a:rPr>
              <a:t>. while checking the heatmap of correlation we observed that there exists multicollinearity in between columns.</a:t>
            </a:r>
            <a:r>
              <a:rPr lang="en-US" sz="2400" dirty="0">
                <a:cs typeface="Calibri"/>
              </a:rPr>
              <a:t> </a:t>
            </a:r>
          </a:p>
          <a:p>
            <a:pPr algn="just"/>
            <a:r>
              <a:rPr lang="en-IN" sz="2400" dirty="0">
                <a:cs typeface="Segoe UI"/>
              </a:rPr>
              <a:t>We also observed that no correlation was present in unnamed: 0, </a:t>
            </a:r>
            <a:r>
              <a:rPr lang="en-IN" sz="2400" dirty="0" err="1">
                <a:cs typeface="Segoe UI"/>
              </a:rPr>
              <a:t>msisdn</a:t>
            </a:r>
            <a:r>
              <a:rPr lang="en-IN" sz="2400" dirty="0">
                <a:cs typeface="Segoe UI"/>
              </a:rPr>
              <a:t>, </a:t>
            </a:r>
            <a:r>
              <a:rPr lang="en-IN" sz="2400" dirty="0" err="1">
                <a:cs typeface="Segoe UI"/>
              </a:rPr>
              <a:t>last_rechdate_ma</a:t>
            </a:r>
            <a:r>
              <a:rPr lang="en-IN" sz="2400" dirty="0">
                <a:cs typeface="Segoe UI"/>
              </a:rPr>
              <a:t>, </a:t>
            </a:r>
            <a:r>
              <a:rPr lang="en-IN" sz="2400" dirty="0" err="1">
                <a:cs typeface="Segoe UI"/>
              </a:rPr>
              <a:t>last_rechdate_da</a:t>
            </a:r>
            <a:r>
              <a:rPr lang="en-IN" sz="2400" dirty="0">
                <a:cs typeface="Segoe UI"/>
              </a:rPr>
              <a:t> columns so we will be dropping these columns.</a:t>
            </a:r>
            <a:r>
              <a:rPr lang="en-US" sz="2400" dirty="0">
                <a:cs typeface="Calibri"/>
              </a:rPr>
              <a:t> </a:t>
            </a:r>
          </a:p>
          <a:p>
            <a:pPr algn="just"/>
            <a:r>
              <a:rPr lang="en-IN" sz="2400" dirty="0">
                <a:cs typeface="Segoe UI"/>
              </a:rPr>
              <a:t>We then removed the outliers from the dataset through zscore and </a:t>
            </a:r>
            <a:r>
              <a:rPr lang="en-IN" sz="2400" dirty="0" err="1">
                <a:cs typeface="Segoe UI"/>
              </a:rPr>
              <a:t>winsorization</a:t>
            </a:r>
            <a:r>
              <a:rPr lang="en-IN" sz="2400" dirty="0">
                <a:cs typeface="Segoe UI"/>
              </a:rPr>
              <a:t> method.</a:t>
            </a:r>
            <a:r>
              <a:rPr lang="en-US" sz="2400" dirty="0">
                <a:cs typeface="Calibri"/>
              </a:rPr>
              <a:t> </a:t>
            </a:r>
          </a:p>
        </p:txBody>
      </p:sp>
    </p:spTree>
    <p:extLst>
      <p:ext uri="{BB962C8B-B14F-4D97-AF65-F5344CB8AC3E}">
        <p14:creationId xmlns:p14="http://schemas.microsoft.com/office/powerpoint/2010/main"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a:xfrm>
            <a:off x="913774" y="415317"/>
            <a:ext cx="10364451" cy="1596177"/>
          </a:xfrm>
        </p:spPr>
        <p:txBody>
          <a:bodyPr>
            <a:normAutofit/>
          </a:bodyPr>
          <a:lstStyle/>
          <a:p>
            <a:r>
              <a:rPr lang="en-IN" sz="4000" b="1" dirty="0">
                <a:latin typeface="+mn-lt"/>
                <a:ea typeface="+mj-lt"/>
                <a:cs typeface="+mj-lt"/>
              </a:rPr>
              <a:t>Data Inputs- Logic- Output Relationships</a:t>
            </a:r>
            <a:endParaRPr lang="en-US" sz="4000" b="1" dirty="0">
              <a:latin typeface="+mn-lt"/>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2904037" y="2823623"/>
            <a:ext cx="6383925" cy="3619060"/>
          </a:xfrm>
          <a:prstGeom prst="rect">
            <a:avLst/>
          </a:prstGeom>
        </p:spPr>
      </p:pic>
    </p:spTree>
    <p:extLst>
      <p:ext uri="{BB962C8B-B14F-4D97-AF65-F5344CB8AC3E}">
        <p14:creationId xmlns:p14="http://schemas.microsoft.com/office/powerpoint/2010/main"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52E1-E694-4128-82E3-23C62D564160}"/>
              </a:ext>
            </a:extLst>
          </p:cNvPr>
          <p:cNvSpPr txBox="1"/>
          <p:nvPr/>
        </p:nvSpPr>
        <p:spPr>
          <a:xfrm>
            <a:off x="748323" y="1579775"/>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We observe that the columns cnt_ma_rech30 and cnt_ma_rech90 are highly positively correlated with label this means as the cnt_ma_rech30 and cnt_ma_rech90 are increasing the probability of customer being non-fraudulent is also increasing.</a:t>
            </a:r>
            <a:r>
              <a:rPr lang="en-US" sz="2800" dirty="0">
                <a:cs typeface="Calibri"/>
              </a:rPr>
              <a:t> </a:t>
            </a:r>
          </a:p>
          <a:p>
            <a:endParaRPr lang="en-US" sz="2800" dirty="0">
              <a:cs typeface="Calibri"/>
            </a:endParaRPr>
          </a:p>
          <a:p>
            <a:r>
              <a:rPr lang="en-IN" sz="2800" dirty="0">
                <a:cs typeface="Segoe UI"/>
              </a:rPr>
              <a:t>We also observe that the columns </a:t>
            </a:r>
            <a:r>
              <a:rPr lang="en-IN" sz="2800" dirty="0" err="1">
                <a:cs typeface="Segoe UI"/>
              </a:rPr>
              <a:t>aon</a:t>
            </a:r>
            <a:r>
              <a:rPr lang="en-IN" sz="2800" dirty="0">
                <a:cs typeface="Segoe UI"/>
              </a:rPr>
              <a:t>, medianmarechprebal30 and fr_da_rech90 are negatively correlated with label this means as the </a:t>
            </a:r>
            <a:r>
              <a:rPr lang="en-IN" sz="2800" dirty="0" err="1">
                <a:cs typeface="Segoe UI"/>
              </a:rPr>
              <a:t>aon</a:t>
            </a:r>
            <a:r>
              <a:rPr lang="en-IN" sz="2800" dirty="0">
                <a:cs typeface="Segoe UI"/>
              </a:rPr>
              <a:t>, medianmarechprebal30 and fr_da_rech90 are increasing the probability of customer being fraudulent is also increasing.</a:t>
            </a:r>
            <a:r>
              <a:rPr lang="en-US" sz="2800" dirty="0">
                <a:cs typeface="Calibri"/>
              </a:rPr>
              <a:t> </a:t>
            </a:r>
          </a:p>
        </p:txBody>
      </p:sp>
    </p:spTree>
    <p:extLst>
      <p:ext uri="{BB962C8B-B14F-4D97-AF65-F5344CB8AC3E}">
        <p14:creationId xmlns:p14="http://schemas.microsoft.com/office/powerpoint/2010/main" val="119825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816708" y="1097174"/>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rPr>
              <a:t>Set of assumptions related to the problem under consideration</a:t>
            </a:r>
            <a:endParaRPr lang="en-US" sz="4000" b="1" dirty="0">
              <a:cs typeface="Calibri"/>
            </a:endParaRPr>
          </a:p>
        </p:txBody>
      </p:sp>
      <p:sp>
        <p:nvSpPr>
          <p:cNvPr id="3" name="TextBox 2">
            <a:extLst>
              <a:ext uri="{FF2B5EF4-FFF2-40B4-BE49-F238E27FC236}">
                <a16:creationId xmlns:a16="http://schemas.microsoft.com/office/drawing/2014/main" id="{8C5BC81B-F9EC-493F-8D6D-3AC1C2F5DDC9}"/>
              </a:ext>
            </a:extLst>
          </p:cNvPr>
          <p:cNvSpPr txBox="1"/>
          <p:nvPr/>
        </p:nvSpPr>
        <p:spPr>
          <a:xfrm>
            <a:off x="943709" y="2643909"/>
            <a:ext cx="1067581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cs typeface="Segoe UI"/>
              </a:rPr>
              <a:t>By looking into the target variable label we assumed that it was </a:t>
            </a:r>
            <a:r>
              <a:rPr lang="en-US" sz="2400" dirty="0">
                <a:cs typeface="Calibri"/>
              </a:rPr>
              <a:t> </a:t>
            </a:r>
            <a:r>
              <a:rPr lang="en-IN" sz="2400" dirty="0">
                <a:cs typeface="Segoe UI"/>
              </a:rPr>
              <a:t>a </a:t>
            </a:r>
            <a:r>
              <a:rPr lang="en-US" sz="2400" dirty="0">
                <a:cs typeface="Calibri"/>
              </a:rPr>
              <a:t> </a:t>
            </a:r>
            <a:r>
              <a:rPr lang="en-IN" sz="2400" dirty="0">
                <a:cs typeface="Segoe UI"/>
              </a:rPr>
              <a:t>classification type of problem.</a:t>
            </a:r>
            <a:r>
              <a:rPr lang="en-US" sz="2400" dirty="0">
                <a:cs typeface="Calibri"/>
              </a:rPr>
              <a:t> </a:t>
            </a:r>
          </a:p>
          <a:p>
            <a:endParaRPr lang="en-US" sz="2400" dirty="0">
              <a:cs typeface="Calibri"/>
            </a:endParaRPr>
          </a:p>
          <a:p>
            <a:r>
              <a:rPr lang="en-IN" sz="2400" dirty="0">
                <a:cs typeface="Segoe UI"/>
              </a:rPr>
              <a:t>We observed multicollinearity in between columns so we assumed </a:t>
            </a:r>
            <a:r>
              <a:rPr lang="en-US" sz="2400" dirty="0">
                <a:cs typeface="Calibri"/>
              </a:rPr>
              <a:t> </a:t>
            </a:r>
            <a:r>
              <a:rPr lang="en-IN" sz="2400" dirty="0">
                <a:cs typeface="Segoe UI"/>
              </a:rPr>
              <a:t>that we will be using Principal Component Analysis (PCA).</a:t>
            </a:r>
            <a:r>
              <a:rPr lang="en-US" sz="2400" dirty="0">
                <a:cs typeface="Calibri"/>
              </a:rPr>
              <a:t> </a:t>
            </a:r>
          </a:p>
          <a:p>
            <a:endParaRPr lang="en-US" sz="2400" dirty="0">
              <a:cs typeface="Calibri"/>
            </a:endParaRPr>
          </a:p>
          <a:p>
            <a:r>
              <a:rPr lang="en-IN" sz="2400" dirty="0">
                <a:cs typeface="Segoe UI"/>
              </a:rPr>
              <a:t>We also observed that only one single unique value was present in </a:t>
            </a:r>
            <a:r>
              <a:rPr lang="en-US" sz="2400" dirty="0">
                <a:cs typeface="Calibri"/>
              </a:rPr>
              <a:t> </a:t>
            </a:r>
            <a:r>
              <a:rPr lang="en-IN" sz="2400" dirty="0" err="1">
                <a:cs typeface="Segoe UI"/>
              </a:rPr>
              <a:t>pcircle</a:t>
            </a:r>
            <a:r>
              <a:rPr lang="en-IN" sz="2400" dirty="0">
                <a:cs typeface="Segoe UI"/>
              </a:rPr>
              <a:t> and in year in </a:t>
            </a:r>
            <a:r>
              <a:rPr lang="en-IN" sz="2400" dirty="0" err="1">
                <a:cs typeface="Segoe UI"/>
              </a:rPr>
              <a:t>pdate</a:t>
            </a:r>
            <a:r>
              <a:rPr lang="en-IN" sz="2400" dirty="0">
                <a:cs typeface="Segoe UI"/>
              </a:rPr>
              <a:t> column and in Unnamed: 0 all the </a:t>
            </a:r>
            <a:r>
              <a:rPr lang="en-US" sz="2400" dirty="0">
                <a:cs typeface="Calibri"/>
              </a:rPr>
              <a:t> </a:t>
            </a:r>
            <a:r>
              <a:rPr lang="en-IN" sz="2400" dirty="0">
                <a:cs typeface="Segoe UI"/>
              </a:rPr>
              <a:t>numbers were unique without any correlation so we assumed that </a:t>
            </a:r>
            <a:r>
              <a:rPr lang="en-US" sz="2400" dirty="0">
                <a:cs typeface="Calibri"/>
              </a:rPr>
              <a:t> </a:t>
            </a:r>
            <a:r>
              <a:rPr lang="en-IN" sz="2400" dirty="0">
                <a:cs typeface="Segoe UI"/>
              </a:rPr>
              <a:t>we will be dropping these columns.</a:t>
            </a:r>
            <a:r>
              <a:rPr lang="en-US" sz="2400" dirty="0">
                <a:cs typeface="Calibri"/>
              </a:rPr>
              <a:t> </a:t>
            </a:r>
          </a:p>
        </p:txBody>
      </p:sp>
    </p:spTree>
    <p:extLst>
      <p:ext uri="{BB962C8B-B14F-4D97-AF65-F5344CB8AC3E}">
        <p14:creationId xmlns:p14="http://schemas.microsoft.com/office/powerpoint/2010/main" val="388230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04699-66C3-453D-8059-81FD527E72FA}"/>
              </a:ext>
            </a:extLst>
          </p:cNvPr>
          <p:cNvSpPr txBox="1"/>
          <p:nvPr/>
        </p:nvSpPr>
        <p:spPr>
          <a:xfrm>
            <a:off x="860669" y="1558458"/>
            <a:ext cx="10470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latin typeface="WordVisi_MSFontService"/>
              </a:rPr>
              <a:t>Hardware and Software Requirements and Tools Used</a:t>
            </a:r>
            <a:endParaRPr lang="en-US" sz="3600" b="1" dirty="0">
              <a:cs typeface="Calibri"/>
            </a:endParaRPr>
          </a:p>
        </p:txBody>
      </p:sp>
      <p:sp>
        <p:nvSpPr>
          <p:cNvPr id="3" name="TextBox 2">
            <a:extLst>
              <a:ext uri="{FF2B5EF4-FFF2-40B4-BE49-F238E27FC236}">
                <a16:creationId xmlns:a16="http://schemas.microsoft.com/office/drawing/2014/main" id="{8A6762C8-9695-4EB9-8D97-B4DFE666BB4D}"/>
              </a:ext>
            </a:extLst>
          </p:cNvPr>
          <p:cNvSpPr txBox="1"/>
          <p:nvPr/>
        </p:nvSpPr>
        <p:spPr>
          <a:xfrm>
            <a:off x="720970" y="2482095"/>
            <a:ext cx="1046089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200" dirty="0">
                <a:cs typeface="Segoe UI"/>
              </a:rPr>
              <a:t>This project was done on laptop with i5 processor with quad cores and eight threads with 8gb of ram and latest GeForce GTX 1650 GPU on Anaconda, </a:t>
            </a:r>
            <a:r>
              <a:rPr lang="en-IN" sz="2200" dirty="0" err="1">
                <a:cs typeface="Segoe UI"/>
              </a:rPr>
              <a:t>jupyter</a:t>
            </a:r>
            <a:r>
              <a:rPr lang="en-IN" sz="2200" dirty="0">
                <a:cs typeface="Segoe UI"/>
              </a:rPr>
              <a:t> notebook.</a:t>
            </a:r>
          </a:p>
          <a:p>
            <a:pPr algn="just"/>
            <a:endParaRPr lang="en-US" sz="2200" dirty="0">
              <a:cs typeface="Calibri"/>
            </a:endParaRPr>
          </a:p>
          <a:p>
            <a:pPr algn="just"/>
            <a:r>
              <a:rPr lang="en-IN" sz="2200" dirty="0">
                <a:cs typeface="Segoe UI"/>
              </a:rPr>
              <a:t>The tools, libraries and packages we used for accomplishing this project are pandas, </a:t>
            </a:r>
            <a:r>
              <a:rPr lang="en-IN" sz="2200" dirty="0" err="1">
                <a:cs typeface="Segoe UI"/>
              </a:rPr>
              <a:t>numpy</a:t>
            </a:r>
            <a:r>
              <a:rPr lang="en-IN" sz="2200" dirty="0">
                <a:cs typeface="Segoe UI"/>
              </a:rPr>
              <a:t>, matplotlib,  seaborn, </a:t>
            </a:r>
            <a:r>
              <a:rPr lang="en-IN" sz="2200" dirty="0" err="1">
                <a:cs typeface="Segoe UI"/>
              </a:rPr>
              <a:t>scipy</a:t>
            </a:r>
            <a:r>
              <a:rPr lang="en-IN" sz="2200" dirty="0">
                <a:cs typeface="Segoe UI"/>
              </a:rPr>
              <a:t> stats, </a:t>
            </a:r>
            <a:r>
              <a:rPr lang="en-IN" sz="2200" dirty="0" err="1">
                <a:cs typeface="Segoe UI"/>
              </a:rPr>
              <a:t>sklearn</a:t>
            </a:r>
            <a:r>
              <a:rPr lang="en-IN" sz="2200" dirty="0">
                <a:cs typeface="Segoe UI"/>
              </a:rPr>
              <a:t> decomposition </a:t>
            </a:r>
            <a:r>
              <a:rPr lang="en-IN" sz="2200" dirty="0" err="1">
                <a:cs typeface="Segoe UI"/>
              </a:rPr>
              <a:t>pca</a:t>
            </a:r>
            <a:r>
              <a:rPr lang="en-IN" sz="2200" dirty="0">
                <a:cs typeface="Segoe UI"/>
              </a:rPr>
              <a:t>, </a:t>
            </a:r>
            <a:r>
              <a:rPr lang="en-IN" sz="2200" dirty="0" err="1">
                <a:cs typeface="Segoe UI"/>
              </a:rPr>
              <a:t>sklearn</a:t>
            </a:r>
            <a:r>
              <a:rPr lang="en-IN" sz="2200" dirty="0">
                <a:cs typeface="Segoe UI"/>
              </a:rPr>
              <a:t> </a:t>
            </a:r>
            <a:r>
              <a:rPr lang="en-IN" sz="2200" dirty="0" err="1">
                <a:cs typeface="Segoe UI"/>
              </a:rPr>
              <a:t>standardscaler</a:t>
            </a:r>
            <a:r>
              <a:rPr lang="en-IN" sz="2200" dirty="0">
                <a:cs typeface="Segoe UI"/>
              </a:rPr>
              <a:t>, collections counter, </a:t>
            </a:r>
            <a:r>
              <a:rPr lang="en-IN" sz="2200" dirty="0" err="1">
                <a:cs typeface="Segoe UI"/>
              </a:rPr>
              <a:t>imblearn</a:t>
            </a:r>
            <a:r>
              <a:rPr lang="en-IN" sz="2200" dirty="0">
                <a:cs typeface="Segoe UI"/>
              </a:rPr>
              <a:t> </a:t>
            </a:r>
            <a:r>
              <a:rPr lang="en-IN" sz="2200" dirty="0" err="1">
                <a:cs typeface="Segoe UI"/>
              </a:rPr>
              <a:t>SmoteTomek</a:t>
            </a:r>
            <a:r>
              <a:rPr lang="en-IN" sz="2200" dirty="0">
                <a:cs typeface="Segoe UI"/>
              </a:rPr>
              <a:t>, GridSearchCV, joblib.</a:t>
            </a:r>
            <a:r>
              <a:rPr lang="en-US" sz="2200" dirty="0">
                <a:cs typeface="Calibri"/>
              </a:rPr>
              <a:t> </a:t>
            </a:r>
          </a:p>
          <a:p>
            <a:pPr algn="just"/>
            <a:endParaRPr lang="en-US" sz="2200" dirty="0">
              <a:cs typeface="Calibri"/>
            </a:endParaRPr>
          </a:p>
          <a:p>
            <a:pPr algn="just"/>
            <a:r>
              <a:rPr lang="en-IN" sz="2200" dirty="0">
                <a:cs typeface="Segoe UI"/>
              </a:rPr>
              <a:t>Through pandas library we loaded our csv file ‘Data file’ into </a:t>
            </a:r>
            <a:r>
              <a:rPr lang="en-IN" sz="2200" dirty="0" err="1">
                <a:cs typeface="Segoe UI"/>
              </a:rPr>
              <a:t>dataframe</a:t>
            </a:r>
            <a:r>
              <a:rPr lang="en-IN" sz="2200" dirty="0">
                <a:cs typeface="Segoe UI"/>
              </a:rPr>
              <a:t> and performed data manipulation and analysis. Through pandas library we converted </a:t>
            </a:r>
            <a:r>
              <a:rPr lang="en-IN" sz="2200" dirty="0" err="1">
                <a:cs typeface="Segoe UI"/>
              </a:rPr>
              <a:t>pdate</a:t>
            </a:r>
            <a:r>
              <a:rPr lang="en-IN" sz="2200" dirty="0">
                <a:cs typeface="Segoe UI"/>
              </a:rPr>
              <a:t> column to datetime format from which we were able to extract day and month column.</a:t>
            </a:r>
            <a:r>
              <a:rPr lang="en-US" sz="2200" dirty="0">
                <a:cs typeface="Calibri"/>
              </a:rPr>
              <a:t> </a:t>
            </a:r>
          </a:p>
        </p:txBody>
      </p:sp>
    </p:spTree>
    <p:extLst>
      <p:ext uri="{BB962C8B-B14F-4D97-AF65-F5344CB8AC3E}">
        <p14:creationId xmlns:p14="http://schemas.microsoft.com/office/powerpoint/2010/main" val="2180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CDFD6-679A-476F-B4DA-6C8F44FFCA99}"/>
              </a:ext>
            </a:extLst>
          </p:cNvPr>
          <p:cNvSpPr txBox="1"/>
          <p:nvPr/>
        </p:nvSpPr>
        <p:spPr>
          <a:xfrm>
            <a:off x="542992" y="1761393"/>
            <a:ext cx="1083212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rtl="0">
              <a:buFont typeface="Arial" panose="020B0604020202020204" pitchFamily="34" charset="0"/>
              <a:buChar char="•"/>
            </a:pPr>
            <a:r>
              <a:rPr lang="en-IN" sz="2000" dirty="0">
                <a:ea typeface="Segoe UI"/>
                <a:cs typeface="Segoe UI"/>
              </a:rPr>
              <a:t>With the help of NumPy we worked with arrays.</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the help of matplotlib and seaborn we did plot various graphs and figures and done data visualization.</a:t>
            </a:r>
            <a:r>
              <a:rPr lang="en-IN" sz="2000" dirty="0">
                <a:ea typeface="Calibri"/>
                <a:cs typeface="Calibri"/>
              </a:rPr>
              <a:t> </a:t>
            </a:r>
            <a:endParaRPr lang="en-IN" sz="2000" dirty="0">
              <a:ea typeface="Segoe UI"/>
              <a:cs typeface="Calibri"/>
            </a:endParaRPr>
          </a:p>
          <a:p>
            <a:pPr marL="342900" indent="-342900" algn="just" rtl="0">
              <a:buFont typeface="Arial" panose="020B0604020202020204" pitchFamily="34" charset="0"/>
              <a:buChar char="•"/>
            </a:pPr>
            <a:r>
              <a:rPr lang="en-IN" sz="2000" dirty="0">
                <a:ea typeface="Segoe UI"/>
                <a:cs typeface="Segoe UI"/>
              </a:rPr>
              <a:t>With SciPy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marL="342900" indent="-342900" algn="just">
              <a:buFont typeface="Arial" panose="020B0604020202020204" pitchFamily="34" charset="0"/>
              <a:buChar char="•"/>
            </a:pPr>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score plot with their Eigenvalues and chose the number of columns on the basis of their nodes.</a:t>
            </a:r>
            <a:endParaRPr lang="en-IN" sz="2000" dirty="0">
              <a:ea typeface="Calibri"/>
              <a:cs typeface="Segoe UI"/>
            </a:endParaRPr>
          </a:p>
          <a:p>
            <a:pPr marL="342900" indent="-342900" algn="just" rtl="0">
              <a:buFont typeface="Arial" panose="020B0604020202020204" pitchFamily="34" charset="0"/>
              <a:buChar char="•"/>
            </a:pPr>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marL="342900" indent="-342900">
              <a:buFont typeface="Arial" panose="020B0604020202020204" pitchFamily="34" charset="0"/>
              <a:buChar char="•"/>
            </a:pPr>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pPr marL="342900" indent="-342900">
              <a:buFont typeface="Arial" panose="020B0604020202020204" pitchFamily="34" charset="0"/>
              <a:buChar char="•"/>
            </a:pPr>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pPr marL="342900" indent="-342900">
              <a:buFont typeface="Arial" panose="020B0604020202020204" pitchFamily="34" charset="0"/>
              <a:buChar char="•"/>
            </a:pPr>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marL="342900" indent="-342900" algn="just" rtl="0">
              <a:buFont typeface="Arial" panose="020B0604020202020204" pitchFamily="34" charset="0"/>
              <a:buChar char="•"/>
            </a:pPr>
            <a:endParaRPr lang="en-IN" sz="2000" dirty="0">
              <a:cs typeface="Calibri"/>
            </a:endParaRPr>
          </a:p>
        </p:txBody>
      </p:sp>
    </p:spTree>
    <p:extLst>
      <p:ext uri="{BB962C8B-B14F-4D97-AF65-F5344CB8AC3E}">
        <p14:creationId xmlns:p14="http://schemas.microsoft.com/office/powerpoint/2010/main" val="84988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679939" y="23055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Model/s Development and Evaluation </a:t>
            </a:r>
            <a:endParaRPr lang="en-US" sz="4000" b="1" dirty="0">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914400" y="1800559"/>
            <a:ext cx="10646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Identification of possible problem-solving approaches</a:t>
            </a:r>
            <a:endParaRPr lang="en-US" sz="3600" b="1" dirty="0">
              <a:cs typeface="Calibri"/>
            </a:endParaRPr>
          </a:p>
        </p:txBody>
      </p:sp>
      <p:sp>
        <p:nvSpPr>
          <p:cNvPr id="4" name="TextBox 3">
            <a:extLst>
              <a:ext uri="{FF2B5EF4-FFF2-40B4-BE49-F238E27FC236}">
                <a16:creationId xmlns:a16="http://schemas.microsoft.com/office/drawing/2014/main"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spTree>
    <p:extLst>
      <p:ext uri="{BB962C8B-B14F-4D97-AF65-F5344CB8AC3E}">
        <p14:creationId xmlns:p14="http://schemas.microsoft.com/office/powerpoint/2010/main" val="3152817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0F4E-4811-4D17-8E60-AB3C0B01ACE6}"/>
              </a:ext>
            </a:extLst>
          </p:cNvPr>
          <p:cNvSpPr txBox="1"/>
          <p:nvPr/>
        </p:nvSpPr>
        <p:spPr>
          <a:xfrm>
            <a:off x="723900" y="1708373"/>
            <a:ext cx="1074419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data was imbalanced so through imblearn’s SmoteTomek package we were able to handle the imbalanced data by increasing the number of fraudulent transactions on relevant data points.</a:t>
            </a:r>
            <a:endParaRPr lang="en-US" sz="2400" dirty="0">
              <a:cs typeface="Calibri"/>
            </a:endParaRPr>
          </a:p>
          <a:p>
            <a:pPr algn="just"/>
            <a:endParaRPr lang="en-IN" sz="2400" dirty="0">
              <a:cs typeface="Segoe UI"/>
            </a:endParaRPr>
          </a:p>
          <a:p>
            <a:pPr algn="just"/>
            <a:r>
              <a:rPr lang="en-IN" sz="2400" dirty="0">
                <a:cs typeface="Segoe UI"/>
              </a:rPr>
              <a:t>The data was improper scaled so we scaled the feature vaariables on a single scale using </a:t>
            </a:r>
            <a:r>
              <a:rPr lang="en-IN" sz="2400" dirty="0" err="1">
                <a:cs typeface="Segoe UI"/>
              </a:rPr>
              <a:t>sklearn’s</a:t>
            </a:r>
            <a:r>
              <a:rPr lang="en-IN" sz="2400" dirty="0">
                <a:cs typeface="Segoe UI"/>
              </a:rPr>
              <a:t> StandardScaler package.</a:t>
            </a:r>
            <a:endParaRPr lang="en-US" sz="2400" dirty="0">
              <a:cs typeface="Calibri"/>
            </a:endParaRPr>
          </a:p>
          <a:p>
            <a:pPr algn="just"/>
            <a:endParaRPr lang="en-IN" sz="2400" dirty="0">
              <a:cs typeface="Segoe UI"/>
            </a:endParaRPr>
          </a:p>
          <a:p>
            <a:pPr algn="just"/>
            <a:r>
              <a:rPr lang="en-IN" sz="2400" dirty="0">
                <a:cs typeface="Segoe UI"/>
              </a:rPr>
              <a:t>There were too many (37) feature variables in the data so we reduced it to 7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403885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983140" y="865195"/>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Testing of Identified Approaches (Algorithms)</a:t>
            </a:r>
            <a:r>
              <a:rPr lang="en-US" sz="4000" b="1"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821592" y="1573081"/>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2961676" y="2096301"/>
            <a:ext cx="457004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Arial" panose="020B0604020202020204" pitchFamily="34" charset="0"/>
              <a:buChar char="•"/>
            </a:pPr>
            <a:r>
              <a:rPr lang="en-IN" sz="2400" dirty="0">
                <a:ea typeface="+mn-lt"/>
                <a:cs typeface="+mn-lt"/>
              </a:rPr>
              <a:t>Extreme gradient boosting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Decision tree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KNeighbors</a:t>
            </a:r>
            <a:r>
              <a:rPr lang="en-IN" sz="2400" dirty="0">
                <a:ea typeface="+mn-lt"/>
                <a:cs typeface="+mn-lt"/>
              </a:rPr>
              <a: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Logistic Regression</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GaussianNB</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Random forest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Ada boost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GradientBoostingClassifie</a:t>
            </a:r>
            <a:endParaRPr lang="en-IN" sz="2400" dirty="0">
              <a:ea typeface="+mn-lt"/>
              <a:cs typeface="+mn-lt"/>
            </a:endParaRPr>
          </a:p>
          <a:p>
            <a:pPr marL="914400" lvl="1" indent="-457200">
              <a:buFont typeface="Arial" panose="020B0604020202020204" pitchFamily="34" charset="0"/>
              <a:buChar char="•"/>
            </a:pPr>
            <a:r>
              <a:rPr lang="en-IN" sz="2400" dirty="0">
                <a:ea typeface="+mn-lt"/>
                <a:cs typeface="+mn-lt"/>
              </a:rPr>
              <a:t>Bagging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Extra trees classifier</a:t>
            </a:r>
            <a:endParaRPr lang="en-US" sz="2400" dirty="0"/>
          </a:p>
        </p:txBody>
      </p:sp>
    </p:spTree>
    <p:extLst>
      <p:ext uri="{BB962C8B-B14F-4D97-AF65-F5344CB8AC3E}">
        <p14:creationId xmlns:p14="http://schemas.microsoft.com/office/powerpoint/2010/main" val="3663224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1467161" y="595112"/>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Run and Evaluate selected models</a:t>
            </a:r>
            <a:r>
              <a:rPr lang="en-US" sz="4000" b="1"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1467161" y="1302998"/>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are shown in fig 9,</a:t>
            </a:r>
            <a:endParaRPr lang="en-US" sz="2800" dirty="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2156466" y="1985760"/>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402814" y="573829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 9 Algorithms used</a:t>
            </a:r>
            <a:r>
              <a:rPr lang="en-US" sz="1600" dirty="0">
                <a:cs typeface="Calibri"/>
              </a:rPr>
              <a:t> </a:t>
            </a:r>
          </a:p>
        </p:txBody>
      </p:sp>
    </p:spTree>
    <p:extLst>
      <p:ext uri="{BB962C8B-B14F-4D97-AF65-F5344CB8AC3E}">
        <p14:creationId xmlns:p14="http://schemas.microsoft.com/office/powerpoint/2010/main" val="10452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73608" y="459054"/>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19421" y="14209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9421" y="2301146"/>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a:t>
            </a:r>
            <a:r>
              <a:rPr lang="en-US" sz="2600" dirty="0">
                <a:cs typeface="Calibri"/>
              </a:rPr>
              <a:t> </a:t>
            </a:r>
            <a:r>
              <a:rPr lang="en-US" sz="2600" dirty="0">
                <a:cs typeface="Segoe UI"/>
              </a:rPr>
              <a:t>financial services </a:t>
            </a:r>
            <a:r>
              <a:rPr lang="en-US" sz="2600" dirty="0">
                <a:cs typeface="Calibri"/>
              </a:rPr>
              <a:t> </a:t>
            </a:r>
            <a:r>
              <a:rPr lang="en-US" sz="2600" dirty="0">
                <a:cs typeface="Segoe UI"/>
              </a:rPr>
              <a:t>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endParaRPr lang="en-US" sz="2600" dirty="0">
              <a:cs typeface="Segoe UI"/>
            </a:endParaRPr>
          </a:p>
          <a:p>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1348645" y="828726"/>
            <a:ext cx="10676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latin typeface="WordVisi_MSFontService"/>
              </a:rPr>
              <a:t>The results observed over different evaluation metrics are shown in fig 10,</a:t>
            </a:r>
            <a:endParaRPr lang="en-US" sz="2400" dirty="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38791" y="569072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dirty="0"/>
              <a:t>Fig 12 Results observed</a:t>
            </a:r>
            <a:r>
              <a:rPr lang="en-US" sz="1200" dirty="0">
                <a:cs typeface="Calibri"/>
              </a:rPr>
              <a:t> </a:t>
            </a:r>
            <a:endParaRPr lang="en-US" dirty="0"/>
          </a:p>
        </p:txBody>
      </p:sp>
    </p:spTree>
    <p:extLst>
      <p:ext uri="{BB962C8B-B14F-4D97-AF65-F5344CB8AC3E}">
        <p14:creationId xmlns:p14="http://schemas.microsoft.com/office/powerpoint/2010/main" val="27671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1013336" y="1633949"/>
            <a:ext cx="111349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latin typeface="WordVisi_MSFontService"/>
              </a:rPr>
              <a:t>Key Metrics for success in solving problem under consideration</a:t>
            </a:r>
            <a:endParaRPr lang="en-US" sz="2800" b="1" dirty="0"/>
          </a:p>
        </p:txBody>
      </p:sp>
      <p:sp>
        <p:nvSpPr>
          <p:cNvPr id="4" name="TextBox 3">
            <a:extLst>
              <a:ext uri="{FF2B5EF4-FFF2-40B4-BE49-F238E27FC236}">
                <a16:creationId xmlns:a16="http://schemas.microsoft.com/office/drawing/2014/main" id="{8094D8FC-1AC8-440F-9237-57EAA0BE5143}"/>
              </a:ext>
            </a:extLst>
          </p:cNvPr>
          <p:cNvSpPr txBox="1"/>
          <p:nvPr/>
        </p:nvSpPr>
        <p:spPr>
          <a:xfrm>
            <a:off x="1013336" y="2745509"/>
            <a:ext cx="99167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evaluate models performance because high roc score will mean high recall which means the model does well by not classifying legit transactions as fraudulent.</a:t>
            </a:r>
            <a:endParaRPr lang="en-US" sz="2800" dirty="0">
              <a:cs typeface="Calibri"/>
            </a:endParaRPr>
          </a:p>
        </p:txBody>
      </p:sp>
    </p:spTree>
    <p:extLst>
      <p:ext uri="{BB962C8B-B14F-4D97-AF65-F5344CB8AC3E}">
        <p14:creationId xmlns:p14="http://schemas.microsoft.com/office/powerpoint/2010/main" val="103780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0E2A-9DCC-4685-9658-3D0D33C27D83}"/>
              </a:ext>
            </a:extLst>
          </p:cNvPr>
          <p:cNvSpPr txBox="1"/>
          <p:nvPr/>
        </p:nvSpPr>
        <p:spPr>
          <a:xfrm>
            <a:off x="762977" y="1325774"/>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Interpretation of the Results</a:t>
            </a:r>
            <a:r>
              <a:rPr lang="en-US" sz="4000" b="1" dirty="0">
                <a:cs typeface="Calibri"/>
              </a:rPr>
              <a:t> </a:t>
            </a:r>
          </a:p>
        </p:txBody>
      </p:sp>
      <p:sp>
        <p:nvSpPr>
          <p:cNvPr id="3" name="TextBox 2">
            <a:extLst>
              <a:ext uri="{FF2B5EF4-FFF2-40B4-BE49-F238E27FC236}">
                <a16:creationId xmlns:a16="http://schemas.microsoft.com/office/drawing/2014/main" id="{21B020D3-8DDF-4021-8866-99231B3332F9}"/>
              </a:ext>
            </a:extLst>
          </p:cNvPr>
          <p:cNvSpPr txBox="1"/>
          <p:nvPr/>
        </p:nvSpPr>
        <p:spPr>
          <a:xfrm>
            <a:off x="762977" y="2188485"/>
            <a:ext cx="1066604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From the visualization we interpreted that the data was very imbalanced and the target variable was highly positively correlated with the columns cnt_ma_rech30 and cnt_ma_ma_rech90.</a:t>
            </a:r>
            <a:r>
              <a:rPr lang="en-US" sz="2400" dirty="0">
                <a:cs typeface="Calibri"/>
              </a:rPr>
              <a:t> </a:t>
            </a:r>
          </a:p>
          <a:p>
            <a:pPr algn="just"/>
            <a:endParaRPr lang="en-US" sz="2400" dirty="0">
              <a:cs typeface="Calibri"/>
            </a:endParaRPr>
          </a:p>
          <a:p>
            <a:pPr algn="just"/>
            <a:r>
              <a:rPr lang="en-IN" sz="2400" dirty="0">
                <a:cs typeface="Segoe UI"/>
              </a:rPr>
              <a:t>From the pre-processing we interpreted that data was improper scaled, there were hidden features present in the data which needed to be extracted.</a:t>
            </a:r>
            <a:r>
              <a:rPr lang="en-US" sz="2400" dirty="0">
                <a:cs typeface="Calibri"/>
              </a:rPr>
              <a:t> </a:t>
            </a:r>
          </a:p>
          <a:p>
            <a:pPr algn="just"/>
            <a:endParaRPr lang="en-US" sz="2400" dirty="0">
              <a:cs typeface="Calibri"/>
            </a:endParaRPr>
          </a:p>
          <a:p>
            <a:pPr algn="just"/>
            <a:r>
              <a:rPr lang="en-IN" sz="2400" dirty="0">
                <a:cs typeface="Segoe UI"/>
              </a:rPr>
              <a:t>From the modeling we interpreted that XGBClassifier works best with respect to our model with roc score 0.90 as shown in fig 11.</a:t>
            </a:r>
          </a:p>
        </p:txBody>
      </p:sp>
    </p:spTree>
    <p:extLst>
      <p:ext uri="{BB962C8B-B14F-4D97-AF65-F5344CB8AC3E}">
        <p14:creationId xmlns:p14="http://schemas.microsoft.com/office/powerpoint/2010/main" val="85046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6137DCB3-9DE8-4C83-8E34-F26AFDA785B5}"/>
              </a:ext>
            </a:extLst>
          </p:cNvPr>
          <p:cNvPicPr>
            <a:picLocks noChangeAspect="1"/>
          </p:cNvPicPr>
          <p:nvPr/>
        </p:nvPicPr>
        <p:blipFill>
          <a:blip r:embed="rId2"/>
          <a:stretch>
            <a:fillRect/>
          </a:stretch>
        </p:blipFill>
        <p:spPr>
          <a:xfrm>
            <a:off x="2692401" y="316921"/>
            <a:ext cx="6816968" cy="5823620"/>
          </a:xfrm>
          <a:prstGeom prst="rect">
            <a:avLst/>
          </a:prstGeom>
        </p:spPr>
      </p:pic>
      <p:sp>
        <p:nvSpPr>
          <p:cNvPr id="3" name="TextBox 2">
            <a:extLst>
              <a:ext uri="{FF2B5EF4-FFF2-40B4-BE49-F238E27FC236}">
                <a16:creationId xmlns:a16="http://schemas.microsoft.com/office/drawing/2014/main" id="{9A35FCB0-752A-49E8-8CA3-FFC828171497}"/>
              </a:ext>
            </a:extLst>
          </p:cNvPr>
          <p:cNvSpPr txBox="1"/>
          <p:nvPr/>
        </p:nvSpPr>
        <p:spPr>
          <a:xfrm>
            <a:off x="4446954" y="6140541"/>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dirty="0">
                <a:cs typeface="Segoe UI"/>
              </a:rPr>
              <a:t>Fig 11 </a:t>
            </a:r>
            <a:r>
              <a:rPr lang="en-IN" sz="1600" dirty="0" err="1">
                <a:cs typeface="Segoe UI"/>
              </a:rPr>
              <a:t>auc</a:t>
            </a:r>
            <a:r>
              <a:rPr lang="en-IN" sz="1600" dirty="0">
                <a:cs typeface="Segoe UI"/>
              </a:rPr>
              <a:t> roc curve using XGBClassifier</a:t>
            </a:r>
            <a:r>
              <a:rPr lang="en-IN" sz="1200" dirty="0">
                <a:cs typeface="Segoe UI"/>
              </a:rPr>
              <a:t> </a:t>
            </a:r>
            <a:r>
              <a:rPr lang="en-US" sz="1200" dirty="0">
                <a:cs typeface="Calibri"/>
              </a:rPr>
              <a:t> </a:t>
            </a:r>
          </a:p>
          <a:p>
            <a:endParaRPr lang="en-US" sz="1500" dirty="0">
              <a:cs typeface="Calibri"/>
            </a:endParaRPr>
          </a:p>
        </p:txBody>
      </p:sp>
    </p:spTree>
    <p:extLst>
      <p:ext uri="{BB962C8B-B14F-4D97-AF65-F5344CB8AC3E}">
        <p14:creationId xmlns:p14="http://schemas.microsoft.com/office/powerpoint/2010/main" val="232535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938024" y="878166"/>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solidFill>
                  <a:srgbClr val="FF0000"/>
                </a:solidFill>
                <a:latin typeface="WordVisi_MSFontService"/>
              </a:rPr>
              <a:t>CONCLUSION:</a:t>
            </a:r>
            <a:endParaRPr lang="en-US" sz="4400" b="1" dirty="0">
              <a:solidFill>
                <a:srgbClr val="FF0000"/>
              </a:solidFill>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865554" y="2107252"/>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Key Findings and Conclusions of the Study</a:t>
            </a:r>
            <a:r>
              <a:rPr lang="en-US" sz="4000" b="1" dirty="0">
                <a:cs typeface="Calibri"/>
              </a:rPr>
              <a:t> </a:t>
            </a:r>
          </a:p>
        </p:txBody>
      </p:sp>
      <p:sp>
        <p:nvSpPr>
          <p:cNvPr id="4" name="TextBox 3">
            <a:extLst>
              <a:ext uri="{FF2B5EF4-FFF2-40B4-BE49-F238E27FC236}">
                <a16:creationId xmlns:a16="http://schemas.microsoft.com/office/drawing/2014/main" id="{6001AD26-6FD7-4EDF-BC28-2226F4D29A93}"/>
              </a:ext>
            </a:extLst>
          </p:cNvPr>
          <p:cNvSpPr txBox="1"/>
          <p:nvPr/>
        </p:nvSpPr>
        <p:spPr>
          <a:xfrm>
            <a:off x="865554" y="2815138"/>
            <a:ext cx="1071489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400" dirty="0">
              <a:cs typeface="Calibri"/>
            </a:endParaRPr>
          </a:p>
          <a:p>
            <a:pPr algn="just"/>
            <a:r>
              <a:rPr lang="en-IN" sz="2400" dirty="0">
                <a:cs typeface="Segoe UI"/>
              </a:rPr>
              <a:t>The best score of 0.90 was achieved using the best parameters of </a:t>
            </a:r>
            <a:r>
              <a:rPr lang="en-IN" sz="2400" dirty="0" err="1">
                <a:cs typeface="Segoe UI"/>
              </a:rPr>
              <a:t>XGBClassifier</a:t>
            </a:r>
            <a:r>
              <a:rPr lang="en-IN" sz="2400" dirty="0">
                <a:cs typeface="Segoe UI"/>
              </a:rPr>
              <a:t> through </a:t>
            </a:r>
            <a:r>
              <a:rPr lang="en-IN" sz="2400" dirty="0" err="1">
                <a:cs typeface="Segoe UI"/>
              </a:rPr>
              <a:t>GridSearchCV</a:t>
            </a:r>
            <a:r>
              <a:rPr lang="en-IN" sz="2400" dirty="0">
                <a:cs typeface="Segoe UI"/>
              </a:rPr>
              <a:t> though both random forest and gradient boosting models performed well too.</a:t>
            </a:r>
            <a:r>
              <a:rPr lang="en-US" sz="2400" dirty="0">
                <a:cs typeface="Calibri"/>
              </a:rPr>
              <a:t> </a:t>
            </a:r>
          </a:p>
        </p:txBody>
      </p:sp>
    </p:spTree>
    <p:extLst>
      <p:ext uri="{BB962C8B-B14F-4D97-AF65-F5344CB8AC3E}">
        <p14:creationId xmlns:p14="http://schemas.microsoft.com/office/powerpoint/2010/main" val="8976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CC5FF-ED88-4125-A923-8860C7DC28D0}"/>
              </a:ext>
            </a:extLst>
          </p:cNvPr>
          <p:cNvSpPr txBox="1"/>
          <p:nvPr/>
        </p:nvSpPr>
        <p:spPr>
          <a:xfrm>
            <a:off x="900368" y="1100371"/>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Learning Outcomes of the Study in respect of Data Science</a:t>
            </a:r>
            <a:r>
              <a:rPr lang="en-US" dirty="0">
                <a:cs typeface="Calibri"/>
              </a:rPr>
              <a:t> </a:t>
            </a:r>
            <a:endParaRPr lang="en-US" dirty="0"/>
          </a:p>
        </p:txBody>
      </p:sp>
      <p:sp>
        <p:nvSpPr>
          <p:cNvPr id="3" name="TextBox 2">
            <a:extLst>
              <a:ext uri="{FF2B5EF4-FFF2-40B4-BE49-F238E27FC236}">
                <a16:creationId xmlns:a16="http://schemas.microsoft.com/office/drawing/2014/main" id="{3C46E64E-A0C9-48BD-9F8C-41ABD045B900}"/>
              </a:ext>
            </a:extLst>
          </p:cNvPr>
          <p:cNvSpPr txBox="1"/>
          <p:nvPr/>
        </p:nvSpPr>
        <p:spPr>
          <a:xfrm>
            <a:off x="900368" y="2757765"/>
            <a:ext cx="1057812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IN" sz="2400" dirty="0">
                <a:cs typeface="Segoe UI"/>
              </a:rPr>
              <a:t>This project has demonstrated the importance of sampling effectively, modelling and predicting data with an imbalanced dataset.</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different powerful tools of visualization we were able to analyse and interpret different hidden insights about the data.</a:t>
            </a:r>
            <a:endParaRPr lang="en-US" sz="2400" dirty="0">
              <a:cs typeface="Calibri"/>
            </a:endParaRPr>
          </a:p>
          <a:p>
            <a:pPr marL="342900" indent="-342900" algn="just">
              <a:buFont typeface="Arial" panose="020B0604020202020204" pitchFamily="34" charset="0"/>
              <a:buChar char="•"/>
            </a:pPr>
            <a:endParaRPr lang="en-IN" sz="2400" dirty="0">
              <a:cs typeface="Segoe UI"/>
            </a:endParaRPr>
          </a:p>
          <a:p>
            <a:pPr marL="342900" indent="-342900" algn="just">
              <a:buFont typeface="Arial" panose="020B0604020202020204" pitchFamily="34" charset="0"/>
              <a:buChar char="•"/>
            </a:pPr>
            <a:r>
              <a:rPr lang="en-IN" sz="2400" dirty="0">
                <a:cs typeface="Segoe UI"/>
              </a:rPr>
              <a:t>Through data cleaning we were able to remove unnecessary columns and outliers from our dataset due to which our model would have suffered from overfitting or underfitting.</a:t>
            </a:r>
            <a:r>
              <a:rPr lang="en-US" sz="2400" dirty="0">
                <a:cs typeface="Calibri"/>
              </a:rPr>
              <a:t> </a:t>
            </a:r>
          </a:p>
        </p:txBody>
      </p:sp>
    </p:spTree>
    <p:extLst>
      <p:ext uri="{BB962C8B-B14F-4D97-AF65-F5344CB8AC3E}">
        <p14:creationId xmlns:p14="http://schemas.microsoft.com/office/powerpoint/2010/main" val="2989465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35D9-240B-4FD0-8BC8-784B98B66B39}"/>
              </a:ext>
            </a:extLst>
          </p:cNvPr>
          <p:cNvSpPr txBox="1"/>
          <p:nvPr/>
        </p:nvSpPr>
        <p:spPr>
          <a:xfrm>
            <a:off x="726121" y="1050814"/>
            <a:ext cx="1094935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The few challenges while working on this project were:-</a:t>
            </a:r>
            <a:r>
              <a:rPr lang="en-US" sz="2400" dirty="0">
                <a:cs typeface="Calibri"/>
              </a:rPr>
              <a:t> </a:t>
            </a:r>
          </a:p>
          <a:p>
            <a:pPr marL="914400" lvl="1" indent="-457200" algn="just">
              <a:buFont typeface="Arial" panose="020B0604020202020204" pitchFamily="34" charset="0"/>
              <a:buChar char="•"/>
            </a:pPr>
            <a:r>
              <a:rPr lang="en-IN" sz="2400" dirty="0">
                <a:ea typeface="游明朝"/>
              </a:rPr>
              <a:t>Improper scaling</a:t>
            </a:r>
            <a:r>
              <a:rPr lang="en-US" sz="2400" dirty="0">
                <a:cs typeface="Calibri"/>
              </a:rPr>
              <a:t> </a:t>
            </a:r>
          </a:p>
          <a:p>
            <a:pPr marL="914400" lvl="1" indent="-457200" algn="just">
              <a:buFont typeface="Arial" panose="020B0604020202020204" pitchFamily="34" charset="0"/>
              <a:buChar char="•"/>
            </a:pPr>
            <a:r>
              <a:rPr lang="en-IN" sz="2400" dirty="0">
                <a:cs typeface="Calibri"/>
              </a:rPr>
              <a:t>Too many features</a:t>
            </a:r>
            <a:r>
              <a:rPr lang="en-US" sz="2400" dirty="0">
                <a:cs typeface="Calibri"/>
              </a:rPr>
              <a:t> </a:t>
            </a:r>
          </a:p>
          <a:p>
            <a:pPr marL="914400" lvl="1" indent="-457200" algn="just">
              <a:buFont typeface="Arial" panose="020B0604020202020204" pitchFamily="34" charset="0"/>
              <a:buChar char="•"/>
            </a:pPr>
            <a:r>
              <a:rPr lang="en-IN" sz="2400" dirty="0">
                <a:cs typeface="Calibri"/>
              </a:rPr>
              <a:t>Hidden features</a:t>
            </a:r>
            <a:r>
              <a:rPr lang="en-US" sz="2400" dirty="0">
                <a:cs typeface="Calibri"/>
              </a:rPr>
              <a:t> </a:t>
            </a:r>
          </a:p>
          <a:p>
            <a:pPr marL="914400" lvl="1" indent="-457200" algn="just">
              <a:buFont typeface="Arial" panose="020B0604020202020204" pitchFamily="34" charset="0"/>
              <a:buChar char="•"/>
            </a:pPr>
            <a:r>
              <a:rPr lang="en-IN" sz="2400" dirty="0">
                <a:cs typeface="Calibri"/>
              </a:rPr>
              <a:t>Imbalanced data</a:t>
            </a:r>
            <a:r>
              <a:rPr lang="en-US" sz="2400" dirty="0">
                <a:cs typeface="Calibri"/>
              </a:rPr>
              <a:t> </a:t>
            </a:r>
          </a:p>
          <a:p>
            <a:pPr marL="914400" lvl="1" indent="-457200" algn="just">
              <a:buFont typeface="Arial" panose="020B0604020202020204" pitchFamily="34" charset="0"/>
              <a:buChar char="•"/>
            </a:pPr>
            <a:r>
              <a:rPr lang="en-IN" sz="2400" dirty="0">
                <a:cs typeface="Calibri"/>
              </a:rPr>
              <a:t>Skewed data due to outliers</a:t>
            </a:r>
            <a:r>
              <a:rPr lang="en-US" sz="2400" dirty="0">
                <a:cs typeface="Calibri"/>
              </a:rPr>
              <a:t> </a:t>
            </a:r>
          </a:p>
          <a:p>
            <a:pPr algn="just"/>
            <a:endParaRPr lang="en-US" sz="2400" dirty="0">
              <a:latin typeface="Segoe UI"/>
              <a:cs typeface="Segoe UI"/>
            </a:endParaRPr>
          </a:p>
          <a:p>
            <a:pPr algn="just"/>
            <a:r>
              <a:rPr lang="en-IN" sz="2400" dirty="0">
                <a:cs typeface="Segoe UI"/>
              </a:rPr>
              <a:t>The data was improper scaled so we scaled it to a single scale using </a:t>
            </a:r>
            <a:r>
              <a:rPr lang="en-IN" sz="2400" dirty="0" err="1">
                <a:cs typeface="Segoe UI"/>
              </a:rPr>
              <a:t>sklearns’s</a:t>
            </a:r>
            <a:r>
              <a:rPr lang="en-IN" sz="2400" dirty="0">
                <a:cs typeface="Segoe UI"/>
              </a:rPr>
              <a:t> package StandardScaler.</a:t>
            </a:r>
            <a:endParaRPr lang="en-US" sz="2400" dirty="0">
              <a:cs typeface="Calibri"/>
            </a:endParaRPr>
          </a:p>
          <a:p>
            <a:pPr algn="just"/>
            <a:endParaRPr lang="en-IN" sz="2400" dirty="0">
              <a:cs typeface="Segoe UI"/>
            </a:endParaRPr>
          </a:p>
          <a:p>
            <a:pPr algn="just"/>
            <a:r>
              <a:rPr lang="en-IN" sz="2400" dirty="0">
                <a:cs typeface="Segoe UI"/>
              </a:rPr>
              <a:t>There were too many(37) features present in the data so we applied Principal Component Analysis(PCA) and found out the Eigenvalues and on the basis of number of nodes we were able to reduce our features up to 7 columns.</a:t>
            </a:r>
          </a:p>
          <a:p>
            <a:pPr algn="just"/>
            <a:endParaRPr lang="en-US" sz="2400" dirty="0">
              <a:latin typeface="Segoe UI"/>
              <a:cs typeface="Segoe UI"/>
            </a:endParaRPr>
          </a:p>
        </p:txBody>
      </p:sp>
    </p:spTree>
    <p:extLst>
      <p:ext uri="{BB962C8B-B14F-4D97-AF65-F5344CB8AC3E}">
        <p14:creationId xmlns:p14="http://schemas.microsoft.com/office/powerpoint/2010/main" val="182151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F5D2-518A-45D7-AC1A-56307FCB5A5C}"/>
              </a:ext>
            </a:extLst>
          </p:cNvPr>
          <p:cNvSpPr txBox="1"/>
          <p:nvPr/>
        </p:nvSpPr>
        <p:spPr>
          <a:xfrm>
            <a:off x="409420" y="1537145"/>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There were hidden features present in pdate column so we converted the column in datetime format in order to extract day and month column by doing feature extraction.</a:t>
            </a:r>
            <a:endParaRPr lang="en-US" sz="2800" dirty="0">
              <a:cs typeface="Calibri"/>
            </a:endParaRPr>
          </a:p>
          <a:p>
            <a:pPr algn="just"/>
            <a:endParaRPr lang="en-IN" sz="2800" dirty="0">
              <a:cs typeface="Segoe UI"/>
            </a:endParaRPr>
          </a:p>
          <a:p>
            <a:pPr algn="just"/>
            <a:r>
              <a:rPr lang="en-IN" sz="2800" dirty="0">
                <a:cs typeface="Segoe UI"/>
              </a:rPr>
              <a:t>The data was imbalanced so we handled the unbalanced data through </a:t>
            </a:r>
            <a:r>
              <a:rPr lang="en-IN" sz="2800" dirty="0" err="1">
                <a:cs typeface="Segoe UI"/>
              </a:rPr>
              <a:t>SmoteTomek</a:t>
            </a:r>
            <a:r>
              <a:rPr lang="en-IN" sz="2800" dirty="0">
                <a:cs typeface="Segoe UI"/>
              </a:rPr>
              <a:t> technique by creating more number of fraudulent cases on relevant data points.</a:t>
            </a:r>
          </a:p>
          <a:p>
            <a:pPr algn="just"/>
            <a:endParaRPr lang="en-US" dirty="0"/>
          </a:p>
          <a:p>
            <a:pPr algn="just"/>
            <a:r>
              <a:rPr lang="en-IN" sz="2800" dirty="0">
                <a:cs typeface="Segoe UI"/>
              </a:rPr>
              <a:t>The columns were skewed due to presence of outliers which we handled through </a:t>
            </a:r>
            <a:r>
              <a:rPr lang="en-IN" sz="2800" dirty="0" err="1">
                <a:cs typeface="Segoe UI"/>
              </a:rPr>
              <a:t>winsorization</a:t>
            </a:r>
            <a:r>
              <a:rPr lang="en-IN" sz="2800" dirty="0">
                <a:cs typeface="Segoe UI"/>
              </a:rPr>
              <a:t> technique.</a:t>
            </a:r>
            <a:endParaRPr lang="en-US" sz="2800" dirty="0">
              <a:cs typeface="Segoe UI"/>
            </a:endParaRPr>
          </a:p>
        </p:txBody>
      </p:sp>
    </p:spTree>
    <p:extLst>
      <p:ext uri="{BB962C8B-B14F-4D97-AF65-F5344CB8AC3E}">
        <p14:creationId xmlns:p14="http://schemas.microsoft.com/office/powerpoint/2010/main" val="300462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719016" y="1493804"/>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Limitations of this work and Scope for Future Work</a:t>
            </a:r>
            <a:r>
              <a:rPr lang="en-US" sz="4000" b="1" dirty="0">
                <a:cs typeface="Calibri"/>
              </a:rPr>
              <a:t> </a:t>
            </a:r>
          </a:p>
        </p:txBody>
      </p:sp>
      <p:sp>
        <p:nvSpPr>
          <p:cNvPr id="3" name="TextBox 2">
            <a:extLst>
              <a:ext uri="{FF2B5EF4-FFF2-40B4-BE49-F238E27FC236}">
                <a16:creationId xmlns:a16="http://schemas.microsoft.com/office/drawing/2014/main" id="{7EB21185-4D60-4475-BF23-50C57BA0FF04}"/>
              </a:ext>
            </a:extLst>
          </p:cNvPr>
          <p:cNvSpPr txBox="1"/>
          <p:nvPr/>
        </p:nvSpPr>
        <p:spPr>
          <a:xfrm>
            <a:off x="719016" y="2403409"/>
            <a:ext cx="1091027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While we couldn’t reach out goal of 100% accuracy in fraud </a:t>
            </a:r>
            <a:r>
              <a:rPr lang="en-US" sz="2400" dirty="0">
                <a:cs typeface="Calibri"/>
              </a:rPr>
              <a:t> </a:t>
            </a:r>
            <a:r>
              <a:rPr lang="en-IN" sz="2400" dirty="0"/>
              <a:t>detection, we did end up creating a system that can with enough </a:t>
            </a:r>
            <a:r>
              <a:rPr lang="en-US" sz="2400" dirty="0">
                <a:cs typeface="Calibri"/>
              </a:rPr>
              <a:t> </a:t>
            </a:r>
            <a:r>
              <a:rPr lang="en-IN" sz="2400" dirty="0"/>
              <a:t>time and data get very close to that goal. As with any project there </a:t>
            </a:r>
            <a:r>
              <a:rPr lang="en-US" sz="2400" dirty="0">
                <a:cs typeface="Calibri"/>
              </a:rPr>
              <a:t> </a:t>
            </a:r>
            <a:r>
              <a:rPr lang="en-IN" sz="2400" dirty="0"/>
              <a:t>is room for improvement here. The very nature of this project </a:t>
            </a:r>
            <a:r>
              <a:rPr lang="en-US" sz="2400" dirty="0">
                <a:cs typeface="Calibri"/>
              </a:rPr>
              <a:t> </a:t>
            </a:r>
            <a:r>
              <a:rPr lang="en-IN" sz="2400" dirty="0"/>
              <a:t>allows for multiple algorithms to be integrated together as modules </a:t>
            </a:r>
            <a:r>
              <a:rPr lang="en-US" sz="2400" dirty="0">
                <a:cs typeface="Calibri"/>
              </a:rPr>
              <a:t> </a:t>
            </a:r>
            <a:r>
              <a:rPr lang="en-IN" sz="2400" dirty="0"/>
              <a:t>and their results can be combined to increase the accuracy of the </a:t>
            </a:r>
            <a:r>
              <a:rPr lang="en-US" sz="2400" dirty="0">
                <a:cs typeface="Calibri"/>
              </a:rPr>
              <a:t> </a:t>
            </a:r>
            <a:r>
              <a:rPr lang="en-IN" sz="2400" dirty="0"/>
              <a:t>final result. This model can further be improved with the addition </a:t>
            </a:r>
            <a:r>
              <a:rPr lang="en-US" sz="2400" dirty="0">
                <a:cs typeface="Calibri"/>
              </a:rPr>
              <a:t> </a:t>
            </a:r>
            <a:r>
              <a:rPr lang="en-IN" sz="2400" dirty="0"/>
              <a:t>of more algorithms into it. However, the output of these algorithms </a:t>
            </a:r>
            <a:r>
              <a:rPr lang="en-US" sz="2400" dirty="0">
                <a:cs typeface="Calibri"/>
              </a:rPr>
              <a:t> </a:t>
            </a:r>
            <a:r>
              <a:rPr lang="en-IN" sz="2400" dirty="0"/>
              <a:t>needs to be in the same format as the others. Once that condition </a:t>
            </a:r>
            <a:r>
              <a:rPr lang="en-US" sz="2400" dirty="0">
                <a:cs typeface="Calibri"/>
              </a:rPr>
              <a:t> </a:t>
            </a:r>
            <a:r>
              <a:rPr lang="en-IN" sz="2400" dirty="0"/>
              <a:t>is satisfied, the modules are easy to add as done in the code. This </a:t>
            </a:r>
            <a:r>
              <a:rPr lang="en-US" sz="2400" dirty="0">
                <a:cs typeface="Calibri"/>
              </a:rPr>
              <a:t> </a:t>
            </a:r>
            <a:r>
              <a:rPr lang="en-IN" sz="2400" dirty="0"/>
              <a:t>provides a great degree of modularity and versatility to the project.</a:t>
            </a:r>
            <a:r>
              <a:rPr lang="en-US" sz="2400" dirty="0">
                <a:cs typeface="Calibri"/>
              </a:rPr>
              <a:t> </a:t>
            </a:r>
          </a:p>
        </p:txBody>
      </p:sp>
    </p:spTree>
    <p:extLst>
      <p:ext uri="{BB962C8B-B14F-4D97-AF65-F5344CB8AC3E}">
        <p14:creationId xmlns:p14="http://schemas.microsoft.com/office/powerpoint/2010/main" val="187134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3194731" y="1105844"/>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latin typeface="WordVisi_MSFontService"/>
              </a:rPr>
              <a:t>ACKNOWLEDGMENT</a:t>
            </a:r>
            <a:endParaRPr lang="en-US" sz="4400" dirty="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400050" y="2237249"/>
            <a:ext cx="113919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t>It is my deepest pleasure and gratification to present this report. Working on this project was an incredible experience that has given me a very informative knowledge regarding the data analysis process.</a:t>
            </a:r>
          </a:p>
          <a:p>
            <a:pPr algn="just"/>
            <a:r>
              <a:rPr lang="en-US" sz="2400" dirty="0"/>
              <a:t>All the required information and dataset are provided by Flip Robo Technologies (Bangalore) that helped me to complete the project.</a:t>
            </a:r>
          </a:p>
          <a:p>
            <a:pPr algn="just"/>
            <a:r>
              <a:rPr lang="en-US" sz="2400" dirty="0"/>
              <a:t>I want to thank my SME Shwetank Mishra sir for giving the dataset and instructions to perform the complete case study process.</a:t>
            </a:r>
          </a:p>
        </p:txBody>
      </p:sp>
    </p:spTree>
    <p:extLst>
      <p:ext uri="{BB962C8B-B14F-4D97-AF65-F5344CB8AC3E}">
        <p14:creationId xmlns:p14="http://schemas.microsoft.com/office/powerpoint/2010/main"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385755" y="367646"/>
            <a:ext cx="10672482" cy="1347974"/>
          </a:xfrm>
        </p:spPr>
        <p:txBody>
          <a:bodyPr>
            <a:normAutofit/>
          </a:bodyPr>
          <a:lstStyle/>
          <a:p>
            <a:pPr algn="just"/>
            <a:r>
              <a:rPr lang="en-IN" sz="3200" b="1" dirty="0">
                <a:latin typeface="Calibri"/>
                <a:cs typeface="Calibri"/>
              </a:rPr>
              <a:t>Conceptual Background of the Domain Problem</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5070764" y="1408766"/>
            <a:ext cx="6530109" cy="4351338"/>
          </a:xfrm>
        </p:spPr>
        <p:txBody>
          <a:bodyPr vert="horz" lIns="91440" tIns="45720" rIns="91440" bIns="45720" rtlCol="0" anchor="t">
            <a:normAutofit fontScale="92500" lnSpcReduction="20000"/>
          </a:bodyPr>
          <a:lstStyle/>
          <a:p>
            <a:endParaRPr lang="en-IN" sz="2400" dirty="0">
              <a:ea typeface="+mn-lt"/>
              <a:cs typeface="+mn-lt"/>
            </a:endParaRPr>
          </a:p>
          <a:p>
            <a:pPr marL="0" indent="0" algn="just">
              <a:buNone/>
            </a:pPr>
            <a:r>
              <a:rPr lang="en-US" sz="24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400" dirty="0">
              <a:cs typeface="Calibri"/>
            </a:endParaRPr>
          </a:p>
        </p:txBody>
      </p:sp>
      <p:pic>
        <p:nvPicPr>
          <p:cNvPr id="8" name="Picture 7">
            <a:extLst>
              <a:ext uri="{FF2B5EF4-FFF2-40B4-BE49-F238E27FC236}">
                <a16:creationId xmlns:a16="http://schemas.microsoft.com/office/drawing/2014/main" id="{9E9B44F1-B1FA-4B13-B0A7-881B2010DD18}"/>
              </a:ext>
            </a:extLst>
          </p:cNvPr>
          <p:cNvPicPr>
            <a:picLocks noChangeAspect="1"/>
          </p:cNvPicPr>
          <p:nvPr/>
        </p:nvPicPr>
        <p:blipFill rotWithShape="1">
          <a:blip r:embed="rId2">
            <a:extLst>
              <a:ext uri="{28A0092B-C50C-407E-A947-70E740481C1C}">
                <a14:useLocalDpi xmlns:a14="http://schemas.microsoft.com/office/drawing/2010/main" val="0"/>
              </a:ext>
            </a:extLst>
          </a:blip>
          <a:srcRect l="25857" r="21852" b="1555"/>
          <a:stretch/>
        </p:blipFill>
        <p:spPr>
          <a:xfrm>
            <a:off x="151245" y="1917306"/>
            <a:ext cx="4533900" cy="3334257"/>
          </a:xfrm>
          <a:prstGeom prst="rect">
            <a:avLst/>
          </a:prstGeom>
        </p:spPr>
      </p:pic>
    </p:spTree>
    <p:extLst>
      <p:ext uri="{BB962C8B-B14F-4D97-AF65-F5344CB8AC3E}">
        <p14:creationId xmlns:p14="http://schemas.microsoft.com/office/powerpoint/2010/main" val="3990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473B-6660-5099-71DF-B374F41B5646}"/>
              </a:ext>
            </a:extLst>
          </p:cNvPr>
          <p:cNvSpPr>
            <a:spLocks noGrp="1"/>
          </p:cNvSpPr>
          <p:nvPr>
            <p:ph type="title"/>
          </p:nvPr>
        </p:nvSpPr>
        <p:spPr>
          <a:xfrm>
            <a:off x="913774" y="2962222"/>
            <a:ext cx="10364451" cy="1596177"/>
          </a:xfrm>
        </p:spPr>
        <p:txBody>
          <a:bodyPr>
            <a:normAutofit/>
          </a:bodyPr>
          <a:lstStyle/>
          <a:p>
            <a:r>
              <a:rPr lang="en-IN" sz="9600" dirty="0"/>
              <a:t>Thank You !</a:t>
            </a:r>
          </a:p>
        </p:txBody>
      </p:sp>
    </p:spTree>
    <p:extLst>
      <p:ext uri="{BB962C8B-B14F-4D97-AF65-F5344CB8AC3E}">
        <p14:creationId xmlns:p14="http://schemas.microsoft.com/office/powerpoint/2010/main" val="352459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838200" y="1283316"/>
            <a:ext cx="105781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The Microfinance services (MFS) provided by MFI are Group Loans, </a:t>
            </a:r>
            <a:r>
              <a:rPr lang="en-US" sz="2600" dirty="0">
                <a:cs typeface="Calibri"/>
              </a:rPr>
              <a:t> </a:t>
            </a:r>
            <a:r>
              <a:rPr lang="en-US" sz="2600" dirty="0">
                <a:cs typeface="Segoe UI"/>
              </a:rPr>
              <a:t>Agricultural Loans, Individual Business Loans and so on. Many </a:t>
            </a:r>
            <a:r>
              <a:rPr lang="en-US" sz="2600" dirty="0">
                <a:cs typeface="Calibri"/>
              </a:rPr>
              <a:t> </a:t>
            </a:r>
            <a:r>
              <a:rPr lang="en-US" sz="2600" dirty="0">
                <a:cs typeface="Segoe UI"/>
              </a:rPr>
              <a:t>microfinance institutions (MFI), experts and donors are supporting </a:t>
            </a:r>
            <a:r>
              <a:rPr lang="en-US" sz="2600" dirty="0">
                <a:cs typeface="Calibri"/>
              </a:rPr>
              <a:t> </a:t>
            </a:r>
            <a:r>
              <a:rPr lang="en-US" sz="2600" dirty="0">
                <a:cs typeface="Segoe UI"/>
              </a:rPr>
              <a:t>the idea of using mobile financial services (MFS) which they feel are more convenient and efficient, and cost saving, than the </a:t>
            </a:r>
            <a:r>
              <a:rPr lang="en-US" sz="2600" dirty="0">
                <a:cs typeface="Calibri"/>
              </a:rPr>
              <a:t> </a:t>
            </a:r>
            <a:r>
              <a:rPr lang="en-US" sz="26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600" dirty="0">
                <a:cs typeface="Calibri"/>
              </a:rPr>
              <a:t> </a:t>
            </a:r>
          </a:p>
          <a:p>
            <a:pPr algn="just"/>
            <a:r>
              <a:rPr lang="en-US" sz="2600" dirty="0">
                <a:cs typeface="Segoe UI"/>
              </a:rPr>
              <a:t>Today, microfinance is widely accepted as a poverty-reduction tool,</a:t>
            </a:r>
            <a:r>
              <a:rPr lang="en-US" sz="2600" dirty="0">
                <a:cs typeface="Calibri"/>
              </a:rPr>
              <a:t> </a:t>
            </a:r>
            <a:r>
              <a:rPr lang="en-US" sz="2600" dirty="0">
                <a:cs typeface="Segoe UI"/>
              </a:rPr>
              <a:t>representing $70 billion in outstanding loans and a global outreach </a:t>
            </a:r>
            <a:r>
              <a:rPr lang="en-US" sz="2600" dirty="0">
                <a:cs typeface="Calibri"/>
              </a:rPr>
              <a:t> </a:t>
            </a:r>
            <a:r>
              <a:rPr lang="en-US" sz="2600" dirty="0">
                <a:cs typeface="Segoe UI"/>
              </a:rPr>
              <a:t>of 200 million clients.</a:t>
            </a:r>
          </a:p>
        </p:txBody>
      </p:sp>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dirty="0">
                <a:ea typeface="+mn-lt"/>
                <a:cs typeface="+mn-lt"/>
              </a:rPr>
              <a:t>   We understand the importance of communication and how it effects a person’s life and lack of communication can cause lot of uncertain problems so we want to work in order to bridge this gap between people.</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dirty="0">
              <a:cs typeface="Calibri" panose="020F0502020204030204"/>
            </a:endParaRPr>
          </a:p>
        </p:txBody>
      </p:sp>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3200" b="1" dirty="0">
                <a:latin typeface="+mn-lt"/>
                <a:ea typeface="+mj-lt"/>
                <a:cs typeface="+mj-lt"/>
              </a:rPr>
              <a:t>Analytical Problem</a:t>
            </a:r>
            <a:endParaRPr lang="en-US" sz="3200" b="1" dirty="0">
              <a:latin typeface="+mn-lt"/>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dirty="0">
                <a:ea typeface="+mn-lt"/>
                <a:cs typeface="+mn-lt"/>
              </a:rPr>
              <a:t>Mathematical/ Analytical Modeling of the Problem</a:t>
            </a:r>
          </a:p>
          <a:p>
            <a:pPr marL="0" indent="0">
              <a:buNone/>
            </a:pPr>
            <a:r>
              <a:rPr lang="en-IN" dirty="0">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913775" y="3409999"/>
            <a:ext cx="9504369" cy="2829484"/>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903195" y="503010"/>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spTree>
    <p:extLst>
      <p:ext uri="{BB962C8B-B14F-4D97-AF65-F5344CB8AC3E}">
        <p14:creationId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677583" y="3358808"/>
            <a:ext cx="10515600" cy="683491"/>
          </a:xfrm>
        </p:spPr>
        <p:txBody>
          <a:bodyPr>
            <a:normAutofit/>
          </a:bodyPr>
          <a:lstStyle/>
          <a:p>
            <a:pPr algn="ctr"/>
            <a:r>
              <a:rPr lang="en-US" sz="1400" dirty="0">
                <a:ea typeface="+mj-lt"/>
                <a:cs typeface="+mj-lt"/>
              </a:rPr>
              <a:t>Fig 1 Statistical description of data</a:t>
            </a:r>
            <a:endParaRPr lang="en-US" sz="1400" dirty="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8817" y="328307"/>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505692" y="4290823"/>
            <a:ext cx="107344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600" dirty="0">
                <a:cs typeface="Segoe UI"/>
              </a:rPr>
              <a:t>From this statistical analysis we make some of the interpretations that:</a:t>
            </a:r>
          </a:p>
          <a:p>
            <a:pPr algn="just"/>
            <a:r>
              <a:rPr lang="en-US" sz="1600" dirty="0">
                <a:cs typeface="Calibri"/>
              </a:rPr>
              <a:t> </a:t>
            </a:r>
          </a:p>
          <a:p>
            <a:pPr marL="457200" indent="-457200" algn="just">
              <a:buFont typeface="+mj-lt"/>
              <a:buAutoNum type="arabicPeriod"/>
            </a:pPr>
            <a:r>
              <a:rPr lang="en-IN" sz="1600" dirty="0">
                <a:cs typeface="Segoe UI"/>
              </a:rPr>
              <a:t>Maximum standard deviation is observed in </a:t>
            </a:r>
            <a:r>
              <a:rPr lang="en-IN" sz="1600" dirty="0" err="1">
                <a:cs typeface="Segoe UI"/>
              </a:rPr>
              <a:t>aon</a:t>
            </a:r>
            <a:r>
              <a:rPr lang="en-IN" sz="1600" dirty="0">
                <a:cs typeface="Segoe UI"/>
              </a:rPr>
              <a:t> column.</a:t>
            </a:r>
            <a:r>
              <a:rPr lang="en-US" sz="1600" dirty="0">
                <a:cs typeface="Calibri"/>
              </a:rPr>
              <a:t> </a:t>
            </a:r>
          </a:p>
          <a:p>
            <a:pPr marL="457200" indent="-457200" algn="just">
              <a:buFont typeface="+mj-lt"/>
              <a:buAutoNum type="arabicPeriod"/>
            </a:pPr>
            <a:r>
              <a:rPr lang="en-IN" sz="1600" dirty="0">
                <a:cs typeface="Segoe UI"/>
              </a:rPr>
              <a:t>In the columns aon,daily_decr30, daily_decr90, rental90 ,</a:t>
            </a:r>
            <a:r>
              <a:rPr lang="en-IN" sz="1600" dirty="0" err="1">
                <a:cs typeface="Segoe UI"/>
              </a:rPr>
              <a:t>last_rech_date_ma</a:t>
            </a:r>
            <a:r>
              <a:rPr lang="en-IN" sz="1600" dirty="0">
                <a:cs typeface="Segoe UI"/>
              </a:rPr>
              <a:t> , </a:t>
            </a:r>
            <a:r>
              <a:rPr lang="en-IN" sz="1600" dirty="0" err="1">
                <a:cs typeface="Segoe UI"/>
              </a:rPr>
              <a:t>last_rech_date_da</a:t>
            </a:r>
            <a:r>
              <a:rPr lang="en-IN" sz="1600" dirty="0">
                <a:cs typeface="Segoe UI"/>
              </a:rPr>
              <a:t>, maxamnt_loans30, cnt_loans90, amnt_loans90, rental30 mean is considerably greater than median so the columns are positively skewed.</a:t>
            </a:r>
            <a:r>
              <a:rPr lang="en-US" sz="1600" dirty="0">
                <a:cs typeface="Calibri"/>
              </a:rPr>
              <a:t> </a:t>
            </a:r>
          </a:p>
          <a:p>
            <a:pPr marL="457200" indent="-457200" algn="just">
              <a:buFont typeface="+mj-lt"/>
              <a:buAutoNum type="arabicPeriod"/>
            </a:pPr>
            <a:r>
              <a:rPr lang="en-IN" sz="1600" dirty="0">
                <a:cs typeface="Segoe UI"/>
              </a:rPr>
              <a:t> In the columns label, month median is greater than mean so the columns are negatively skewed.</a:t>
            </a:r>
            <a:r>
              <a:rPr lang="en-US" sz="1600" dirty="0">
                <a:cs typeface="Calibri"/>
              </a:rPr>
              <a:t> </a:t>
            </a:r>
          </a:p>
          <a:p>
            <a:pPr marL="457200" indent="-457200" algn="just">
              <a:buFont typeface="+mj-lt"/>
              <a:buAutoNum type="arabicPeriod"/>
            </a:pPr>
            <a:r>
              <a:rPr lang="en-IN" sz="1600" dirty="0">
                <a:cs typeface="Segoe UI"/>
              </a:rPr>
              <a:t>In the columns aon,daily_decr30, daily_decr90, rental30, rental90, </a:t>
            </a:r>
            <a:r>
              <a:rPr lang="en-IN" sz="1600" dirty="0" err="1">
                <a:cs typeface="Segoe UI"/>
              </a:rPr>
              <a:t>last_rech_date_ma</a:t>
            </a:r>
            <a:r>
              <a:rPr lang="en-IN" sz="1600" dirty="0">
                <a:cs typeface="Segoe UI"/>
              </a:rPr>
              <a:t> ,</a:t>
            </a:r>
            <a:r>
              <a:rPr lang="en-IN" sz="1600" dirty="0" err="1">
                <a:cs typeface="Segoe UI"/>
              </a:rPr>
              <a:t>last_rech_date_da</a:t>
            </a:r>
            <a:r>
              <a:rPr lang="en-IN" sz="1600" dirty="0">
                <a:cs typeface="Segoe UI"/>
              </a:rPr>
              <a:t>, maxamnt_loans30, cnt_loans90, payback30, payback90 there is huge difference present between 75th </a:t>
            </a:r>
            <a:r>
              <a:rPr lang="en-IN" sz="1600" dirty="0" err="1">
                <a:cs typeface="Segoe UI"/>
              </a:rPr>
              <a:t>perecentile</a:t>
            </a:r>
            <a:r>
              <a:rPr lang="en-IN" sz="1600" dirty="0">
                <a:cs typeface="Segoe UI"/>
              </a:rPr>
              <a:t> and maximum so outliers are present here.</a:t>
            </a:r>
            <a:r>
              <a:rPr lang="en-US" sz="1600" dirty="0">
                <a:cs typeface="Calibri"/>
              </a:rPr>
              <a:t> </a:t>
            </a:r>
          </a:p>
        </p:txBody>
      </p:sp>
    </p:spTree>
    <p:extLst>
      <p:ext uri="{BB962C8B-B14F-4D97-AF65-F5344CB8AC3E}">
        <p14:creationId xmlns:p14="http://schemas.microsoft.com/office/powerpoint/2010/main" val="6656417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259</TotalTime>
  <Words>2996</Words>
  <Application>Microsoft Office PowerPoint</Application>
  <PresentationFormat>Widescreen</PresentationFormat>
  <Paragraphs>186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Segoe UI</vt:lpstr>
      <vt:lpstr>Tw Cen MT</vt:lpstr>
      <vt:lpstr>WordVisi_MSFontService</vt:lpstr>
      <vt:lpstr>Droplet</vt:lpstr>
      <vt:lpstr>Microcredit Defaulter Project Presentation</vt:lpstr>
      <vt:lpstr>Agenda:</vt:lpstr>
      <vt:lpstr>PowerPoint Presentation</vt:lpstr>
      <vt:lpstr>Conceptual Background of the Domain Problem</vt:lpstr>
      <vt:lpstr>Review of Literature</vt:lpstr>
      <vt:lpstr>Motivation for the Problem Undertaken</vt:lpstr>
      <vt:lpstr>Analytical Problem</vt:lpstr>
      <vt:lpstr>PowerPoint Presentation</vt:lpstr>
      <vt:lpstr>Fig 1 Statistical description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Daga</dc:creator>
  <cp:lastModifiedBy>SURAJ SONI</cp:lastModifiedBy>
  <cp:revision>841</cp:revision>
  <dcterms:created xsi:type="dcterms:W3CDTF">2020-12-29T14:55:28Z</dcterms:created>
  <dcterms:modified xsi:type="dcterms:W3CDTF">2022-09-05T09:30:58Z</dcterms:modified>
</cp:coreProperties>
</file>