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8" r:id="rId4"/>
  </p:sldMasterIdLst>
  <p:notesMasterIdLst>
    <p:notesMasterId r:id="rId19"/>
  </p:notesMasterIdLst>
  <p:sldIdLst>
    <p:sldId id="278" r:id="rId5"/>
    <p:sldId id="279" r:id="rId6"/>
    <p:sldId id="280" r:id="rId7"/>
    <p:sldId id="281" r:id="rId8"/>
    <p:sldId id="282" r:id="rId9"/>
    <p:sldId id="283" r:id="rId10"/>
    <p:sldId id="284" r:id="rId11"/>
    <p:sldId id="285" r:id="rId12"/>
    <p:sldId id="286" r:id="rId13"/>
    <p:sldId id="287" r:id="rId14"/>
    <p:sldId id="288" r:id="rId15"/>
    <p:sldId id="289" r:id="rId16"/>
    <p:sldId id="290" r:id="rId17"/>
    <p:sldId id="291"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URAJ TAGYALKAR" initials="ST" lastIdx="1" clrIdx="0">
    <p:extLst>
      <p:ext uri="{19B8F6BF-5375-455C-9EA6-DF929625EA0E}">
        <p15:presenceInfo xmlns:p15="http://schemas.microsoft.com/office/powerpoint/2012/main" userId="9cbe945e89f7814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19" autoAdjust="0"/>
  </p:normalViewPr>
  <p:slideViewPr>
    <p:cSldViewPr snapToGrid="0">
      <p:cViewPr varScale="1">
        <p:scale>
          <a:sx n="80" d="100"/>
          <a:sy n="80" d="100"/>
        </p:scale>
        <p:origin x="78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D01546-198A-4195-BCF8-F0FF54C90E5E}" type="datetimeFigureOut">
              <a:rPr lang="en-US" smtClean="0"/>
              <a:t>3/23/2025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6DE88F-1F85-4A27-9D34-D74A50E7B0DA}" type="slidenum">
              <a:rPr lang="en-US" smtClean="0"/>
              <a:t>‹#›</a:t>
            </a:fld>
            <a:endParaRPr lang="en-US" dirty="0"/>
          </a:p>
        </p:txBody>
      </p:sp>
    </p:spTree>
    <p:extLst>
      <p:ext uri="{BB962C8B-B14F-4D97-AF65-F5344CB8AC3E}">
        <p14:creationId xmlns:p14="http://schemas.microsoft.com/office/powerpoint/2010/main" val="3730091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578475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88D38747-4367-4BD2-8D51-C97E202738E2}" type="datetime1">
              <a:rPr lang="en-US" smtClean="0"/>
              <a:t>3/23/2025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685662753"/>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3ED0CC-082F-4160-86E5-0D6041F12778}" type="datetime1">
              <a:rPr lang="en-US" smtClean="0"/>
              <a:t>3/23/2025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14801926"/>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3ED0CC-082F-4160-86E5-0D6041F12778}" type="datetime1">
              <a:rPr lang="en-US" smtClean="0"/>
              <a:t>3/23/2025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70202728"/>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3C55A3C-5767-4844-A0A3-83778C2E5409}" type="datetime1">
              <a:rPr lang="en-US" smtClean="0"/>
              <a:t>3/23/2025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993177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CAE507A8-A5CF-4D38-AB86-7EDDA87A85D4}" type="datetime1">
              <a:rPr lang="en-US" smtClean="0"/>
              <a:t>3/23/2025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952453162"/>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BDFCD27C-8599-43EF-BA1D-14DDC1946E06}" type="datetime1">
              <a:rPr lang="en-US" smtClean="0"/>
              <a:t>3/23/2025</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432164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073ED0CC-082F-4160-86E5-0D6041F12778}" type="datetime1">
              <a:rPr lang="en-US" smtClean="0"/>
              <a:t>3/23/2025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205680900"/>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3/23/2025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39972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3/23/2025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853892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3E0277FD-7DE6-41D4-930D-AC99F5AFE54E}" type="datetime1">
              <a:rPr lang="en-US" smtClean="0"/>
              <a:t>3/23/2025</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9099367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9EA15526-7079-4B7B-987C-1B5FAE11A0FF}" type="datetime1">
              <a:rPr lang="en-US" smtClean="0"/>
              <a:t>3/23/2025</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pPr algn="l"/>
            <a:endParaRPr lang="en-US" dirty="0"/>
          </a:p>
        </p:txBody>
      </p:sp>
      <p:sp>
        <p:nvSpPr>
          <p:cNvPr id="10" name="Slide Number Placeholder 9"/>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09835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073ED0CC-082F-4160-86E5-0D6041F12778}" type="datetime1">
              <a:rPr lang="en-US" smtClean="0"/>
              <a:t>3/23/2025</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2325710254"/>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A1C807-B9AD-4C9B-BF9F-60F03428998E}"/>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 y="10"/>
            <a:ext cx="12192001" cy="6857990"/>
          </a:xfrm>
          <a:prstGeom prst="rect">
            <a:avLst/>
          </a:prstGeom>
        </p:spPr>
      </p:pic>
      <p:sp>
        <p:nvSpPr>
          <p:cNvPr id="4" name="Title 1">
            <a:extLst>
              <a:ext uri="{FF2B5EF4-FFF2-40B4-BE49-F238E27FC236}">
                <a16:creationId xmlns:a16="http://schemas.microsoft.com/office/drawing/2014/main" id="{959A9C0D-9569-1260-E4A1-2343662A9437}"/>
              </a:ext>
            </a:extLst>
          </p:cNvPr>
          <p:cNvSpPr txBox="1">
            <a:spLocks/>
          </p:cNvSpPr>
          <p:nvPr/>
        </p:nvSpPr>
        <p:spPr bwMode="blackWhite">
          <a:xfrm>
            <a:off x="7353300" y="2320536"/>
            <a:ext cx="4588535" cy="2665278"/>
          </a:xfrm>
          <a:prstGeom prst="rect">
            <a:avLst/>
          </a:prstGeom>
          <a:solidFill>
            <a:srgbClr val="FFFFFF"/>
          </a:solidFill>
          <a:ln w="38100" cap="sq">
            <a:solidFill>
              <a:srgbClr val="404040"/>
            </a:solidFill>
            <a:miter lim="800000"/>
          </a:ln>
        </p:spPr>
        <p:txBody>
          <a:bodyPr vert="horz" lIns="274320" tIns="182880" rIns="274320" bIns="182880" rtlCol="0" anchor="ctr" anchorCtr="1">
            <a:noAutofit/>
          </a:bodyPr>
          <a:lstStyle>
            <a:lvl1pPr algn="ctr" defTabSz="914400" rtl="0" eaLnBrk="1" latinLnBrk="0" hangingPunct="1">
              <a:lnSpc>
                <a:spcPct val="90000"/>
              </a:lnSpc>
              <a:spcBef>
                <a:spcPct val="0"/>
              </a:spcBef>
              <a:buNone/>
              <a:defRPr sz="3800" kern="1200" cap="all" spc="200" baseline="0">
                <a:solidFill>
                  <a:srgbClr val="262626"/>
                </a:solidFill>
                <a:latin typeface="+mj-lt"/>
                <a:ea typeface="+mj-ea"/>
                <a:cs typeface="+mj-cs"/>
              </a:defRPr>
            </a:lvl1pPr>
          </a:lstStyle>
          <a:p>
            <a:pPr algn="l"/>
            <a:r>
              <a:rPr lang="en-US" sz="3200" b="1" dirty="0">
                <a:latin typeface="Arial" panose="020B0604020202020204" pitchFamily="34" charset="0"/>
                <a:cs typeface="Arial" panose="020B0604020202020204" pitchFamily="34" charset="0"/>
              </a:rPr>
              <a:t>Analysis of Facebook Marketplace Dataset</a:t>
            </a:r>
            <a:br>
              <a:rPr lang="en-US" sz="3200" b="1" dirty="0">
                <a:latin typeface="Arial" panose="020B0604020202020204" pitchFamily="34" charset="0"/>
                <a:cs typeface="Arial" panose="020B0604020202020204" pitchFamily="34" charset="0"/>
              </a:rPr>
            </a:br>
            <a:r>
              <a:rPr lang="en-US" sz="3200" b="1" dirty="0"/>
              <a:t>            </a:t>
            </a:r>
            <a:r>
              <a:rPr lang="en-US" sz="2400" b="1" dirty="0"/>
              <a:t>- </a:t>
            </a:r>
            <a:r>
              <a:rPr lang="en-US" sz="1400" b="1" dirty="0">
                <a:solidFill>
                  <a:schemeClr val="bg1"/>
                </a:solidFill>
                <a:latin typeface="Arial" panose="020B0604020202020204" pitchFamily="34" charset="0"/>
                <a:cs typeface="Arial" panose="020B0604020202020204" pitchFamily="34" charset="0"/>
              </a:rPr>
              <a:t>Suraj </a:t>
            </a:r>
            <a:r>
              <a:rPr lang="en-US" sz="1400" b="1" dirty="0" err="1">
                <a:solidFill>
                  <a:schemeClr val="bg1"/>
                </a:solidFill>
                <a:latin typeface="Arial" panose="020B0604020202020204" pitchFamily="34" charset="0"/>
                <a:cs typeface="Arial" panose="020B0604020202020204" pitchFamily="34" charset="0"/>
              </a:rPr>
              <a:t>Tagyalkar</a:t>
            </a:r>
            <a:endParaRPr lang="en-US" sz="32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678842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70528-9FCB-BC22-6E6B-D2124E8D34FE}"/>
              </a:ext>
            </a:extLst>
          </p:cNvPr>
          <p:cNvSpPr>
            <a:spLocks noGrp="1"/>
          </p:cNvSpPr>
          <p:nvPr>
            <p:ph type="title"/>
          </p:nvPr>
        </p:nvSpPr>
        <p:spPr>
          <a:xfrm>
            <a:off x="2193035" y="869441"/>
            <a:ext cx="8474965" cy="1092709"/>
          </a:xfrm>
        </p:spPr>
        <p:txBody>
          <a:bodyPr>
            <a:noAutofit/>
          </a:bodyPr>
          <a:lstStyle/>
          <a:p>
            <a:r>
              <a:rPr lang="en-US" sz="3200" b="1" dirty="0">
                <a:latin typeface="Arial" panose="020B0604020202020204" pitchFamily="34" charset="0"/>
                <a:cs typeface="Arial" panose="020B0604020202020204" pitchFamily="34" charset="0"/>
              </a:rPr>
              <a:t>Q6. Performance of the model post normalization </a:t>
            </a:r>
          </a:p>
        </p:txBody>
      </p:sp>
      <p:pic>
        <p:nvPicPr>
          <p:cNvPr id="5" name="Content Placeholder 4">
            <a:extLst>
              <a:ext uri="{FF2B5EF4-FFF2-40B4-BE49-F238E27FC236}">
                <a16:creationId xmlns:a16="http://schemas.microsoft.com/office/drawing/2014/main" id="{24A915BA-4D62-539F-D338-965C90397CB7}"/>
              </a:ext>
            </a:extLst>
          </p:cNvPr>
          <p:cNvPicPr>
            <a:picLocks noGrp="1" noChangeAspect="1"/>
          </p:cNvPicPr>
          <p:nvPr>
            <p:ph idx="1"/>
          </p:nvPr>
        </p:nvPicPr>
        <p:blipFill>
          <a:blip r:embed="rId2"/>
          <a:stretch>
            <a:fillRect/>
          </a:stretch>
        </p:blipFill>
        <p:spPr>
          <a:xfrm>
            <a:off x="2323115" y="2876532"/>
            <a:ext cx="7883075" cy="1295435"/>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1389620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12BA58-E505-F315-EB82-69AA63A7758F}"/>
              </a:ext>
            </a:extLst>
          </p:cNvPr>
          <p:cNvSpPr>
            <a:spLocks noGrp="1"/>
          </p:cNvSpPr>
          <p:nvPr>
            <p:ph type="title"/>
          </p:nvPr>
        </p:nvSpPr>
        <p:spPr>
          <a:xfrm>
            <a:off x="2154936" y="621792"/>
            <a:ext cx="7729728" cy="1188720"/>
          </a:xfrm>
        </p:spPr>
        <p:txBody>
          <a:bodyPr>
            <a:normAutofit/>
          </a:bodyPr>
          <a:lstStyle/>
          <a:p>
            <a:r>
              <a:rPr lang="en-US" sz="3200" b="1" dirty="0">
                <a:latin typeface="Arial" panose="020B0604020202020204" pitchFamily="34" charset="0"/>
                <a:cs typeface="Arial" panose="020B0604020202020204" pitchFamily="34" charset="0"/>
              </a:rPr>
              <a:t>Analysis</a:t>
            </a:r>
          </a:p>
        </p:txBody>
      </p:sp>
      <p:sp>
        <p:nvSpPr>
          <p:cNvPr id="3" name="Content Placeholder 2">
            <a:extLst>
              <a:ext uri="{FF2B5EF4-FFF2-40B4-BE49-F238E27FC236}">
                <a16:creationId xmlns:a16="http://schemas.microsoft.com/office/drawing/2014/main" id="{56C3C9BB-3C62-C7EA-9C16-D1E1CF12E139}"/>
              </a:ext>
            </a:extLst>
          </p:cNvPr>
          <p:cNvSpPr>
            <a:spLocks noGrp="1"/>
          </p:cNvSpPr>
          <p:nvPr>
            <p:ph idx="1"/>
          </p:nvPr>
        </p:nvSpPr>
        <p:spPr>
          <a:xfrm>
            <a:off x="1669160" y="2266569"/>
            <a:ext cx="8522589" cy="4172331"/>
          </a:xfrm>
        </p:spPr>
        <p:txBody>
          <a:bodyPr>
            <a:normAutofit fontScale="92500" lnSpcReduction="20000"/>
          </a:bodyPr>
          <a:lstStyle/>
          <a:p>
            <a:pPr algn="just"/>
            <a:r>
              <a:rPr lang="en-US" sz="2800" b="0" i="0" dirty="0">
                <a:solidFill>
                  <a:schemeClr val="tx1"/>
                </a:solidFill>
                <a:effectLst/>
                <a:latin typeface="Arial" panose="020B0604020202020204" pitchFamily="34" charset="0"/>
                <a:cs typeface="Arial" panose="020B0604020202020204" pitchFamily="34" charset="0"/>
              </a:rPr>
              <a:t>The value of Mean Squared Error and R-squared error of the model increases from 2.409 and 0.874 respectively, without normalization, to 2.907 and 0.905, with normalization.</a:t>
            </a:r>
          </a:p>
          <a:p>
            <a:pPr algn="just"/>
            <a:r>
              <a:rPr lang="en-US" sz="2800" b="0" i="0" dirty="0">
                <a:solidFill>
                  <a:schemeClr val="tx1"/>
                </a:solidFill>
                <a:effectLst/>
                <a:latin typeface="Arial" panose="020B0604020202020204" pitchFamily="34" charset="0"/>
                <a:cs typeface="Arial" panose="020B0604020202020204" pitchFamily="34" charset="0"/>
              </a:rPr>
              <a:t>Normalization results in the scaling of all features in the dataset. This might lead to skewed results post normalization; since scaling some features might have an adverse effect on the overall performance.</a:t>
            </a:r>
          </a:p>
          <a:p>
            <a:pPr algn="just"/>
            <a:r>
              <a:rPr lang="en-US" sz="2800" b="0" i="0" dirty="0">
                <a:solidFill>
                  <a:schemeClr val="tx1"/>
                </a:solidFill>
                <a:effectLst/>
                <a:latin typeface="Arial" panose="020B0604020202020204" pitchFamily="34" charset="0"/>
                <a:cs typeface="Arial" panose="020B0604020202020204" pitchFamily="34" charset="0"/>
              </a:rPr>
              <a:t>Another reason for the slight increase can be the linear relationships among the features, which get distorted after normalization.</a:t>
            </a:r>
          </a:p>
        </p:txBody>
      </p:sp>
    </p:spTree>
    <p:extLst>
      <p:ext uri="{BB962C8B-B14F-4D97-AF65-F5344CB8AC3E}">
        <p14:creationId xmlns:p14="http://schemas.microsoft.com/office/powerpoint/2010/main" val="13918282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814D1-E1F6-FBCD-CFBB-DA2BB3BE2A2C}"/>
              </a:ext>
            </a:extLst>
          </p:cNvPr>
          <p:cNvSpPr>
            <a:spLocks noGrp="1"/>
          </p:cNvSpPr>
          <p:nvPr>
            <p:ph type="title"/>
          </p:nvPr>
        </p:nvSpPr>
        <p:spPr>
          <a:xfrm>
            <a:off x="2193036" y="640974"/>
            <a:ext cx="8208264" cy="1390650"/>
          </a:xfrm>
        </p:spPr>
        <p:txBody>
          <a:bodyPr>
            <a:normAutofit/>
          </a:bodyPr>
          <a:lstStyle/>
          <a:p>
            <a:r>
              <a:rPr lang="en-US" sz="3200" b="1" dirty="0">
                <a:latin typeface="Arial" panose="020B0604020202020204" pitchFamily="34" charset="0"/>
                <a:cs typeface="Arial" panose="020B0604020202020204" pitchFamily="34" charset="0"/>
              </a:rPr>
              <a:t>Q7.Impact on the model when TV is excluded</a:t>
            </a:r>
          </a:p>
        </p:txBody>
      </p:sp>
      <p:pic>
        <p:nvPicPr>
          <p:cNvPr id="5" name="Content Placeholder 4">
            <a:extLst>
              <a:ext uri="{FF2B5EF4-FFF2-40B4-BE49-F238E27FC236}">
                <a16:creationId xmlns:a16="http://schemas.microsoft.com/office/drawing/2014/main" id="{F5931101-83D0-A7FA-2972-FBEF9B73C9E6}"/>
              </a:ext>
            </a:extLst>
          </p:cNvPr>
          <p:cNvPicPr>
            <a:picLocks noGrp="1" noChangeAspect="1"/>
          </p:cNvPicPr>
          <p:nvPr>
            <p:ph idx="1"/>
          </p:nvPr>
        </p:nvPicPr>
        <p:blipFill>
          <a:blip r:embed="rId2"/>
          <a:stretch>
            <a:fillRect/>
          </a:stretch>
        </p:blipFill>
        <p:spPr>
          <a:xfrm>
            <a:off x="1889850" y="3260913"/>
            <a:ext cx="8940489" cy="1149162"/>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5096544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78E05-8A0F-6478-5B52-0DD4FE8CB855}"/>
              </a:ext>
            </a:extLst>
          </p:cNvPr>
          <p:cNvSpPr>
            <a:spLocks noGrp="1"/>
          </p:cNvSpPr>
          <p:nvPr>
            <p:ph type="title"/>
          </p:nvPr>
        </p:nvSpPr>
        <p:spPr>
          <a:xfrm>
            <a:off x="2231136" y="602742"/>
            <a:ext cx="7729728" cy="1188720"/>
          </a:xfrm>
        </p:spPr>
        <p:txBody>
          <a:bodyPr>
            <a:normAutofit/>
          </a:bodyPr>
          <a:lstStyle/>
          <a:p>
            <a:r>
              <a:rPr lang="en-US" sz="3200" b="1" dirty="0">
                <a:latin typeface="Arial" panose="020B0604020202020204" pitchFamily="34" charset="0"/>
                <a:cs typeface="Arial" panose="020B0604020202020204" pitchFamily="34" charset="0"/>
              </a:rPr>
              <a:t>Analysis</a:t>
            </a:r>
          </a:p>
        </p:txBody>
      </p:sp>
      <p:sp>
        <p:nvSpPr>
          <p:cNvPr id="3" name="Content Placeholder 2">
            <a:extLst>
              <a:ext uri="{FF2B5EF4-FFF2-40B4-BE49-F238E27FC236}">
                <a16:creationId xmlns:a16="http://schemas.microsoft.com/office/drawing/2014/main" id="{DD54C7B4-1833-6D4B-61CE-DFA13882DF84}"/>
              </a:ext>
            </a:extLst>
          </p:cNvPr>
          <p:cNvSpPr>
            <a:spLocks noGrp="1"/>
          </p:cNvSpPr>
          <p:nvPr>
            <p:ph idx="1"/>
          </p:nvPr>
        </p:nvSpPr>
        <p:spPr>
          <a:xfrm>
            <a:off x="1974627" y="2181225"/>
            <a:ext cx="8242745" cy="4074033"/>
          </a:xfrm>
        </p:spPr>
        <p:txBody>
          <a:bodyPr>
            <a:normAutofit lnSpcReduction="10000"/>
          </a:bodyPr>
          <a:lstStyle/>
          <a:p>
            <a:pPr algn="just"/>
            <a:r>
              <a:rPr lang="en-US" sz="2800" b="0" dirty="0">
                <a:solidFill>
                  <a:schemeClr val="tx1"/>
                </a:solidFill>
                <a:effectLst/>
                <a:latin typeface="Arial" panose="020B0604020202020204" pitchFamily="34" charset="0"/>
                <a:cs typeface="Arial" panose="020B0604020202020204" pitchFamily="34" charset="0"/>
              </a:rPr>
              <a:t>TV has the highest correlation with Sales, compared to the other advertising mediums. This shows that TV is the medium that is used to reach a broad range of audience and has the most impact on sales.</a:t>
            </a:r>
          </a:p>
          <a:p>
            <a:pPr algn="just"/>
            <a:r>
              <a:rPr lang="en-US" sz="2800" b="0" dirty="0">
                <a:solidFill>
                  <a:schemeClr val="tx1"/>
                </a:solidFill>
                <a:effectLst/>
                <a:latin typeface="Arial" panose="020B0604020202020204" pitchFamily="34" charset="0"/>
                <a:cs typeface="Arial" panose="020B0604020202020204" pitchFamily="34" charset="0"/>
              </a:rPr>
              <a:t>Thus, excluding TV from the linear regression model impairs the predictive power of the model. It also increases the error values of the model. As expected, the MSE and R-Squared Error values see a massive spike when TV is excluded.</a:t>
            </a:r>
          </a:p>
        </p:txBody>
      </p:sp>
    </p:spTree>
    <p:extLst>
      <p:ext uri="{BB962C8B-B14F-4D97-AF65-F5344CB8AC3E}">
        <p14:creationId xmlns:p14="http://schemas.microsoft.com/office/powerpoint/2010/main" val="10856230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D80D5D-39AD-7754-F90D-4CA257F281FE}"/>
              </a:ext>
            </a:extLst>
          </p:cNvPr>
          <p:cNvSpPr>
            <a:spLocks noGrp="1"/>
          </p:cNvSpPr>
          <p:nvPr>
            <p:ph type="title"/>
          </p:nvPr>
        </p:nvSpPr>
        <p:spPr>
          <a:xfrm>
            <a:off x="919119" y="2482645"/>
            <a:ext cx="10353762" cy="1257300"/>
          </a:xfrm>
        </p:spPr>
        <p:txBody>
          <a:bodyPr>
            <a:normAutofit/>
          </a:bodyPr>
          <a:lstStyle/>
          <a:p>
            <a:r>
              <a:rPr lang="en-US" sz="4000" b="1" dirty="0">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8844571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b="-1"/>
          <a:stretch/>
        </p:blipFill>
        <p:spPr>
          <a:xfrm>
            <a:off x="-8622" y="10"/>
            <a:ext cx="6096000" cy="6857990"/>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6918365" y="257174"/>
            <a:ext cx="4538124" cy="856089"/>
          </a:xfrm>
        </p:spPr>
        <p:txBody>
          <a:bodyPr anchor="b">
            <a:normAutofit/>
          </a:bodyPr>
          <a:lstStyle/>
          <a:p>
            <a:pPr algn="l"/>
            <a:r>
              <a:rPr lang="en-US" sz="3200" b="1" dirty="0">
                <a:latin typeface="Arial" panose="020B0604020202020204" pitchFamily="34" charset="0"/>
                <a:cs typeface="Arial" panose="020B0604020202020204" pitchFamily="34" charset="0"/>
              </a:rPr>
              <a:t>Contents	</a:t>
            </a:r>
          </a:p>
        </p:txBody>
      </p:sp>
      <p:sp>
        <p:nvSpPr>
          <p:cNvPr id="24" name="Content Placeholder 2">
            <a:extLst>
              <a:ext uri="{FF2B5EF4-FFF2-40B4-BE49-F238E27FC236}">
                <a16:creationId xmlns:a16="http://schemas.microsoft.com/office/drawing/2014/main" id="{F260476B-CCA6-412B-A9C5-399C34AE6F05}"/>
              </a:ext>
            </a:extLst>
          </p:cNvPr>
          <p:cNvSpPr>
            <a:spLocks noGrp="1"/>
          </p:cNvSpPr>
          <p:nvPr>
            <p:ph idx="1"/>
          </p:nvPr>
        </p:nvSpPr>
        <p:spPr>
          <a:xfrm>
            <a:off x="6765965" y="1217977"/>
            <a:ext cx="4403596" cy="5216987"/>
          </a:xfrm>
        </p:spPr>
        <p:txBody>
          <a:bodyPr anchor="t">
            <a:normAutofit fontScale="92500" lnSpcReduction="10000"/>
          </a:bodyPr>
          <a:lstStyle/>
          <a:p>
            <a:pPr marL="379800" indent="-342900"/>
            <a:r>
              <a:rPr lang="en-US" sz="2400" dirty="0"/>
              <a:t>Average amount spent on TV advertising</a:t>
            </a:r>
          </a:p>
          <a:p>
            <a:pPr marL="379800" indent="-342900"/>
            <a:r>
              <a:rPr lang="en-US" sz="2400" dirty="0"/>
              <a:t>Correlation b/w radio advertising expenditure and sales</a:t>
            </a:r>
          </a:p>
          <a:p>
            <a:pPr marL="379800" indent="-342900"/>
            <a:r>
              <a:rPr lang="en-US" sz="2400" dirty="0"/>
              <a:t>Advertising medium with the highest impact</a:t>
            </a:r>
          </a:p>
          <a:p>
            <a:pPr marL="379800" indent="-342900"/>
            <a:r>
              <a:rPr lang="en-US" sz="2400" dirty="0"/>
              <a:t>Training a Linear Regression Model</a:t>
            </a:r>
          </a:p>
          <a:p>
            <a:pPr marL="379800" indent="-342900"/>
            <a:r>
              <a:rPr lang="en-US" sz="2400" dirty="0"/>
              <a:t>Prediction for a new set of advertising expenditure</a:t>
            </a:r>
          </a:p>
          <a:p>
            <a:pPr marL="379800" indent="-342900"/>
            <a:r>
              <a:rPr lang="en-US" sz="2400" dirty="0"/>
              <a:t>Performance of the model post normalization</a:t>
            </a:r>
          </a:p>
          <a:p>
            <a:pPr marL="379800" indent="-342900"/>
            <a:r>
              <a:rPr lang="en-US" sz="2400" dirty="0"/>
              <a:t>Impact on the model when TV is excluded</a:t>
            </a:r>
          </a:p>
        </p:txBody>
      </p:sp>
    </p:spTree>
    <p:extLst>
      <p:ext uri="{BB962C8B-B14F-4D97-AF65-F5344CB8AC3E}">
        <p14:creationId xmlns:p14="http://schemas.microsoft.com/office/powerpoint/2010/main" val="32202356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55ECE-BB4F-5215-76A3-5FD69EE46293}"/>
              </a:ext>
            </a:extLst>
          </p:cNvPr>
          <p:cNvSpPr>
            <a:spLocks noGrp="1"/>
          </p:cNvSpPr>
          <p:nvPr>
            <p:ph type="title"/>
          </p:nvPr>
        </p:nvSpPr>
        <p:spPr>
          <a:xfrm>
            <a:off x="1657351" y="695325"/>
            <a:ext cx="9115424" cy="1266825"/>
          </a:xfrm>
        </p:spPr>
        <p:txBody>
          <a:bodyPr>
            <a:noAutofit/>
          </a:bodyPr>
          <a:lstStyle/>
          <a:p>
            <a:r>
              <a:rPr lang="en-US" sz="3200" b="1" dirty="0">
                <a:latin typeface="Arial" panose="020B0604020202020204" pitchFamily="34" charset="0"/>
                <a:cs typeface="Arial" panose="020B0604020202020204" pitchFamily="34" charset="0"/>
              </a:rPr>
              <a:t>Q1. Average amount spent on TV advertising</a:t>
            </a:r>
          </a:p>
        </p:txBody>
      </p:sp>
      <p:pic>
        <p:nvPicPr>
          <p:cNvPr id="5" name="Content Placeholder 4">
            <a:extLst>
              <a:ext uri="{FF2B5EF4-FFF2-40B4-BE49-F238E27FC236}">
                <a16:creationId xmlns:a16="http://schemas.microsoft.com/office/drawing/2014/main" id="{35120EED-4426-F2AA-5FF7-512E29EBA163}"/>
              </a:ext>
            </a:extLst>
          </p:cNvPr>
          <p:cNvPicPr>
            <a:picLocks noGrp="1" noChangeAspect="1"/>
          </p:cNvPicPr>
          <p:nvPr>
            <p:ph idx="1"/>
          </p:nvPr>
        </p:nvPicPr>
        <p:blipFill>
          <a:blip r:embed="rId2"/>
          <a:stretch>
            <a:fillRect/>
          </a:stretch>
        </p:blipFill>
        <p:spPr>
          <a:xfrm>
            <a:off x="1264717" y="3035228"/>
            <a:ext cx="4950346" cy="1876486"/>
          </a:xfrm>
          <a:prstGeom prst="rect">
            <a:avLst/>
          </a:prstGeom>
          <a:ln>
            <a:noFill/>
          </a:ln>
          <a:effectLst>
            <a:outerShdw blurRad="190500" algn="tl" rotWithShape="0">
              <a:srgbClr val="000000">
                <a:alpha val="70000"/>
              </a:srgbClr>
            </a:outerShdw>
          </a:effectLst>
        </p:spPr>
      </p:pic>
      <p:sp>
        <p:nvSpPr>
          <p:cNvPr id="6" name="TextBox 5">
            <a:extLst>
              <a:ext uri="{FF2B5EF4-FFF2-40B4-BE49-F238E27FC236}">
                <a16:creationId xmlns:a16="http://schemas.microsoft.com/office/drawing/2014/main" id="{60FBFB10-4E6E-4361-74B0-856935B5FBC4}"/>
              </a:ext>
            </a:extLst>
          </p:cNvPr>
          <p:cNvSpPr txBox="1"/>
          <p:nvPr/>
        </p:nvSpPr>
        <p:spPr>
          <a:xfrm>
            <a:off x="6361063" y="3496418"/>
            <a:ext cx="5459462" cy="954107"/>
          </a:xfrm>
          <a:prstGeom prst="rect">
            <a:avLst/>
          </a:prstGeom>
          <a:noFill/>
        </p:spPr>
        <p:txBody>
          <a:bodyPr wrap="square" rtlCol="0">
            <a:spAutoFit/>
          </a:bodyPr>
          <a:lstStyle/>
          <a:p>
            <a:r>
              <a:rPr lang="en-US" sz="2800" b="0" i="0" dirty="0">
                <a:effectLst/>
                <a:latin typeface="Arial" panose="020B0604020202020204" pitchFamily="34" charset="0"/>
                <a:cs typeface="Arial" panose="020B0604020202020204" pitchFamily="34" charset="0"/>
              </a:rPr>
              <a:t>$147.0425 was spent on TV Advertising on an average.</a:t>
            </a:r>
            <a:endParaRPr lang="en-US"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028608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FAF7C-57F7-C53E-D832-3653B2DC7535}"/>
              </a:ext>
            </a:extLst>
          </p:cNvPr>
          <p:cNvSpPr>
            <a:spLocks noGrp="1"/>
          </p:cNvSpPr>
          <p:nvPr>
            <p:ph type="title"/>
          </p:nvPr>
        </p:nvSpPr>
        <p:spPr>
          <a:xfrm>
            <a:off x="1234630" y="657225"/>
            <a:ext cx="9551289" cy="1409700"/>
          </a:xfrm>
        </p:spPr>
        <p:txBody>
          <a:bodyPr>
            <a:normAutofit/>
          </a:bodyPr>
          <a:lstStyle/>
          <a:p>
            <a:r>
              <a:rPr lang="en-US" sz="3200" b="1" dirty="0">
                <a:latin typeface="Arial" panose="020B0604020202020204" pitchFamily="34" charset="0"/>
                <a:cs typeface="Arial" panose="020B0604020202020204" pitchFamily="34" charset="0"/>
              </a:rPr>
              <a:t>Q2. Correlation b/w radio advertising expenditure and sales </a:t>
            </a:r>
          </a:p>
        </p:txBody>
      </p:sp>
      <p:sp>
        <p:nvSpPr>
          <p:cNvPr id="4" name="TextBox 3">
            <a:extLst>
              <a:ext uri="{FF2B5EF4-FFF2-40B4-BE49-F238E27FC236}">
                <a16:creationId xmlns:a16="http://schemas.microsoft.com/office/drawing/2014/main" id="{896C619C-649C-1947-B866-58E968B1A485}"/>
              </a:ext>
            </a:extLst>
          </p:cNvPr>
          <p:cNvSpPr txBox="1"/>
          <p:nvPr/>
        </p:nvSpPr>
        <p:spPr>
          <a:xfrm>
            <a:off x="7785602" y="2803685"/>
            <a:ext cx="3892047" cy="3108543"/>
          </a:xfrm>
          <a:prstGeom prst="rect">
            <a:avLst/>
          </a:prstGeom>
          <a:noFill/>
        </p:spPr>
        <p:txBody>
          <a:bodyPr wrap="square" rtlCol="0">
            <a:spAutoFit/>
          </a:bodyPr>
          <a:lstStyle/>
          <a:p>
            <a:pPr algn="just"/>
            <a:r>
              <a:rPr lang="en-US" sz="2800" b="0" i="0" dirty="0">
                <a:effectLst/>
              </a:rPr>
              <a:t>The scatter plots suggests a relationship that is not exactly linear, but somewhat monotonic. Hence, using Spearman's Correlation is the best.</a:t>
            </a:r>
            <a:endParaRPr lang="en-US" sz="2800" dirty="0"/>
          </a:p>
        </p:txBody>
      </p:sp>
      <p:pic>
        <p:nvPicPr>
          <p:cNvPr id="5" name="Picture 4">
            <a:extLst>
              <a:ext uri="{FF2B5EF4-FFF2-40B4-BE49-F238E27FC236}">
                <a16:creationId xmlns:a16="http://schemas.microsoft.com/office/drawing/2014/main" id="{DFB6BA43-3A76-74AF-B901-2552B4DCF733}"/>
              </a:ext>
            </a:extLst>
          </p:cNvPr>
          <p:cNvPicPr>
            <a:picLocks noChangeAspect="1"/>
          </p:cNvPicPr>
          <p:nvPr/>
        </p:nvPicPr>
        <p:blipFill>
          <a:blip r:embed="rId2"/>
          <a:stretch>
            <a:fillRect/>
          </a:stretch>
        </p:blipFill>
        <p:spPr>
          <a:xfrm>
            <a:off x="1234630" y="2886076"/>
            <a:ext cx="6118670" cy="3117990"/>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2430821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73693-92A5-E4FB-0C27-EF8D2EA9F84E}"/>
              </a:ext>
            </a:extLst>
          </p:cNvPr>
          <p:cNvSpPr>
            <a:spLocks noGrp="1"/>
          </p:cNvSpPr>
          <p:nvPr>
            <p:ph type="title"/>
          </p:nvPr>
        </p:nvSpPr>
        <p:spPr/>
        <p:txBody>
          <a:bodyPr>
            <a:normAutofit/>
          </a:bodyPr>
          <a:lstStyle/>
          <a:p>
            <a:r>
              <a:rPr lang="en-US" sz="3600" b="1" dirty="0">
                <a:latin typeface="Arial" panose="020B0604020202020204" pitchFamily="34" charset="0"/>
                <a:cs typeface="Arial" panose="020B0604020202020204" pitchFamily="34" charset="0"/>
              </a:rPr>
              <a:t>Analysis</a:t>
            </a:r>
          </a:p>
        </p:txBody>
      </p:sp>
      <p:sp>
        <p:nvSpPr>
          <p:cNvPr id="5" name="Rectangle 2">
            <a:extLst>
              <a:ext uri="{FF2B5EF4-FFF2-40B4-BE49-F238E27FC236}">
                <a16:creationId xmlns:a16="http://schemas.microsoft.com/office/drawing/2014/main" id="{6CDF284E-DC9C-8567-8C70-8326FB6B0DC1}"/>
              </a:ext>
            </a:extLst>
          </p:cNvPr>
          <p:cNvSpPr>
            <a:spLocks noGrp="1" noChangeArrowheads="1"/>
          </p:cNvSpPr>
          <p:nvPr>
            <p:ph idx="1"/>
          </p:nvPr>
        </p:nvSpPr>
        <p:spPr bwMode="auto">
          <a:xfrm>
            <a:off x="645277" y="2411760"/>
            <a:ext cx="10698480" cy="3539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effectLst/>
                <a:cs typeface="Arial" panose="020B0604020202020204" pitchFamily="34" charset="0"/>
              </a:rPr>
              <a:t>The correlation between Radio Advertising Expenditure and Sales </a:t>
            </a:r>
            <a:r>
              <a:rPr kumimoji="0" lang="en-US" altLang="en-US" sz="2800" b="0" i="0" u="none" strike="noStrike" cap="none" normalizeH="0" baseline="0">
                <a:ln>
                  <a:noFill/>
                </a:ln>
                <a:effectLst/>
                <a:cs typeface="Arial" panose="020B0604020202020204" pitchFamily="34" charset="0"/>
              </a:rPr>
              <a:t>is </a:t>
            </a:r>
            <a:r>
              <a:rPr lang="en-IN" sz="2800" b="0" i="0" dirty="0">
                <a:solidFill>
                  <a:srgbClr val="1F1F1F"/>
                </a:solidFill>
                <a:effectLst/>
                <a:latin typeface="Roboto" panose="020F0502020204030204" pitchFamily="2" charset="0"/>
              </a:rPr>
              <a:t>0.34965</a:t>
            </a:r>
            <a:endParaRPr kumimoji="0" lang="en-US" altLang="en-US" sz="2800" b="0" i="0" u="none" strike="noStrike" cap="none" normalizeH="0" baseline="0" dirty="0">
              <a:ln>
                <a:noFill/>
              </a:ln>
              <a:effectLst/>
              <a:cs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effectLst/>
              <a:cs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effectLst/>
                <a:cs typeface="Arial" panose="020B0604020202020204" pitchFamily="34" charset="0"/>
              </a:rPr>
              <a:t>This indicates that there is a positive relationship between the two features, but it is weak or not very consistent, i.e., an increase in Radio Advertising Expenditure might lead to a slight increase in sales, but it might not increase by a huge margin in a consistent manner.</a:t>
            </a:r>
          </a:p>
        </p:txBody>
      </p:sp>
    </p:spTree>
    <p:extLst>
      <p:ext uri="{BB962C8B-B14F-4D97-AF65-F5344CB8AC3E}">
        <p14:creationId xmlns:p14="http://schemas.microsoft.com/office/powerpoint/2010/main" val="2030408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6EDD20-1905-DDE3-1430-1299760AE2A3}"/>
              </a:ext>
            </a:extLst>
          </p:cNvPr>
          <p:cNvSpPr>
            <a:spLocks noGrp="1"/>
          </p:cNvSpPr>
          <p:nvPr>
            <p:ph type="title"/>
          </p:nvPr>
        </p:nvSpPr>
        <p:spPr>
          <a:xfrm>
            <a:off x="1609725" y="523875"/>
            <a:ext cx="8791575" cy="1381125"/>
          </a:xfrm>
        </p:spPr>
        <p:txBody>
          <a:bodyPr>
            <a:normAutofit/>
          </a:bodyPr>
          <a:lstStyle/>
          <a:p>
            <a:r>
              <a:rPr lang="en-US" sz="3200" b="1" dirty="0">
                <a:latin typeface="Arial" panose="020B0604020202020204" pitchFamily="34" charset="0"/>
                <a:cs typeface="Arial" panose="020B0604020202020204" pitchFamily="34" charset="0"/>
              </a:rPr>
              <a:t>Q3. Advertising medium with the highest impact</a:t>
            </a:r>
            <a:endParaRPr lang="en-US" sz="3200" dirty="0">
              <a:latin typeface="Arial" panose="020B0604020202020204" pitchFamily="34" charset="0"/>
              <a:cs typeface="Arial" panose="020B0604020202020204" pitchFamily="34" charset="0"/>
            </a:endParaRPr>
          </a:p>
        </p:txBody>
      </p:sp>
      <p:pic>
        <p:nvPicPr>
          <p:cNvPr id="5" name="Content Placeholder 4">
            <a:extLst>
              <a:ext uri="{FF2B5EF4-FFF2-40B4-BE49-F238E27FC236}">
                <a16:creationId xmlns:a16="http://schemas.microsoft.com/office/drawing/2014/main" id="{B6B82D33-36F7-8939-3EA7-3E2470DFDD6C}"/>
              </a:ext>
            </a:extLst>
          </p:cNvPr>
          <p:cNvPicPr>
            <a:picLocks noGrp="1" noChangeAspect="1"/>
          </p:cNvPicPr>
          <p:nvPr>
            <p:ph idx="1"/>
          </p:nvPr>
        </p:nvPicPr>
        <p:blipFill>
          <a:blip r:embed="rId2"/>
          <a:stretch>
            <a:fillRect/>
          </a:stretch>
        </p:blipFill>
        <p:spPr>
          <a:xfrm>
            <a:off x="805825" y="2846071"/>
            <a:ext cx="5290175" cy="2672641"/>
          </a:xfrm>
          <a:prstGeom prst="rect">
            <a:avLst/>
          </a:prstGeom>
          <a:ln>
            <a:noFill/>
          </a:ln>
          <a:effectLst>
            <a:outerShdw blurRad="190500" algn="tl" rotWithShape="0">
              <a:srgbClr val="000000">
                <a:alpha val="70000"/>
              </a:srgbClr>
            </a:outerShdw>
          </a:effectLst>
        </p:spPr>
      </p:pic>
      <p:sp>
        <p:nvSpPr>
          <p:cNvPr id="6" name="TextBox 5">
            <a:extLst>
              <a:ext uri="{FF2B5EF4-FFF2-40B4-BE49-F238E27FC236}">
                <a16:creationId xmlns:a16="http://schemas.microsoft.com/office/drawing/2014/main" id="{39A65538-F1FF-801D-367D-8094E0DF2835}"/>
              </a:ext>
            </a:extLst>
          </p:cNvPr>
          <p:cNvSpPr txBox="1"/>
          <p:nvPr/>
        </p:nvSpPr>
        <p:spPr>
          <a:xfrm>
            <a:off x="6416192" y="2448230"/>
            <a:ext cx="4870934" cy="3785652"/>
          </a:xfrm>
          <a:prstGeom prst="rect">
            <a:avLst/>
          </a:prstGeom>
          <a:noFill/>
        </p:spPr>
        <p:txBody>
          <a:bodyPr wrap="square" rtlCol="0">
            <a:spAutoFit/>
          </a:bodyPr>
          <a:lstStyle/>
          <a:p>
            <a:pPr algn="just"/>
            <a:r>
              <a:rPr lang="en-US" sz="2400" b="0" i="0" dirty="0">
                <a:effectLst/>
              </a:rPr>
              <a:t>TV has the highest correlation with Sales</a:t>
            </a:r>
          </a:p>
          <a:p>
            <a:pPr algn="just"/>
            <a:endParaRPr lang="en-US" sz="2400" dirty="0"/>
          </a:p>
          <a:p>
            <a:pPr algn="just"/>
            <a:r>
              <a:rPr lang="en-US" sz="2400" b="0" i="0" dirty="0">
                <a:effectLst/>
              </a:rPr>
              <a:t>It can be seen that advertising via TV has the highest impact on sales. Thus, it can be understood that people are most influenced by TV advertisements and hence sellers can strategize accordingly to boost their sales.</a:t>
            </a:r>
            <a:endParaRPr lang="en-US" sz="2400" dirty="0"/>
          </a:p>
        </p:txBody>
      </p:sp>
    </p:spTree>
    <p:extLst>
      <p:ext uri="{BB962C8B-B14F-4D97-AF65-F5344CB8AC3E}">
        <p14:creationId xmlns:p14="http://schemas.microsoft.com/office/powerpoint/2010/main" val="41024053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10D059-A3BE-0E4A-B761-121BC8211645}"/>
              </a:ext>
            </a:extLst>
          </p:cNvPr>
          <p:cNvSpPr>
            <a:spLocks noGrp="1"/>
          </p:cNvSpPr>
          <p:nvPr>
            <p:ph type="title"/>
          </p:nvPr>
        </p:nvSpPr>
        <p:spPr>
          <a:xfrm>
            <a:off x="1546122" y="723900"/>
            <a:ext cx="9671256" cy="1266825"/>
          </a:xfrm>
        </p:spPr>
        <p:txBody>
          <a:bodyPr>
            <a:normAutofit/>
          </a:bodyPr>
          <a:lstStyle/>
          <a:p>
            <a:r>
              <a:rPr lang="en-US" sz="3200" b="1" dirty="0">
                <a:latin typeface="Arial" panose="020B0604020202020204" pitchFamily="34" charset="0"/>
                <a:cs typeface="Arial" panose="020B0604020202020204" pitchFamily="34" charset="0"/>
              </a:rPr>
              <a:t>Q4. Training a Linear Regression Model</a:t>
            </a:r>
          </a:p>
        </p:txBody>
      </p:sp>
      <p:sp>
        <p:nvSpPr>
          <p:cNvPr id="4" name="Content Placeholder 3">
            <a:extLst>
              <a:ext uri="{FF2B5EF4-FFF2-40B4-BE49-F238E27FC236}">
                <a16:creationId xmlns:a16="http://schemas.microsoft.com/office/drawing/2014/main" id="{A8521DD5-A8B4-1EE1-873C-EEB01B458793}"/>
              </a:ext>
            </a:extLst>
          </p:cNvPr>
          <p:cNvSpPr>
            <a:spLocks noGrp="1"/>
          </p:cNvSpPr>
          <p:nvPr>
            <p:ph idx="1"/>
          </p:nvPr>
        </p:nvSpPr>
        <p:spPr>
          <a:xfrm>
            <a:off x="2269966" y="2171319"/>
            <a:ext cx="9121934" cy="781431"/>
          </a:xfrm>
        </p:spPr>
        <p:txBody>
          <a:bodyPr>
            <a:normAutofit/>
          </a:bodyPr>
          <a:lstStyle/>
          <a:p>
            <a:r>
              <a:rPr lang="en-US" sz="2800" dirty="0"/>
              <a:t>This is without applying normalization or standardization</a:t>
            </a:r>
            <a:endParaRPr lang="en-IN" sz="2800" dirty="0"/>
          </a:p>
        </p:txBody>
      </p:sp>
      <p:pic>
        <p:nvPicPr>
          <p:cNvPr id="5" name="Picture 4">
            <a:extLst>
              <a:ext uri="{FF2B5EF4-FFF2-40B4-BE49-F238E27FC236}">
                <a16:creationId xmlns:a16="http://schemas.microsoft.com/office/drawing/2014/main" id="{670DDE0A-AE35-0FC1-6BEB-3C5CBE2FF235}"/>
              </a:ext>
            </a:extLst>
          </p:cNvPr>
          <p:cNvPicPr>
            <a:picLocks noChangeAspect="1"/>
          </p:cNvPicPr>
          <p:nvPr/>
        </p:nvPicPr>
        <p:blipFill>
          <a:blip r:embed="rId2"/>
          <a:stretch>
            <a:fillRect/>
          </a:stretch>
        </p:blipFill>
        <p:spPr>
          <a:xfrm>
            <a:off x="3609975" y="2885884"/>
            <a:ext cx="5543550" cy="3560471"/>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8695056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C9187-3C7A-38D7-F189-EE28E31E8FC1}"/>
              </a:ext>
            </a:extLst>
          </p:cNvPr>
          <p:cNvSpPr>
            <a:spLocks noGrp="1"/>
          </p:cNvSpPr>
          <p:nvPr>
            <p:ph type="title"/>
          </p:nvPr>
        </p:nvSpPr>
        <p:spPr>
          <a:xfrm>
            <a:off x="2231136" y="412242"/>
            <a:ext cx="7729728" cy="1188720"/>
          </a:xfrm>
        </p:spPr>
        <p:txBody>
          <a:bodyPr>
            <a:normAutofit/>
          </a:bodyPr>
          <a:lstStyle/>
          <a:p>
            <a:r>
              <a:rPr lang="en-US" sz="3200" b="1" dirty="0">
                <a:latin typeface="Arial" panose="020B0604020202020204" pitchFamily="34" charset="0"/>
                <a:cs typeface="Arial" panose="020B0604020202020204" pitchFamily="34" charset="0"/>
              </a:rPr>
              <a:t>Analysis</a:t>
            </a:r>
          </a:p>
        </p:txBody>
      </p:sp>
      <p:sp>
        <p:nvSpPr>
          <p:cNvPr id="3" name="Content Placeholder 2">
            <a:extLst>
              <a:ext uri="{FF2B5EF4-FFF2-40B4-BE49-F238E27FC236}">
                <a16:creationId xmlns:a16="http://schemas.microsoft.com/office/drawing/2014/main" id="{C7ABED65-20CF-C475-8E80-A8E1035AE475}"/>
              </a:ext>
            </a:extLst>
          </p:cNvPr>
          <p:cNvSpPr>
            <a:spLocks noGrp="1"/>
          </p:cNvSpPr>
          <p:nvPr>
            <p:ph idx="1"/>
          </p:nvPr>
        </p:nvSpPr>
        <p:spPr>
          <a:xfrm>
            <a:off x="1772792" y="2092451"/>
            <a:ext cx="8990458" cy="4679823"/>
          </a:xfrm>
        </p:spPr>
        <p:txBody>
          <a:bodyPr>
            <a:normAutofit/>
          </a:bodyPr>
          <a:lstStyle/>
          <a:p>
            <a:pPr algn="just"/>
            <a:r>
              <a:rPr lang="en-US" sz="2800" b="0" i="0" dirty="0">
                <a:solidFill>
                  <a:schemeClr val="tx1"/>
                </a:solidFill>
                <a:effectLst/>
                <a:latin typeface="Arial" panose="020B0604020202020204" pitchFamily="34" charset="0"/>
                <a:cs typeface="Arial" panose="020B0604020202020204" pitchFamily="34" charset="0"/>
              </a:rPr>
              <a:t>Most of the data points in the Actual vs Predicted plot are scattered around the regression line, showing that the model is fairly accurate.</a:t>
            </a:r>
          </a:p>
          <a:p>
            <a:pPr algn="just"/>
            <a:r>
              <a:rPr lang="en-US" sz="2800" b="0" i="0" dirty="0">
                <a:solidFill>
                  <a:schemeClr val="tx1"/>
                </a:solidFill>
                <a:effectLst/>
                <a:latin typeface="Arial" panose="020B0604020202020204" pitchFamily="34" charset="0"/>
                <a:cs typeface="Arial" panose="020B0604020202020204" pitchFamily="34" charset="0"/>
              </a:rPr>
              <a:t>However, deviations increase as the Actual Sales value increases. This might imply that the model's accuracy decreases with an increase in the Actual Sales value.</a:t>
            </a:r>
          </a:p>
          <a:p>
            <a:pPr algn="just"/>
            <a:r>
              <a:rPr lang="en-US" sz="2800" b="0" i="0" dirty="0">
                <a:solidFill>
                  <a:schemeClr val="tx1"/>
                </a:solidFill>
                <a:effectLst/>
                <a:latin typeface="Arial" panose="020B0604020202020204" pitchFamily="34" charset="0"/>
                <a:cs typeface="Arial" panose="020B0604020202020204" pitchFamily="34" charset="0"/>
              </a:rPr>
              <a:t>Therefore, the model displays decent performance at lower and intermediate values of Actual Sales but needs improvement at higher levels.</a:t>
            </a:r>
          </a:p>
        </p:txBody>
      </p:sp>
    </p:spTree>
    <p:extLst>
      <p:ext uri="{BB962C8B-B14F-4D97-AF65-F5344CB8AC3E}">
        <p14:creationId xmlns:p14="http://schemas.microsoft.com/office/powerpoint/2010/main" val="12622820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955718-4B11-08D8-C19F-523628FBE492}"/>
              </a:ext>
            </a:extLst>
          </p:cNvPr>
          <p:cNvSpPr>
            <a:spLocks noGrp="1"/>
          </p:cNvSpPr>
          <p:nvPr>
            <p:ph type="title"/>
          </p:nvPr>
        </p:nvSpPr>
        <p:spPr>
          <a:xfrm>
            <a:off x="1504951" y="645307"/>
            <a:ext cx="10020300" cy="1508105"/>
          </a:xfrm>
        </p:spPr>
        <p:txBody>
          <a:bodyPr>
            <a:normAutofit/>
          </a:bodyPr>
          <a:lstStyle/>
          <a:p>
            <a:r>
              <a:rPr lang="en-US" sz="3200" b="1" dirty="0">
                <a:latin typeface="Arial" panose="020B0604020202020204" pitchFamily="34" charset="0"/>
                <a:cs typeface="Arial" panose="020B0604020202020204" pitchFamily="34" charset="0"/>
              </a:rPr>
              <a:t>Q5.Prediction for a new set of advertising expenditure</a:t>
            </a:r>
            <a:endParaRPr lang="en-US" sz="3200" dirty="0"/>
          </a:p>
        </p:txBody>
      </p:sp>
      <p:pic>
        <p:nvPicPr>
          <p:cNvPr id="5" name="Content Placeholder 4">
            <a:extLst>
              <a:ext uri="{FF2B5EF4-FFF2-40B4-BE49-F238E27FC236}">
                <a16:creationId xmlns:a16="http://schemas.microsoft.com/office/drawing/2014/main" id="{2FBA8233-4CEB-00B7-20C3-14818EAA066B}"/>
              </a:ext>
            </a:extLst>
          </p:cNvPr>
          <p:cNvPicPr>
            <a:picLocks noGrp="1" noChangeAspect="1"/>
          </p:cNvPicPr>
          <p:nvPr>
            <p:ph idx="1"/>
          </p:nvPr>
        </p:nvPicPr>
        <p:blipFill>
          <a:blip r:embed="rId2"/>
          <a:stretch>
            <a:fillRect/>
          </a:stretch>
        </p:blipFill>
        <p:spPr>
          <a:xfrm>
            <a:off x="1129708" y="3664980"/>
            <a:ext cx="5613992" cy="1257300"/>
          </a:xfrm>
          <a:prstGeom prst="rect">
            <a:avLst/>
          </a:prstGeom>
          <a:ln>
            <a:noFill/>
          </a:ln>
          <a:effectLst>
            <a:outerShdw blurRad="190500" algn="tl" rotWithShape="0">
              <a:srgbClr val="000000">
                <a:alpha val="70000"/>
              </a:srgbClr>
            </a:outerShdw>
          </a:effectLst>
        </p:spPr>
      </p:pic>
      <p:sp>
        <p:nvSpPr>
          <p:cNvPr id="6" name="TextBox 5">
            <a:extLst>
              <a:ext uri="{FF2B5EF4-FFF2-40B4-BE49-F238E27FC236}">
                <a16:creationId xmlns:a16="http://schemas.microsoft.com/office/drawing/2014/main" id="{B39DCAAF-7121-3BB7-E776-585D19E8AD86}"/>
              </a:ext>
            </a:extLst>
          </p:cNvPr>
          <p:cNvSpPr txBox="1"/>
          <p:nvPr/>
        </p:nvSpPr>
        <p:spPr>
          <a:xfrm>
            <a:off x="7201207" y="3217872"/>
            <a:ext cx="4324044" cy="2246769"/>
          </a:xfrm>
          <a:prstGeom prst="rect">
            <a:avLst/>
          </a:prstGeom>
          <a:noFill/>
        </p:spPr>
        <p:txBody>
          <a:bodyPr wrap="square" rtlCol="0">
            <a:spAutoFit/>
          </a:bodyPr>
          <a:lstStyle/>
          <a:p>
            <a:pPr algn="just"/>
            <a:r>
              <a:rPr lang="en-US" sz="2800" b="0" i="0" dirty="0">
                <a:effectLst/>
                <a:latin typeface="Arial" panose="020B0604020202020204" pitchFamily="34" charset="0"/>
                <a:cs typeface="Arial" panose="020B0604020202020204" pitchFamily="34" charset="0"/>
              </a:rPr>
              <a:t>The predicted value of sales for the given expenditure across different advertising mediums is $19.73.</a:t>
            </a:r>
            <a:endParaRPr lang="en-US"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92881726"/>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64B270AB-C138-415C-897E-3C24487DECF1}">
  <ds:schemaRefs>
    <ds:schemaRef ds:uri="http://schemas.microsoft.com/sharepoint/v3/contenttype/forms"/>
  </ds:schemaRefs>
</ds:datastoreItem>
</file>

<file path=customXml/itemProps2.xml><?xml version="1.0" encoding="utf-8"?>
<ds:datastoreItem xmlns:ds="http://schemas.openxmlformats.org/officeDocument/2006/customXml" ds:itemID="{0585E981-8C91-4205-A0C3-C991F42B4C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C4C00F4-06E9-43E3-AD97-88A857CEFA82}">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Parcel</Template>
  <TotalTime>149</TotalTime>
  <Words>548</Words>
  <Application>Microsoft Office PowerPoint</Application>
  <PresentationFormat>Widescreen</PresentationFormat>
  <Paragraphs>40</Paragraphs>
  <Slides>14</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Gill Sans MT</vt:lpstr>
      <vt:lpstr>Roboto</vt:lpstr>
      <vt:lpstr>Parcel</vt:lpstr>
      <vt:lpstr>PowerPoint Presentation</vt:lpstr>
      <vt:lpstr>Contents </vt:lpstr>
      <vt:lpstr>Q1. Average amount spent on TV advertising</vt:lpstr>
      <vt:lpstr>Q2. Correlation b/w radio advertising expenditure and sales </vt:lpstr>
      <vt:lpstr>Analysis</vt:lpstr>
      <vt:lpstr>Q3. Advertising medium with the highest impact</vt:lpstr>
      <vt:lpstr>Q4. Training a Linear Regression Model</vt:lpstr>
      <vt:lpstr>Analysis</vt:lpstr>
      <vt:lpstr>Q5.Prediction for a new set of advertising expenditure</vt:lpstr>
      <vt:lpstr>Q6. Performance of the model post normalization </vt:lpstr>
      <vt:lpstr>Analysis</vt:lpstr>
      <vt:lpstr>Q7.Impact on the model when TV is excluded</vt:lpstr>
      <vt:lpstr>Analysis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Vaishnavi S</dc:creator>
  <cp:lastModifiedBy>SURAJ TAGYALKAR</cp:lastModifiedBy>
  <cp:revision>10</cp:revision>
  <dcterms:created xsi:type="dcterms:W3CDTF">2024-10-28T14:19:58Z</dcterms:created>
  <dcterms:modified xsi:type="dcterms:W3CDTF">2025-03-23T06:54:53Z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