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66" r:id="rId3"/>
    <p:sldId id="267" r:id="rId4"/>
    <p:sldId id="257" r:id="rId5"/>
    <p:sldId id="268" r:id="rId6"/>
    <p:sldId id="263" r:id="rId7"/>
    <p:sldId id="258" r:id="rId8"/>
    <p:sldId id="259" r:id="rId9"/>
    <p:sldId id="262" r:id="rId10"/>
    <p:sldId id="260" r:id="rId11"/>
    <p:sldId id="264"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99"/>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353" autoAdjust="0"/>
    <p:restoredTop sz="94660"/>
  </p:normalViewPr>
  <p:slideViewPr>
    <p:cSldViewPr snapToGrid="0">
      <p:cViewPr varScale="1">
        <p:scale>
          <a:sx n="73" d="100"/>
          <a:sy n="73" d="100"/>
        </p:scale>
        <p:origin x="-660"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pPr/>
              <a:t>11/20/2023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pPr/>
              <a:t>11/20/2023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pPr/>
              <a:t>11/20/2023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pPr/>
              <a:t>11/20/2023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pPr/>
              <a:t>11/20/2023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pPr/>
              <a:t>11/20/2023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pPr/>
              <a:t>11/20/2023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pPr/>
              <a:t>11/20/2023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pPr/>
              <a:t>11/20/2023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pPr/>
              <a:t>11/20/2023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pPr/>
              <a:t>11/20/2023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pPr/>
              <a:t>11/20/2023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 Id="rId4" Type="http://schemas.openxmlformats.org/officeDocument/2006/relationships/hyperlink" Target="https://www.cpcb.nic.i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80904" y="901337"/>
            <a:ext cx="10093233" cy="1075387"/>
          </a:xfrm>
        </p:spPr>
        <p:txBody>
          <a:bodyPr/>
          <a:lstStyle/>
          <a:p>
            <a:pPr algn="ctr"/>
            <a:r>
              <a:rPr lang="en-US" b="1" dirty="0" smtClean="0"/>
              <a:t>BHILAI INSTITUTE OF TECHNOLOGY, DURG</a:t>
            </a:r>
            <a:endParaRPr lang="en-IN" b="1"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634538" y="1558713"/>
            <a:ext cx="1505160" cy="1486107"/>
          </a:xfrm>
        </p:spPr>
      </p:pic>
      <p:sp>
        <p:nvSpPr>
          <p:cNvPr id="5" name="TextBox 4"/>
          <p:cNvSpPr txBox="1"/>
          <p:nvPr/>
        </p:nvSpPr>
        <p:spPr>
          <a:xfrm>
            <a:off x="1058091" y="3161211"/>
            <a:ext cx="10276605" cy="3539430"/>
          </a:xfrm>
          <a:prstGeom prst="rect">
            <a:avLst/>
          </a:prstGeom>
          <a:noFill/>
        </p:spPr>
        <p:txBody>
          <a:bodyPr wrap="square" rtlCol="0">
            <a:spAutoFit/>
          </a:bodyPr>
          <a:lstStyle/>
          <a:p>
            <a:pPr algn="ctr"/>
            <a:r>
              <a:rPr lang="en-US" sz="2400" b="1" u="sng" dirty="0" smtClean="0"/>
              <a:t>TITLE</a:t>
            </a:r>
            <a:r>
              <a:rPr lang="en-US" sz="2400" b="1" dirty="0" smtClean="0"/>
              <a:t>: </a:t>
            </a:r>
            <a:r>
              <a:rPr lang="en-US" sz="2400" dirty="0" smtClean="0"/>
              <a:t>E-WASTE FACILITY LOCATOR</a:t>
            </a:r>
          </a:p>
          <a:p>
            <a:pPr algn="ctr"/>
            <a:r>
              <a:rPr lang="en-US" sz="2400" dirty="0" smtClean="0"/>
              <a:t>Group No. — 15</a:t>
            </a:r>
          </a:p>
          <a:p>
            <a:pPr algn="ctr"/>
            <a:endParaRPr lang="en-US" sz="2400" dirty="0"/>
          </a:p>
          <a:p>
            <a:pPr algn="ctr"/>
            <a:endParaRPr lang="en-US" sz="2400" dirty="0" smtClean="0"/>
          </a:p>
          <a:p>
            <a:r>
              <a:rPr lang="en-US" sz="2400" u="sng" dirty="0" smtClean="0"/>
              <a:t>Student’s Name</a:t>
            </a:r>
            <a:r>
              <a:rPr lang="en-US" sz="2400" dirty="0" smtClean="0"/>
              <a:t>:			                                                 </a:t>
            </a:r>
            <a:r>
              <a:rPr lang="en-US" sz="2400" u="sng" dirty="0" smtClean="0"/>
              <a:t>Guided by</a:t>
            </a:r>
            <a:r>
              <a:rPr lang="en-US" sz="2400" dirty="0" smtClean="0"/>
              <a:t>:</a:t>
            </a:r>
          </a:p>
          <a:p>
            <a:r>
              <a:rPr lang="en-US" sz="2400" dirty="0" smtClean="0"/>
              <a:t>																	</a:t>
            </a:r>
          </a:p>
          <a:p>
            <a:pPr marL="457200" indent="-457200">
              <a:buFont typeface="+mj-lt"/>
              <a:buAutoNum type="arabicPeriod"/>
            </a:pPr>
            <a:r>
              <a:rPr lang="en-US" sz="2000" dirty="0" smtClean="0"/>
              <a:t>OJASWAT DIXIT</a:t>
            </a:r>
          </a:p>
          <a:p>
            <a:pPr marL="457200" indent="-457200">
              <a:buFont typeface="+mj-lt"/>
              <a:buAutoNum type="arabicPeriod"/>
            </a:pPr>
            <a:r>
              <a:rPr lang="en-US" sz="2000" dirty="0" smtClean="0"/>
              <a:t>SURAJ KUMAR VERMA						</a:t>
            </a:r>
          </a:p>
          <a:p>
            <a:pPr marL="457200" indent="-457200">
              <a:buFont typeface="+mj-lt"/>
              <a:buAutoNum type="arabicPeriod"/>
            </a:pPr>
            <a:r>
              <a:rPr lang="en-US" sz="2000" dirty="0" smtClean="0"/>
              <a:t>VIKAS DEWANGAN</a:t>
            </a:r>
          </a:p>
          <a:p>
            <a:pPr marL="457200" indent="-457200">
              <a:buFont typeface="+mj-lt"/>
              <a:buAutoNum type="arabicPeriod"/>
            </a:pPr>
            <a:r>
              <a:rPr lang="en-US" sz="2000" dirty="0" smtClean="0"/>
              <a:t>SHAILJA TRIPATHI</a:t>
            </a:r>
          </a:p>
        </p:txBody>
      </p:sp>
    </p:spTree>
    <p:extLst>
      <p:ext uri="{BB962C8B-B14F-4D97-AF65-F5344CB8AC3E}">
        <p14:creationId xmlns:p14="http://schemas.microsoft.com/office/powerpoint/2010/main" xmlns="" val="6673008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22A4AD-DB04-D06B-0702-2BB5F7B3D248}"/>
              </a:ext>
            </a:extLst>
          </p:cNvPr>
          <p:cNvSpPr>
            <a:spLocks noGrp="1"/>
          </p:cNvSpPr>
          <p:nvPr>
            <p:ph type="title"/>
          </p:nvPr>
        </p:nvSpPr>
        <p:spPr>
          <a:xfrm>
            <a:off x="2621902" y="662475"/>
            <a:ext cx="7948237" cy="867746"/>
          </a:xfrm>
        </p:spPr>
        <p:txBody>
          <a:bodyPr>
            <a:normAutofit/>
          </a:bodyPr>
          <a:lstStyle/>
          <a:p>
            <a:pPr algn="l"/>
            <a:r>
              <a:rPr lang="en-US" sz="3600" b="1" dirty="0">
                <a:solidFill>
                  <a:srgbClr val="00B0F0"/>
                </a:solidFill>
              </a:rPr>
              <a:t>CONCLUSION</a:t>
            </a:r>
            <a:endParaRPr lang="en-IN" sz="3600" b="1" dirty="0">
              <a:solidFill>
                <a:srgbClr val="00B0F0"/>
              </a:solidFill>
            </a:endParaRPr>
          </a:p>
        </p:txBody>
      </p:sp>
      <p:sp>
        <p:nvSpPr>
          <p:cNvPr id="3" name="Content Placeholder 2">
            <a:extLst>
              <a:ext uri="{FF2B5EF4-FFF2-40B4-BE49-F238E27FC236}">
                <a16:creationId xmlns:a16="http://schemas.microsoft.com/office/drawing/2014/main" xmlns="" id="{4C2C2B5B-AC53-8559-4BDB-8BBF453839D4}"/>
              </a:ext>
            </a:extLst>
          </p:cNvPr>
          <p:cNvSpPr>
            <a:spLocks noGrp="1"/>
          </p:cNvSpPr>
          <p:nvPr>
            <p:ph idx="1"/>
          </p:nvPr>
        </p:nvSpPr>
        <p:spPr>
          <a:xfrm>
            <a:off x="1978089" y="1306286"/>
            <a:ext cx="8592049" cy="3191069"/>
          </a:xfrm>
        </p:spPr>
        <p:txBody>
          <a:bodyPr>
            <a:normAutofit/>
          </a:bodyPr>
          <a:lstStyle/>
          <a:p>
            <a:r>
              <a:rPr lang="en-US" sz="2400" b="1" dirty="0"/>
              <a:t>Environmental Impact</a:t>
            </a:r>
            <a:endParaRPr lang="en-US" sz="2400" dirty="0"/>
          </a:p>
          <a:p>
            <a:r>
              <a:rPr lang="en-US" sz="2400" b="1" dirty="0"/>
              <a:t>Financial Incentives</a:t>
            </a:r>
            <a:endParaRPr lang="en-US" sz="2400" dirty="0"/>
          </a:p>
          <a:p>
            <a:r>
              <a:rPr lang="en-US" sz="2400" b="1" dirty="0"/>
              <a:t>Challenges Acknowledged</a:t>
            </a:r>
            <a:endParaRPr lang="en-US" sz="2400" dirty="0"/>
          </a:p>
          <a:p>
            <a:r>
              <a:rPr lang="en-US" sz="2400" b="1" dirty="0"/>
              <a:t>Dependence on Technology</a:t>
            </a:r>
            <a:endParaRPr lang="en-IN" sz="2400" dirty="0"/>
          </a:p>
        </p:txBody>
      </p:sp>
      <p:pic>
        <p:nvPicPr>
          <p:cNvPr id="5" name="Picture 4">
            <a:extLst>
              <a:ext uri="{FF2B5EF4-FFF2-40B4-BE49-F238E27FC236}">
                <a16:creationId xmlns:a16="http://schemas.microsoft.com/office/drawing/2014/main" xmlns="" id="{6802E667-E6A4-F6F4-8DF2-A4020EC20490}"/>
              </a:ext>
            </a:extLst>
          </p:cNvPr>
          <p:cNvPicPr>
            <a:picLocks noChangeAspect="1"/>
          </p:cNvPicPr>
          <p:nvPr/>
        </p:nvPicPr>
        <p:blipFill>
          <a:blip r:embed="rId2"/>
          <a:stretch>
            <a:fillRect/>
          </a:stretch>
        </p:blipFill>
        <p:spPr>
          <a:xfrm>
            <a:off x="1272073" y="4432038"/>
            <a:ext cx="9647853" cy="1965357"/>
          </a:xfrm>
          <a:prstGeom prst="rect">
            <a:avLst/>
          </a:prstGeom>
        </p:spPr>
      </p:pic>
    </p:spTree>
    <p:extLst>
      <p:ext uri="{BB962C8B-B14F-4D97-AF65-F5344CB8AC3E}">
        <p14:creationId xmlns:p14="http://schemas.microsoft.com/office/powerpoint/2010/main" xmlns="" val="48206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FF99"/>
                </a:solidFill>
              </a:rPr>
              <a:t>REFERENCES</a:t>
            </a:r>
            <a:endParaRPr lang="en-IN" dirty="0">
              <a:solidFill>
                <a:srgbClr val="00FF99"/>
              </a:solidFill>
            </a:endParaRPr>
          </a:p>
        </p:txBody>
      </p:sp>
      <p:sp>
        <p:nvSpPr>
          <p:cNvPr id="3" name="Content Placeholder 2"/>
          <p:cNvSpPr>
            <a:spLocks noGrp="1"/>
          </p:cNvSpPr>
          <p:nvPr>
            <p:ph idx="1"/>
          </p:nvPr>
        </p:nvSpPr>
        <p:spPr>
          <a:xfrm>
            <a:off x="1854926" y="1410789"/>
            <a:ext cx="8715213" cy="4639155"/>
          </a:xfrm>
        </p:spPr>
        <p:txBody>
          <a:bodyPr/>
          <a:lstStyle/>
          <a:p>
            <a:r>
              <a:rPr lang="en-US" b="1" u="sng" dirty="0" smtClean="0"/>
              <a:t>ChatGPT</a:t>
            </a:r>
            <a:r>
              <a:rPr lang="en-US" dirty="0" smtClean="0"/>
              <a:t>: </a:t>
            </a:r>
            <a:r>
              <a:rPr lang="en-US" dirty="0" smtClean="0">
                <a:hlinkClick r:id="rId2"/>
              </a:rPr>
              <a:t>https://chat.openai.com</a:t>
            </a:r>
            <a:endParaRPr lang="en-US" dirty="0"/>
          </a:p>
          <a:p>
            <a:r>
              <a:rPr lang="en-US" b="1" u="sng" dirty="0" smtClean="0"/>
              <a:t>Google</a:t>
            </a:r>
            <a:r>
              <a:rPr lang="en-US" dirty="0" smtClean="0"/>
              <a:t>: </a:t>
            </a:r>
            <a:r>
              <a:rPr lang="en-US" dirty="0" smtClean="0">
                <a:hlinkClick r:id="rId3"/>
              </a:rPr>
              <a:t>https://www.google.com</a:t>
            </a:r>
            <a:endParaRPr lang="en-US" dirty="0" smtClean="0"/>
          </a:p>
          <a:p>
            <a:r>
              <a:rPr lang="en-IN" dirty="0" smtClean="0"/>
              <a:t>Central Pollution Control Board – </a:t>
            </a:r>
            <a:r>
              <a:rPr lang="en-IN" dirty="0" smtClean="0">
                <a:hlinkClick r:id="rId4"/>
              </a:rPr>
              <a:t>https://www.cpcb.nic.in</a:t>
            </a:r>
            <a:endParaRPr lang="en-IN" dirty="0"/>
          </a:p>
        </p:txBody>
      </p:sp>
    </p:spTree>
    <p:extLst>
      <p:ext uri="{BB962C8B-B14F-4D97-AF65-F5344CB8AC3E}">
        <p14:creationId xmlns:p14="http://schemas.microsoft.com/office/powerpoint/2010/main" xmlns="" val="214810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ooden blocks with letters on it&#10;&#10;Description automatically generated">
            <a:extLst>
              <a:ext uri="{FF2B5EF4-FFF2-40B4-BE49-F238E27FC236}">
                <a16:creationId xmlns:a16="http://schemas.microsoft.com/office/drawing/2014/main" xmlns="" id="{39699712-2EA9-827C-A71C-38B208E4405E}"/>
              </a:ext>
            </a:extLst>
          </p:cNvPr>
          <p:cNvPicPr>
            <a:picLocks noChangeAspect="1"/>
          </p:cNvPicPr>
          <p:nvPr/>
        </p:nvPicPr>
        <p:blipFill>
          <a:blip r:embed="rId2"/>
          <a:stretch>
            <a:fillRect/>
          </a:stretch>
        </p:blipFill>
        <p:spPr>
          <a:xfrm>
            <a:off x="1045702" y="0"/>
            <a:ext cx="10319657" cy="6883211"/>
          </a:xfrm>
          <a:prstGeom prst="rect">
            <a:avLst/>
          </a:prstGeom>
        </p:spPr>
      </p:pic>
    </p:spTree>
    <p:extLst>
      <p:ext uri="{BB962C8B-B14F-4D97-AF65-F5344CB8AC3E}">
        <p14:creationId xmlns:p14="http://schemas.microsoft.com/office/powerpoint/2010/main" xmlns="" val="401709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405" y="164112"/>
            <a:ext cx="7958331" cy="1077229"/>
          </a:xfrm>
        </p:spPr>
        <p:txBody>
          <a:bodyPr/>
          <a:lstStyle/>
          <a:p>
            <a:pPr algn="l"/>
            <a:r>
              <a:rPr lang="en-US" b="1" i="1" u="sng" dirty="0" smtClean="0">
                <a:solidFill>
                  <a:schemeClr val="tx2">
                    <a:lumMod val="75000"/>
                  </a:schemeClr>
                </a:solidFill>
              </a:rPr>
              <a:t>PROJECT INTRODUCTION</a:t>
            </a:r>
            <a:endParaRPr lang="en-IN" b="1" i="1" u="sng" dirty="0">
              <a:solidFill>
                <a:schemeClr val="tx2">
                  <a:lumMod val="75000"/>
                </a:schemeClr>
              </a:solidFill>
            </a:endParaRPr>
          </a:p>
        </p:txBody>
      </p:sp>
      <p:sp>
        <p:nvSpPr>
          <p:cNvPr id="3" name="Content Placeholder 2"/>
          <p:cNvSpPr>
            <a:spLocks noGrp="1"/>
          </p:cNvSpPr>
          <p:nvPr>
            <p:ph idx="1"/>
          </p:nvPr>
        </p:nvSpPr>
        <p:spPr>
          <a:xfrm>
            <a:off x="2434107" y="1241341"/>
            <a:ext cx="8136032" cy="6112496"/>
          </a:xfrm>
        </p:spPr>
        <p:txBody>
          <a:bodyPr>
            <a:normAutofit fontScale="85000" lnSpcReduction="10000"/>
          </a:bodyPr>
          <a:lstStyle/>
          <a:p>
            <a:pPr marL="0" indent="0">
              <a:buNone/>
            </a:pPr>
            <a:r>
              <a:rPr lang="en-US" dirty="0" smtClean="0"/>
              <a:t>                                                                   </a:t>
            </a:r>
          </a:p>
          <a:p>
            <a:pPr marL="0" indent="0">
              <a:buNone/>
            </a:pPr>
            <a:endParaRPr lang="en-US" dirty="0" smtClean="0"/>
          </a:p>
          <a:p>
            <a:pPr marL="0" indent="0">
              <a:buNone/>
            </a:pPr>
            <a:r>
              <a:rPr lang="en-US" dirty="0" smtClean="0"/>
              <a:t>Electronic waste or e-waste describes discarded electrical or electronic devices. Growth in the IT and communication sectors has enhanced the usage of the electronic equipment exponentially. Faster upgradation of electronic product is forcing consumers to discard old electronic products very quickly.</a:t>
            </a:r>
          </a:p>
          <a:p>
            <a:pPr marL="0" indent="0">
              <a:buNone/>
            </a:pPr>
            <a:r>
              <a:rPr lang="en-US" dirty="0" smtClean="0"/>
              <a:t>Keeping all these problems in mind ,we have created this website . Firstly the website will have a user –friendly interface where individuals can enter their location or allow the website to access their location data. </a:t>
            </a:r>
          </a:p>
          <a:p>
            <a:pPr marL="0" indent="0">
              <a:buNone/>
            </a:pPr>
            <a:r>
              <a:rPr lang="en-US" dirty="0" smtClean="0"/>
              <a:t>Secondly ,users can input information about their old electronic devices , including the model and condition. The platform will calculate and display the estimated value of precious metals and other recyclable materials that can be recovered from the device.</a:t>
            </a:r>
          </a:p>
          <a:p>
            <a:pPr marL="0" indent="0">
              <a:buNone/>
            </a:pPr>
            <a:r>
              <a:rPr lang="en-US" dirty="0" smtClean="0"/>
              <a:t>And the last section ,the platform would offer educational pop-ups ,articles , or videos that inform users about the harmful components of electronic waste , such as heavy metals , toxic chemicals, and their adverse effects on the environment and human health.</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xmlns="" val="2673450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847" y="674300"/>
            <a:ext cx="7958331" cy="1077229"/>
          </a:xfrm>
        </p:spPr>
        <p:txBody>
          <a:bodyPr/>
          <a:lstStyle/>
          <a:p>
            <a:pPr algn="l"/>
            <a:r>
              <a:rPr lang="en-US" b="1" i="1" u="sng" dirty="0" smtClean="0">
                <a:solidFill>
                  <a:srgbClr val="FF0000"/>
                </a:solidFill>
              </a:rPr>
              <a:t>PROBLEM STATEMENT  </a:t>
            </a:r>
            <a:endParaRPr lang="en-IN" b="1" i="1" u="sng" dirty="0">
              <a:solidFill>
                <a:srgbClr val="FF0000"/>
              </a:solidFill>
            </a:endParaRPr>
          </a:p>
        </p:txBody>
      </p:sp>
      <p:sp>
        <p:nvSpPr>
          <p:cNvPr id="3" name="Content Placeholder 2"/>
          <p:cNvSpPr>
            <a:spLocks noGrp="1"/>
          </p:cNvSpPr>
          <p:nvPr>
            <p:ph idx="1"/>
          </p:nvPr>
        </p:nvSpPr>
        <p:spPr>
          <a:xfrm>
            <a:off x="2560319" y="2037806"/>
            <a:ext cx="8451670" cy="5094514"/>
          </a:xfrm>
        </p:spPr>
        <p:txBody>
          <a:bodyPr>
            <a:normAutofit fontScale="25000" lnSpcReduction="20000"/>
          </a:bodyPr>
          <a:lstStyle/>
          <a:p>
            <a:pPr marL="0" indent="0">
              <a:buNone/>
            </a:pPr>
            <a:r>
              <a:rPr lang="en-US" dirty="0" smtClean="0"/>
              <a:t> </a:t>
            </a:r>
          </a:p>
          <a:p>
            <a:pPr marL="0" indent="0">
              <a:buNone/>
            </a:pPr>
            <a:r>
              <a:rPr lang="en-IN" sz="9600" dirty="0" smtClean="0">
                <a:ea typeface="Adobe Gothic Std B" pitchFamily="34" charset="-128"/>
              </a:rPr>
              <a:t>Our </a:t>
            </a:r>
            <a:r>
              <a:rPr lang="en-IN" sz="9600" dirty="0">
                <a:ea typeface="Adobe Gothic Std B" pitchFamily="34" charset="-128"/>
              </a:rPr>
              <a:t>proposed project addresses a critical issue that affects both the environment and public health: electronic waste, or e-waste, is a growing problem globally. With the increasing pace of technological advancement, the disposal of outdated electronic devices has become a pressing concern. The improper disposal of e-waste can lead to hazardous materials leaching into the environment and, consequently, detrimental effects on ecosystems and human health. To tackle this challenge, we propose the development of an innovative online platform that serves as a comprehensive solution </a:t>
            </a:r>
            <a:r>
              <a:rPr lang="en-IN" sz="9600" dirty="0" smtClean="0">
                <a:ea typeface="Adobe Gothic Std B" pitchFamily="34" charset="-128"/>
              </a:rPr>
              <a:t>for </a:t>
            </a:r>
            <a:r>
              <a:rPr lang="en-IN" sz="9600" dirty="0">
                <a:ea typeface="Adobe Gothic Std B" pitchFamily="34" charset="-128"/>
              </a:rPr>
              <a:t>e-waste collection, recycling, and education</a:t>
            </a:r>
            <a:r>
              <a:rPr lang="en-IN" sz="9600" dirty="0">
                <a:ea typeface="Adobe Heiti Std R" pitchFamily="34" charset="-128"/>
              </a:rPr>
              <a:t>. </a:t>
            </a:r>
            <a:endParaRPr lang="en-US" sz="9600" dirty="0" smtClean="0">
              <a:ea typeface="Adobe Heiti Std R" pitchFamily="34" charset="-128"/>
            </a:endParaRP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xmlns="" val="2370450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E65E4-0288-8B2D-1C6D-E664BC87DA09}"/>
              </a:ext>
            </a:extLst>
          </p:cNvPr>
          <p:cNvSpPr>
            <a:spLocks noGrp="1"/>
          </p:cNvSpPr>
          <p:nvPr>
            <p:ph type="title"/>
          </p:nvPr>
        </p:nvSpPr>
        <p:spPr>
          <a:xfrm>
            <a:off x="2406535" y="823483"/>
            <a:ext cx="7958331" cy="1077229"/>
          </a:xfrm>
        </p:spPr>
        <p:txBody>
          <a:bodyPr/>
          <a:lstStyle/>
          <a:p>
            <a:pPr algn="l"/>
            <a:r>
              <a:rPr lang="en-US" b="1" dirty="0">
                <a:solidFill>
                  <a:srgbClr val="FFC000"/>
                </a:solidFill>
              </a:rPr>
              <a:t>THE E-WASTE EPIDEMIC</a:t>
            </a:r>
            <a:endParaRPr lang="en-IN" b="1" dirty="0">
              <a:solidFill>
                <a:srgbClr val="FFC000"/>
              </a:solidFill>
            </a:endParaRPr>
          </a:p>
        </p:txBody>
      </p:sp>
      <p:sp>
        <p:nvSpPr>
          <p:cNvPr id="3" name="Content Placeholder 2">
            <a:extLst>
              <a:ext uri="{FF2B5EF4-FFF2-40B4-BE49-F238E27FC236}">
                <a16:creationId xmlns:a16="http://schemas.microsoft.com/office/drawing/2014/main" xmlns="" id="{0CBA2326-3623-5959-0C92-A9E53671DD49}"/>
              </a:ext>
            </a:extLst>
          </p:cNvPr>
          <p:cNvSpPr>
            <a:spLocks noGrp="1"/>
          </p:cNvSpPr>
          <p:nvPr>
            <p:ph idx="1"/>
          </p:nvPr>
        </p:nvSpPr>
        <p:spPr>
          <a:xfrm>
            <a:off x="1129004" y="1649692"/>
            <a:ext cx="9441135" cy="3035430"/>
          </a:xfrm>
        </p:spPr>
        <p:txBody>
          <a:bodyPr>
            <a:normAutofit fontScale="92500" lnSpcReduction="10000"/>
          </a:bodyPr>
          <a:lstStyle/>
          <a:p>
            <a:r>
              <a:rPr lang="en-US" b="1" dirty="0"/>
              <a:t>Environmental Impact</a:t>
            </a:r>
          </a:p>
          <a:p>
            <a:r>
              <a:rPr lang="en-US" b="1" dirty="0"/>
              <a:t>Resource Recovery</a:t>
            </a:r>
          </a:p>
          <a:p>
            <a:r>
              <a:rPr lang="en-US" b="1" dirty="0"/>
              <a:t>Health Risk</a:t>
            </a:r>
          </a:p>
          <a:p>
            <a:r>
              <a:rPr lang="en-US" b="1" dirty="0"/>
              <a:t>Legislation and Responsible Disposal</a:t>
            </a:r>
          </a:p>
          <a:p>
            <a:r>
              <a:rPr lang="en-US" b="1" dirty="0"/>
              <a:t>India is a 3</a:t>
            </a:r>
            <a:r>
              <a:rPr lang="en-US" b="1" baseline="30000" dirty="0"/>
              <a:t>rd</a:t>
            </a:r>
            <a:r>
              <a:rPr lang="en-US" b="1" dirty="0"/>
              <a:t> largest E-Waste producer</a:t>
            </a:r>
          </a:p>
          <a:p>
            <a:r>
              <a:rPr lang="en-US" b="1" dirty="0"/>
              <a:t>There are only 519 E-Waste </a:t>
            </a:r>
            <a:r>
              <a:rPr lang="en-US" b="1" dirty="0" smtClean="0"/>
              <a:t>facility</a:t>
            </a:r>
          </a:p>
        </p:txBody>
      </p:sp>
      <p:pic>
        <p:nvPicPr>
          <p:cNvPr id="11" name="Picture 10" descr="A large pile of garbage&#10;&#10;Description automatically generated">
            <a:extLst>
              <a:ext uri="{FF2B5EF4-FFF2-40B4-BE49-F238E27FC236}">
                <a16:creationId xmlns:a16="http://schemas.microsoft.com/office/drawing/2014/main" xmlns="" id="{DACE5BD7-360E-8AA0-F746-6DDB1F102388}"/>
              </a:ext>
            </a:extLst>
          </p:cNvPr>
          <p:cNvPicPr>
            <a:picLocks noChangeAspect="1"/>
          </p:cNvPicPr>
          <p:nvPr/>
        </p:nvPicPr>
        <p:blipFill>
          <a:blip r:embed="rId2"/>
          <a:stretch>
            <a:fillRect/>
          </a:stretch>
        </p:blipFill>
        <p:spPr>
          <a:xfrm>
            <a:off x="6096000" y="1468193"/>
            <a:ext cx="5168656" cy="3504524"/>
          </a:xfrm>
          <a:prstGeom prst="rect">
            <a:avLst/>
          </a:prstGeom>
        </p:spPr>
      </p:pic>
    </p:spTree>
    <p:extLst>
      <p:ext uri="{BB962C8B-B14F-4D97-AF65-F5344CB8AC3E}">
        <p14:creationId xmlns:p14="http://schemas.microsoft.com/office/powerpoint/2010/main" xmlns="" val="30280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6471" y="765740"/>
            <a:ext cx="7958331" cy="1077229"/>
          </a:xfrm>
        </p:spPr>
        <p:txBody>
          <a:bodyPr/>
          <a:lstStyle/>
          <a:p>
            <a:pPr algn="l"/>
            <a:r>
              <a:rPr lang="en-US" b="1" i="1" u="sng" dirty="0" smtClean="0">
                <a:solidFill>
                  <a:srgbClr val="0070C0"/>
                </a:solidFill>
              </a:rPr>
              <a:t>OBJECTIVE</a:t>
            </a:r>
            <a:endParaRPr lang="en-IN" b="1" i="1" u="sng" dirty="0">
              <a:solidFill>
                <a:srgbClr val="0070C0"/>
              </a:solidFill>
            </a:endParaRPr>
          </a:p>
        </p:txBody>
      </p:sp>
      <p:sp>
        <p:nvSpPr>
          <p:cNvPr id="3" name="Content Placeholder 2"/>
          <p:cNvSpPr>
            <a:spLocks noGrp="1"/>
          </p:cNvSpPr>
          <p:nvPr>
            <p:ph idx="1"/>
          </p:nvPr>
        </p:nvSpPr>
        <p:spPr>
          <a:xfrm>
            <a:off x="2747474" y="2390503"/>
            <a:ext cx="7796540" cy="4062548"/>
          </a:xfrm>
        </p:spPr>
        <p:txBody>
          <a:bodyPr>
            <a:normAutofit fontScale="47500" lnSpcReduction="20000"/>
          </a:bodyPr>
          <a:lstStyle/>
          <a:p>
            <a:pPr marL="742950" indent="-742950">
              <a:buFont typeface="Wingdings" pitchFamily="2" charset="2"/>
              <a:buChar char="v"/>
            </a:pPr>
            <a:r>
              <a:rPr lang="en-IN" sz="4400" dirty="0" smtClean="0"/>
              <a:t>To </a:t>
            </a:r>
            <a:r>
              <a:rPr lang="en-IN" sz="4400" dirty="0"/>
              <a:t>provide easy and convenient way for individuals to dispose of their old electronic devices responsibly</a:t>
            </a:r>
            <a:r>
              <a:rPr lang="en-IN" sz="3800" dirty="0"/>
              <a:t>. </a:t>
            </a:r>
            <a:endParaRPr lang="en-IN" sz="3800" dirty="0" smtClean="0"/>
          </a:p>
          <a:p>
            <a:pPr marL="742950" indent="-742950">
              <a:buFont typeface="Wingdings" pitchFamily="2" charset="2"/>
              <a:buChar char="v"/>
            </a:pPr>
            <a:r>
              <a:rPr lang="en-IN" sz="3800" dirty="0" smtClean="0"/>
              <a:t> </a:t>
            </a:r>
            <a:r>
              <a:rPr lang="en-IN" sz="3800" dirty="0"/>
              <a:t>It helps in significant contribution towards reducing the environmental impact of improperly disposed electronic devices. </a:t>
            </a:r>
            <a:endParaRPr lang="en-IN" sz="3800" dirty="0" smtClean="0"/>
          </a:p>
          <a:p>
            <a:pPr marL="742950" indent="-742950">
              <a:buFont typeface="Wingdings" pitchFamily="2" charset="2"/>
              <a:buChar char="v"/>
            </a:pPr>
            <a:r>
              <a:rPr lang="en-IN" sz="3800" dirty="0" smtClean="0"/>
              <a:t> </a:t>
            </a:r>
            <a:r>
              <a:rPr lang="en-IN" sz="3800" dirty="0"/>
              <a:t>Displays the estimated value of precious metals and recyclable materials that can be recovered from old devices. </a:t>
            </a:r>
            <a:endParaRPr lang="en-IN" sz="3800" dirty="0" smtClean="0"/>
          </a:p>
          <a:p>
            <a:pPr marL="742950" indent="-742950">
              <a:buFont typeface="Wingdings" pitchFamily="2" charset="2"/>
              <a:buChar char="v"/>
            </a:pPr>
            <a:r>
              <a:rPr lang="en-IN" sz="3800" dirty="0" smtClean="0"/>
              <a:t>To </a:t>
            </a:r>
            <a:r>
              <a:rPr lang="en-IN" sz="3800" dirty="0"/>
              <a:t>provide informative content on harmful and reusable components of e-waste and their effects on the environment and human health </a:t>
            </a:r>
            <a:endParaRPr lang="en-US" sz="3800" dirty="0"/>
          </a:p>
          <a:p>
            <a:pPr>
              <a:buFont typeface="Wingdings" pitchFamily="2" charset="2"/>
              <a:buChar char="v"/>
            </a:pPr>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xmlns="" val="881222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9C55B-BEF5-8C83-AD5F-821600F9902A}"/>
              </a:ext>
            </a:extLst>
          </p:cNvPr>
          <p:cNvSpPr>
            <a:spLocks noGrp="1"/>
          </p:cNvSpPr>
          <p:nvPr>
            <p:ph type="title"/>
          </p:nvPr>
        </p:nvSpPr>
        <p:spPr/>
        <p:txBody>
          <a:bodyPr/>
          <a:lstStyle/>
          <a:p>
            <a:pPr algn="l"/>
            <a:r>
              <a:rPr lang="en-US" b="1" dirty="0">
                <a:solidFill>
                  <a:schemeClr val="tx2">
                    <a:lumMod val="50000"/>
                  </a:schemeClr>
                </a:solidFill>
              </a:rPr>
              <a:t>E–WASTE  AWARENESS</a:t>
            </a:r>
            <a:endParaRPr lang="en-IN" b="1" dirty="0">
              <a:solidFill>
                <a:schemeClr val="tx2">
                  <a:lumMod val="50000"/>
                </a:schemeClr>
              </a:solidFill>
            </a:endParaRPr>
          </a:p>
        </p:txBody>
      </p:sp>
      <p:sp>
        <p:nvSpPr>
          <p:cNvPr id="4" name="Rectangle 1">
            <a:extLst>
              <a:ext uri="{FF2B5EF4-FFF2-40B4-BE49-F238E27FC236}">
                <a16:creationId xmlns:a16="http://schemas.microsoft.com/office/drawing/2014/main" xmlns="" id="{3E644F6A-33D9-A160-AF5E-FE637152EC25}"/>
              </a:ext>
            </a:extLst>
          </p:cNvPr>
          <p:cNvSpPr>
            <a:spLocks noGrp="1" noChangeArrowheads="1"/>
          </p:cNvSpPr>
          <p:nvPr>
            <p:ph idx="1"/>
          </p:nvPr>
        </p:nvSpPr>
        <p:spPr bwMode="auto">
          <a:xfrm>
            <a:off x="1304925" y="1734880"/>
            <a:ext cx="9378626" cy="46322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1.Token Incentive</a:t>
            </a:r>
            <a:r>
              <a:rPr kumimoji="0" lang="en-US" altLang="en-US" sz="1800" b="0" i="0" u="none" strike="noStrike" cap="none" normalizeH="0" baseline="0" dirty="0">
                <a:ln>
                  <a:noFill/>
                </a:ln>
                <a:solidFill>
                  <a:schemeClr val="tx1"/>
                </a:solidFill>
                <a:effectLst/>
                <a:latin typeface="Arial" panose="020B0604020202020204" pitchFamily="34" charset="0"/>
              </a:rPr>
              <a:t>: Participants receive tokens for every piece of e-waste they recycle, which can be redeemed for various rewards.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2.Certificates of Achievement</a:t>
            </a:r>
            <a:r>
              <a:rPr kumimoji="0" lang="en-US" altLang="en-US" sz="1800" b="0" i="0" u="none" strike="noStrike" cap="none" normalizeH="0" baseline="0" dirty="0">
                <a:ln>
                  <a:noFill/>
                </a:ln>
                <a:solidFill>
                  <a:schemeClr val="tx1"/>
                </a:solidFill>
                <a:effectLst/>
                <a:latin typeface="Arial" panose="020B0604020202020204" pitchFamily="34" charset="0"/>
              </a:rPr>
              <a:t>: Participants are awarded certificates recognizing their eco-friendly efforts, fostering a sense of accomplishment.</a:t>
            </a:r>
            <a:endParaRPr lang="en-US" altLang="en-US" sz="1800" dirty="0"/>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3.Incentivizing Recycling</a:t>
            </a:r>
            <a:r>
              <a:rPr kumimoji="0" lang="en-US" altLang="en-US" sz="1800" b="0" i="0" u="none" strike="noStrike" cap="none" normalizeH="0" baseline="0" dirty="0">
                <a:ln>
                  <a:noFill/>
                </a:ln>
                <a:solidFill>
                  <a:schemeClr val="tx1"/>
                </a:solidFill>
                <a:effectLst/>
                <a:latin typeface="Arial" panose="020B0604020202020204" pitchFamily="34" charset="0"/>
              </a:rPr>
              <a:t>: Tokens can be exchanged for a range of goodies, encouraging more people to recycle their electronic devices.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4.Community Engagement</a:t>
            </a:r>
            <a:r>
              <a:rPr kumimoji="0" lang="en-US" altLang="en-US" sz="1800" b="0" i="0" u="none" strike="noStrike" cap="none" normalizeH="0" baseline="0" dirty="0">
                <a:ln>
                  <a:noFill/>
                </a:ln>
                <a:solidFill>
                  <a:schemeClr val="tx1"/>
                </a:solidFill>
                <a:effectLst/>
                <a:latin typeface="Arial" panose="020B0604020202020204" pitchFamily="34" charset="0"/>
              </a:rPr>
              <a:t>: The program fosters a sense of community as individuals work together to protect the environment.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5.Long-term Impact</a:t>
            </a:r>
            <a:r>
              <a:rPr kumimoji="0" lang="en-US" altLang="en-US" sz="1800" b="0" i="0" u="none" strike="noStrike" cap="none" normalizeH="0" baseline="0" dirty="0">
                <a:ln>
                  <a:noFill/>
                </a:ln>
                <a:solidFill>
                  <a:schemeClr val="tx1"/>
                </a:solidFill>
                <a:effectLst/>
                <a:latin typeface="Arial" panose="020B0604020202020204" pitchFamily="34" charset="0"/>
              </a:rPr>
              <a:t>: The initiative ultimately contributes to a greener future by encouraging responsible e-waste disposal and promoting sustainable consumption practices.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454504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3C3332-C8CD-4B8B-1D23-1A311C935E25}"/>
              </a:ext>
            </a:extLst>
          </p:cNvPr>
          <p:cNvSpPr>
            <a:spLocks noGrp="1"/>
          </p:cNvSpPr>
          <p:nvPr>
            <p:ph type="title"/>
          </p:nvPr>
        </p:nvSpPr>
        <p:spPr>
          <a:xfrm>
            <a:off x="2042641" y="742742"/>
            <a:ext cx="7958331" cy="1077229"/>
          </a:xfrm>
        </p:spPr>
        <p:txBody>
          <a:bodyPr/>
          <a:lstStyle/>
          <a:p>
            <a:pPr algn="ctr"/>
            <a:r>
              <a:rPr lang="en-US" b="1" dirty="0">
                <a:solidFill>
                  <a:srgbClr val="00FF00"/>
                </a:solidFill>
              </a:rPr>
              <a:t>OUR INNOVATIVE SOLUTION</a:t>
            </a:r>
            <a:endParaRPr lang="en-IN" b="1" dirty="0">
              <a:solidFill>
                <a:srgbClr val="00FF00"/>
              </a:solidFill>
            </a:endParaRPr>
          </a:p>
        </p:txBody>
      </p:sp>
      <p:sp>
        <p:nvSpPr>
          <p:cNvPr id="3" name="Content Placeholder 2">
            <a:extLst>
              <a:ext uri="{FF2B5EF4-FFF2-40B4-BE49-F238E27FC236}">
                <a16:creationId xmlns:a16="http://schemas.microsoft.com/office/drawing/2014/main" xmlns="" id="{5FCCBAC8-32BE-86D0-E65B-A227065B106F}"/>
              </a:ext>
            </a:extLst>
          </p:cNvPr>
          <p:cNvSpPr>
            <a:spLocks noGrp="1"/>
          </p:cNvSpPr>
          <p:nvPr>
            <p:ph idx="1"/>
          </p:nvPr>
        </p:nvSpPr>
        <p:spPr/>
        <p:txBody>
          <a:bodyPr>
            <a:normAutofit fontScale="85000" lnSpcReduction="20000"/>
          </a:bodyPr>
          <a:lstStyle/>
          <a:p>
            <a:r>
              <a:rPr lang="en-US" b="1" dirty="0"/>
              <a:t>E- Waste Collection and Recycling Locator </a:t>
            </a:r>
            <a:r>
              <a:rPr lang="en-US" dirty="0"/>
              <a:t>: A user friendly platform to help individuals locate nearby e-waste collection and recycling facilities , promoting responsible disposal.</a:t>
            </a:r>
          </a:p>
          <a:p>
            <a:r>
              <a:rPr lang="en-US" b="1" dirty="0"/>
              <a:t>Know Our Product(Estimating Value): </a:t>
            </a:r>
            <a:r>
              <a:rPr lang="en-US" dirty="0"/>
              <a:t>Users can input details about their old electronic devices ,and the platform calculates the estimated value of recoverable materials, providing an incentive for recycling.</a:t>
            </a:r>
          </a:p>
          <a:p>
            <a:r>
              <a:rPr lang="en-US" b="1" dirty="0"/>
              <a:t>Credit Score and Incentives </a:t>
            </a:r>
            <a:r>
              <a:rPr lang="en-US" dirty="0"/>
              <a:t>:Users earn credit points based on the estimated value of their e-waste, which can be redeemed for discounts, donations ,or cashback incentives.</a:t>
            </a:r>
          </a:p>
          <a:p>
            <a:r>
              <a:rPr lang="en-US" b="1" dirty="0"/>
              <a:t>Emphasis on Responsible E-Waste Disposal </a:t>
            </a:r>
            <a:r>
              <a:rPr lang="en-US" dirty="0"/>
              <a:t>: Educational content informs users about the harmful components of e-waste and its impact on the environment and health, raising awareness. </a:t>
            </a:r>
            <a:endParaRPr lang="en-IN" dirty="0"/>
          </a:p>
        </p:txBody>
      </p:sp>
    </p:spTree>
    <p:extLst>
      <p:ext uri="{BB962C8B-B14F-4D97-AF65-F5344CB8AC3E}">
        <p14:creationId xmlns:p14="http://schemas.microsoft.com/office/powerpoint/2010/main" xmlns="" val="396283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C702A36-F010-836E-198A-79D2C6391FC0}"/>
              </a:ext>
            </a:extLst>
          </p:cNvPr>
          <p:cNvSpPr>
            <a:spLocks noGrp="1"/>
          </p:cNvSpPr>
          <p:nvPr>
            <p:ph type="title"/>
          </p:nvPr>
        </p:nvSpPr>
        <p:spPr>
          <a:xfrm>
            <a:off x="1971241" y="401218"/>
            <a:ext cx="7844564" cy="526062"/>
          </a:xfrm>
        </p:spPr>
        <p:txBody>
          <a:bodyPr>
            <a:noAutofit/>
          </a:bodyPr>
          <a:lstStyle/>
          <a:p>
            <a:r>
              <a:rPr lang="en-US" sz="2400" b="1" dirty="0" smtClean="0">
                <a:solidFill>
                  <a:schemeClr val="accent5">
                    <a:lumMod val="40000"/>
                    <a:lumOff val="60000"/>
                  </a:schemeClr>
                </a:solidFill>
              </a:rPr>
              <a:t>SOFTWARE AND HARDWARE  REQUIREMENT</a:t>
            </a:r>
            <a:endParaRPr lang="en-IN" sz="2400" b="1" dirty="0">
              <a:solidFill>
                <a:schemeClr val="accent5">
                  <a:lumMod val="40000"/>
                  <a:lumOff val="60000"/>
                </a:schemeClr>
              </a:solidFill>
            </a:endParaRPr>
          </a:p>
        </p:txBody>
      </p:sp>
      <p:pic>
        <p:nvPicPr>
          <p:cNvPr id="23" name="Picture 22" descr="A group of logos with text&#10;&#10;Description automatically generated">
            <a:extLst>
              <a:ext uri="{FF2B5EF4-FFF2-40B4-BE49-F238E27FC236}">
                <a16:creationId xmlns:a16="http://schemas.microsoft.com/office/drawing/2014/main" xmlns="" id="{A2989FEA-2F88-7B5B-CD84-58383F6ECB9C}"/>
              </a:ext>
            </a:extLst>
          </p:cNvPr>
          <p:cNvPicPr>
            <a:picLocks noChangeAspect="1"/>
          </p:cNvPicPr>
          <p:nvPr/>
        </p:nvPicPr>
        <p:blipFill rotWithShape="1">
          <a:blip r:embed="rId2"/>
          <a:srcRect l="-6100" t="24932" r="6100" b="22273"/>
          <a:stretch/>
        </p:blipFill>
        <p:spPr>
          <a:xfrm>
            <a:off x="3649585" y="5066469"/>
            <a:ext cx="4732019" cy="975360"/>
          </a:xfrm>
          <a:prstGeom prst="rect">
            <a:avLst/>
          </a:prstGeom>
        </p:spPr>
      </p:pic>
      <p:pic>
        <p:nvPicPr>
          <p:cNvPr id="9" name="Picture 8" descr="A group of black and green hexagons&#10;&#10;Description automatically generated">
            <a:extLst>
              <a:ext uri="{FF2B5EF4-FFF2-40B4-BE49-F238E27FC236}">
                <a16:creationId xmlns:a16="http://schemas.microsoft.com/office/drawing/2014/main" xmlns="" id="{026EE07E-D577-C071-CA17-BF929ED4554B}"/>
              </a:ext>
            </a:extLst>
          </p:cNvPr>
          <p:cNvPicPr>
            <a:picLocks noChangeAspect="1"/>
          </p:cNvPicPr>
          <p:nvPr/>
        </p:nvPicPr>
        <p:blipFill>
          <a:blip r:embed="rId3"/>
          <a:stretch>
            <a:fillRect/>
          </a:stretch>
        </p:blipFill>
        <p:spPr>
          <a:xfrm>
            <a:off x="1609785" y="4932259"/>
            <a:ext cx="2039800" cy="1243781"/>
          </a:xfrm>
          <a:prstGeom prst="rect">
            <a:avLst/>
          </a:prstGeom>
        </p:spPr>
      </p:pic>
      <p:pic>
        <p:nvPicPr>
          <p:cNvPr id="16" name="Picture 15">
            <a:extLst>
              <a:ext uri="{FF2B5EF4-FFF2-40B4-BE49-F238E27FC236}">
                <a16:creationId xmlns:a16="http://schemas.microsoft.com/office/drawing/2014/main" xmlns="" id="{70EF0E08-596E-81FA-16BB-9976216F3715}"/>
              </a:ext>
            </a:extLst>
          </p:cNvPr>
          <p:cNvPicPr>
            <a:picLocks noChangeAspect="1"/>
          </p:cNvPicPr>
          <p:nvPr/>
        </p:nvPicPr>
        <p:blipFill rotWithShape="1">
          <a:blip r:embed="rId4"/>
          <a:srcRect l="57196" t="2531" r="9470" b="24759"/>
          <a:stretch/>
        </p:blipFill>
        <p:spPr>
          <a:xfrm>
            <a:off x="8712578" y="4932259"/>
            <a:ext cx="1464682" cy="1406826"/>
          </a:xfrm>
          <a:prstGeom prst="rect">
            <a:avLst/>
          </a:prstGeom>
        </p:spPr>
      </p:pic>
      <p:sp>
        <p:nvSpPr>
          <p:cNvPr id="2" name="TextBox 1"/>
          <p:cNvSpPr txBox="1"/>
          <p:nvPr/>
        </p:nvSpPr>
        <p:spPr>
          <a:xfrm>
            <a:off x="2073499" y="1300767"/>
            <a:ext cx="7456867"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5" name="TextBox 4"/>
          <p:cNvSpPr txBox="1"/>
          <p:nvPr/>
        </p:nvSpPr>
        <p:spPr>
          <a:xfrm>
            <a:off x="1971241" y="1300768"/>
            <a:ext cx="8206019" cy="2862322"/>
          </a:xfrm>
          <a:prstGeom prst="rect">
            <a:avLst/>
          </a:prstGeom>
          <a:noFill/>
        </p:spPr>
        <p:txBody>
          <a:bodyPr wrap="square" rtlCol="0">
            <a:spAutoFit/>
          </a:bodyPr>
          <a:lstStyle/>
          <a:p>
            <a:pPr marL="342900" indent="-342900">
              <a:buAutoNum type="arabicPeriod"/>
            </a:pPr>
            <a:r>
              <a:rPr lang="en-IN" dirty="0" smtClean="0"/>
              <a:t>Minimum </a:t>
            </a:r>
            <a:r>
              <a:rPr lang="en-IN" dirty="0"/>
              <a:t>4GB of RAM &amp; 20 GB of HDD </a:t>
            </a:r>
            <a:endParaRPr lang="en-IN" dirty="0" smtClean="0"/>
          </a:p>
          <a:p>
            <a:endParaRPr lang="en-US" dirty="0"/>
          </a:p>
          <a:p>
            <a:endParaRPr lang="en-US" dirty="0" smtClean="0"/>
          </a:p>
          <a:p>
            <a:r>
              <a:rPr lang="en-IN" dirty="0" smtClean="0"/>
              <a:t>2</a:t>
            </a:r>
            <a:r>
              <a:rPr lang="en-IN" dirty="0"/>
              <a:t>. Minimum processor required Pentium, Intel x86_64</a:t>
            </a:r>
            <a:r>
              <a:rPr lang="en-IN" dirty="0" smtClean="0"/>
              <a:t>.</a:t>
            </a:r>
          </a:p>
          <a:p>
            <a:endParaRPr lang="en-US" dirty="0"/>
          </a:p>
          <a:p>
            <a:endParaRPr lang="en-US" dirty="0" smtClean="0"/>
          </a:p>
          <a:p>
            <a:r>
              <a:rPr lang="en-IN" dirty="0"/>
              <a:t>3. Operating System : minimum window-7(64-bit) </a:t>
            </a:r>
            <a:endParaRPr lang="en-IN" dirty="0" smtClean="0"/>
          </a:p>
          <a:p>
            <a:endParaRPr lang="en-US" dirty="0"/>
          </a:p>
          <a:p>
            <a:endParaRPr lang="en-US" dirty="0" smtClean="0"/>
          </a:p>
          <a:p>
            <a:r>
              <a:rPr lang="en-IN" dirty="0"/>
              <a:t>4. HTML , CSS, JAVASCRIPT , </a:t>
            </a:r>
            <a:r>
              <a:rPr lang="en-IN" dirty="0" err="1"/>
              <a:t>mongoDB</a:t>
            </a:r>
            <a:r>
              <a:rPr lang="en-IN" dirty="0"/>
              <a:t> , </a:t>
            </a:r>
            <a:r>
              <a:rPr lang="en-IN" dirty="0" err="1"/>
              <a:t>nodeJS</a:t>
            </a:r>
            <a:r>
              <a:rPr lang="en-IN" dirty="0"/>
              <a:t>. </a:t>
            </a:r>
          </a:p>
        </p:txBody>
      </p:sp>
    </p:spTree>
    <p:extLst>
      <p:ext uri="{BB962C8B-B14F-4D97-AF65-F5344CB8AC3E}">
        <p14:creationId xmlns:p14="http://schemas.microsoft.com/office/powerpoint/2010/main" xmlns="" val="413677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company&#10;&#10;Description automatically generated">
            <a:extLst>
              <a:ext uri="{FF2B5EF4-FFF2-40B4-BE49-F238E27FC236}">
                <a16:creationId xmlns:a16="http://schemas.microsoft.com/office/drawing/2014/main" xmlns="" id="{072DD7ED-F963-82CD-281C-EE5E7015EAF0}"/>
              </a:ext>
            </a:extLst>
          </p:cNvPr>
          <p:cNvPicPr>
            <a:picLocks noChangeAspect="1"/>
          </p:cNvPicPr>
          <p:nvPr/>
        </p:nvPicPr>
        <p:blipFill>
          <a:blip r:embed="rId2"/>
          <a:stretch>
            <a:fillRect/>
          </a:stretch>
        </p:blipFill>
        <p:spPr>
          <a:xfrm>
            <a:off x="7620" y="155421"/>
            <a:ext cx="12192000" cy="6516678"/>
          </a:xfrm>
          <a:prstGeom prst="rect">
            <a:avLst/>
          </a:prstGeom>
        </p:spPr>
      </p:pic>
    </p:spTree>
    <p:extLst>
      <p:ext uri="{BB962C8B-B14F-4D97-AF65-F5344CB8AC3E}">
        <p14:creationId xmlns:p14="http://schemas.microsoft.com/office/powerpoint/2010/main" xmlns="" val="1289278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E WASTE RECYCLING for hackathon 1</Template>
  <TotalTime>32</TotalTime>
  <Words>695</Words>
  <Application>Microsoft Office PowerPoint</Application>
  <PresentationFormat>Custom</PresentationFormat>
  <Paragraphs>78</Paragraphs>
  <Slides>12</Slides>
  <Notes>0</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Madison</vt:lpstr>
      <vt:lpstr>BHILAI INSTITUTE OF TECHNOLOGY, DURG</vt:lpstr>
      <vt:lpstr>PROJECT INTRODUCTION</vt:lpstr>
      <vt:lpstr>PROBLEM STATEMENT  </vt:lpstr>
      <vt:lpstr>THE E-WASTE EPIDEMIC</vt:lpstr>
      <vt:lpstr>OBJECTIVE</vt:lpstr>
      <vt:lpstr>E–WASTE  AWARENESS</vt:lpstr>
      <vt:lpstr>OUR INNOVATIVE SOLUTION</vt:lpstr>
      <vt:lpstr>SOFTWARE AND HARDWARE  REQUIREMENT</vt:lpstr>
      <vt:lpstr>Slide 9</vt:lpstr>
      <vt:lpstr>CONCLUSION</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E-WASTE FACILITY  LOCATOR</dc:title>
  <dc:creator>Dell</dc:creator>
  <cp:lastModifiedBy>hp</cp:lastModifiedBy>
  <cp:revision>6</cp:revision>
  <dcterms:created xsi:type="dcterms:W3CDTF">2023-11-04T16:01:39Z</dcterms:created>
  <dcterms:modified xsi:type="dcterms:W3CDTF">2023-11-20T12:46:37Z</dcterms:modified>
</cp:coreProperties>
</file>