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8" r:id="rId3"/>
    <p:sldId id="269" r:id="rId4"/>
    <p:sldId id="257" r:id="rId5"/>
    <p:sldId id="258" r:id="rId6"/>
    <p:sldId id="259" r:id="rId7"/>
    <p:sldId id="260" r:id="rId8"/>
    <p:sldId id="261" r:id="rId9"/>
    <p:sldId id="266" r:id="rId10"/>
    <p:sldId id="264" r:id="rId11"/>
    <p:sldId id="274" r:id="rId12"/>
    <p:sldId id="270" r:id="rId13"/>
    <p:sldId id="271" r:id="rId14"/>
    <p:sldId id="272" r:id="rId15"/>
    <p:sldId id="273" r:id="rId16"/>
    <p:sldId id="267" r:id="rId17"/>
  </p:sldIdLst>
  <p:sldSz cx="9144000" cy="6858000" type="screen4x3"/>
  <p:notesSz cx="6858000" cy="9144000"/>
  <p:embeddedFontLst>
    <p:embeddedFont>
      <p:font typeface="Libre Baskerville" panose="02000000000000000000" pitchFamily="2" charset="0"/>
      <p:regular r:id="rId19"/>
      <p:bold r:id="rId20"/>
      <p:italic r:id="rId21"/>
    </p:embeddedFont>
    <p:embeddedFont>
      <p:font typeface="Libre Franklin"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E25183-A0A7-45AD-8701-7D4015A69133}">
  <a:tblStyle styleId="{9BE25183-A0A7-45AD-8701-7D4015A69133}" styleName="Table_0">
    <a:wholeTbl>
      <a:tcTxStyle b="off" i="off">
        <a:font>
          <a:latin typeface="Perpetua"/>
          <a:ea typeface="Perpetua"/>
          <a:cs typeface="Perpetu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Perpetua"/>
          <a:ea typeface="Perpetua"/>
          <a:cs typeface="Perpetua"/>
        </a:font>
        <a:schemeClr val="lt1"/>
      </a:tcTxStyle>
      <a:tcStyle>
        <a:tcBdr/>
        <a:fill>
          <a:solidFill>
            <a:schemeClr val="accent1"/>
          </a:solidFill>
        </a:fill>
      </a:tcStyle>
    </a:lastCol>
    <a:firstCol>
      <a:tcTxStyle b="on" i="off">
        <a:font>
          <a:latin typeface="Perpetua"/>
          <a:ea typeface="Perpetua"/>
          <a:cs typeface="Perpetua"/>
        </a:font>
        <a:schemeClr val="lt1"/>
      </a:tcTxStyle>
      <a:tcStyle>
        <a:tcBdr/>
        <a:fill>
          <a:solidFill>
            <a:schemeClr val="accent1"/>
          </a:solidFill>
        </a:fill>
      </a:tcStyle>
    </a:firstCol>
    <a:lastRow>
      <a:tcTxStyle b="on" i="off">
        <a:font>
          <a:latin typeface="Perpetua"/>
          <a:ea typeface="Perpetua"/>
          <a:cs typeface="Perpetu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Perpetua"/>
          <a:ea typeface="Perpetua"/>
          <a:cs typeface="Perpetu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28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05" name="Google Shape;105;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2/1/2021</a:t>
            </a:r>
            <a:endParaRPr/>
          </a:p>
        </p:txBody>
      </p:sp>
      <p:sp>
        <p:nvSpPr>
          <p:cNvPr id="106" name="Google Shape;106;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Department of Electrical Engineering, PVPIT, Budhgaon</a:t>
            </a:r>
            <a:endParaRPr/>
          </a:p>
        </p:txBody>
      </p:sp>
      <p:sp>
        <p:nvSpPr>
          <p:cNvPr id="107" name="Google Shape;107;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AUTOMATIC STAMPING/LABELLING MACHINE USING PLC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85ccdc98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85ccdc98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3" name="Google Shape;193;g2685ccdc98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4709478"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769938"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4"/>
        <p:cNvGrpSpPr/>
        <p:nvPr/>
      </p:nvGrpSpPr>
      <p:grpSpPr>
        <a:xfrm>
          <a:off x="0" y="0"/>
          <a:ext cx="0" cy="0"/>
          <a:chOff x="0" y="0"/>
          <a:chExt cx="0" cy="0"/>
        </a:xfrm>
      </p:grpSpPr>
      <p:sp>
        <p:nvSpPr>
          <p:cNvPr id="35" name="Google Shape;35;p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36" name="Google Shape;36;p4"/>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37" name="Google Shape;37;p4"/>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9" name="Google Shape;39;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2" name="Google Shape;42;p4"/>
          <p:cNvSpPr/>
          <p:nvPr/>
        </p:nvSpPr>
        <p:spPr>
          <a:xfrm>
            <a:off x="69146" y="2341475"/>
            <a:ext cx="9013781"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3" name="Google Shape;43;p4"/>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4" name="Google Shape;44;p4"/>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5"/>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5"/>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6"/>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6"/>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6"/>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3" name="Google Shape;73;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10"/>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39"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8" name="Google Shape;88;p10"/>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a:spLocks noGrp="1"/>
          </p:cNvSpPr>
          <p:nvPr>
            <p:ph type="sldNum" idx="12"/>
          </p:nvPr>
        </p:nvSpPr>
        <p:spPr>
          <a:xfrm>
            <a:off x="285720" y="6215082"/>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sz="1200"/>
              <a:t>1</a:t>
            </a:fld>
            <a:endParaRPr sz="1200"/>
          </a:p>
        </p:txBody>
      </p:sp>
      <p:sp>
        <p:nvSpPr>
          <p:cNvPr id="110" name="Google Shape;110;p13"/>
          <p:cNvSpPr txBox="1">
            <a:spLocks noGrp="1"/>
          </p:cNvSpPr>
          <p:nvPr>
            <p:ph type="ctrTitle"/>
          </p:nvPr>
        </p:nvSpPr>
        <p:spPr>
          <a:xfrm>
            <a:off x="1524000" y="533400"/>
            <a:ext cx="6019800" cy="12954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7030A0"/>
              </a:buClr>
              <a:buSzPts val="4000"/>
              <a:buFont typeface="Times New Roman"/>
              <a:buNone/>
            </a:pPr>
            <a:br>
              <a:rPr lang="en-US">
                <a:solidFill>
                  <a:srgbClr val="7030A0"/>
                </a:solidFill>
                <a:latin typeface="Times New Roman"/>
                <a:ea typeface="Times New Roman"/>
                <a:cs typeface="Times New Roman"/>
                <a:sym typeface="Times New Roman"/>
              </a:rPr>
            </a:br>
            <a:endParaRPr sz="2700">
              <a:solidFill>
                <a:srgbClr val="7030A0"/>
              </a:solidFill>
            </a:endParaRPr>
          </a:p>
        </p:txBody>
      </p:sp>
      <p:sp>
        <p:nvSpPr>
          <p:cNvPr id="111" name="Google Shape;111;p13"/>
          <p:cNvSpPr txBox="1"/>
          <p:nvPr/>
        </p:nvSpPr>
        <p:spPr>
          <a:xfrm>
            <a:off x="990600" y="533400"/>
            <a:ext cx="457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112" name="Google Shape;112;p13"/>
          <p:cNvSpPr txBox="1"/>
          <p:nvPr/>
        </p:nvSpPr>
        <p:spPr>
          <a:xfrm>
            <a:off x="1143000" y="685800"/>
            <a:ext cx="457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113" name="Google Shape;113;p13"/>
          <p:cNvSpPr txBox="1"/>
          <p:nvPr/>
        </p:nvSpPr>
        <p:spPr>
          <a:xfrm>
            <a:off x="1122837" y="1733558"/>
            <a:ext cx="64971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lt1"/>
                </a:solidFill>
                <a:latin typeface="Libre Baskerville"/>
                <a:ea typeface="Libre Baskerville"/>
                <a:cs typeface="Libre Baskerville"/>
                <a:sym typeface="Libre Baskerville"/>
              </a:rPr>
              <a:t> Plant Disease Detection using Convolutional Neural Network</a:t>
            </a:r>
            <a:endParaRPr sz="2800" b="1">
              <a:solidFill>
                <a:schemeClr val="lt1"/>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a:buSzPts val="3600"/>
            </a:pPr>
            <a:r>
              <a:rPr lang="en-US" sz="3600" b="1" dirty="0">
                <a:solidFill>
                  <a:srgbClr val="484237"/>
                </a:solidFill>
                <a:latin typeface="Gelasio" pitchFamily="34" charset="0"/>
                <a:ea typeface="Gelasio" pitchFamily="34" charset="-122"/>
                <a:cs typeface="Gelasio" pitchFamily="34" charset="-120"/>
              </a:rPr>
              <a:t>Personas</a:t>
            </a:r>
            <a:endParaRPr sz="3600" b="1" dirty="0"/>
          </a:p>
        </p:txBody>
      </p:sp>
      <p:sp>
        <p:nvSpPr>
          <p:cNvPr id="179" name="Google Shape;179;p2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p>
        </p:txBody>
      </p:sp>
      <p:sp>
        <p:nvSpPr>
          <p:cNvPr id="180" name="Google Shape;180;p21"/>
          <p:cNvSpPr txBox="1">
            <a:spLocks noGrp="1"/>
          </p:cNvSpPr>
          <p:nvPr>
            <p:ph type="body" idx="1"/>
          </p:nvPr>
        </p:nvSpPr>
        <p:spPr>
          <a:xfrm>
            <a:off x="914400" y="1447800"/>
            <a:ext cx="7772400" cy="4861520"/>
          </a:xfrm>
          <a:prstGeom prst="rect">
            <a:avLst/>
          </a:prstGeom>
          <a:noFill/>
          <a:ln>
            <a:noFill/>
          </a:ln>
        </p:spPr>
        <p:txBody>
          <a:bodyPr spcFirstLastPara="1" wrap="square" lIns="91425" tIns="45700" rIns="91425" bIns="45700" anchor="t" anchorCtr="0">
            <a:normAutofit fontScale="70000" lnSpcReduction="20000"/>
          </a:bodyPr>
          <a:lstStyle/>
          <a:p>
            <a:pPr marL="131445" indent="0" algn="l">
              <a:buNone/>
            </a:pPr>
            <a:r>
              <a:rPr lang="en-US" b="1" i="0" dirty="0">
                <a:solidFill>
                  <a:srgbClr val="0D0D0D"/>
                </a:solidFill>
                <a:effectLst/>
                <a:latin typeface="Söhne"/>
              </a:rPr>
              <a:t>1.  The Farmer:</a:t>
            </a:r>
            <a:endParaRPr lang="en-US" b="0" i="0" dirty="0">
              <a:solidFill>
                <a:srgbClr val="0D0D0D"/>
              </a:solidFill>
              <a:effectLst/>
              <a:latin typeface="Söhne"/>
            </a:endParaRPr>
          </a:p>
          <a:p>
            <a:pPr marL="457200" lvl="1" indent="0" algn="l">
              <a:buNone/>
            </a:pPr>
            <a:r>
              <a:rPr lang="en-US" b="0" i="0" dirty="0">
                <a:solidFill>
                  <a:srgbClr val="0D0D0D"/>
                </a:solidFill>
                <a:effectLst/>
                <a:latin typeface="Söhne"/>
              </a:rPr>
              <a:t>Name: Maria</a:t>
            </a:r>
          </a:p>
          <a:p>
            <a:pPr marL="457200" lvl="1" indent="0" algn="l">
              <a:buNone/>
            </a:pPr>
            <a:r>
              <a:rPr lang="en-US" b="0" i="0" dirty="0">
                <a:solidFill>
                  <a:srgbClr val="0D0D0D"/>
                </a:solidFill>
                <a:effectLst/>
                <a:latin typeface="Söhne"/>
              </a:rPr>
              <a:t>Background: Maria is a small-scale farmer who grows crops such as tomatoes, potatoes, and peppers.</a:t>
            </a:r>
          </a:p>
          <a:p>
            <a:pPr marL="457200" lvl="1" indent="0" algn="l">
              <a:buNone/>
            </a:pPr>
            <a:r>
              <a:rPr lang="en-US" b="0" i="0" dirty="0">
                <a:solidFill>
                  <a:srgbClr val="0D0D0D"/>
                </a:solidFill>
                <a:effectLst/>
                <a:latin typeface="Söhne"/>
              </a:rPr>
              <a:t>Needs: Maria wants to monitor her crops regularly for signs of disease to prevent crop loss and ensure a healthy harvest. She needs a user-friendly interface that allows her to easily upload images of her plants and receive quick and accurate diagnoses.</a:t>
            </a:r>
          </a:p>
          <a:p>
            <a:pPr marL="457200" lvl="1" indent="0" algn="l">
              <a:buNone/>
            </a:pPr>
            <a:r>
              <a:rPr lang="en-US" b="0" i="0" dirty="0">
                <a:solidFill>
                  <a:srgbClr val="0D0D0D"/>
                </a:solidFill>
                <a:effectLst/>
                <a:latin typeface="Söhne"/>
              </a:rPr>
              <a:t>Motivation: Maria is motivated to increase her crop yield and profitability by identifying and treating plant diseases early.</a:t>
            </a:r>
          </a:p>
          <a:p>
            <a:pPr marL="131445" indent="0" algn="l">
              <a:buNone/>
            </a:pPr>
            <a:r>
              <a:rPr lang="en-US" b="1" i="0" dirty="0">
                <a:solidFill>
                  <a:srgbClr val="0D0D0D"/>
                </a:solidFill>
                <a:effectLst/>
                <a:latin typeface="Söhne"/>
              </a:rPr>
              <a:t>2.  The Agricultural Extension Officer:</a:t>
            </a:r>
            <a:endParaRPr lang="en-US" b="0" i="0" dirty="0">
              <a:solidFill>
                <a:srgbClr val="0D0D0D"/>
              </a:solidFill>
              <a:effectLst/>
              <a:latin typeface="Söhne"/>
            </a:endParaRPr>
          </a:p>
          <a:p>
            <a:pPr marL="457200" lvl="1" indent="0" algn="l">
              <a:buNone/>
            </a:pPr>
            <a:r>
              <a:rPr lang="en-US" b="0" i="0" dirty="0">
                <a:solidFill>
                  <a:srgbClr val="0D0D0D"/>
                </a:solidFill>
                <a:effectLst/>
                <a:latin typeface="Söhne"/>
              </a:rPr>
              <a:t>Name: John</a:t>
            </a:r>
          </a:p>
          <a:p>
            <a:pPr marL="457200" lvl="1" indent="0" algn="l">
              <a:buNone/>
            </a:pPr>
            <a:r>
              <a:rPr lang="en-US" b="0" i="0" dirty="0">
                <a:solidFill>
                  <a:srgbClr val="0D0D0D"/>
                </a:solidFill>
                <a:effectLst/>
                <a:latin typeface="Söhne"/>
              </a:rPr>
              <a:t>Background: John works as an agricultural extension officer in a rural area, providing advice and support to local farmers.</a:t>
            </a:r>
          </a:p>
          <a:p>
            <a:pPr marL="457200" lvl="1" indent="0" algn="l">
              <a:buNone/>
            </a:pPr>
            <a:r>
              <a:rPr lang="en-US" b="0" i="0" dirty="0">
                <a:solidFill>
                  <a:srgbClr val="0D0D0D"/>
                </a:solidFill>
                <a:effectLst/>
                <a:latin typeface="Söhne"/>
              </a:rPr>
              <a:t>Needs: John needs a tool that can assist him in identifying plant diseases accurately during his visits to farms. He also requires access to educational resources and recommendations for disease management practices.</a:t>
            </a:r>
          </a:p>
          <a:p>
            <a:pPr marL="457200" lvl="1" indent="0" algn="l">
              <a:buNone/>
            </a:pPr>
            <a:r>
              <a:rPr lang="en-US" b="0" i="0" dirty="0">
                <a:solidFill>
                  <a:srgbClr val="0D0D0D"/>
                </a:solidFill>
                <a:effectLst/>
                <a:latin typeface="Söhne"/>
              </a:rPr>
              <a:t>Motivation: John is motivated to help farmers improve their crop health and productivity, ultimately contributing to food security in the region.</a:t>
            </a:r>
          </a:p>
          <a:p>
            <a:pPr marL="274320" lvl="0" indent="-207660" algn="l" rtl="0">
              <a:spcBef>
                <a:spcPts val="580"/>
              </a:spcBef>
              <a:spcAft>
                <a:spcPts val="0"/>
              </a:spcAft>
              <a:buSzPct val="85000"/>
              <a:buNone/>
            </a:pPr>
            <a:endParaRPr sz="1800" dirty="0">
              <a:latin typeface="Times New Roman" panose="02020603050405020304" pitchFamily="18" charset="0"/>
              <a:cs typeface="Times New Roman" panose="02020603050405020304" pitchFamily="18" charset="0"/>
            </a:endParaRPr>
          </a:p>
        </p:txBody>
      </p:sp>
      <p:sp>
        <p:nvSpPr>
          <p:cNvPr id="181" name="Google Shape;181;p21"/>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a:solidFill>
                  <a:schemeClr val="lt1"/>
                </a:solidFill>
                <a:latin typeface="Times New Roman"/>
                <a:ea typeface="Times New Roman"/>
                <a:cs typeface="Times New Roman"/>
                <a:sym typeface="Times New Roman"/>
              </a:rPr>
              <a:t>PLANT DISEASE DETECTION USING </a:t>
            </a:r>
            <a:r>
              <a:rPr lang="en-US" b="1" dirty="0">
                <a:solidFill>
                  <a:schemeClr val="lt1"/>
                </a:solidFill>
                <a:latin typeface="Times New Roman"/>
                <a:ea typeface="Times New Roman"/>
                <a:cs typeface="Times New Roman"/>
                <a:sym typeface="Times New Roman"/>
              </a:rPr>
              <a:t>CONVOLUTIONAL</a:t>
            </a:r>
            <a:r>
              <a:rPr lang="en-US" sz="1400" b="1" dirty="0">
                <a:solidFill>
                  <a:schemeClr val="lt1"/>
                </a:solidFill>
                <a:latin typeface="Times New Roman"/>
                <a:ea typeface="Times New Roman"/>
                <a:cs typeface="Times New Roman"/>
                <a:sym typeface="Times New Roman"/>
              </a:rPr>
              <a:t> NEURAL NETWORK</a:t>
            </a:r>
            <a:endParaRPr sz="14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6010-FBD8-A21C-7C2A-7DF224DAB3AC}"/>
              </a:ext>
            </a:extLst>
          </p:cNvPr>
          <p:cNvSpPr>
            <a:spLocks noGrp="1"/>
          </p:cNvSpPr>
          <p:nvPr>
            <p:ph type="title"/>
          </p:nvPr>
        </p:nvSpPr>
        <p:spPr/>
        <p:txBody>
          <a:bodyPr/>
          <a:lstStyle/>
          <a:p>
            <a:r>
              <a:rPr lang="en-IN" b="1" i="0" dirty="0">
                <a:solidFill>
                  <a:srgbClr val="0D0D0D"/>
                </a:solidFill>
                <a:effectLst/>
                <a:latin typeface="Söhne"/>
              </a:rPr>
              <a:t>personas</a:t>
            </a:r>
            <a:endParaRPr lang="en-IN" b="1" dirty="0"/>
          </a:p>
        </p:txBody>
      </p:sp>
      <p:sp>
        <p:nvSpPr>
          <p:cNvPr id="3" name="Slide Number Placeholder 2">
            <a:extLst>
              <a:ext uri="{FF2B5EF4-FFF2-40B4-BE49-F238E27FC236}">
                <a16:creationId xmlns:a16="http://schemas.microsoft.com/office/drawing/2014/main" id="{EF4D1625-4E60-A3EA-ECF5-7D0E78121A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4" name="Text Placeholder 3">
            <a:extLst>
              <a:ext uri="{FF2B5EF4-FFF2-40B4-BE49-F238E27FC236}">
                <a16:creationId xmlns:a16="http://schemas.microsoft.com/office/drawing/2014/main" id="{B4800BBE-B13B-8774-E0FD-38614031E37E}"/>
              </a:ext>
            </a:extLst>
          </p:cNvPr>
          <p:cNvSpPr>
            <a:spLocks noGrp="1"/>
          </p:cNvSpPr>
          <p:nvPr>
            <p:ph type="body" idx="1"/>
          </p:nvPr>
        </p:nvSpPr>
        <p:spPr>
          <a:xfrm>
            <a:off x="685800" y="1641024"/>
            <a:ext cx="7772400" cy="4572000"/>
          </a:xfrm>
        </p:spPr>
        <p:txBody>
          <a:bodyPr>
            <a:normAutofit fontScale="62500" lnSpcReduction="20000"/>
          </a:bodyPr>
          <a:lstStyle/>
          <a:p>
            <a:pPr marL="131445" indent="0" algn="l">
              <a:buNone/>
            </a:pPr>
            <a:r>
              <a:rPr lang="en-US" b="1" dirty="0">
                <a:solidFill>
                  <a:srgbClr val="0D0D0D"/>
                </a:solidFill>
                <a:latin typeface="Söhne"/>
              </a:rPr>
              <a:t>3.   </a:t>
            </a:r>
            <a:r>
              <a:rPr lang="en-US" b="1" i="0" dirty="0">
                <a:solidFill>
                  <a:srgbClr val="0D0D0D"/>
                </a:solidFill>
                <a:effectLst/>
                <a:latin typeface="Söhne"/>
              </a:rPr>
              <a:t>The Researcher:</a:t>
            </a:r>
            <a:endParaRPr lang="en-US" b="0" i="0" dirty="0">
              <a:solidFill>
                <a:srgbClr val="0D0D0D"/>
              </a:solidFill>
              <a:effectLst/>
              <a:latin typeface="Söhne"/>
            </a:endParaRPr>
          </a:p>
          <a:p>
            <a:pPr marL="457200" lvl="1" indent="0" algn="l">
              <a:buNone/>
            </a:pPr>
            <a:r>
              <a:rPr lang="en-US" b="0" i="0" dirty="0">
                <a:solidFill>
                  <a:srgbClr val="0D0D0D"/>
                </a:solidFill>
                <a:effectLst/>
                <a:latin typeface="Söhne"/>
              </a:rPr>
              <a:t>Name: Dr. Patel</a:t>
            </a:r>
          </a:p>
          <a:p>
            <a:pPr marL="457200" lvl="1" indent="0" algn="l">
              <a:buNone/>
            </a:pPr>
            <a:r>
              <a:rPr lang="en-US" b="0" i="0" dirty="0">
                <a:solidFill>
                  <a:srgbClr val="0D0D0D"/>
                </a:solidFill>
                <a:effectLst/>
                <a:latin typeface="Söhne"/>
              </a:rPr>
              <a:t>Background: Dr. Patel is a plant pathologist conducting research on crop diseases.</a:t>
            </a:r>
          </a:p>
          <a:p>
            <a:pPr marL="457200" lvl="1" indent="0" algn="l">
              <a:buNone/>
            </a:pPr>
            <a:r>
              <a:rPr lang="en-US" b="0" i="0" dirty="0">
                <a:solidFill>
                  <a:srgbClr val="0D0D0D"/>
                </a:solidFill>
                <a:effectLst/>
                <a:latin typeface="Söhne"/>
              </a:rPr>
              <a:t>Needs: Dr. Patel requires a platform that can analyze large datasets of plant images to identify trends in disease prevalence and monitor the spread of new pathogens. Access to advanced analytics tools and the ability to collaborate with other researchers are also important.</a:t>
            </a:r>
          </a:p>
          <a:p>
            <a:pPr marL="457200" lvl="1" indent="0" algn="l">
              <a:buNone/>
            </a:pPr>
            <a:r>
              <a:rPr lang="en-US" b="0" i="0" dirty="0">
                <a:solidFill>
                  <a:srgbClr val="0D0D0D"/>
                </a:solidFill>
                <a:effectLst/>
                <a:latin typeface="Söhne"/>
              </a:rPr>
              <a:t>Motivation: Dr. Patel is motivated to advance scientific knowledge about plant diseases and develop effective strategies for disease management and control.</a:t>
            </a:r>
          </a:p>
          <a:p>
            <a:pPr marL="131445" indent="0" algn="l">
              <a:buNone/>
            </a:pPr>
            <a:r>
              <a:rPr lang="en-US" b="1" i="0" dirty="0">
                <a:solidFill>
                  <a:srgbClr val="0D0D0D"/>
                </a:solidFill>
                <a:effectLst/>
                <a:latin typeface="Söhne"/>
              </a:rPr>
              <a:t>4.   The Agri-Tech Entrepreneur:</a:t>
            </a:r>
            <a:endParaRPr lang="en-US" b="0" i="0" dirty="0">
              <a:solidFill>
                <a:srgbClr val="0D0D0D"/>
              </a:solidFill>
              <a:effectLst/>
              <a:latin typeface="Söhne"/>
            </a:endParaRPr>
          </a:p>
          <a:p>
            <a:pPr marL="457200" lvl="1" indent="0" algn="l">
              <a:buNone/>
            </a:pPr>
            <a:r>
              <a:rPr lang="en-US" b="0" i="0" dirty="0">
                <a:solidFill>
                  <a:srgbClr val="0D0D0D"/>
                </a:solidFill>
                <a:effectLst/>
                <a:latin typeface="Söhne"/>
              </a:rPr>
              <a:t>Name: Sarah</a:t>
            </a:r>
          </a:p>
          <a:p>
            <a:pPr marL="457200" lvl="1" indent="0" algn="l">
              <a:buNone/>
            </a:pPr>
            <a:r>
              <a:rPr lang="en-US" b="0" i="0" dirty="0">
                <a:solidFill>
                  <a:srgbClr val="0D0D0D"/>
                </a:solidFill>
                <a:effectLst/>
                <a:latin typeface="Söhne"/>
              </a:rPr>
              <a:t>Background: Sarah is an entrepreneur who runs a startup company focused on developing agricultural technology solutions.</a:t>
            </a:r>
          </a:p>
          <a:p>
            <a:pPr marL="457200" lvl="1" indent="0" algn="l">
              <a:buNone/>
            </a:pPr>
            <a:r>
              <a:rPr lang="en-US" b="0" i="0" dirty="0">
                <a:solidFill>
                  <a:srgbClr val="0D0D0D"/>
                </a:solidFill>
                <a:effectLst/>
                <a:latin typeface="Söhne"/>
              </a:rPr>
              <a:t>Needs: Sarah needs a plant disease detection system that can be integrated into mobile applications or IoT devices for widespread adoption by farmers. She also requires access to APIs or SDKs to customize the system and integrate it with other agricultural technologies.</a:t>
            </a:r>
          </a:p>
          <a:p>
            <a:pPr marL="457200" lvl="1" indent="0" algn="l">
              <a:buNone/>
            </a:pPr>
            <a:r>
              <a:rPr lang="en-US" b="0" i="0" dirty="0">
                <a:solidFill>
                  <a:srgbClr val="0D0D0D"/>
                </a:solidFill>
                <a:effectLst/>
                <a:latin typeface="Söhne"/>
              </a:rPr>
              <a:t>Motivation: Sarah is motivated to create innovative solutions that address real-world challenges in agriculture while building a successful business.</a:t>
            </a:r>
          </a:p>
          <a:p>
            <a:endParaRPr lang="en-IN" dirty="0"/>
          </a:p>
        </p:txBody>
      </p:sp>
      <p:sp>
        <p:nvSpPr>
          <p:cNvPr id="5" name="Google Shape;181;p21">
            <a:extLst>
              <a:ext uri="{FF2B5EF4-FFF2-40B4-BE49-F238E27FC236}">
                <a16:creationId xmlns:a16="http://schemas.microsoft.com/office/drawing/2014/main" id="{D1FF76F1-7AB0-2FAC-FCAF-ED9CFDAE9EA8}"/>
              </a:ext>
            </a:extLst>
          </p:cNvPr>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a:solidFill>
                  <a:schemeClr val="lt1"/>
                </a:solidFill>
                <a:latin typeface="Times New Roman"/>
                <a:ea typeface="Times New Roman"/>
                <a:cs typeface="Times New Roman"/>
                <a:sym typeface="Times New Roman"/>
              </a:rPr>
              <a:t>PLANT DISEASE DETECTION USING </a:t>
            </a:r>
            <a:r>
              <a:rPr lang="en-US" b="1" dirty="0">
                <a:solidFill>
                  <a:schemeClr val="lt1"/>
                </a:solidFill>
                <a:latin typeface="Times New Roman"/>
                <a:ea typeface="Times New Roman"/>
                <a:cs typeface="Times New Roman"/>
                <a:sym typeface="Times New Roman"/>
              </a:rPr>
              <a:t>CONVOLUTIONAL</a:t>
            </a:r>
            <a:r>
              <a:rPr lang="en-US" sz="1400" b="1" dirty="0">
                <a:solidFill>
                  <a:schemeClr val="lt1"/>
                </a:solidFill>
                <a:latin typeface="Times New Roman"/>
                <a:ea typeface="Times New Roman"/>
                <a:cs typeface="Times New Roman"/>
                <a:sym typeface="Times New Roman"/>
              </a:rPr>
              <a:t> NEURAL NETWORK</a:t>
            </a:r>
            <a:endParaRPr sz="1400" b="1"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2417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3290-1C4C-3035-1DA8-77F605EBFAF5}"/>
              </a:ext>
            </a:extLst>
          </p:cNvPr>
          <p:cNvSpPr>
            <a:spLocks noGrp="1"/>
          </p:cNvSpPr>
          <p:nvPr>
            <p:ph type="title"/>
          </p:nvPr>
        </p:nvSpPr>
        <p:spPr/>
        <p:txBody>
          <a:bodyPr/>
          <a:lstStyle/>
          <a:p>
            <a:r>
              <a:rPr lang="en-IN" dirty="0"/>
              <a:t>Working Agreement</a:t>
            </a:r>
          </a:p>
        </p:txBody>
      </p:sp>
      <p:sp>
        <p:nvSpPr>
          <p:cNvPr id="3" name="Slide Number Placeholder 2">
            <a:extLst>
              <a:ext uri="{FF2B5EF4-FFF2-40B4-BE49-F238E27FC236}">
                <a16:creationId xmlns:a16="http://schemas.microsoft.com/office/drawing/2014/main" id="{556DD564-C609-5250-D1B0-E41EDE290E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4" name="Text Placeholder 3">
            <a:extLst>
              <a:ext uri="{FF2B5EF4-FFF2-40B4-BE49-F238E27FC236}">
                <a16:creationId xmlns:a16="http://schemas.microsoft.com/office/drawing/2014/main" id="{D91DD9BE-15F7-2FBF-33FE-296AE109395E}"/>
              </a:ext>
            </a:extLst>
          </p:cNvPr>
          <p:cNvSpPr>
            <a:spLocks noGrp="1"/>
          </p:cNvSpPr>
          <p:nvPr>
            <p:ph type="body" idx="1"/>
          </p:nvPr>
        </p:nvSpPr>
        <p:spPr/>
        <p:txBody>
          <a:bodyPr/>
          <a:lstStyle/>
          <a:p>
            <a:pPr lvl="7" algn="ctr"/>
            <a:endParaRPr lang="en-IN" dirty="0"/>
          </a:p>
        </p:txBody>
      </p:sp>
      <p:pic>
        <p:nvPicPr>
          <p:cNvPr id="6" name="Picture 5">
            <a:extLst>
              <a:ext uri="{FF2B5EF4-FFF2-40B4-BE49-F238E27FC236}">
                <a16:creationId xmlns:a16="http://schemas.microsoft.com/office/drawing/2014/main" id="{FA1B4E8E-544B-DA31-E327-B17A1BDA836C}"/>
              </a:ext>
            </a:extLst>
          </p:cNvPr>
          <p:cNvPicPr>
            <a:picLocks noChangeAspect="1"/>
          </p:cNvPicPr>
          <p:nvPr/>
        </p:nvPicPr>
        <p:blipFill>
          <a:blip r:embed="rId2"/>
          <a:stretch>
            <a:fillRect/>
          </a:stretch>
        </p:blipFill>
        <p:spPr>
          <a:xfrm>
            <a:off x="1530194" y="1593740"/>
            <a:ext cx="3041806" cy="4280120"/>
          </a:xfrm>
          <a:prstGeom prst="rect">
            <a:avLst/>
          </a:prstGeom>
        </p:spPr>
      </p:pic>
      <p:pic>
        <p:nvPicPr>
          <p:cNvPr id="8" name="Picture 7">
            <a:extLst>
              <a:ext uri="{FF2B5EF4-FFF2-40B4-BE49-F238E27FC236}">
                <a16:creationId xmlns:a16="http://schemas.microsoft.com/office/drawing/2014/main" id="{C75134FF-87A3-8E04-42C3-18437CA64E80}"/>
              </a:ext>
            </a:extLst>
          </p:cNvPr>
          <p:cNvPicPr>
            <a:picLocks noChangeAspect="1"/>
          </p:cNvPicPr>
          <p:nvPr/>
        </p:nvPicPr>
        <p:blipFill>
          <a:blip r:embed="rId3"/>
          <a:stretch>
            <a:fillRect/>
          </a:stretch>
        </p:blipFill>
        <p:spPr>
          <a:xfrm>
            <a:off x="4974690" y="1593740"/>
            <a:ext cx="2952902" cy="4165814"/>
          </a:xfrm>
          <a:prstGeom prst="rect">
            <a:avLst/>
          </a:prstGeom>
        </p:spPr>
      </p:pic>
      <p:sp>
        <p:nvSpPr>
          <p:cNvPr id="9" name="Google Shape;181;p21">
            <a:extLst>
              <a:ext uri="{FF2B5EF4-FFF2-40B4-BE49-F238E27FC236}">
                <a16:creationId xmlns:a16="http://schemas.microsoft.com/office/drawing/2014/main" id="{9060B617-1DD6-1335-9203-A701EC7EED26}"/>
              </a:ext>
            </a:extLst>
          </p:cNvPr>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a:solidFill>
                  <a:schemeClr val="lt1"/>
                </a:solidFill>
                <a:latin typeface="Times New Roman"/>
                <a:ea typeface="Times New Roman"/>
                <a:cs typeface="Times New Roman"/>
                <a:sym typeface="Times New Roman"/>
              </a:rPr>
              <a:t>PLANT DISEASE DETECTION USING </a:t>
            </a:r>
            <a:r>
              <a:rPr lang="en-US" b="1" dirty="0">
                <a:solidFill>
                  <a:schemeClr val="lt1"/>
                </a:solidFill>
                <a:latin typeface="Times New Roman"/>
                <a:ea typeface="Times New Roman"/>
                <a:cs typeface="Times New Roman"/>
                <a:sym typeface="Times New Roman"/>
              </a:rPr>
              <a:t>CONVOLUTIONAL</a:t>
            </a:r>
            <a:r>
              <a:rPr lang="en-US" sz="1400" b="1" dirty="0">
                <a:solidFill>
                  <a:schemeClr val="lt1"/>
                </a:solidFill>
                <a:latin typeface="Times New Roman"/>
                <a:ea typeface="Times New Roman"/>
                <a:cs typeface="Times New Roman"/>
                <a:sym typeface="Times New Roman"/>
              </a:rPr>
              <a:t> NEURAL NETWORK</a:t>
            </a:r>
            <a:endParaRPr sz="1400" b="1"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8898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F127-0EE4-0A73-A216-DEF07C6EA233}"/>
              </a:ext>
            </a:extLst>
          </p:cNvPr>
          <p:cNvSpPr>
            <a:spLocks noGrp="1"/>
          </p:cNvSpPr>
          <p:nvPr>
            <p:ph type="title"/>
          </p:nvPr>
        </p:nvSpPr>
        <p:spPr/>
        <p:txBody>
          <a:bodyPr/>
          <a:lstStyle/>
          <a:p>
            <a:r>
              <a:rPr lang="en-IN" dirty="0"/>
              <a:t>Retrospective</a:t>
            </a:r>
          </a:p>
        </p:txBody>
      </p:sp>
      <p:sp>
        <p:nvSpPr>
          <p:cNvPr id="3" name="Slide Number Placeholder 2">
            <a:extLst>
              <a:ext uri="{FF2B5EF4-FFF2-40B4-BE49-F238E27FC236}">
                <a16:creationId xmlns:a16="http://schemas.microsoft.com/office/drawing/2014/main" id="{16FCE14C-B989-960C-D484-C75D8EA72D2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4" name="Text Placeholder 3">
            <a:extLst>
              <a:ext uri="{FF2B5EF4-FFF2-40B4-BE49-F238E27FC236}">
                <a16:creationId xmlns:a16="http://schemas.microsoft.com/office/drawing/2014/main" id="{A24EF989-9D59-A219-4F62-4A1CF3D63C7D}"/>
              </a:ext>
            </a:extLst>
          </p:cNvPr>
          <p:cNvSpPr>
            <a:spLocks noGrp="1"/>
          </p:cNvSpPr>
          <p:nvPr>
            <p:ph type="body" idx="1"/>
          </p:nvPr>
        </p:nvSpPr>
        <p:spPr>
          <a:xfrm>
            <a:off x="603504" y="1386620"/>
            <a:ext cx="7772400" cy="5410200"/>
          </a:xfrm>
        </p:spPr>
        <p:txBody>
          <a:bodyPr>
            <a:normAutofit/>
          </a:bodyPr>
          <a:lstStyle/>
          <a:p>
            <a:pPr marL="588645" lvl="1" indent="0">
              <a:buNone/>
            </a:pPr>
            <a:r>
              <a:rPr lang="en-US" sz="1800" b="1" dirty="0"/>
              <a:t>What went well?</a:t>
            </a:r>
          </a:p>
          <a:p>
            <a:pPr marL="588645" lvl="1" indent="0">
              <a:buNone/>
            </a:pPr>
            <a:r>
              <a:rPr lang="en-US" sz="1800" dirty="0"/>
              <a:t>▪ We as a team have planned to keep our objective simple to finish and produce what was expected.</a:t>
            </a:r>
          </a:p>
          <a:p>
            <a:pPr marL="588645" lvl="1" indent="0">
              <a:buNone/>
            </a:pPr>
            <a:r>
              <a:rPr lang="en-US" sz="1800" dirty="0"/>
              <a:t>▪ Team had good time working together.</a:t>
            </a:r>
          </a:p>
          <a:p>
            <a:pPr marL="588645" lvl="1" indent="0">
              <a:buNone/>
            </a:pPr>
            <a:r>
              <a:rPr lang="en-US" sz="1800" dirty="0"/>
              <a:t>▪ Active response from team to get involved in tasks with clear thoughts.</a:t>
            </a:r>
          </a:p>
          <a:p>
            <a:pPr marL="588645" lvl="1" indent="0">
              <a:buNone/>
            </a:pPr>
            <a:r>
              <a:rPr lang="en-US" sz="1800" dirty="0"/>
              <a:t>▪ The key was participation and motivation to complete task in time and every member knew what they had to do.</a:t>
            </a:r>
          </a:p>
          <a:p>
            <a:pPr marL="588645" lvl="1" indent="0">
              <a:buNone/>
            </a:pPr>
            <a:r>
              <a:rPr lang="en-US" sz="1800" dirty="0"/>
              <a:t>▪ We had several discussion sessions.</a:t>
            </a:r>
          </a:p>
          <a:p>
            <a:pPr marL="588645" lvl="1" indent="0">
              <a:buNone/>
            </a:pPr>
            <a:r>
              <a:rPr lang="en-US" sz="1800" dirty="0"/>
              <a:t>▪ Overall, every meeting session is effectively used to gain progress and complete sprint on time.</a:t>
            </a:r>
            <a:endParaRPr lang="en-IN" sz="1800" dirty="0"/>
          </a:p>
        </p:txBody>
      </p:sp>
      <p:sp>
        <p:nvSpPr>
          <p:cNvPr id="5" name="Google Shape;181;p21">
            <a:extLst>
              <a:ext uri="{FF2B5EF4-FFF2-40B4-BE49-F238E27FC236}">
                <a16:creationId xmlns:a16="http://schemas.microsoft.com/office/drawing/2014/main" id="{FA4427CD-2166-3B76-9076-929F36FFE71B}"/>
              </a:ext>
            </a:extLst>
          </p:cNvPr>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a:solidFill>
                  <a:schemeClr val="lt1"/>
                </a:solidFill>
                <a:latin typeface="Times New Roman"/>
                <a:ea typeface="Times New Roman"/>
                <a:cs typeface="Times New Roman"/>
                <a:sym typeface="Times New Roman"/>
              </a:rPr>
              <a:t>PLANT DISEASE DETECTION USING </a:t>
            </a:r>
            <a:r>
              <a:rPr lang="en-US" b="1" dirty="0">
                <a:solidFill>
                  <a:schemeClr val="lt1"/>
                </a:solidFill>
                <a:latin typeface="Times New Roman"/>
                <a:ea typeface="Times New Roman"/>
                <a:cs typeface="Times New Roman"/>
                <a:sym typeface="Times New Roman"/>
              </a:rPr>
              <a:t>CONVOLUTIONAL</a:t>
            </a:r>
            <a:r>
              <a:rPr lang="en-US" sz="1400" b="1" dirty="0">
                <a:solidFill>
                  <a:schemeClr val="lt1"/>
                </a:solidFill>
                <a:latin typeface="Times New Roman"/>
                <a:ea typeface="Times New Roman"/>
                <a:cs typeface="Times New Roman"/>
                <a:sym typeface="Times New Roman"/>
              </a:rPr>
              <a:t> NEURAL NETWORK</a:t>
            </a:r>
            <a:endParaRPr sz="1400" b="1"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8432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555580-03E7-4FC2-D183-22BF02CE26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4" name="Text Placeholder 3">
            <a:extLst>
              <a:ext uri="{FF2B5EF4-FFF2-40B4-BE49-F238E27FC236}">
                <a16:creationId xmlns:a16="http://schemas.microsoft.com/office/drawing/2014/main" id="{E2AF6E44-66D0-D29F-5C4E-B960F625EAF1}"/>
              </a:ext>
            </a:extLst>
          </p:cNvPr>
          <p:cNvSpPr>
            <a:spLocks noGrp="1"/>
          </p:cNvSpPr>
          <p:nvPr>
            <p:ph type="body" idx="1"/>
          </p:nvPr>
        </p:nvSpPr>
        <p:spPr>
          <a:xfrm>
            <a:off x="685800" y="646416"/>
            <a:ext cx="7772400" cy="5363966"/>
          </a:xfrm>
        </p:spPr>
        <p:txBody>
          <a:bodyPr>
            <a:normAutofit/>
          </a:bodyPr>
          <a:lstStyle/>
          <a:p>
            <a:pPr marL="131445" indent="0">
              <a:buNone/>
            </a:pPr>
            <a:r>
              <a:rPr lang="en-US" sz="1800" b="1" dirty="0"/>
              <a:t>What Could Be Improved?</a:t>
            </a:r>
          </a:p>
          <a:p>
            <a:r>
              <a:rPr lang="en-US" sz="1800" dirty="0"/>
              <a:t>We frequently try to communicate to discuss about project and advancements even after the </a:t>
            </a:r>
            <a:r>
              <a:rPr lang="en-US" sz="1800" dirty="0" err="1"/>
              <a:t>sprintcompletion</a:t>
            </a:r>
            <a:r>
              <a:rPr lang="en-US" sz="1800" dirty="0"/>
              <a:t>.</a:t>
            </a:r>
          </a:p>
          <a:p>
            <a:r>
              <a:rPr lang="en-US" sz="1800" dirty="0"/>
              <a:t> Setting up time limit for the tasks and learning from previous semester student’s </a:t>
            </a:r>
            <a:r>
              <a:rPr lang="en-US" sz="1800" dirty="0" err="1"/>
              <a:t>sprintsperformance</a:t>
            </a:r>
            <a:r>
              <a:rPr lang="en-US" sz="1800" dirty="0"/>
              <a:t> to make improvements and where can we be better.</a:t>
            </a:r>
          </a:p>
          <a:p>
            <a:endParaRPr lang="en-US" sz="1800" dirty="0"/>
          </a:p>
          <a:p>
            <a:pPr marL="131445" indent="0">
              <a:buNone/>
            </a:pPr>
            <a:r>
              <a:rPr lang="en-US" sz="1800" b="1" dirty="0"/>
              <a:t>What we plan to commit for next sprint?</a:t>
            </a:r>
          </a:p>
          <a:p>
            <a:r>
              <a:rPr lang="en-US" sz="1800" dirty="0"/>
              <a:t> Maintain consistency in performance, improvement is key.</a:t>
            </a:r>
          </a:p>
          <a:p>
            <a:r>
              <a:rPr lang="en-US" sz="1800" dirty="0"/>
              <a:t> Previous students sprint retro can be helpful for improving team balance in which areas team </a:t>
            </a:r>
            <a:r>
              <a:rPr lang="en-US" sz="1800" dirty="0" err="1"/>
              <a:t>islacking</a:t>
            </a:r>
            <a:r>
              <a:rPr lang="en-US" sz="1800" dirty="0"/>
              <a:t>, where we can work according to that.</a:t>
            </a:r>
          </a:p>
          <a:p>
            <a:r>
              <a:rPr lang="en-US" sz="1800" dirty="0"/>
              <a:t> Previous retro stats can be helpful in filling the gaps of next sprint</a:t>
            </a:r>
            <a:endParaRPr lang="en-IN" sz="1800" dirty="0"/>
          </a:p>
        </p:txBody>
      </p:sp>
      <p:sp>
        <p:nvSpPr>
          <p:cNvPr id="5" name="Google Shape;181;p21">
            <a:extLst>
              <a:ext uri="{FF2B5EF4-FFF2-40B4-BE49-F238E27FC236}">
                <a16:creationId xmlns:a16="http://schemas.microsoft.com/office/drawing/2014/main" id="{1AF28446-EC6A-31E4-150B-15AB9BD26B17}"/>
              </a:ext>
            </a:extLst>
          </p:cNvPr>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a:solidFill>
                  <a:schemeClr val="lt1"/>
                </a:solidFill>
                <a:latin typeface="Times New Roman"/>
                <a:ea typeface="Times New Roman"/>
                <a:cs typeface="Times New Roman"/>
                <a:sym typeface="Times New Roman"/>
              </a:rPr>
              <a:t>PLANT DISEASE DETECTION USING </a:t>
            </a:r>
            <a:r>
              <a:rPr lang="en-US" b="1" dirty="0">
                <a:solidFill>
                  <a:schemeClr val="lt1"/>
                </a:solidFill>
                <a:latin typeface="Times New Roman"/>
                <a:ea typeface="Times New Roman"/>
                <a:cs typeface="Times New Roman"/>
                <a:sym typeface="Times New Roman"/>
              </a:rPr>
              <a:t>CONVOLUTIONAL</a:t>
            </a:r>
            <a:r>
              <a:rPr lang="en-US" sz="1400" b="1" dirty="0">
                <a:solidFill>
                  <a:schemeClr val="lt1"/>
                </a:solidFill>
                <a:latin typeface="Times New Roman"/>
                <a:ea typeface="Times New Roman"/>
                <a:cs typeface="Times New Roman"/>
                <a:sym typeface="Times New Roman"/>
              </a:rPr>
              <a:t> NEURAL NETWORK</a:t>
            </a:r>
            <a:endParaRPr sz="1400" b="1"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50318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51C8-BF5C-10E9-9FFF-9D8956F440BD}"/>
              </a:ext>
            </a:extLst>
          </p:cNvPr>
          <p:cNvSpPr>
            <a:spLocks noGrp="1"/>
          </p:cNvSpPr>
          <p:nvPr>
            <p:ph type="title"/>
          </p:nvPr>
        </p:nvSpPr>
        <p:spPr/>
        <p:txBody>
          <a:bodyPr/>
          <a:lstStyle/>
          <a:p>
            <a:r>
              <a:rPr lang="en-US" dirty="0"/>
              <a:t>WIKI Page</a:t>
            </a:r>
            <a:endParaRPr lang="en-IN" dirty="0"/>
          </a:p>
        </p:txBody>
      </p:sp>
      <p:sp>
        <p:nvSpPr>
          <p:cNvPr id="3" name="Slide Number Placeholder 2">
            <a:extLst>
              <a:ext uri="{FF2B5EF4-FFF2-40B4-BE49-F238E27FC236}">
                <a16:creationId xmlns:a16="http://schemas.microsoft.com/office/drawing/2014/main" id="{7FEE614E-26AB-9573-27B6-BAEADD32E31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4" name="Text Placeholder 3">
            <a:extLst>
              <a:ext uri="{FF2B5EF4-FFF2-40B4-BE49-F238E27FC236}">
                <a16:creationId xmlns:a16="http://schemas.microsoft.com/office/drawing/2014/main" id="{C4ABDFA5-3EBD-BBCD-7933-83361C7DBA2D}"/>
              </a:ext>
            </a:extLst>
          </p:cNvPr>
          <p:cNvSpPr>
            <a:spLocks noGrp="1"/>
          </p:cNvSpPr>
          <p:nvPr>
            <p:ph type="body" idx="1"/>
          </p:nvPr>
        </p:nvSpPr>
        <p:spPr>
          <a:xfrm>
            <a:off x="381000" y="2374900"/>
            <a:ext cx="8382000" cy="1651000"/>
          </a:xfrm>
        </p:spPr>
        <p:txBody>
          <a:bodyPr>
            <a:normAutofit lnSpcReduction="10000"/>
          </a:bodyPr>
          <a:lstStyle/>
          <a:p>
            <a:pPr marL="131445" indent="0">
              <a:buNone/>
            </a:pPr>
            <a:r>
              <a:rPr lang="en-IN" dirty="0"/>
              <a:t>https://github.com/surakarthi/Group-2-Cs-691/wiki/Welcome-to-the-Group%E2%80%902%E2%80%90Cs%E2%80%90691-wiki!</a:t>
            </a:r>
          </a:p>
        </p:txBody>
      </p:sp>
      <p:sp>
        <p:nvSpPr>
          <p:cNvPr id="5" name="Google Shape;181;p21">
            <a:extLst>
              <a:ext uri="{FF2B5EF4-FFF2-40B4-BE49-F238E27FC236}">
                <a16:creationId xmlns:a16="http://schemas.microsoft.com/office/drawing/2014/main" id="{EF773517-61A7-CAF3-E9F0-1C651560A000}"/>
              </a:ext>
            </a:extLst>
          </p:cNvPr>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a:solidFill>
                  <a:schemeClr val="lt1"/>
                </a:solidFill>
                <a:latin typeface="Times New Roman"/>
                <a:ea typeface="Times New Roman"/>
                <a:cs typeface="Times New Roman"/>
                <a:sym typeface="Times New Roman"/>
              </a:rPr>
              <a:t>PLANT DISEASE DETECTION USING </a:t>
            </a:r>
            <a:r>
              <a:rPr lang="en-US" b="1" dirty="0">
                <a:solidFill>
                  <a:schemeClr val="lt1"/>
                </a:solidFill>
                <a:latin typeface="Times New Roman"/>
                <a:ea typeface="Times New Roman"/>
                <a:cs typeface="Times New Roman"/>
                <a:sym typeface="Times New Roman"/>
              </a:rPr>
              <a:t>CONVOLUTIONAL</a:t>
            </a:r>
            <a:r>
              <a:rPr lang="en-US" sz="1400" b="1" dirty="0">
                <a:solidFill>
                  <a:schemeClr val="lt1"/>
                </a:solidFill>
                <a:latin typeface="Times New Roman"/>
                <a:ea typeface="Times New Roman"/>
                <a:cs typeface="Times New Roman"/>
                <a:sym typeface="Times New Roman"/>
              </a:rPr>
              <a:t> NEURAL NETWORK</a:t>
            </a:r>
            <a:endParaRPr sz="1400" b="1"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3219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721804" y="1916832"/>
            <a:ext cx="7772400" cy="2650306"/>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Clr>
                <a:schemeClr val="dk2"/>
              </a:buClr>
              <a:buSzPts val="6000"/>
              <a:buFont typeface="Libre Franklin"/>
              <a:buNone/>
            </a:pPr>
            <a:br>
              <a:rPr lang="en-US" sz="6000" b="1"/>
            </a:br>
            <a:br>
              <a:rPr lang="en-US" sz="6000" b="1"/>
            </a:br>
            <a:r>
              <a:rPr lang="en-US" sz="6000" b="1" u="sng">
                <a:latin typeface="Times New Roman"/>
                <a:ea typeface="Times New Roman"/>
                <a:cs typeface="Times New Roman"/>
                <a:sym typeface="Times New Roman"/>
              </a:rPr>
              <a:t>Thank You </a:t>
            </a:r>
            <a:br>
              <a:rPr lang="en-US" sz="6000" b="1" u="sng"/>
            </a:br>
            <a:endParaRPr sz="6000" b="1" u="sng"/>
          </a:p>
        </p:txBody>
      </p:sp>
      <p:sp>
        <p:nvSpPr>
          <p:cNvPr id="203" name="Google Shape;203;p2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16</a:t>
            </a:fld>
            <a:endParaRPr/>
          </a:p>
        </p:txBody>
      </p:sp>
      <p:sp>
        <p:nvSpPr>
          <p:cNvPr id="204" name="Google Shape;204;p24"/>
          <p:cNvSpPr txBox="1"/>
          <p:nvPr/>
        </p:nvSpPr>
        <p:spPr>
          <a:xfrm>
            <a:off x="395536" y="302526"/>
            <a:ext cx="8424936"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PLANT DISEASE DETECTION USING </a:t>
            </a:r>
            <a:r>
              <a:rPr lang="en-US" b="1">
                <a:solidFill>
                  <a:schemeClr val="lt1"/>
                </a:solidFill>
                <a:latin typeface="Times New Roman"/>
                <a:ea typeface="Times New Roman"/>
                <a:cs typeface="Times New Roman"/>
                <a:sym typeface="Times New Roman"/>
              </a:rPr>
              <a:t>CONVOLUTIONAL</a:t>
            </a:r>
            <a:r>
              <a:rPr lang="en-US" sz="1400" b="1">
                <a:solidFill>
                  <a:schemeClr val="lt1"/>
                </a:solidFill>
                <a:latin typeface="Times New Roman"/>
                <a:ea typeface="Times New Roman"/>
                <a:cs typeface="Times New Roman"/>
                <a:sym typeface="Times New Roman"/>
              </a:rPr>
              <a:t> NEURAL NETWORK</a:t>
            </a:r>
            <a:endParaRPr sz="1400" b="1">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2E1A-6313-B2F6-1C1C-A4BD0193967F}"/>
              </a:ext>
            </a:extLst>
          </p:cNvPr>
          <p:cNvSpPr>
            <a:spLocks noGrp="1"/>
          </p:cNvSpPr>
          <p:nvPr>
            <p:ph type="title"/>
          </p:nvPr>
        </p:nvSpPr>
        <p:spPr/>
        <p:txBody>
          <a:bodyPr/>
          <a:lstStyle/>
          <a:p>
            <a:r>
              <a:rPr lang="en-US" dirty="0"/>
              <a:t>Team Members</a:t>
            </a:r>
            <a:endParaRPr lang="en-IN" dirty="0"/>
          </a:p>
        </p:txBody>
      </p:sp>
      <p:sp>
        <p:nvSpPr>
          <p:cNvPr id="3" name="Slide Number Placeholder 2">
            <a:extLst>
              <a:ext uri="{FF2B5EF4-FFF2-40B4-BE49-F238E27FC236}">
                <a16:creationId xmlns:a16="http://schemas.microsoft.com/office/drawing/2014/main" id="{A084C592-78DE-8360-9A98-9B038A5267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4" name="Text Placeholder 3">
            <a:extLst>
              <a:ext uri="{FF2B5EF4-FFF2-40B4-BE49-F238E27FC236}">
                <a16:creationId xmlns:a16="http://schemas.microsoft.com/office/drawing/2014/main" id="{367C2500-FD30-09F2-980E-6331D7D3D520}"/>
              </a:ext>
            </a:extLst>
          </p:cNvPr>
          <p:cNvSpPr>
            <a:spLocks noGrp="1"/>
          </p:cNvSpPr>
          <p:nvPr>
            <p:ph type="body" idx="1"/>
          </p:nvPr>
        </p:nvSpPr>
        <p:spPr>
          <a:xfrm>
            <a:off x="146304" y="1294544"/>
            <a:ext cx="8853858" cy="4993240"/>
          </a:xfrm>
        </p:spPr>
        <p:txBody>
          <a:bodyPr/>
          <a:lstStyle/>
          <a:p>
            <a:pPr marL="131445" indent="0">
              <a:buNone/>
            </a:pPr>
            <a:r>
              <a:rPr lang="en-US" dirty="0"/>
              <a:t> </a:t>
            </a:r>
            <a:endParaRPr lang="en-IN" dirty="0"/>
          </a:p>
        </p:txBody>
      </p:sp>
      <p:pic>
        <p:nvPicPr>
          <p:cNvPr id="6" name="Picture 5">
            <a:extLst>
              <a:ext uri="{FF2B5EF4-FFF2-40B4-BE49-F238E27FC236}">
                <a16:creationId xmlns:a16="http://schemas.microsoft.com/office/drawing/2014/main" id="{98C3CA0E-4C6E-6704-584C-2ED89020C9F5}"/>
              </a:ext>
            </a:extLst>
          </p:cNvPr>
          <p:cNvPicPr>
            <a:picLocks noChangeAspect="1"/>
          </p:cNvPicPr>
          <p:nvPr/>
        </p:nvPicPr>
        <p:blipFill>
          <a:blip r:embed="rId2"/>
          <a:stretch>
            <a:fillRect/>
          </a:stretch>
        </p:blipFill>
        <p:spPr>
          <a:xfrm>
            <a:off x="908593" y="4058423"/>
            <a:ext cx="1577319" cy="1620482"/>
          </a:xfrm>
          <a:prstGeom prst="rect">
            <a:avLst/>
          </a:prstGeom>
        </p:spPr>
      </p:pic>
      <p:pic>
        <p:nvPicPr>
          <p:cNvPr id="8" name="Picture 7">
            <a:extLst>
              <a:ext uri="{FF2B5EF4-FFF2-40B4-BE49-F238E27FC236}">
                <a16:creationId xmlns:a16="http://schemas.microsoft.com/office/drawing/2014/main" id="{0CFE1E6D-74FA-23E5-0BAF-1CCA1C0A652F}"/>
              </a:ext>
            </a:extLst>
          </p:cNvPr>
          <p:cNvPicPr>
            <a:picLocks noChangeAspect="1"/>
          </p:cNvPicPr>
          <p:nvPr/>
        </p:nvPicPr>
        <p:blipFill>
          <a:blip r:embed="rId3"/>
          <a:stretch>
            <a:fillRect/>
          </a:stretch>
        </p:blipFill>
        <p:spPr>
          <a:xfrm>
            <a:off x="6332496" y="1780672"/>
            <a:ext cx="1512093" cy="1502197"/>
          </a:xfrm>
          <a:prstGeom prst="rect">
            <a:avLst/>
          </a:prstGeom>
        </p:spPr>
      </p:pic>
      <p:pic>
        <p:nvPicPr>
          <p:cNvPr id="12" name="Picture 11">
            <a:extLst>
              <a:ext uri="{FF2B5EF4-FFF2-40B4-BE49-F238E27FC236}">
                <a16:creationId xmlns:a16="http://schemas.microsoft.com/office/drawing/2014/main" id="{D82F27B1-29B4-7E3B-E823-A4AA7EB7AD5B}"/>
              </a:ext>
            </a:extLst>
          </p:cNvPr>
          <p:cNvPicPr>
            <a:picLocks noChangeAspect="1"/>
          </p:cNvPicPr>
          <p:nvPr/>
        </p:nvPicPr>
        <p:blipFill>
          <a:blip r:embed="rId4"/>
          <a:stretch>
            <a:fillRect/>
          </a:stretch>
        </p:blipFill>
        <p:spPr>
          <a:xfrm>
            <a:off x="3412024" y="1780674"/>
            <a:ext cx="1417064" cy="1502196"/>
          </a:xfrm>
          <a:prstGeom prst="rect">
            <a:avLst/>
          </a:prstGeom>
        </p:spPr>
      </p:pic>
      <p:pic>
        <p:nvPicPr>
          <p:cNvPr id="16" name="Picture 15">
            <a:extLst>
              <a:ext uri="{FF2B5EF4-FFF2-40B4-BE49-F238E27FC236}">
                <a16:creationId xmlns:a16="http://schemas.microsoft.com/office/drawing/2014/main" id="{BCBB2475-4DA2-8DEE-956B-8D4695C709E3}"/>
              </a:ext>
            </a:extLst>
          </p:cNvPr>
          <p:cNvPicPr>
            <a:picLocks noChangeAspect="1"/>
          </p:cNvPicPr>
          <p:nvPr/>
        </p:nvPicPr>
        <p:blipFill>
          <a:blip r:embed="rId5"/>
          <a:stretch>
            <a:fillRect/>
          </a:stretch>
        </p:blipFill>
        <p:spPr>
          <a:xfrm>
            <a:off x="963939" y="1903223"/>
            <a:ext cx="1577319" cy="1379647"/>
          </a:xfrm>
          <a:prstGeom prst="rect">
            <a:avLst/>
          </a:prstGeom>
        </p:spPr>
      </p:pic>
      <p:pic>
        <p:nvPicPr>
          <p:cNvPr id="18" name="Picture 17">
            <a:extLst>
              <a:ext uri="{FF2B5EF4-FFF2-40B4-BE49-F238E27FC236}">
                <a16:creationId xmlns:a16="http://schemas.microsoft.com/office/drawing/2014/main" id="{EBB4F949-F2FE-AD00-BDFC-9EBDBB40FD66}"/>
              </a:ext>
            </a:extLst>
          </p:cNvPr>
          <p:cNvPicPr>
            <a:picLocks noChangeAspect="1"/>
          </p:cNvPicPr>
          <p:nvPr/>
        </p:nvPicPr>
        <p:blipFill>
          <a:blip r:embed="rId6"/>
          <a:stretch>
            <a:fillRect/>
          </a:stretch>
        </p:blipFill>
        <p:spPr>
          <a:xfrm>
            <a:off x="3248201" y="4058422"/>
            <a:ext cx="1847051" cy="1687860"/>
          </a:xfrm>
          <a:prstGeom prst="rect">
            <a:avLst/>
          </a:prstGeom>
        </p:spPr>
      </p:pic>
      <p:pic>
        <p:nvPicPr>
          <p:cNvPr id="20" name="Picture 19">
            <a:extLst>
              <a:ext uri="{FF2B5EF4-FFF2-40B4-BE49-F238E27FC236}">
                <a16:creationId xmlns:a16="http://schemas.microsoft.com/office/drawing/2014/main" id="{8004DDFE-CA48-B9B6-0F67-8AD591C4EAC8}"/>
              </a:ext>
            </a:extLst>
          </p:cNvPr>
          <p:cNvPicPr>
            <a:picLocks noChangeAspect="1"/>
          </p:cNvPicPr>
          <p:nvPr/>
        </p:nvPicPr>
        <p:blipFill>
          <a:blip r:embed="rId7"/>
          <a:stretch>
            <a:fillRect/>
          </a:stretch>
        </p:blipFill>
        <p:spPr>
          <a:xfrm>
            <a:off x="6332497" y="4058422"/>
            <a:ext cx="1762349" cy="1502197"/>
          </a:xfrm>
          <a:prstGeom prst="rect">
            <a:avLst/>
          </a:prstGeom>
        </p:spPr>
      </p:pic>
      <p:sp>
        <p:nvSpPr>
          <p:cNvPr id="22" name="TextBox 21">
            <a:extLst>
              <a:ext uri="{FF2B5EF4-FFF2-40B4-BE49-F238E27FC236}">
                <a16:creationId xmlns:a16="http://schemas.microsoft.com/office/drawing/2014/main" id="{4F0F693E-4BC1-2151-879C-292835944A65}"/>
              </a:ext>
            </a:extLst>
          </p:cNvPr>
          <p:cNvSpPr txBox="1"/>
          <p:nvPr/>
        </p:nvSpPr>
        <p:spPr>
          <a:xfrm>
            <a:off x="1136842" y="3449544"/>
            <a:ext cx="1120820" cy="307777"/>
          </a:xfrm>
          <a:prstGeom prst="rect">
            <a:avLst/>
          </a:prstGeom>
          <a:noFill/>
        </p:spPr>
        <p:txBody>
          <a:bodyPr wrap="none" rtlCol="0">
            <a:spAutoFit/>
          </a:bodyPr>
          <a:lstStyle/>
          <a:p>
            <a:r>
              <a:rPr lang="en-US" dirty="0" err="1"/>
              <a:t>Karhik</a:t>
            </a:r>
            <a:r>
              <a:rPr lang="en-US" dirty="0"/>
              <a:t> Sura</a:t>
            </a:r>
            <a:endParaRPr lang="en-IN" dirty="0"/>
          </a:p>
        </p:txBody>
      </p:sp>
      <p:sp>
        <p:nvSpPr>
          <p:cNvPr id="24" name="TextBox 23">
            <a:extLst>
              <a:ext uri="{FF2B5EF4-FFF2-40B4-BE49-F238E27FC236}">
                <a16:creationId xmlns:a16="http://schemas.microsoft.com/office/drawing/2014/main" id="{9D188B8F-297E-6D7B-1E56-45BF37F982EC}"/>
              </a:ext>
            </a:extLst>
          </p:cNvPr>
          <p:cNvSpPr txBox="1"/>
          <p:nvPr/>
        </p:nvSpPr>
        <p:spPr>
          <a:xfrm>
            <a:off x="3412024" y="3414454"/>
            <a:ext cx="1665171" cy="307777"/>
          </a:xfrm>
          <a:prstGeom prst="rect">
            <a:avLst/>
          </a:prstGeom>
          <a:noFill/>
        </p:spPr>
        <p:txBody>
          <a:bodyPr wrap="square" rtlCol="0">
            <a:spAutoFit/>
          </a:bodyPr>
          <a:lstStyle/>
          <a:p>
            <a:r>
              <a:rPr lang="en-IN" sz="1400" b="0" i="0" dirty="0" err="1">
                <a:solidFill>
                  <a:srgbClr val="1F2328"/>
                </a:solidFill>
                <a:effectLst/>
                <a:latin typeface="Times New Roman" panose="02020603050405020304" pitchFamily="18" charset="0"/>
                <a:cs typeface="Times New Roman" panose="02020603050405020304" pitchFamily="18" charset="0"/>
              </a:rPr>
              <a:t>Katikam</a:t>
            </a:r>
            <a:r>
              <a:rPr lang="en-IN" sz="1400" b="0" i="0" dirty="0">
                <a:solidFill>
                  <a:srgbClr val="1F2328"/>
                </a:solidFill>
                <a:effectLst/>
                <a:latin typeface="Times New Roman" panose="02020603050405020304" pitchFamily="18" charset="0"/>
                <a:cs typeface="Times New Roman" panose="02020603050405020304" pitchFamily="18" charset="0"/>
              </a:rPr>
              <a:t> Priyanka</a:t>
            </a:r>
            <a:endParaRPr lang="en-IN" dirty="0"/>
          </a:p>
        </p:txBody>
      </p:sp>
      <p:sp>
        <p:nvSpPr>
          <p:cNvPr id="25" name="TextBox 24">
            <a:extLst>
              <a:ext uri="{FF2B5EF4-FFF2-40B4-BE49-F238E27FC236}">
                <a16:creationId xmlns:a16="http://schemas.microsoft.com/office/drawing/2014/main" id="{9E4715AB-06C3-69DE-AC64-1844AC28E367}"/>
              </a:ext>
            </a:extLst>
          </p:cNvPr>
          <p:cNvSpPr txBox="1"/>
          <p:nvPr/>
        </p:nvSpPr>
        <p:spPr>
          <a:xfrm>
            <a:off x="1104646" y="5826118"/>
            <a:ext cx="1436612" cy="307777"/>
          </a:xfrm>
          <a:prstGeom prst="rect">
            <a:avLst/>
          </a:prstGeom>
          <a:noFill/>
        </p:spPr>
        <p:txBody>
          <a:bodyPr wrap="none" rtlCol="0">
            <a:spAutoFit/>
          </a:bodyPr>
          <a:lstStyle/>
          <a:p>
            <a:r>
              <a:rPr lang="en-IN" b="0" i="0" dirty="0" err="1">
                <a:solidFill>
                  <a:srgbClr val="1F2328"/>
                </a:solidFill>
                <a:effectLst/>
                <a:latin typeface="-apple-system"/>
              </a:rPr>
              <a:t>Tejeshwar</a:t>
            </a:r>
            <a:r>
              <a:rPr lang="en-IN" b="0" i="0" dirty="0">
                <a:solidFill>
                  <a:srgbClr val="1F2328"/>
                </a:solidFill>
                <a:effectLst/>
                <a:latin typeface="-apple-system"/>
              </a:rPr>
              <a:t> Reddy</a:t>
            </a:r>
            <a:endParaRPr lang="en-IN" dirty="0"/>
          </a:p>
        </p:txBody>
      </p:sp>
      <p:sp>
        <p:nvSpPr>
          <p:cNvPr id="27" name="TextBox 26">
            <a:extLst>
              <a:ext uri="{FF2B5EF4-FFF2-40B4-BE49-F238E27FC236}">
                <a16:creationId xmlns:a16="http://schemas.microsoft.com/office/drawing/2014/main" id="{DF561BC9-32E8-1ED4-1FCF-F7980AFCE1A6}"/>
              </a:ext>
            </a:extLst>
          </p:cNvPr>
          <p:cNvSpPr txBox="1"/>
          <p:nvPr/>
        </p:nvSpPr>
        <p:spPr>
          <a:xfrm>
            <a:off x="6608112" y="3449544"/>
            <a:ext cx="861133" cy="307777"/>
          </a:xfrm>
          <a:prstGeom prst="rect">
            <a:avLst/>
          </a:prstGeom>
          <a:noFill/>
        </p:spPr>
        <p:txBody>
          <a:bodyPr wrap="none" rtlCol="0">
            <a:spAutoFit/>
          </a:bodyPr>
          <a:lstStyle/>
          <a:p>
            <a:r>
              <a:rPr lang="en-IN" b="0" i="0" dirty="0">
                <a:solidFill>
                  <a:srgbClr val="1F2328"/>
                </a:solidFill>
                <a:effectLst/>
                <a:latin typeface="-apple-system"/>
              </a:rPr>
              <a:t>Shiva Sai </a:t>
            </a:r>
            <a:endParaRPr lang="en-IN" dirty="0"/>
          </a:p>
        </p:txBody>
      </p:sp>
      <p:sp>
        <p:nvSpPr>
          <p:cNvPr id="28" name="TextBox 27">
            <a:extLst>
              <a:ext uri="{FF2B5EF4-FFF2-40B4-BE49-F238E27FC236}">
                <a16:creationId xmlns:a16="http://schemas.microsoft.com/office/drawing/2014/main" id="{979B8E9E-8587-6C69-646A-043E48F3CF93}"/>
              </a:ext>
            </a:extLst>
          </p:cNvPr>
          <p:cNvSpPr txBox="1"/>
          <p:nvPr/>
        </p:nvSpPr>
        <p:spPr>
          <a:xfrm>
            <a:off x="6744836" y="5707831"/>
            <a:ext cx="1104790" cy="307777"/>
          </a:xfrm>
          <a:prstGeom prst="rect">
            <a:avLst/>
          </a:prstGeom>
          <a:noFill/>
        </p:spPr>
        <p:txBody>
          <a:bodyPr wrap="none" rtlCol="0">
            <a:spAutoFit/>
          </a:bodyPr>
          <a:lstStyle/>
          <a:p>
            <a:r>
              <a:rPr lang="en-IN" b="0" i="0">
                <a:solidFill>
                  <a:srgbClr val="1F2328"/>
                </a:solidFill>
                <a:effectLst/>
                <a:latin typeface="-apple-system"/>
              </a:rPr>
              <a:t>Tulasi Sherla</a:t>
            </a:r>
            <a:endParaRPr lang="en-IN"/>
          </a:p>
        </p:txBody>
      </p:sp>
      <p:sp>
        <p:nvSpPr>
          <p:cNvPr id="29" name="TextBox 28">
            <a:extLst>
              <a:ext uri="{FF2B5EF4-FFF2-40B4-BE49-F238E27FC236}">
                <a16:creationId xmlns:a16="http://schemas.microsoft.com/office/drawing/2014/main" id="{D088F6EF-6D1F-F3E5-F655-B9DD111123A2}"/>
              </a:ext>
            </a:extLst>
          </p:cNvPr>
          <p:cNvSpPr txBox="1"/>
          <p:nvPr/>
        </p:nvSpPr>
        <p:spPr>
          <a:xfrm>
            <a:off x="3425248" y="5826117"/>
            <a:ext cx="1531188" cy="307777"/>
          </a:xfrm>
          <a:prstGeom prst="rect">
            <a:avLst/>
          </a:prstGeom>
          <a:noFill/>
        </p:spPr>
        <p:txBody>
          <a:bodyPr wrap="none" rtlCol="0">
            <a:spAutoFit/>
          </a:bodyPr>
          <a:lstStyle/>
          <a:p>
            <a:r>
              <a:rPr lang="en-IN" b="0" i="0" dirty="0">
                <a:solidFill>
                  <a:srgbClr val="1F2328"/>
                </a:solidFill>
                <a:effectLst/>
                <a:latin typeface="-apple-system"/>
              </a:rPr>
              <a:t>Neelima </a:t>
            </a:r>
            <a:r>
              <a:rPr lang="en-IN" b="0" i="0" dirty="0" err="1">
                <a:solidFill>
                  <a:srgbClr val="1F2328"/>
                </a:solidFill>
                <a:effectLst/>
                <a:latin typeface="-apple-system"/>
              </a:rPr>
              <a:t>Marepalli</a:t>
            </a:r>
            <a:endParaRPr lang="en-IN" dirty="0"/>
          </a:p>
        </p:txBody>
      </p:sp>
    </p:spTree>
    <p:extLst>
      <p:ext uri="{BB962C8B-B14F-4D97-AF65-F5344CB8AC3E}">
        <p14:creationId xmlns:p14="http://schemas.microsoft.com/office/powerpoint/2010/main" val="397873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5B1E-EB82-EE0B-4890-31FC2C258116}"/>
              </a:ext>
            </a:extLst>
          </p:cNvPr>
          <p:cNvSpPr>
            <a:spLocks noGrp="1"/>
          </p:cNvSpPr>
          <p:nvPr>
            <p:ph type="title"/>
          </p:nvPr>
        </p:nvSpPr>
        <p:spPr/>
        <p:txBody>
          <a:bodyPr/>
          <a:lstStyle/>
          <a:p>
            <a:r>
              <a:rPr lang="en-US" dirty="0"/>
              <a:t>Roles and Responsibilities</a:t>
            </a:r>
            <a:endParaRPr lang="en-IN" dirty="0"/>
          </a:p>
        </p:txBody>
      </p:sp>
      <p:sp>
        <p:nvSpPr>
          <p:cNvPr id="3" name="Slide Number Placeholder 2">
            <a:extLst>
              <a:ext uri="{FF2B5EF4-FFF2-40B4-BE49-F238E27FC236}">
                <a16:creationId xmlns:a16="http://schemas.microsoft.com/office/drawing/2014/main" id="{E3349FC1-3C42-9358-1E48-EF997E16C8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4" name="Text Placeholder 3">
            <a:extLst>
              <a:ext uri="{FF2B5EF4-FFF2-40B4-BE49-F238E27FC236}">
                <a16:creationId xmlns:a16="http://schemas.microsoft.com/office/drawing/2014/main" id="{7B990789-AFF8-A8D9-DFD0-4D45C90331C3}"/>
              </a:ext>
            </a:extLst>
          </p:cNvPr>
          <p:cNvSpPr>
            <a:spLocks noGrp="1"/>
          </p:cNvSpPr>
          <p:nvPr>
            <p:ph type="body" idx="1"/>
          </p:nvPr>
        </p:nvSpPr>
        <p:spPr/>
        <p:txBody>
          <a:bodyPr>
            <a:normAutofit/>
          </a:bodyPr>
          <a:lstStyle/>
          <a:p>
            <a:r>
              <a:rPr lang="en-US" sz="2800" dirty="0">
                <a:latin typeface="Times New Roman" panose="02020603050405020304" pitchFamily="18" charset="0"/>
                <a:cs typeface="Times New Roman" panose="02020603050405020304" pitchFamily="18" charset="0"/>
              </a:rPr>
              <a:t>Karthik Sura (Developer)</a:t>
            </a:r>
          </a:p>
          <a:p>
            <a:r>
              <a:rPr lang="en-IN" sz="2800" b="0" i="0" dirty="0" err="1">
                <a:solidFill>
                  <a:srgbClr val="1F2328"/>
                </a:solidFill>
                <a:effectLst/>
                <a:latin typeface="Times New Roman" panose="02020603050405020304" pitchFamily="18" charset="0"/>
                <a:cs typeface="Times New Roman" panose="02020603050405020304" pitchFamily="18" charset="0"/>
              </a:rPr>
              <a:t>Katikam</a:t>
            </a:r>
            <a:r>
              <a:rPr lang="en-IN" sz="2800" b="0" i="0" dirty="0">
                <a:solidFill>
                  <a:srgbClr val="1F2328"/>
                </a:solidFill>
                <a:effectLst/>
                <a:latin typeface="Times New Roman" panose="02020603050405020304" pitchFamily="18" charset="0"/>
                <a:cs typeface="Times New Roman" panose="02020603050405020304" pitchFamily="18" charset="0"/>
              </a:rPr>
              <a:t> Priyanka (Model Architect)</a:t>
            </a:r>
            <a:endParaRPr lang="en-US" sz="2800" b="0" i="0" dirty="0">
              <a:solidFill>
                <a:srgbClr val="1F2328"/>
              </a:solidFill>
              <a:effectLst/>
              <a:latin typeface="Times New Roman" panose="02020603050405020304" pitchFamily="18" charset="0"/>
              <a:cs typeface="Times New Roman" panose="02020603050405020304" pitchFamily="18" charset="0"/>
            </a:endParaRPr>
          </a:p>
          <a:p>
            <a:r>
              <a:rPr lang="en-IN" sz="2800" b="0" i="0" dirty="0" err="1">
                <a:solidFill>
                  <a:srgbClr val="1F2328"/>
                </a:solidFill>
                <a:effectLst/>
                <a:latin typeface="Times New Roman" panose="02020603050405020304" pitchFamily="18" charset="0"/>
                <a:cs typeface="Times New Roman" panose="02020603050405020304" pitchFamily="18" charset="0"/>
              </a:rPr>
              <a:t>Tejeshwar</a:t>
            </a:r>
            <a:r>
              <a:rPr lang="en-IN" sz="2800" b="0" i="0" dirty="0">
                <a:solidFill>
                  <a:srgbClr val="1F2328"/>
                </a:solidFill>
                <a:effectLst/>
                <a:latin typeface="Times New Roman" panose="02020603050405020304" pitchFamily="18" charset="0"/>
                <a:cs typeface="Times New Roman" panose="02020603050405020304" pitchFamily="18" charset="0"/>
              </a:rPr>
              <a:t> Redd</a:t>
            </a:r>
            <a:r>
              <a:rPr lang="en-US" sz="2800" dirty="0">
                <a:solidFill>
                  <a:srgbClr val="1F2328"/>
                </a:solidFill>
                <a:latin typeface="Times New Roman" panose="02020603050405020304" pitchFamily="18" charset="0"/>
                <a:cs typeface="Times New Roman" panose="02020603050405020304" pitchFamily="18" charset="0"/>
              </a:rPr>
              <a:t>y (Developer)</a:t>
            </a:r>
          </a:p>
          <a:p>
            <a:r>
              <a:rPr lang="en-IN" sz="2800" b="0" i="0" dirty="0">
                <a:solidFill>
                  <a:srgbClr val="1F2328"/>
                </a:solidFill>
                <a:effectLst/>
                <a:latin typeface="Times New Roman" panose="02020603050405020304" pitchFamily="18" charset="0"/>
                <a:cs typeface="Times New Roman" panose="02020603050405020304" pitchFamily="18" charset="0"/>
              </a:rPr>
              <a:t>Shiva Sa</a:t>
            </a:r>
            <a:r>
              <a:rPr lang="en-US" sz="2800" b="0" i="0" dirty="0" err="1">
                <a:solidFill>
                  <a:srgbClr val="1F2328"/>
                </a:solidFill>
                <a:effectLst/>
                <a:latin typeface="Times New Roman" panose="02020603050405020304" pitchFamily="18" charset="0"/>
                <a:cs typeface="Times New Roman" panose="02020603050405020304" pitchFamily="18" charset="0"/>
              </a:rPr>
              <a:t>i</a:t>
            </a:r>
            <a:r>
              <a:rPr lang="en-US" sz="2800" b="0" i="0" dirty="0">
                <a:solidFill>
                  <a:srgbClr val="1F2328"/>
                </a:solidFill>
                <a:effectLst/>
                <a:latin typeface="Times New Roman" panose="02020603050405020304" pitchFamily="18" charset="0"/>
                <a:cs typeface="Times New Roman" panose="02020603050405020304" pitchFamily="18" charset="0"/>
              </a:rPr>
              <a:t> (Data Acquisition and Preprocessing Specialist)</a:t>
            </a:r>
          </a:p>
          <a:p>
            <a:r>
              <a:rPr lang="en-IN" sz="2800" b="0" i="0" dirty="0">
                <a:solidFill>
                  <a:srgbClr val="1F2328"/>
                </a:solidFill>
                <a:effectLst/>
                <a:latin typeface="Times New Roman" panose="02020603050405020304" pitchFamily="18" charset="0"/>
                <a:cs typeface="Times New Roman" panose="02020603050405020304" pitchFamily="18" charset="0"/>
              </a:rPr>
              <a:t>Tulasi </a:t>
            </a:r>
            <a:r>
              <a:rPr lang="en-IN" sz="2800" b="0" i="0" dirty="0" err="1">
                <a:solidFill>
                  <a:srgbClr val="1F2328"/>
                </a:solidFill>
                <a:effectLst/>
                <a:latin typeface="Times New Roman" panose="02020603050405020304" pitchFamily="18" charset="0"/>
                <a:cs typeface="Times New Roman" panose="02020603050405020304" pitchFamily="18" charset="0"/>
              </a:rPr>
              <a:t>Sherla</a:t>
            </a:r>
            <a:r>
              <a:rPr lang="en-IN" sz="2800" b="0" i="0" dirty="0">
                <a:solidFill>
                  <a:srgbClr val="1F2328"/>
                </a:solidFill>
                <a:effectLst/>
                <a:latin typeface="Times New Roman" panose="02020603050405020304" pitchFamily="18" charset="0"/>
                <a:cs typeface="Times New Roman" panose="02020603050405020304" pitchFamily="18" charset="0"/>
              </a:rPr>
              <a:t> (</a:t>
            </a:r>
            <a:r>
              <a:rPr lang="en-US" sz="2800" dirty="0">
                <a:solidFill>
                  <a:srgbClr val="1F2328"/>
                </a:solidFill>
                <a:latin typeface="Times New Roman" panose="02020603050405020304" pitchFamily="18" charset="0"/>
                <a:cs typeface="Times New Roman" panose="02020603050405020304" pitchFamily="18" charset="0"/>
              </a:rPr>
              <a:t>Model Trainer and Validator)</a:t>
            </a:r>
          </a:p>
          <a:p>
            <a:r>
              <a:rPr lang="en-IN" sz="2800" b="0" i="0" dirty="0">
                <a:solidFill>
                  <a:srgbClr val="1F2328"/>
                </a:solidFill>
                <a:effectLst/>
                <a:latin typeface="Times New Roman" panose="02020603050405020304" pitchFamily="18" charset="0"/>
                <a:cs typeface="Times New Roman" panose="02020603050405020304" pitchFamily="18" charset="0"/>
              </a:rPr>
              <a:t>Neelima </a:t>
            </a:r>
            <a:r>
              <a:rPr lang="en-IN" sz="2800" b="0" i="0" dirty="0" err="1">
                <a:solidFill>
                  <a:srgbClr val="1F2328"/>
                </a:solidFill>
                <a:effectLst/>
                <a:latin typeface="Times New Roman" panose="02020603050405020304" pitchFamily="18" charset="0"/>
                <a:cs typeface="Times New Roman" panose="02020603050405020304" pitchFamily="18" charset="0"/>
              </a:rPr>
              <a:t>Marepalli</a:t>
            </a:r>
            <a:r>
              <a:rPr lang="en-IN" sz="2800" b="0" i="0" dirty="0">
                <a:solidFill>
                  <a:srgbClr val="1F2328"/>
                </a:solidFill>
                <a:effectLst/>
                <a:latin typeface="Times New Roman" panose="02020603050405020304" pitchFamily="18" charset="0"/>
                <a:cs typeface="Times New Roman" panose="02020603050405020304" pitchFamily="18" charset="0"/>
              </a:rPr>
              <a:t> (Documentation and Presentation)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62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374904" y="731520"/>
            <a:ext cx="8013520" cy="1328286"/>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Times New Roman"/>
              <a:buNone/>
            </a:pPr>
            <a:r>
              <a:rPr lang="en-US"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119" name="Google Shape;119;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
        <p:nvSpPr>
          <p:cNvPr id="120" name="Google Shape;120;p14"/>
          <p:cNvSpPr txBox="1">
            <a:spLocks noGrp="1"/>
          </p:cNvSpPr>
          <p:nvPr>
            <p:ph type="body" idx="1"/>
          </p:nvPr>
        </p:nvSpPr>
        <p:spPr>
          <a:xfrm>
            <a:off x="374904" y="1964233"/>
            <a:ext cx="8280920" cy="360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700"/>
              <a:buNone/>
            </a:pPr>
            <a:endParaRPr lang="en-IN" dirty="0"/>
          </a:p>
          <a:p>
            <a:pPr marL="274320" lvl="0" indent="-274320" algn="l" rtl="0">
              <a:spcBef>
                <a:spcPts val="580"/>
              </a:spcBef>
              <a:spcAft>
                <a:spcPts val="0"/>
              </a:spcAft>
              <a:buSzPts val="1700"/>
              <a:buChar char="⚫"/>
            </a:pPr>
            <a:r>
              <a:rPr lang="en-US" sz="2000" dirty="0">
                <a:latin typeface="Times New Roman"/>
                <a:ea typeface="Times New Roman"/>
                <a:cs typeface="Times New Roman"/>
                <a:sym typeface="Times New Roman"/>
              </a:rPr>
              <a:t>Since the past days and in the present too, farmers usually detect the crop diseases with their naked eye which makes them take tough decisions on which fertilizers to use. </a:t>
            </a:r>
            <a:endParaRPr sz="2000" dirty="0">
              <a:latin typeface="Times New Roman"/>
              <a:ea typeface="Times New Roman"/>
              <a:cs typeface="Times New Roman"/>
              <a:sym typeface="Times New Roman"/>
            </a:endParaRPr>
          </a:p>
          <a:p>
            <a:pPr marL="274320" lvl="0" indent="-274320" algn="l" rtl="0">
              <a:spcBef>
                <a:spcPts val="580"/>
              </a:spcBef>
              <a:spcAft>
                <a:spcPts val="0"/>
              </a:spcAft>
              <a:buSzPts val="1700"/>
              <a:buChar char="⚫"/>
            </a:pPr>
            <a:r>
              <a:rPr lang="en-US" sz="2000" dirty="0">
                <a:latin typeface="Times New Roman"/>
                <a:ea typeface="Times New Roman"/>
                <a:cs typeface="Times New Roman"/>
                <a:sym typeface="Times New Roman"/>
              </a:rPr>
              <a:t>It requires detailed knowledge the types of diseases and lot of experience needed to make sure the actual disease detection.</a:t>
            </a:r>
            <a:endParaRPr dirty="0"/>
          </a:p>
          <a:p>
            <a:pPr marL="274320" lvl="0" indent="-274320" algn="l" rtl="0">
              <a:spcBef>
                <a:spcPts val="580"/>
              </a:spcBef>
              <a:spcAft>
                <a:spcPts val="0"/>
              </a:spcAft>
              <a:buSzPts val="1700"/>
              <a:buChar char="⚫"/>
            </a:pPr>
            <a:r>
              <a:rPr lang="en-US" sz="2000" dirty="0">
                <a:latin typeface="Times New Roman"/>
                <a:ea typeface="Times New Roman"/>
                <a:cs typeface="Times New Roman"/>
                <a:sym typeface="Times New Roman"/>
              </a:rPr>
              <a:t> Some of the diseases look almost similar to farmers often leaves them confused. </a:t>
            </a:r>
            <a:endParaRPr dirty="0"/>
          </a:p>
        </p:txBody>
      </p:sp>
      <p:sp>
        <p:nvSpPr>
          <p:cNvPr id="121" name="Google Shape;121;p14"/>
          <p:cNvSpPr txBox="1"/>
          <p:nvPr/>
        </p:nvSpPr>
        <p:spPr>
          <a:xfrm>
            <a:off x="251520" y="125896"/>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PLANT DISEASE DETECTION USING </a:t>
            </a:r>
            <a:r>
              <a:rPr lang="en-US" b="1">
                <a:solidFill>
                  <a:schemeClr val="lt1"/>
                </a:solidFill>
                <a:latin typeface="Times New Roman"/>
                <a:ea typeface="Times New Roman"/>
                <a:cs typeface="Times New Roman"/>
                <a:sym typeface="Times New Roman"/>
              </a:rPr>
              <a:t>CONVOLUTIONAL</a:t>
            </a:r>
            <a:r>
              <a:rPr lang="en-US" sz="1400" b="1">
                <a:solidFill>
                  <a:schemeClr val="lt1"/>
                </a:solidFill>
                <a:latin typeface="Times New Roman"/>
                <a:ea typeface="Times New Roman"/>
                <a:cs typeface="Times New Roman"/>
                <a:sym typeface="Times New Roman"/>
              </a:rPr>
              <a:t> NEURAL NETWORK</a:t>
            </a:r>
            <a:endParaRPr sz="1400" b="1">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1-Feb-21</a:t>
            </a:r>
            <a:endParaRPr/>
          </a:p>
        </p:txBody>
      </p:sp>
      <p:sp>
        <p:nvSpPr>
          <p:cNvPr id="127" name="Google Shape;127;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p>
        </p:txBody>
      </p:sp>
      <p:sp>
        <p:nvSpPr>
          <p:cNvPr id="128" name="Google Shape;128;p15"/>
          <p:cNvSpPr txBox="1">
            <a:spLocks noGrp="1"/>
          </p:cNvSpPr>
          <p:nvPr>
            <p:ph type="body" idx="1"/>
          </p:nvPr>
        </p:nvSpPr>
        <p:spPr>
          <a:xfrm>
            <a:off x="858416" y="835406"/>
            <a:ext cx="7772400" cy="5543128"/>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040"/>
              <a:buChar char="⚫"/>
            </a:pPr>
            <a:r>
              <a:rPr lang="en-US" sz="2400" i="1"/>
              <a:t> </a:t>
            </a:r>
            <a:r>
              <a:rPr lang="en-US" sz="2000">
                <a:latin typeface="Times New Roman"/>
                <a:ea typeface="Times New Roman"/>
                <a:cs typeface="Times New Roman"/>
                <a:sym typeface="Times New Roman"/>
              </a:rPr>
              <a:t>Look at the below image for more understanding.</a:t>
            </a:r>
            <a:endParaRPr/>
          </a:p>
          <a:p>
            <a:pPr marL="274320" lvl="0" indent="-144780" algn="l" rtl="0">
              <a:spcBef>
                <a:spcPts val="580"/>
              </a:spcBef>
              <a:spcAft>
                <a:spcPts val="0"/>
              </a:spcAft>
              <a:buSzPts val="2040"/>
              <a:buNone/>
            </a:pPr>
            <a:endParaRPr sz="2400">
              <a:latin typeface="Times New Roman"/>
              <a:ea typeface="Times New Roman"/>
              <a:cs typeface="Times New Roman"/>
              <a:sym typeface="Times New Roman"/>
            </a:endParaRPr>
          </a:p>
          <a:p>
            <a:pPr marL="274320" lvl="0" indent="-144780" algn="l" rtl="0">
              <a:spcBef>
                <a:spcPts val="580"/>
              </a:spcBef>
              <a:spcAft>
                <a:spcPts val="0"/>
              </a:spcAft>
              <a:buSzPts val="2040"/>
              <a:buNone/>
            </a:pPr>
            <a:endParaRPr sz="2400">
              <a:latin typeface="Times New Roman"/>
              <a:ea typeface="Times New Roman"/>
              <a:cs typeface="Times New Roman"/>
              <a:sym typeface="Times New Roman"/>
            </a:endParaRPr>
          </a:p>
          <a:p>
            <a:pPr marL="274320" lvl="0" indent="-144780" algn="l" rtl="0">
              <a:spcBef>
                <a:spcPts val="580"/>
              </a:spcBef>
              <a:spcAft>
                <a:spcPts val="0"/>
              </a:spcAft>
              <a:buSzPts val="2040"/>
              <a:buNone/>
            </a:pPr>
            <a:endParaRPr sz="2400">
              <a:latin typeface="Times New Roman"/>
              <a:ea typeface="Times New Roman"/>
              <a:cs typeface="Times New Roman"/>
              <a:sym typeface="Times New Roman"/>
            </a:endParaRPr>
          </a:p>
          <a:p>
            <a:pPr marL="274320" lvl="0" indent="-144780" algn="l" rtl="0">
              <a:spcBef>
                <a:spcPts val="580"/>
              </a:spcBef>
              <a:spcAft>
                <a:spcPts val="0"/>
              </a:spcAft>
              <a:buSzPts val="2040"/>
              <a:buNone/>
            </a:pPr>
            <a:endParaRPr sz="2400">
              <a:latin typeface="Times New Roman"/>
              <a:ea typeface="Times New Roman"/>
              <a:cs typeface="Times New Roman"/>
              <a:sym typeface="Times New Roman"/>
            </a:endParaRPr>
          </a:p>
          <a:p>
            <a:pPr marL="274320" lvl="0" indent="-144780" algn="l" rtl="0">
              <a:spcBef>
                <a:spcPts val="580"/>
              </a:spcBef>
              <a:spcAft>
                <a:spcPts val="0"/>
              </a:spcAft>
              <a:buSzPts val="2040"/>
              <a:buNone/>
            </a:pPr>
            <a:endParaRPr sz="2400">
              <a:latin typeface="Times New Roman"/>
              <a:ea typeface="Times New Roman"/>
              <a:cs typeface="Times New Roman"/>
              <a:sym typeface="Times New Roman"/>
            </a:endParaRPr>
          </a:p>
          <a:p>
            <a:pPr marL="274320" lvl="0" indent="-144780" algn="l" rtl="0">
              <a:spcBef>
                <a:spcPts val="580"/>
              </a:spcBef>
              <a:spcAft>
                <a:spcPts val="0"/>
              </a:spcAft>
              <a:buSzPts val="2040"/>
              <a:buNone/>
            </a:pPr>
            <a:endParaRPr sz="2400">
              <a:latin typeface="Times New Roman"/>
              <a:ea typeface="Times New Roman"/>
              <a:cs typeface="Times New Roman"/>
              <a:sym typeface="Times New Roman"/>
            </a:endParaRPr>
          </a:p>
          <a:p>
            <a:pPr marL="274320" lvl="0" indent="-144780" algn="l" rtl="0">
              <a:spcBef>
                <a:spcPts val="580"/>
              </a:spcBef>
              <a:spcAft>
                <a:spcPts val="0"/>
              </a:spcAft>
              <a:buSzPts val="2040"/>
              <a:buNone/>
            </a:pPr>
            <a:endParaRPr sz="2400">
              <a:latin typeface="Times New Roman"/>
              <a:ea typeface="Times New Roman"/>
              <a:cs typeface="Times New Roman"/>
              <a:sym typeface="Times New Roman"/>
            </a:endParaRPr>
          </a:p>
          <a:p>
            <a:pPr marL="274320" lvl="0" indent="-274320" algn="l" rtl="0">
              <a:spcBef>
                <a:spcPts val="580"/>
              </a:spcBef>
              <a:spcAft>
                <a:spcPts val="0"/>
              </a:spcAft>
              <a:buSzPts val="1700"/>
              <a:buChar char="⚫"/>
            </a:pPr>
            <a:r>
              <a:rPr lang="en-US" sz="2000">
                <a:latin typeface="Times New Roman"/>
                <a:ea typeface="Times New Roman"/>
                <a:cs typeface="Times New Roman"/>
                <a:sym typeface="Times New Roman"/>
              </a:rPr>
              <a:t>They look the same and almost similar. In case the farmer makes wrong predictions and uses the wrong fertilizers or more than the normal dose (or) threshold or Limit (every plant has some threshold fertilizers spraying to be followed), it will mess up the whole plant (or) soil and cause enough damage to plant and fields.</a:t>
            </a:r>
            <a:endParaRPr/>
          </a:p>
          <a:p>
            <a:pPr marL="274320" lvl="0" indent="-144780" algn="l" rtl="0">
              <a:spcBef>
                <a:spcPts val="580"/>
              </a:spcBef>
              <a:spcAft>
                <a:spcPts val="0"/>
              </a:spcAft>
              <a:buSzPts val="2040"/>
              <a:buNone/>
            </a:pPr>
            <a:endParaRPr sz="2400">
              <a:latin typeface="Times New Roman"/>
              <a:ea typeface="Times New Roman"/>
              <a:cs typeface="Times New Roman"/>
              <a:sym typeface="Times New Roman"/>
            </a:endParaRPr>
          </a:p>
          <a:p>
            <a:pPr marL="274320" lvl="0" indent="-133985" algn="l" rtl="0">
              <a:spcBef>
                <a:spcPts val="580"/>
              </a:spcBef>
              <a:spcAft>
                <a:spcPts val="0"/>
              </a:spcAft>
              <a:buSzPts val="2210"/>
              <a:buNone/>
            </a:pPr>
            <a:endParaRPr/>
          </a:p>
        </p:txBody>
      </p:sp>
      <p:pic>
        <p:nvPicPr>
          <p:cNvPr id="129" name="Google Shape;129;p15"/>
          <p:cNvPicPr preferRelativeResize="0"/>
          <p:nvPr/>
        </p:nvPicPr>
        <p:blipFill rotWithShape="1">
          <a:blip r:embed="rId3">
            <a:alphaModFix/>
          </a:blip>
          <a:srcRect/>
          <a:stretch/>
        </p:blipFill>
        <p:spPr>
          <a:xfrm>
            <a:off x="1043608" y="908720"/>
            <a:ext cx="6984776" cy="3085337"/>
          </a:xfrm>
          <a:prstGeom prst="rect">
            <a:avLst/>
          </a:prstGeom>
          <a:noFill/>
          <a:ln>
            <a:noFill/>
          </a:ln>
        </p:spPr>
      </p:pic>
      <p:sp>
        <p:nvSpPr>
          <p:cNvPr id="130" name="Google Shape;130;p15"/>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PLANT DISEASE DETECTION USING </a:t>
            </a:r>
            <a:r>
              <a:rPr lang="en-US" b="1">
                <a:solidFill>
                  <a:schemeClr val="lt1"/>
                </a:solidFill>
                <a:latin typeface="Times New Roman"/>
                <a:ea typeface="Times New Roman"/>
                <a:cs typeface="Times New Roman"/>
                <a:sym typeface="Times New Roman"/>
              </a:rPr>
              <a:t>CONVOLUTIONAL</a:t>
            </a:r>
            <a:r>
              <a:rPr lang="en-US" sz="1400" b="1">
                <a:solidFill>
                  <a:schemeClr val="lt1"/>
                </a:solidFill>
                <a:latin typeface="Times New Roman"/>
                <a:ea typeface="Times New Roman"/>
                <a:cs typeface="Times New Roman"/>
                <a:sym typeface="Times New Roman"/>
              </a:rPr>
              <a:t> NEURAL NETWORK</a:t>
            </a:r>
            <a:endParaRPr sz="1400" b="1">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title"/>
          </p:nvPr>
        </p:nvSpPr>
        <p:spPr>
          <a:xfrm>
            <a:off x="539552" y="836712"/>
            <a:ext cx="8147248"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Libre Franklin"/>
              <a:buNone/>
            </a:pPr>
            <a:r>
              <a:rPr lang="en-US" b="1"/>
              <a:t>So, How to prevent this from happening?</a:t>
            </a:r>
            <a:endParaRPr b="1"/>
          </a:p>
        </p:txBody>
      </p:sp>
      <p:sp>
        <p:nvSpPr>
          <p:cNvPr id="136" name="Google Shape;136;p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a:t>
            </a:fld>
            <a:endParaRPr/>
          </a:p>
        </p:txBody>
      </p:sp>
      <p:sp>
        <p:nvSpPr>
          <p:cNvPr id="137" name="Google Shape;137;p16"/>
          <p:cNvSpPr txBox="1">
            <a:spLocks noGrp="1"/>
          </p:cNvSpPr>
          <p:nvPr>
            <p:ph type="body" idx="1"/>
          </p:nvPr>
        </p:nvSpPr>
        <p:spPr>
          <a:xfrm>
            <a:off x="851012" y="2708920"/>
            <a:ext cx="7787208" cy="2557264"/>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00"/>
              <a:buChar char="⚫"/>
            </a:pPr>
            <a:r>
              <a:rPr lang="en-US" sz="2000">
                <a:latin typeface="Times New Roman"/>
                <a:ea typeface="Times New Roman"/>
                <a:cs typeface="Times New Roman"/>
                <a:sym typeface="Times New Roman"/>
              </a:rPr>
              <a:t>To prevent this situation we need better and perfect guidance on which fertilizers to use, to make the correct identification of diseases, and the ability to distinguish between two or more similar types of diseases in visuals.</a:t>
            </a:r>
            <a:endParaRPr/>
          </a:p>
          <a:p>
            <a:pPr marL="274320" lvl="0" indent="-274320" algn="l" rtl="0">
              <a:spcBef>
                <a:spcPts val="580"/>
              </a:spcBef>
              <a:spcAft>
                <a:spcPts val="0"/>
              </a:spcAft>
              <a:buSzPts val="1700"/>
              <a:buChar char="⚫"/>
            </a:pPr>
            <a:r>
              <a:rPr lang="en-US" sz="2000">
                <a:latin typeface="Times New Roman"/>
                <a:ea typeface="Times New Roman"/>
                <a:cs typeface="Times New Roman"/>
                <a:sym typeface="Times New Roman"/>
              </a:rPr>
              <a:t>This is where </a:t>
            </a:r>
            <a:r>
              <a:rPr lang="en-US" sz="2000" b="1">
                <a:latin typeface="Times New Roman"/>
                <a:ea typeface="Times New Roman"/>
                <a:cs typeface="Times New Roman"/>
                <a:sym typeface="Times New Roman"/>
              </a:rPr>
              <a:t>Convolution Neural Networks </a:t>
            </a:r>
            <a:r>
              <a:rPr lang="en-US" sz="2000">
                <a:latin typeface="Times New Roman"/>
                <a:ea typeface="Times New Roman"/>
                <a:cs typeface="Times New Roman"/>
                <a:sym typeface="Times New Roman"/>
              </a:rPr>
              <a:t>comes handy. In short CNN</a:t>
            </a:r>
            <a:endParaRPr sz="2000">
              <a:latin typeface="Times New Roman"/>
              <a:ea typeface="Times New Roman"/>
              <a:cs typeface="Times New Roman"/>
              <a:sym typeface="Times New Roman"/>
            </a:endParaRPr>
          </a:p>
          <a:p>
            <a:pPr marL="0" lvl="0" indent="0" algn="l" rtl="0">
              <a:spcBef>
                <a:spcPts val="580"/>
              </a:spcBef>
              <a:spcAft>
                <a:spcPts val="0"/>
              </a:spcAft>
              <a:buSzPts val="2040"/>
              <a:buNone/>
            </a:pPr>
            <a:endParaRPr sz="2400"/>
          </a:p>
        </p:txBody>
      </p:sp>
      <p:sp>
        <p:nvSpPr>
          <p:cNvPr id="138" name="Google Shape;138;p16"/>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PLANT DISEASE DETECTION USING </a:t>
            </a:r>
            <a:r>
              <a:rPr lang="en-US" b="1">
                <a:solidFill>
                  <a:schemeClr val="lt1"/>
                </a:solidFill>
                <a:latin typeface="Times New Roman"/>
                <a:ea typeface="Times New Roman"/>
                <a:cs typeface="Times New Roman"/>
                <a:sym typeface="Times New Roman"/>
              </a:rPr>
              <a:t>CONVOLUTIONAL</a:t>
            </a:r>
            <a:r>
              <a:rPr lang="en-US" sz="1400" b="1">
                <a:solidFill>
                  <a:schemeClr val="lt1"/>
                </a:solidFill>
                <a:latin typeface="Times New Roman"/>
                <a:ea typeface="Times New Roman"/>
                <a:cs typeface="Times New Roman"/>
                <a:sym typeface="Times New Roman"/>
              </a:rPr>
              <a:t> NEURAL NETWORK</a:t>
            </a:r>
            <a:endParaRPr sz="1400" b="1">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859110" y="381000"/>
            <a:ext cx="7762056" cy="778098"/>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Convolution Neural Network</a:t>
            </a:r>
            <a:endParaRPr sz="3600" b="1"/>
          </a:p>
        </p:txBody>
      </p:sp>
      <p:sp>
        <p:nvSpPr>
          <p:cNvPr id="144" name="Google Shape;144;p1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a:t>
            </a:fld>
            <a:endParaRPr/>
          </a:p>
        </p:txBody>
      </p:sp>
      <p:sp>
        <p:nvSpPr>
          <p:cNvPr id="145" name="Google Shape;145;p17"/>
          <p:cNvSpPr txBox="1">
            <a:spLocks noGrp="1"/>
          </p:cNvSpPr>
          <p:nvPr>
            <p:ph type="body" idx="1"/>
          </p:nvPr>
        </p:nvSpPr>
        <p:spPr>
          <a:xfrm>
            <a:off x="899592" y="1198240"/>
            <a:ext cx="7772400" cy="511108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00"/>
              <a:buChar char="⚫"/>
            </a:pPr>
            <a:r>
              <a:rPr lang="en-US" sz="2000">
                <a:latin typeface="Times New Roman"/>
                <a:ea typeface="Times New Roman"/>
                <a:cs typeface="Times New Roman"/>
                <a:sym typeface="Times New Roman"/>
              </a:rPr>
              <a:t>In deep learning, a convolutional neural network is a class of deep neural networks, most commonly applied to analyzing visual imagery. They are also known as shift invariant or space invariant artificial neural networks, based on their shared-weights architecture and translation invariance characteristics.</a:t>
            </a:r>
            <a:endParaRPr/>
          </a:p>
          <a:p>
            <a:pPr marL="274320" lvl="0" indent="-133985" algn="l" rtl="0">
              <a:spcBef>
                <a:spcPts val="580"/>
              </a:spcBef>
              <a:spcAft>
                <a:spcPts val="0"/>
              </a:spcAft>
              <a:buSzPts val="2210"/>
              <a:buNone/>
            </a:pPr>
            <a:endParaRPr/>
          </a:p>
        </p:txBody>
      </p:sp>
      <p:pic>
        <p:nvPicPr>
          <p:cNvPr id="146" name="Google Shape;146;p17"/>
          <p:cNvPicPr preferRelativeResize="0"/>
          <p:nvPr/>
        </p:nvPicPr>
        <p:blipFill rotWithShape="1">
          <a:blip r:embed="rId3">
            <a:alphaModFix/>
          </a:blip>
          <a:srcRect/>
          <a:stretch/>
        </p:blipFill>
        <p:spPr>
          <a:xfrm>
            <a:off x="1235870" y="2852936"/>
            <a:ext cx="7008537" cy="3281616"/>
          </a:xfrm>
          <a:prstGeom prst="rect">
            <a:avLst/>
          </a:prstGeom>
          <a:noFill/>
          <a:ln>
            <a:noFill/>
          </a:ln>
        </p:spPr>
      </p:pic>
      <p:sp>
        <p:nvSpPr>
          <p:cNvPr id="147" name="Google Shape;147;p17"/>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PLANT DISEASE DETECTION USING </a:t>
            </a:r>
            <a:r>
              <a:rPr lang="en-US" b="1">
                <a:solidFill>
                  <a:schemeClr val="lt1"/>
                </a:solidFill>
                <a:latin typeface="Times New Roman"/>
                <a:ea typeface="Times New Roman"/>
                <a:cs typeface="Times New Roman"/>
                <a:sym typeface="Times New Roman"/>
              </a:rPr>
              <a:t>CONVOLUTIONAL</a:t>
            </a:r>
            <a:r>
              <a:rPr lang="en-US" sz="1400" b="1">
                <a:solidFill>
                  <a:schemeClr val="lt1"/>
                </a:solidFill>
                <a:latin typeface="Times New Roman"/>
                <a:ea typeface="Times New Roman"/>
                <a:cs typeface="Times New Roman"/>
                <a:sym typeface="Times New Roman"/>
              </a:rPr>
              <a:t> NEURAL NETWORK</a:t>
            </a:r>
            <a:endParaRPr sz="1400" b="1">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Proposed Methodology</a:t>
            </a:r>
            <a:endParaRPr/>
          </a:p>
        </p:txBody>
      </p:sp>
      <p:sp>
        <p:nvSpPr>
          <p:cNvPr id="153" name="Google Shape;153;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p>
        </p:txBody>
      </p:sp>
      <p:sp>
        <p:nvSpPr>
          <p:cNvPr id="154" name="Google Shape;154;p1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133985" algn="l" rtl="0">
              <a:spcBef>
                <a:spcPts val="0"/>
              </a:spcBef>
              <a:spcAft>
                <a:spcPts val="0"/>
              </a:spcAft>
              <a:buSzPts val="2210"/>
              <a:buNone/>
            </a:pPr>
            <a:endParaRPr/>
          </a:p>
          <a:p>
            <a:pPr marL="0" lvl="0" indent="0" algn="l" rtl="0">
              <a:spcBef>
                <a:spcPts val="580"/>
              </a:spcBef>
              <a:spcAft>
                <a:spcPts val="0"/>
              </a:spcAft>
              <a:buSzPts val="1530"/>
              <a:buNone/>
            </a:pPr>
            <a:endParaRPr sz="1800"/>
          </a:p>
          <a:p>
            <a:pPr marL="0" lvl="0" indent="0" algn="l" rtl="0">
              <a:spcBef>
                <a:spcPts val="580"/>
              </a:spcBef>
              <a:spcAft>
                <a:spcPts val="0"/>
              </a:spcAft>
              <a:buSzPts val="1530"/>
              <a:buNone/>
            </a:pPr>
            <a:r>
              <a:rPr lang="en-US" sz="1800"/>
              <a:t>						   </a:t>
            </a:r>
            <a:r>
              <a:rPr lang="en-US" sz="1800" b="1">
                <a:latin typeface="Times New Roman"/>
                <a:ea typeface="Times New Roman"/>
                <a:cs typeface="Times New Roman"/>
                <a:sym typeface="Times New Roman"/>
              </a:rPr>
              <a:t>							 </a:t>
            </a:r>
            <a:endParaRPr sz="1800" b="1">
              <a:latin typeface="Times New Roman"/>
              <a:ea typeface="Times New Roman"/>
              <a:cs typeface="Times New Roman"/>
              <a:sym typeface="Times New Roman"/>
            </a:endParaRPr>
          </a:p>
          <a:p>
            <a:pPr marL="0" lvl="0" indent="0" algn="l" rtl="0">
              <a:spcBef>
                <a:spcPts val="580"/>
              </a:spcBef>
              <a:spcAft>
                <a:spcPts val="0"/>
              </a:spcAft>
              <a:buSzPts val="1530"/>
              <a:buNone/>
            </a:pPr>
            <a:r>
              <a:rPr lang="en-US" sz="1800"/>
              <a:t>    </a:t>
            </a:r>
            <a:endParaRPr/>
          </a:p>
          <a:p>
            <a:pPr marL="0" lvl="0" indent="0" algn="l" rtl="0">
              <a:spcBef>
                <a:spcPts val="580"/>
              </a:spcBef>
              <a:spcAft>
                <a:spcPts val="0"/>
              </a:spcAft>
              <a:buSzPts val="1530"/>
              <a:buNone/>
            </a:pPr>
            <a:r>
              <a:rPr lang="en-US" sz="1800"/>
              <a:t>    </a:t>
            </a:r>
            <a:r>
              <a:rPr lang="en-US" sz="1800" b="1"/>
              <a:t>					   </a:t>
            </a:r>
            <a:endParaRPr sz="1800" b="1"/>
          </a:p>
        </p:txBody>
      </p:sp>
      <p:sp>
        <p:nvSpPr>
          <p:cNvPr id="155" name="Google Shape;155;p1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PLANT DISEASE DETECTION USING </a:t>
            </a:r>
            <a:r>
              <a:rPr lang="en-US" b="1">
                <a:solidFill>
                  <a:schemeClr val="lt1"/>
                </a:solidFill>
                <a:latin typeface="Times New Roman"/>
                <a:ea typeface="Times New Roman"/>
                <a:cs typeface="Times New Roman"/>
                <a:sym typeface="Times New Roman"/>
              </a:rPr>
              <a:t>CONVOLUTIONAL</a:t>
            </a:r>
            <a:r>
              <a:rPr lang="en-US" sz="1400" b="1">
                <a:solidFill>
                  <a:schemeClr val="lt1"/>
                </a:solidFill>
                <a:latin typeface="Times New Roman"/>
                <a:ea typeface="Times New Roman"/>
                <a:cs typeface="Times New Roman"/>
                <a:sym typeface="Times New Roman"/>
              </a:rPr>
              <a:t> NEURAL NETWORK</a:t>
            </a:r>
            <a:endParaRPr sz="1400" b="1">
              <a:solidFill>
                <a:schemeClr val="lt1"/>
              </a:solidFill>
              <a:latin typeface="Times New Roman"/>
              <a:ea typeface="Times New Roman"/>
              <a:cs typeface="Times New Roman"/>
              <a:sym typeface="Times New Roman"/>
            </a:endParaRPr>
          </a:p>
        </p:txBody>
      </p:sp>
      <p:pic>
        <p:nvPicPr>
          <p:cNvPr id="156" name="Google Shape;156;p18"/>
          <p:cNvPicPr preferRelativeResize="0"/>
          <p:nvPr/>
        </p:nvPicPr>
        <p:blipFill rotWithShape="1">
          <a:blip r:embed="rId3">
            <a:alphaModFix/>
          </a:blip>
          <a:srcRect/>
          <a:stretch/>
        </p:blipFill>
        <p:spPr>
          <a:xfrm>
            <a:off x="899592" y="1622087"/>
            <a:ext cx="6787083" cy="42966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914400" y="274638"/>
            <a:ext cx="7772400" cy="632550"/>
          </a:xfrm>
          <a:prstGeom prst="rect">
            <a:avLst/>
          </a:prstGeom>
        </p:spPr>
        <p:txBody>
          <a:bodyPr spcFirstLastPara="1" wrap="square" lIns="91425" tIns="45700" rIns="91425" bIns="91425" anchor="b" anchorCtr="0">
            <a:normAutofit fontScale="90000"/>
          </a:bodyPr>
          <a:lstStyle/>
          <a:p>
            <a:pPr marL="0" lvl="0" indent="0" algn="l" rtl="0">
              <a:spcBef>
                <a:spcPts val="0"/>
              </a:spcBef>
              <a:spcAft>
                <a:spcPts val="0"/>
              </a:spcAft>
              <a:buNone/>
            </a:pPr>
            <a:r>
              <a:rPr lang="en-US" dirty="0"/>
              <a:t>Tools Used</a:t>
            </a:r>
            <a:endParaRPr dirty="0"/>
          </a:p>
        </p:txBody>
      </p:sp>
      <p:sp>
        <p:nvSpPr>
          <p:cNvPr id="196" name="Google Shape;196;p23"/>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sp>
        <p:nvSpPr>
          <p:cNvPr id="197" name="Google Shape;197;p23"/>
          <p:cNvSpPr txBox="1">
            <a:spLocks noGrp="1"/>
          </p:cNvSpPr>
          <p:nvPr>
            <p:ph type="body" idx="1"/>
          </p:nvPr>
        </p:nvSpPr>
        <p:spPr>
          <a:xfrm>
            <a:off x="347133" y="798897"/>
            <a:ext cx="8339667" cy="5316153"/>
          </a:xfrm>
          <a:prstGeom prst="rect">
            <a:avLst/>
          </a:prstGeom>
        </p:spPr>
        <p:txBody>
          <a:bodyPr spcFirstLastPara="1" wrap="square" lIns="91425" tIns="45700" rIns="91425" bIns="45700" anchor="t" anchorCtr="0">
            <a:normAutofit/>
          </a:bodyPr>
          <a:lstStyle/>
          <a:p>
            <a:pPr marL="457200" lvl="0" indent="-361950" algn="l" rtl="0">
              <a:spcBef>
                <a:spcPts val="580"/>
              </a:spcBef>
              <a:spcAft>
                <a:spcPts val="0"/>
              </a:spcAft>
              <a:buClr>
                <a:srgbClr val="1F2328"/>
              </a:buClr>
              <a:buSzPts val="2100"/>
              <a:buFont typeface="Arial"/>
              <a:buAutoNum type="arabicPeriod"/>
            </a:pPr>
            <a:r>
              <a:rPr lang="en-US" sz="2100" dirty="0" err="1">
                <a:solidFill>
                  <a:srgbClr val="1F2328"/>
                </a:solidFill>
                <a:highlight>
                  <a:srgbClr val="FFFFFF"/>
                </a:highlight>
                <a:latin typeface="Arial"/>
                <a:ea typeface="Arial"/>
                <a:cs typeface="Arial"/>
                <a:sym typeface="Arial"/>
              </a:rPr>
              <a:t>Colab</a:t>
            </a:r>
            <a:endParaRPr sz="2100" dirty="0">
              <a:solidFill>
                <a:srgbClr val="1F2328"/>
              </a:solidFill>
              <a:highlight>
                <a:srgbClr val="FFFFFF"/>
              </a:highlight>
              <a:latin typeface="Arial"/>
              <a:ea typeface="Arial"/>
              <a:cs typeface="Arial"/>
              <a:sym typeface="Arial"/>
            </a:endParaRPr>
          </a:p>
          <a:p>
            <a:pPr marL="457200" lvl="0" indent="-361950" algn="l" rtl="0">
              <a:spcBef>
                <a:spcPts val="0"/>
              </a:spcBef>
              <a:spcAft>
                <a:spcPts val="0"/>
              </a:spcAft>
              <a:buClr>
                <a:srgbClr val="1F2328"/>
              </a:buClr>
              <a:buSzPts val="2100"/>
              <a:buFont typeface="Arial"/>
              <a:buAutoNum type="arabicPeriod"/>
            </a:pPr>
            <a:endParaRPr lang="en-US" sz="2100" dirty="0">
              <a:solidFill>
                <a:srgbClr val="1F2328"/>
              </a:solidFill>
              <a:highlight>
                <a:srgbClr val="FFFFFF"/>
              </a:highlight>
              <a:latin typeface="Arial"/>
              <a:ea typeface="Arial"/>
              <a:cs typeface="Arial"/>
              <a:sym typeface="Arial"/>
            </a:endParaRPr>
          </a:p>
          <a:p>
            <a:pPr marL="457200" lvl="0" indent="-361950" algn="l" rtl="0">
              <a:spcBef>
                <a:spcPts val="0"/>
              </a:spcBef>
              <a:spcAft>
                <a:spcPts val="0"/>
              </a:spcAft>
              <a:buClr>
                <a:srgbClr val="1F2328"/>
              </a:buClr>
              <a:buSzPts val="2100"/>
              <a:buFont typeface="Arial"/>
              <a:buAutoNum type="arabicPeriod"/>
            </a:pPr>
            <a:r>
              <a:rPr lang="en-US" sz="2100" dirty="0">
                <a:solidFill>
                  <a:srgbClr val="1F2328"/>
                </a:solidFill>
                <a:highlight>
                  <a:srgbClr val="FFFFFF"/>
                </a:highlight>
                <a:latin typeface="Arial"/>
                <a:ea typeface="Arial"/>
                <a:cs typeface="Arial"/>
                <a:sym typeface="Arial"/>
              </a:rPr>
              <a:t> </a:t>
            </a:r>
            <a:r>
              <a:rPr lang="en-US" sz="2100" dirty="0" err="1">
                <a:solidFill>
                  <a:srgbClr val="1F2328"/>
                </a:solidFill>
                <a:highlight>
                  <a:srgbClr val="FFFFFF"/>
                </a:highlight>
                <a:latin typeface="Arial"/>
                <a:ea typeface="Arial"/>
                <a:cs typeface="Arial"/>
                <a:sym typeface="Arial"/>
              </a:rPr>
              <a:t>Keras</a:t>
            </a:r>
            <a:r>
              <a:rPr lang="en-US" sz="2100" dirty="0">
                <a:solidFill>
                  <a:srgbClr val="1F2328"/>
                </a:solidFill>
                <a:highlight>
                  <a:srgbClr val="FFFFFF"/>
                </a:highlight>
                <a:latin typeface="Arial"/>
                <a:ea typeface="Arial"/>
                <a:cs typeface="Arial"/>
                <a:sym typeface="Arial"/>
              </a:rPr>
              <a:t> </a:t>
            </a:r>
          </a:p>
          <a:p>
            <a:pPr marL="457200" lvl="0" indent="-361950" algn="l" rtl="0">
              <a:spcBef>
                <a:spcPts val="0"/>
              </a:spcBef>
              <a:spcAft>
                <a:spcPts val="0"/>
              </a:spcAft>
              <a:buClr>
                <a:srgbClr val="1F2328"/>
              </a:buClr>
              <a:buSzPts val="2100"/>
              <a:buFont typeface="Arial"/>
              <a:buAutoNum type="arabicPeriod"/>
            </a:pPr>
            <a:endParaRPr sz="2100" dirty="0">
              <a:solidFill>
                <a:srgbClr val="1F2328"/>
              </a:solidFill>
              <a:highlight>
                <a:srgbClr val="FFFFFF"/>
              </a:highlight>
              <a:latin typeface="Arial"/>
              <a:ea typeface="Arial"/>
              <a:cs typeface="Arial"/>
              <a:sym typeface="Arial"/>
            </a:endParaRPr>
          </a:p>
          <a:p>
            <a:pPr marL="457200" lvl="0" indent="-361950" algn="l" rtl="0">
              <a:spcBef>
                <a:spcPts val="0"/>
              </a:spcBef>
              <a:spcAft>
                <a:spcPts val="0"/>
              </a:spcAft>
              <a:buClr>
                <a:srgbClr val="1F2328"/>
              </a:buClr>
              <a:buSzPts val="2100"/>
              <a:buFont typeface="Arial"/>
              <a:buAutoNum type="arabicPeriod"/>
            </a:pPr>
            <a:endParaRPr lang="en-US" sz="2100" dirty="0">
              <a:solidFill>
                <a:srgbClr val="1F2328"/>
              </a:solidFill>
              <a:highlight>
                <a:srgbClr val="FFFFFF"/>
              </a:highlight>
              <a:latin typeface="Arial"/>
              <a:ea typeface="Arial"/>
              <a:cs typeface="Arial"/>
              <a:sym typeface="Arial"/>
            </a:endParaRPr>
          </a:p>
          <a:p>
            <a:pPr marL="457200" lvl="0" indent="-361950" algn="l" rtl="0">
              <a:spcBef>
                <a:spcPts val="0"/>
              </a:spcBef>
              <a:spcAft>
                <a:spcPts val="0"/>
              </a:spcAft>
              <a:buClr>
                <a:srgbClr val="1F2328"/>
              </a:buClr>
              <a:buSzPts val="2100"/>
              <a:buFont typeface="Arial"/>
              <a:buAutoNum type="arabicPeriod"/>
            </a:pPr>
            <a:r>
              <a:rPr lang="en-US" sz="2100" dirty="0">
                <a:solidFill>
                  <a:srgbClr val="1F2328"/>
                </a:solidFill>
                <a:highlight>
                  <a:srgbClr val="FFFFFF"/>
                </a:highlight>
                <a:latin typeface="Arial"/>
                <a:ea typeface="Arial"/>
                <a:cs typeface="Arial"/>
                <a:sym typeface="Arial"/>
              </a:rPr>
              <a:t>Matplotlib </a:t>
            </a:r>
          </a:p>
          <a:p>
            <a:pPr marL="457200" lvl="0" indent="-361950" algn="l" rtl="0">
              <a:spcBef>
                <a:spcPts val="0"/>
              </a:spcBef>
              <a:spcAft>
                <a:spcPts val="0"/>
              </a:spcAft>
              <a:buClr>
                <a:srgbClr val="1F2328"/>
              </a:buClr>
              <a:buSzPts val="2100"/>
              <a:buFont typeface="Arial"/>
              <a:buAutoNum type="arabicPeriod"/>
            </a:pPr>
            <a:endParaRPr sz="2100" dirty="0">
              <a:solidFill>
                <a:srgbClr val="1F2328"/>
              </a:solidFill>
              <a:highlight>
                <a:srgbClr val="FFFFFF"/>
              </a:highlight>
              <a:latin typeface="Arial"/>
              <a:ea typeface="Arial"/>
              <a:cs typeface="Arial"/>
              <a:sym typeface="Arial"/>
            </a:endParaRPr>
          </a:p>
          <a:p>
            <a:pPr marL="457200" lvl="0" indent="-361950" algn="l" rtl="0">
              <a:spcBef>
                <a:spcPts val="0"/>
              </a:spcBef>
              <a:spcAft>
                <a:spcPts val="0"/>
              </a:spcAft>
              <a:buClr>
                <a:srgbClr val="1F2328"/>
              </a:buClr>
              <a:buSzPts val="2100"/>
              <a:buFont typeface="Arial"/>
              <a:buAutoNum type="arabicPeriod"/>
            </a:pPr>
            <a:r>
              <a:rPr lang="en-US" sz="2100" dirty="0" err="1">
                <a:solidFill>
                  <a:srgbClr val="1F2328"/>
                </a:solidFill>
                <a:highlight>
                  <a:srgbClr val="FFFFFF"/>
                </a:highlight>
                <a:latin typeface="Arial"/>
                <a:ea typeface="Arial"/>
                <a:cs typeface="Arial"/>
                <a:sym typeface="Arial"/>
              </a:rPr>
              <a:t>Numpy</a:t>
            </a:r>
            <a:r>
              <a:rPr lang="en-US" sz="2100" dirty="0">
                <a:solidFill>
                  <a:srgbClr val="1F2328"/>
                </a:solidFill>
                <a:highlight>
                  <a:srgbClr val="FFFFFF"/>
                </a:highlight>
                <a:latin typeface="Arial"/>
                <a:ea typeface="Arial"/>
                <a:cs typeface="Arial"/>
                <a:sym typeface="Arial"/>
              </a:rPr>
              <a:t> </a:t>
            </a:r>
          </a:p>
          <a:p>
            <a:pPr marL="457200" lvl="0" indent="-361950" algn="l" rtl="0">
              <a:spcBef>
                <a:spcPts val="0"/>
              </a:spcBef>
              <a:spcAft>
                <a:spcPts val="0"/>
              </a:spcAft>
              <a:buClr>
                <a:srgbClr val="1F2328"/>
              </a:buClr>
              <a:buSzPts val="2100"/>
              <a:buFont typeface="Arial"/>
              <a:buAutoNum type="arabicPeriod"/>
            </a:pPr>
            <a:endParaRPr lang="en-US" sz="2100" dirty="0">
              <a:solidFill>
                <a:srgbClr val="1F2328"/>
              </a:solidFill>
              <a:highlight>
                <a:srgbClr val="FFFFFF"/>
              </a:highlight>
              <a:latin typeface="Arial"/>
              <a:ea typeface="Arial"/>
              <a:cs typeface="Arial"/>
              <a:sym typeface="Arial"/>
            </a:endParaRPr>
          </a:p>
          <a:p>
            <a:pPr marL="457200" lvl="0" indent="-361950" algn="l" rtl="0">
              <a:spcBef>
                <a:spcPts val="0"/>
              </a:spcBef>
              <a:spcAft>
                <a:spcPts val="0"/>
              </a:spcAft>
              <a:buClr>
                <a:srgbClr val="1F2328"/>
              </a:buClr>
              <a:buSzPts val="2100"/>
              <a:buFont typeface="Arial"/>
              <a:buAutoNum type="arabicPeriod"/>
            </a:pPr>
            <a:endParaRPr sz="2100" dirty="0">
              <a:solidFill>
                <a:srgbClr val="1F2328"/>
              </a:solidFill>
              <a:highlight>
                <a:srgbClr val="FFFFFF"/>
              </a:highlight>
              <a:latin typeface="Arial"/>
              <a:ea typeface="Arial"/>
              <a:cs typeface="Arial"/>
              <a:sym typeface="Arial"/>
            </a:endParaRPr>
          </a:p>
          <a:p>
            <a:pPr marL="457200" lvl="0" indent="-361950" algn="l" rtl="0">
              <a:spcBef>
                <a:spcPts val="0"/>
              </a:spcBef>
              <a:spcAft>
                <a:spcPts val="0"/>
              </a:spcAft>
              <a:buClr>
                <a:srgbClr val="1F2328"/>
              </a:buClr>
              <a:buSzPts val="2100"/>
              <a:buFont typeface="Arial"/>
              <a:buAutoNum type="arabicPeriod"/>
            </a:pPr>
            <a:r>
              <a:rPr lang="en-US" sz="2100" dirty="0" err="1">
                <a:solidFill>
                  <a:srgbClr val="1F2328"/>
                </a:solidFill>
                <a:highlight>
                  <a:srgbClr val="FFFFFF"/>
                </a:highlight>
                <a:latin typeface="Arial"/>
                <a:ea typeface="Arial"/>
                <a:cs typeface="Arial"/>
                <a:sym typeface="Arial"/>
              </a:rPr>
              <a:t>Opencv</a:t>
            </a:r>
            <a:r>
              <a:rPr lang="en-US" sz="2100" dirty="0">
                <a:solidFill>
                  <a:srgbClr val="1F2328"/>
                </a:solidFill>
                <a:highlight>
                  <a:srgbClr val="FFFFFF"/>
                </a:highlight>
                <a:latin typeface="Arial"/>
                <a:ea typeface="Arial"/>
                <a:cs typeface="Arial"/>
                <a:sym typeface="Arial"/>
              </a:rPr>
              <a:t>-python </a:t>
            </a:r>
          </a:p>
          <a:p>
            <a:pPr marL="95250" lvl="0" indent="0" algn="l" rtl="0">
              <a:spcBef>
                <a:spcPts val="0"/>
              </a:spcBef>
              <a:spcAft>
                <a:spcPts val="0"/>
              </a:spcAft>
              <a:buClr>
                <a:srgbClr val="1F2328"/>
              </a:buClr>
              <a:buSzPts val="2100"/>
              <a:buNone/>
            </a:pPr>
            <a:endParaRPr lang="en-US" sz="2100" dirty="0">
              <a:solidFill>
                <a:srgbClr val="1F2328"/>
              </a:solidFill>
              <a:highlight>
                <a:srgbClr val="FFFFFF"/>
              </a:highlight>
              <a:latin typeface="Arial"/>
              <a:ea typeface="Arial"/>
              <a:cs typeface="Arial"/>
              <a:sym typeface="Arial"/>
            </a:endParaRPr>
          </a:p>
          <a:p>
            <a:pPr marL="95250" lvl="0" indent="0" algn="l" rtl="0">
              <a:spcBef>
                <a:spcPts val="0"/>
              </a:spcBef>
              <a:spcAft>
                <a:spcPts val="0"/>
              </a:spcAft>
              <a:buClr>
                <a:srgbClr val="1F2328"/>
              </a:buClr>
              <a:buSzPts val="2100"/>
              <a:buNone/>
            </a:pPr>
            <a:endParaRPr sz="2100" dirty="0">
              <a:solidFill>
                <a:srgbClr val="1F2328"/>
              </a:solidFill>
              <a:highlight>
                <a:srgbClr val="FFFFFF"/>
              </a:highlight>
              <a:latin typeface="Arial"/>
              <a:ea typeface="Arial"/>
              <a:cs typeface="Arial"/>
              <a:sym typeface="Arial"/>
            </a:endParaRPr>
          </a:p>
          <a:p>
            <a:pPr marL="95250" lvl="0" indent="0" algn="l" rtl="0">
              <a:spcBef>
                <a:spcPts val="0"/>
              </a:spcBef>
              <a:spcAft>
                <a:spcPts val="0"/>
              </a:spcAft>
              <a:buClr>
                <a:srgbClr val="1F2328"/>
              </a:buClr>
              <a:buSzPts val="2100"/>
              <a:buNone/>
            </a:pPr>
            <a:r>
              <a:rPr lang="en-US" sz="2100" dirty="0">
                <a:solidFill>
                  <a:srgbClr val="1F2328"/>
                </a:solidFill>
                <a:highlight>
                  <a:srgbClr val="FFFFFF"/>
                </a:highlight>
                <a:latin typeface="Arial"/>
                <a:ea typeface="Arial"/>
                <a:cs typeface="Arial"/>
                <a:sym typeface="Arial"/>
              </a:rPr>
              <a:t>6. Python </a:t>
            </a:r>
          </a:p>
          <a:p>
            <a:pPr marL="95250" lvl="0" indent="0" algn="l" rtl="0">
              <a:spcBef>
                <a:spcPts val="0"/>
              </a:spcBef>
              <a:spcAft>
                <a:spcPts val="0"/>
              </a:spcAft>
              <a:buClr>
                <a:srgbClr val="1F2328"/>
              </a:buClr>
              <a:buSzPts val="2100"/>
              <a:buNone/>
            </a:pPr>
            <a:endParaRPr lang="en-US" sz="2100" dirty="0">
              <a:solidFill>
                <a:srgbClr val="1F2328"/>
              </a:solidFill>
              <a:highlight>
                <a:srgbClr val="FFFFFF"/>
              </a:highlight>
              <a:latin typeface="Arial"/>
              <a:ea typeface="Arial"/>
              <a:cs typeface="Arial"/>
              <a:sym typeface="Arial"/>
            </a:endParaRPr>
          </a:p>
          <a:p>
            <a:pPr marL="95250" lvl="0" indent="0" algn="l" rtl="0">
              <a:spcBef>
                <a:spcPts val="0"/>
              </a:spcBef>
              <a:spcAft>
                <a:spcPts val="0"/>
              </a:spcAft>
              <a:buClr>
                <a:srgbClr val="1F2328"/>
              </a:buClr>
              <a:buSzPts val="2100"/>
              <a:buNone/>
            </a:pPr>
            <a:r>
              <a:rPr lang="en-US" sz="2100" dirty="0">
                <a:solidFill>
                  <a:srgbClr val="1F2328"/>
                </a:solidFill>
                <a:highlight>
                  <a:srgbClr val="FFFFFF"/>
                </a:highlight>
                <a:latin typeface="Arial"/>
                <a:ea typeface="Arial"/>
                <a:cs typeface="Arial"/>
                <a:sym typeface="Arial"/>
              </a:rPr>
              <a:t>7. </a:t>
            </a:r>
            <a:r>
              <a:rPr lang="en-US" sz="2100" dirty="0" err="1">
                <a:solidFill>
                  <a:srgbClr val="1F2328"/>
                </a:solidFill>
                <a:highlight>
                  <a:srgbClr val="FFFFFF"/>
                </a:highlight>
                <a:latin typeface="Arial"/>
                <a:ea typeface="Arial"/>
                <a:cs typeface="Arial"/>
                <a:sym typeface="Arial"/>
              </a:rPr>
              <a:t>Tensorflow-gpu</a:t>
            </a:r>
            <a:endParaRPr lang="en-US" sz="2100" dirty="0">
              <a:solidFill>
                <a:srgbClr val="1F2328"/>
              </a:solidFill>
              <a:highlight>
                <a:srgbClr val="FFFFFF"/>
              </a:highlight>
              <a:latin typeface="Arial"/>
              <a:ea typeface="Arial"/>
              <a:cs typeface="Arial"/>
              <a:sym typeface="Arial"/>
            </a:endParaRPr>
          </a:p>
          <a:p>
            <a:pPr marL="95250" lvl="0" indent="0" algn="l" rtl="0">
              <a:spcBef>
                <a:spcPts val="0"/>
              </a:spcBef>
              <a:spcAft>
                <a:spcPts val="0"/>
              </a:spcAft>
              <a:buClr>
                <a:srgbClr val="1F2328"/>
              </a:buClr>
              <a:buSzPts val="2100"/>
              <a:buNone/>
            </a:pPr>
            <a:endParaRPr lang="en-US" sz="2100" dirty="0">
              <a:solidFill>
                <a:srgbClr val="1F2328"/>
              </a:solidFill>
              <a:highlight>
                <a:srgbClr val="FFFFFF"/>
              </a:highlight>
              <a:latin typeface="Arial"/>
              <a:ea typeface="Arial"/>
              <a:cs typeface="Arial"/>
              <a:sym typeface="Arial"/>
            </a:endParaRPr>
          </a:p>
          <a:p>
            <a:pPr marL="95250" lvl="0" indent="0" algn="l" rtl="0">
              <a:spcBef>
                <a:spcPts val="0"/>
              </a:spcBef>
              <a:spcAft>
                <a:spcPts val="0"/>
              </a:spcAft>
              <a:buClr>
                <a:srgbClr val="1F2328"/>
              </a:buClr>
              <a:buSzPts val="2100"/>
              <a:buNone/>
            </a:pPr>
            <a:endParaRPr lang="en-US" sz="2100" dirty="0">
              <a:solidFill>
                <a:srgbClr val="1F2328"/>
              </a:solidFill>
              <a:highlight>
                <a:srgbClr val="FFFFFF"/>
              </a:highlight>
              <a:latin typeface="Arial"/>
              <a:ea typeface="Arial"/>
              <a:cs typeface="Arial"/>
              <a:sym typeface="Arial"/>
            </a:endParaRPr>
          </a:p>
          <a:p>
            <a:pPr marL="457200" lvl="0" indent="-361950" algn="l" rtl="0">
              <a:spcBef>
                <a:spcPts val="0"/>
              </a:spcBef>
              <a:spcAft>
                <a:spcPts val="0"/>
              </a:spcAft>
              <a:buClr>
                <a:srgbClr val="1F2328"/>
              </a:buClr>
              <a:buSzPts val="2100"/>
              <a:buFont typeface="Arial"/>
              <a:buAutoNum type="arabicPeriod"/>
            </a:pPr>
            <a:endParaRPr lang="en-US" sz="2100" dirty="0">
              <a:solidFill>
                <a:srgbClr val="1F2328"/>
              </a:solidFill>
              <a:highlight>
                <a:srgbClr val="FFFFFF"/>
              </a:highlight>
              <a:latin typeface="Arial"/>
              <a:ea typeface="Arial"/>
              <a:cs typeface="Arial"/>
              <a:sym typeface="Arial"/>
            </a:endParaRPr>
          </a:p>
          <a:p>
            <a:pPr marL="457200" lvl="0" indent="-361950" algn="l" rtl="0">
              <a:spcBef>
                <a:spcPts val="0"/>
              </a:spcBef>
              <a:spcAft>
                <a:spcPts val="0"/>
              </a:spcAft>
              <a:buClr>
                <a:srgbClr val="1F2328"/>
              </a:buClr>
              <a:buSzPts val="2100"/>
              <a:buFont typeface="Arial"/>
              <a:buAutoNum type="arabicPeriod"/>
            </a:pPr>
            <a:endParaRPr sz="2100" dirty="0">
              <a:solidFill>
                <a:srgbClr val="1F2328"/>
              </a:solidFill>
              <a:highlight>
                <a:srgbClr val="FFFFFF"/>
              </a:highlight>
              <a:latin typeface="Arial"/>
              <a:ea typeface="Arial"/>
              <a:cs typeface="Arial"/>
              <a:sym typeface="Arial"/>
            </a:endParaRPr>
          </a:p>
          <a:p>
            <a:pPr marL="95250" lvl="0" indent="0" algn="l" rtl="0">
              <a:spcBef>
                <a:spcPts val="0"/>
              </a:spcBef>
              <a:spcAft>
                <a:spcPts val="0"/>
              </a:spcAft>
              <a:buClr>
                <a:srgbClr val="1F2328"/>
              </a:buClr>
              <a:buSzPts val="2100"/>
              <a:buNone/>
            </a:pPr>
            <a:endParaRPr sz="3500" dirty="0"/>
          </a:p>
        </p:txBody>
      </p:sp>
      <p:pic>
        <p:nvPicPr>
          <p:cNvPr id="3" name="Graphic 2">
            <a:extLst>
              <a:ext uri="{FF2B5EF4-FFF2-40B4-BE49-F238E27FC236}">
                <a16:creationId xmlns:a16="http://schemas.microsoft.com/office/drawing/2014/main" id="{056F2B01-1D65-0AC5-2C13-BD6E6CA605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1142" y="766812"/>
            <a:ext cx="1206832" cy="743616"/>
          </a:xfrm>
          <a:prstGeom prst="rect">
            <a:avLst/>
          </a:prstGeom>
        </p:spPr>
      </p:pic>
      <p:pic>
        <p:nvPicPr>
          <p:cNvPr id="5" name="Picture 4">
            <a:extLst>
              <a:ext uri="{FF2B5EF4-FFF2-40B4-BE49-F238E27FC236}">
                <a16:creationId xmlns:a16="http://schemas.microsoft.com/office/drawing/2014/main" id="{16CB636E-9ACF-D153-F3E4-468DA2BFB1C0}"/>
              </a:ext>
            </a:extLst>
          </p:cNvPr>
          <p:cNvPicPr>
            <a:picLocks noChangeAspect="1"/>
          </p:cNvPicPr>
          <p:nvPr/>
        </p:nvPicPr>
        <p:blipFill>
          <a:blip r:embed="rId5"/>
          <a:stretch>
            <a:fillRect/>
          </a:stretch>
        </p:blipFill>
        <p:spPr>
          <a:xfrm>
            <a:off x="2463782" y="1468994"/>
            <a:ext cx="1521552" cy="743616"/>
          </a:xfrm>
          <a:prstGeom prst="rect">
            <a:avLst/>
          </a:prstGeom>
        </p:spPr>
      </p:pic>
      <p:pic>
        <p:nvPicPr>
          <p:cNvPr id="7" name="Graphic 6">
            <a:extLst>
              <a:ext uri="{FF2B5EF4-FFF2-40B4-BE49-F238E27FC236}">
                <a16:creationId xmlns:a16="http://schemas.microsoft.com/office/drawing/2014/main" id="{F7CF07F4-70B3-60AB-064A-8ABCEECE71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03237" y="2444042"/>
            <a:ext cx="2219463" cy="532671"/>
          </a:xfrm>
          <a:prstGeom prst="rect">
            <a:avLst/>
          </a:prstGeom>
        </p:spPr>
      </p:pic>
      <p:pic>
        <p:nvPicPr>
          <p:cNvPr id="9" name="Picture 8">
            <a:extLst>
              <a:ext uri="{FF2B5EF4-FFF2-40B4-BE49-F238E27FC236}">
                <a16:creationId xmlns:a16="http://schemas.microsoft.com/office/drawing/2014/main" id="{F0FC2574-4ECB-1ED4-BA38-763069EF33C1}"/>
              </a:ext>
            </a:extLst>
          </p:cNvPr>
          <p:cNvPicPr>
            <a:picLocks noChangeAspect="1"/>
          </p:cNvPicPr>
          <p:nvPr/>
        </p:nvPicPr>
        <p:blipFill>
          <a:blip r:embed="rId8"/>
          <a:stretch>
            <a:fillRect/>
          </a:stretch>
        </p:blipFill>
        <p:spPr>
          <a:xfrm>
            <a:off x="2860773" y="2961975"/>
            <a:ext cx="814612" cy="814612"/>
          </a:xfrm>
          <a:prstGeom prst="rect">
            <a:avLst/>
          </a:prstGeom>
        </p:spPr>
      </p:pic>
      <p:pic>
        <p:nvPicPr>
          <p:cNvPr id="11" name="Picture 10">
            <a:extLst>
              <a:ext uri="{FF2B5EF4-FFF2-40B4-BE49-F238E27FC236}">
                <a16:creationId xmlns:a16="http://schemas.microsoft.com/office/drawing/2014/main" id="{F209C216-20A5-8FDD-814B-8A5433CDC746}"/>
              </a:ext>
            </a:extLst>
          </p:cNvPr>
          <p:cNvPicPr>
            <a:picLocks noChangeAspect="1"/>
          </p:cNvPicPr>
          <p:nvPr/>
        </p:nvPicPr>
        <p:blipFill>
          <a:blip r:embed="rId9"/>
          <a:stretch>
            <a:fillRect/>
          </a:stretch>
        </p:blipFill>
        <p:spPr>
          <a:xfrm>
            <a:off x="2889250" y="3956183"/>
            <a:ext cx="670619" cy="885299"/>
          </a:xfrm>
          <a:prstGeom prst="rect">
            <a:avLst/>
          </a:prstGeom>
        </p:spPr>
      </p:pic>
      <p:pic>
        <p:nvPicPr>
          <p:cNvPr id="13" name="Picture 12">
            <a:extLst>
              <a:ext uri="{FF2B5EF4-FFF2-40B4-BE49-F238E27FC236}">
                <a16:creationId xmlns:a16="http://schemas.microsoft.com/office/drawing/2014/main" id="{A4B6289C-51D5-5C28-1289-5947050DE692}"/>
              </a:ext>
            </a:extLst>
          </p:cNvPr>
          <p:cNvPicPr>
            <a:picLocks noChangeAspect="1"/>
          </p:cNvPicPr>
          <p:nvPr/>
        </p:nvPicPr>
        <p:blipFill>
          <a:blip r:embed="rId10"/>
          <a:stretch>
            <a:fillRect/>
          </a:stretch>
        </p:blipFill>
        <p:spPr>
          <a:xfrm>
            <a:off x="2963147" y="5079294"/>
            <a:ext cx="522821" cy="572893"/>
          </a:xfrm>
          <a:prstGeom prst="rect">
            <a:avLst/>
          </a:prstGeom>
        </p:spPr>
      </p:pic>
      <p:pic>
        <p:nvPicPr>
          <p:cNvPr id="15" name="Picture 14">
            <a:extLst>
              <a:ext uri="{FF2B5EF4-FFF2-40B4-BE49-F238E27FC236}">
                <a16:creationId xmlns:a16="http://schemas.microsoft.com/office/drawing/2014/main" id="{67BB84E4-D989-0FCE-F28C-E9CEBDAACFB6}"/>
              </a:ext>
            </a:extLst>
          </p:cNvPr>
          <p:cNvPicPr>
            <a:picLocks noChangeAspect="1"/>
          </p:cNvPicPr>
          <p:nvPr/>
        </p:nvPicPr>
        <p:blipFill>
          <a:blip r:embed="rId11"/>
          <a:stretch>
            <a:fillRect/>
          </a:stretch>
        </p:blipFill>
        <p:spPr>
          <a:xfrm>
            <a:off x="2766266" y="5698095"/>
            <a:ext cx="1587205" cy="532671"/>
          </a:xfrm>
          <a:prstGeom prst="rect">
            <a:avLst/>
          </a:prstGeom>
        </p:spPr>
      </p:pic>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1084</Words>
  <Application>Microsoft Office PowerPoint</Application>
  <PresentationFormat>On-screen Show (4:3)</PresentationFormat>
  <Paragraphs>138</Paragraphs>
  <Slides>16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Söhne</vt:lpstr>
      <vt:lpstr>Times New Roman</vt:lpstr>
      <vt:lpstr>-apple-system</vt:lpstr>
      <vt:lpstr>Gelasio</vt:lpstr>
      <vt:lpstr>Calibri</vt:lpstr>
      <vt:lpstr>Libre Baskerville</vt:lpstr>
      <vt:lpstr>Noto Sans Symbols</vt:lpstr>
      <vt:lpstr>Libre Franklin</vt:lpstr>
      <vt:lpstr>Equity</vt:lpstr>
      <vt:lpstr> </vt:lpstr>
      <vt:lpstr>Team Members</vt:lpstr>
      <vt:lpstr>Roles and Responsibilities</vt:lpstr>
      <vt:lpstr>Introduction</vt:lpstr>
      <vt:lpstr>PowerPoint Presentation</vt:lpstr>
      <vt:lpstr>So, How to prevent this from happening?</vt:lpstr>
      <vt:lpstr>Convolution Neural Network</vt:lpstr>
      <vt:lpstr>Proposed Methodology</vt:lpstr>
      <vt:lpstr>Tools Used</vt:lpstr>
      <vt:lpstr>Personas</vt:lpstr>
      <vt:lpstr>personas</vt:lpstr>
      <vt:lpstr>Working Agreement</vt:lpstr>
      <vt:lpstr>Retrospective</vt:lpstr>
      <vt:lpstr>PowerPoint Presentation</vt:lpstr>
      <vt:lpstr>WIKI Page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sura pallavi</cp:lastModifiedBy>
  <cp:revision>2</cp:revision>
  <dcterms:modified xsi:type="dcterms:W3CDTF">2024-02-08T14:11:21Z</dcterms:modified>
</cp:coreProperties>
</file>