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handoutMasterIdLst>
    <p:handoutMasterId r:id="rId16"/>
  </p:handoutMasterIdLst>
  <p:sldIdLst>
    <p:sldId id="256" r:id="rId3"/>
    <p:sldId id="268" r:id="rId4"/>
    <p:sldId id="258" r:id="rId5"/>
    <p:sldId id="267" r:id="rId6"/>
    <p:sldId id="257" r:id="rId7"/>
    <p:sldId id="259" r:id="rId8"/>
    <p:sldId id="264" r:id="rId9"/>
    <p:sldId id="278" r:id="rId10"/>
    <p:sldId id="275" r:id="rId11"/>
    <p:sldId id="277" r:id="rId12"/>
    <p:sldId id="276"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https://th.bing.com/th/id/OIP.qJwgpmY-cb-RYKqEF7pewQHaEK?rs=1&amp;pid=ImgDetMain</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https://th.bing.com/th/id/OIP.qJwgpmY-cb-RYKqEF7pewQHaEK?rs=1&amp;pid=ImgDetMain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https://th.bing.com/th/id/OIP.qJwgpmY-cb-RYKqEF7pewQHaEK?rs=1&amp;pid=ImgDetMain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https://th.bing.com/th/id/OIP.qJwgpmY-cb-RYKqEF7pewQHaEK?rs=1&amp;pid=ImgDetMain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10/8/2024</a:t>
            </a:fld>
            <a:endParaRPr lang="en-US"/>
          </a:p>
        </p:txBody>
      </p:sp>
      <p:sp>
        <p:nvSpPr>
          <p:cNvPr id="6" name="Footer Placeholder 5"/>
          <p:cNvSpPr>
            <a:spLocks noGrp="1"/>
          </p:cNvSpPr>
          <p:nvPr>
            <p:ph type="ftr" sz="quarter" idx="11"/>
          </p:nvPr>
        </p:nvSpPr>
        <p:spPr/>
        <p:txBody>
          <a:bodyPr/>
          <a:lstStyle/>
          <a:p>
            <a:r>
              <a:rPr lang="en-US"/>
              <a:t>School of Computer Science and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10/8/2024</a:t>
            </a:fld>
            <a:endParaRPr lang="en-US"/>
          </a:p>
        </p:txBody>
      </p:sp>
      <p:sp>
        <p:nvSpPr>
          <p:cNvPr id="8" name="Footer Placeholder 7"/>
          <p:cNvSpPr>
            <a:spLocks noGrp="1"/>
          </p:cNvSpPr>
          <p:nvPr>
            <p:ph type="ftr" sz="quarter" idx="11"/>
          </p:nvPr>
        </p:nvSpPr>
        <p:spPr/>
        <p:txBody>
          <a:bodyPr/>
          <a:lstStyle/>
          <a:p>
            <a:r>
              <a:rPr lang="en-US"/>
              <a:t>School of Computer Science and Engineering</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10/8/2024</a:t>
            </a:fld>
            <a:endParaRPr lang="en-US"/>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10/8/2024</a:t>
            </a:fld>
            <a:endParaRPr lang="en-US"/>
          </a:p>
        </p:txBody>
      </p:sp>
      <p:sp>
        <p:nvSpPr>
          <p:cNvPr id="3" name="Footer Placeholder 2"/>
          <p:cNvSpPr>
            <a:spLocks noGrp="1"/>
          </p:cNvSpPr>
          <p:nvPr>
            <p:ph type="ftr" sz="quarter" idx="11"/>
          </p:nvPr>
        </p:nvSpPr>
        <p:spPr/>
        <p:txBody>
          <a:bodyPr/>
          <a:lstStyle/>
          <a:p>
            <a:r>
              <a:rPr lang="en-US"/>
              <a:t>School of Computer Science and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10/8/2024</a:t>
            </a:fld>
            <a:endParaRPr lang="en-US"/>
          </a:p>
        </p:txBody>
      </p:sp>
      <p:sp>
        <p:nvSpPr>
          <p:cNvPr id="6" name="Footer Placeholder 5"/>
          <p:cNvSpPr>
            <a:spLocks noGrp="1"/>
          </p:cNvSpPr>
          <p:nvPr>
            <p:ph type="ftr" sz="quarter" idx="11"/>
          </p:nvPr>
        </p:nvSpPr>
        <p:spPr/>
        <p:txBody>
          <a:bodyPr/>
          <a:lstStyle/>
          <a:p>
            <a:r>
              <a:rPr lang="en-US"/>
              <a:t>School of Computer Science and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10/8/2024</a:t>
            </a:fld>
            <a:endParaRPr lang="en-US"/>
          </a:p>
        </p:txBody>
      </p:sp>
      <p:sp>
        <p:nvSpPr>
          <p:cNvPr id="6" name="Footer Placeholder 5"/>
          <p:cNvSpPr>
            <a:spLocks noGrp="1"/>
          </p:cNvSpPr>
          <p:nvPr>
            <p:ph type="ftr" sz="quarter" idx="11"/>
          </p:nvPr>
        </p:nvSpPr>
        <p:spPr/>
        <p:txBody>
          <a:bodyPr/>
          <a:lstStyle/>
          <a:p>
            <a:r>
              <a:rPr lang="en-US"/>
              <a:t>School of Computer Science and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10/8/2024</a:t>
            </a:fld>
            <a:endParaRPr lang="en-US"/>
          </a:p>
        </p:txBody>
      </p:sp>
      <p:sp>
        <p:nvSpPr>
          <p:cNvPr id="5" name="Footer Placeholder 4"/>
          <p:cNvSpPr>
            <a:spLocks noGrp="1"/>
          </p:cNvSpPr>
          <p:nvPr>
            <p:ph type="ftr" sz="quarter" idx="11"/>
          </p:nvPr>
        </p:nvSpPr>
        <p:spPr/>
        <p:txBody>
          <a:bodyPr/>
          <a:lstStyle/>
          <a:p>
            <a:r>
              <a:rPr lang="en-US"/>
              <a:t>School of Computer Science and Engineering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10/8/2024</a:t>
            </a:fld>
            <a:endParaRPr lang="en-US"/>
          </a:p>
        </p:txBody>
      </p:sp>
      <p:sp>
        <p:nvSpPr>
          <p:cNvPr id="6" name="Footer Placeholder 5"/>
          <p:cNvSpPr>
            <a:spLocks noGrp="1"/>
          </p:cNvSpPr>
          <p:nvPr>
            <p:ph type="ftr" sz="quarter" idx="11"/>
          </p:nvPr>
        </p:nvSpPr>
        <p:spPr/>
        <p:txBody>
          <a:bodyPr/>
          <a:lstStyle/>
          <a:p>
            <a:r>
              <a:rPr lang="en-US"/>
              <a:t>School of Computer Science and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10/8/2024</a:t>
            </a:fld>
            <a:endParaRPr lang="en-US"/>
          </a:p>
        </p:txBody>
      </p:sp>
      <p:sp>
        <p:nvSpPr>
          <p:cNvPr id="8" name="Footer Placeholder 7"/>
          <p:cNvSpPr>
            <a:spLocks noGrp="1"/>
          </p:cNvSpPr>
          <p:nvPr>
            <p:ph type="ftr" sz="quarter" idx="11"/>
          </p:nvPr>
        </p:nvSpPr>
        <p:spPr/>
        <p:txBody>
          <a:bodyPr/>
          <a:lstStyle/>
          <a:p>
            <a:r>
              <a:rPr lang="en-US"/>
              <a:t>School of Computer Science and Engineering</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10/8/2024</a:t>
            </a:fld>
            <a:endParaRPr lang="en-US"/>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10/8/2024</a:t>
            </a:fld>
            <a:endParaRPr lang="en-US"/>
          </a:p>
        </p:txBody>
      </p:sp>
      <p:sp>
        <p:nvSpPr>
          <p:cNvPr id="3" name="Footer Placeholder 2"/>
          <p:cNvSpPr>
            <a:spLocks noGrp="1"/>
          </p:cNvSpPr>
          <p:nvPr>
            <p:ph type="ftr" sz="quarter" idx="11"/>
          </p:nvPr>
        </p:nvSpPr>
        <p:spPr/>
        <p:txBody>
          <a:bodyPr/>
          <a:lstStyle/>
          <a:p>
            <a:r>
              <a:rPr lang="en-US"/>
              <a:t>School of Computer Science and Engineering</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10/8/2024</a:t>
            </a:fld>
            <a:endParaRPr lang="en-US"/>
          </a:p>
        </p:txBody>
      </p:sp>
      <p:sp>
        <p:nvSpPr>
          <p:cNvPr id="6" name="Footer Placeholder 5"/>
          <p:cNvSpPr>
            <a:spLocks noGrp="1"/>
          </p:cNvSpPr>
          <p:nvPr>
            <p:ph type="ftr" sz="quarter" idx="11"/>
          </p:nvPr>
        </p:nvSpPr>
        <p:spPr/>
        <p:txBody>
          <a:bodyPr/>
          <a:lstStyle/>
          <a:p>
            <a:r>
              <a:rPr lang="en-US"/>
              <a:t>School of Computer Science and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10/8/2024</a:t>
            </a:fld>
            <a:endParaRPr lang="en-US"/>
          </a:p>
        </p:txBody>
      </p:sp>
      <p:sp>
        <p:nvSpPr>
          <p:cNvPr id="6" name="Footer Placeholder 5"/>
          <p:cNvSpPr>
            <a:spLocks noGrp="1"/>
          </p:cNvSpPr>
          <p:nvPr>
            <p:ph type="ftr" sz="quarter" idx="11"/>
          </p:nvPr>
        </p:nvSpPr>
        <p:spPr/>
        <p:txBody>
          <a:bodyPr/>
          <a:lstStyle/>
          <a:p>
            <a:r>
              <a:rPr lang="en-US"/>
              <a:t>School of Computer Science and Engineering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502910" y="156210"/>
            <a:ext cx="5986780" cy="779780"/>
          </a:xfrm>
          <a:prstGeom prst="rect">
            <a:avLst/>
          </a:prstGeom>
        </p:spPr>
      </p:pic>
      <p:sp>
        <p:nvSpPr>
          <p:cNvPr id="7" name="Text Box 6"/>
          <p:cNvSpPr txBox="1"/>
          <p:nvPr/>
        </p:nvSpPr>
        <p:spPr>
          <a:xfrm>
            <a:off x="377825" y="1185545"/>
            <a:ext cx="11570970" cy="5418455"/>
          </a:xfrm>
          <a:prstGeom prst="rect">
            <a:avLst/>
          </a:prstGeom>
          <a:noFill/>
        </p:spPr>
        <p:txBody>
          <a:bodyPr wrap="square" rtlCol="0">
            <a:noAutofit/>
          </a:bodyPr>
          <a:lstStyle/>
          <a:p>
            <a:r>
              <a:rPr lang="en-IN" altLang="en-US" sz="2800"/>
              <a:t>                        </a:t>
            </a:r>
          </a:p>
          <a:p>
            <a:r>
              <a:rPr lang="en-IN" altLang="en-US" sz="2800"/>
              <a:t>             </a:t>
            </a:r>
            <a:r>
              <a:rPr lang="en-IN" altLang="en-US" sz="3200" b="1"/>
              <a:t>Eco-Tracker: Tracking Consumption, Reducing Footprint</a:t>
            </a:r>
          </a:p>
          <a:p>
            <a:r>
              <a:rPr lang="en-IN" altLang="en-US" sz="3200" b="1"/>
              <a:t>                            </a:t>
            </a:r>
          </a:p>
          <a:p>
            <a:r>
              <a:rPr lang="en-IN" altLang="en-US" sz="2800"/>
              <a:t>                           Minor Project 1 (Course Code:23ECSW303)</a:t>
            </a:r>
          </a:p>
          <a:p>
            <a:r>
              <a:rPr lang="en-IN" altLang="en-US" sz="2800"/>
              <a:t>                                                </a:t>
            </a:r>
            <a:r>
              <a:rPr lang="en-US" sz="2800" dirty="0">
                <a:cs typeface="+mn-lt"/>
                <a:sym typeface="+mn-ea"/>
              </a:rPr>
              <a:t>Team Number :</a:t>
            </a:r>
            <a:r>
              <a:rPr lang="en-IN" altLang="en-US" sz="2800" dirty="0">
                <a:cs typeface="+mn-lt"/>
                <a:sym typeface="+mn-ea"/>
              </a:rPr>
              <a:t> 94</a:t>
            </a:r>
          </a:p>
          <a:p>
            <a:endParaRPr lang="en-IN" altLang="en-US" sz="2800" dirty="0">
              <a:solidFill>
                <a:schemeClr val="tx1"/>
              </a:solidFill>
              <a:latin typeface="Times New Roman" panose="02020603050405020304" pitchFamily="18" charset="0"/>
              <a:cs typeface="+mn-lt"/>
              <a:sym typeface="+mn-ea"/>
            </a:endParaRPr>
          </a:p>
          <a:p>
            <a:endParaRPr lang="en-IN" altLang="en-US" sz="2800" dirty="0">
              <a:solidFill>
                <a:schemeClr val="tx1"/>
              </a:solidFill>
              <a:latin typeface="Times New Roman" panose="02020603050405020304" pitchFamily="18" charset="0"/>
              <a:cs typeface="+mn-lt"/>
              <a:sym typeface="+mn-ea"/>
            </a:endParaRPr>
          </a:p>
          <a:p>
            <a:endParaRPr lang="en-IN" altLang="en-US" sz="2800" dirty="0">
              <a:solidFill>
                <a:schemeClr val="tx1"/>
              </a:solidFill>
              <a:latin typeface="Times New Roman" panose="02020603050405020304" pitchFamily="18" charset="0"/>
              <a:cs typeface="+mn-lt"/>
              <a:sym typeface="+mn-ea"/>
            </a:endParaRPr>
          </a:p>
          <a:p>
            <a:endParaRPr lang="en-IN" altLang="en-US" sz="2800" dirty="0">
              <a:solidFill>
                <a:schemeClr val="tx1"/>
              </a:solidFill>
              <a:latin typeface="Times New Roman" panose="02020603050405020304" pitchFamily="18" charset="0"/>
              <a:cs typeface="+mn-lt"/>
              <a:sym typeface="+mn-ea"/>
            </a:endParaRPr>
          </a:p>
          <a:p>
            <a:endParaRPr lang="en-IN" altLang="en-US" sz="2800" dirty="0">
              <a:solidFill>
                <a:schemeClr val="tx1"/>
              </a:solidFill>
              <a:latin typeface="Times New Roman" panose="02020603050405020304" pitchFamily="18" charset="0"/>
              <a:cs typeface="+mn-lt"/>
              <a:sym typeface="+mn-ea"/>
            </a:endParaRPr>
          </a:p>
          <a:p>
            <a:r>
              <a:rPr lang="en-IN" altLang="en-US" sz="2400" dirty="0">
                <a:cs typeface="+mn-lt"/>
                <a:sym typeface="+mn-ea"/>
              </a:rPr>
              <a:t>                              Guide : Prof. Vijayalakshmi S</a:t>
            </a:r>
            <a:endParaRPr lang="en-US" sz="2400" dirty="0">
              <a:solidFill>
                <a:schemeClr val="tx1"/>
              </a:solidFill>
              <a:latin typeface="Times New Roman" panose="02020603050405020304" pitchFamily="18" charset="0"/>
              <a:cs typeface="Times New Roman" panose="02020603050405020304" pitchFamily="18" charset="0"/>
            </a:endParaRPr>
          </a:p>
          <a:p>
            <a:r>
              <a:rPr lang="en-IN" altLang="en-US" sz="2800"/>
              <a:t>  </a:t>
            </a:r>
            <a:endParaRPr lang="en-IN" altLang="en-US" sz="2400"/>
          </a:p>
        </p:txBody>
      </p:sp>
      <p:graphicFrame>
        <p:nvGraphicFramePr>
          <p:cNvPr id="11" name="Table 10"/>
          <p:cNvGraphicFramePr>
            <a:graphicFrameLocks noGrp="1"/>
          </p:cNvGraphicFramePr>
          <p:nvPr/>
        </p:nvGraphicFramePr>
        <p:xfrm>
          <a:off x="2090420" y="3502025"/>
          <a:ext cx="7576820" cy="2139315"/>
        </p:xfrm>
        <a:graphic>
          <a:graphicData uri="http://schemas.openxmlformats.org/drawingml/2006/table">
            <a:tbl>
              <a:tblPr firstRow="1" bandRow="1">
                <a:tableStyleId>{9D7B26C5-4107-4FEC-AEDC-1716B250A1EF}</a:tableStyleId>
              </a:tblPr>
              <a:tblGrid>
                <a:gridCol w="1009015">
                  <a:extLst>
                    <a:ext uri="{9D8B030D-6E8A-4147-A177-3AD203B41FA5}">
                      <a16:colId xmlns:a16="http://schemas.microsoft.com/office/drawing/2014/main" val="20000"/>
                    </a:ext>
                  </a:extLst>
                </a:gridCol>
                <a:gridCol w="2098675">
                  <a:extLst>
                    <a:ext uri="{9D8B030D-6E8A-4147-A177-3AD203B41FA5}">
                      <a16:colId xmlns:a16="http://schemas.microsoft.com/office/drawing/2014/main" val="20001"/>
                    </a:ext>
                  </a:extLst>
                </a:gridCol>
                <a:gridCol w="2012950">
                  <a:extLst>
                    <a:ext uri="{9D8B030D-6E8A-4147-A177-3AD203B41FA5}">
                      <a16:colId xmlns:a16="http://schemas.microsoft.com/office/drawing/2014/main" val="20002"/>
                    </a:ext>
                  </a:extLst>
                </a:gridCol>
                <a:gridCol w="1104265">
                  <a:extLst>
                    <a:ext uri="{9D8B030D-6E8A-4147-A177-3AD203B41FA5}">
                      <a16:colId xmlns:a16="http://schemas.microsoft.com/office/drawing/2014/main" val="20003"/>
                    </a:ext>
                  </a:extLst>
                </a:gridCol>
                <a:gridCol w="1351915">
                  <a:extLst>
                    <a:ext uri="{9D8B030D-6E8A-4147-A177-3AD203B41FA5}">
                      <a16:colId xmlns:a16="http://schemas.microsoft.com/office/drawing/2014/main" val="20004"/>
                    </a:ext>
                  </a:extLst>
                </a:gridCol>
              </a:tblGrid>
              <a:tr h="529590">
                <a:tc>
                  <a:txBody>
                    <a:bodyPr/>
                    <a:lstStyle/>
                    <a:p>
                      <a:r>
                        <a:rPr lang="en-AU" sz="1600" dirty="0" err="1"/>
                        <a:t>Sl.Num</a:t>
                      </a:r>
                      <a:r>
                        <a:rPr lang="en-AU" sz="1600" dirty="0"/>
                        <a:t>.</a:t>
                      </a:r>
                    </a:p>
                  </a:txBody>
                  <a:tcPr/>
                </a:tc>
                <a:tc>
                  <a:txBody>
                    <a:bodyPr/>
                    <a:lstStyle/>
                    <a:p>
                      <a:r>
                        <a:rPr lang="en-AU" sz="1600" dirty="0"/>
                        <a:t>Student Name</a:t>
                      </a:r>
                    </a:p>
                  </a:txBody>
                  <a:tcPr/>
                </a:tc>
                <a:tc>
                  <a:txBody>
                    <a:bodyPr/>
                    <a:lstStyle/>
                    <a:p>
                      <a:r>
                        <a:rPr lang="en-AU" sz="1600" dirty="0"/>
                        <a:t>USN</a:t>
                      </a:r>
                    </a:p>
                  </a:txBody>
                  <a:tcPr/>
                </a:tc>
                <a:tc>
                  <a:txBody>
                    <a:bodyPr/>
                    <a:lstStyle/>
                    <a:p>
                      <a:r>
                        <a:rPr lang="en-AU" sz="1600" dirty="0"/>
                        <a:t>Roll Num.</a:t>
                      </a:r>
                    </a:p>
                  </a:txBody>
                  <a:tcPr/>
                </a:tc>
                <a:tc>
                  <a:txBody>
                    <a:bodyPr/>
                    <a:lstStyle/>
                    <a:p>
                      <a:r>
                        <a:rPr lang="en-AU" sz="1600" dirty="0"/>
                        <a:t>Division</a:t>
                      </a:r>
                    </a:p>
                  </a:txBody>
                  <a:tcPr/>
                </a:tc>
                <a:extLst>
                  <a:ext uri="{0D108BD9-81ED-4DB2-BD59-A6C34878D82A}">
                    <a16:rowId xmlns:a16="http://schemas.microsoft.com/office/drawing/2014/main" val="10000"/>
                  </a:ext>
                </a:extLst>
              </a:tr>
              <a:tr h="536575">
                <a:tc>
                  <a:txBody>
                    <a:bodyPr/>
                    <a:lstStyle/>
                    <a:p>
                      <a:r>
                        <a:rPr lang="en-AU" dirty="0"/>
                        <a:t>1</a:t>
                      </a:r>
                    </a:p>
                  </a:txBody>
                  <a:tcPr/>
                </a:tc>
                <a:tc>
                  <a:txBody>
                    <a:bodyPr/>
                    <a:lstStyle/>
                    <a:p>
                      <a:r>
                        <a:rPr lang="en-AU" sz="1800" dirty="0">
                          <a:sym typeface="+mn-ea"/>
                        </a:rPr>
                        <a:t>Sneha S</a:t>
                      </a:r>
                      <a:r>
                        <a:rPr lang="en-IN" altLang="en-AU" sz="1800" dirty="0">
                          <a:sym typeface="+mn-ea"/>
                        </a:rPr>
                        <a:t>hatagar</a:t>
                      </a:r>
                      <a:endParaRPr lang="en-AU" dirty="0"/>
                    </a:p>
                  </a:txBody>
                  <a:tcPr/>
                </a:tc>
                <a:tc>
                  <a:txBody>
                    <a:bodyPr/>
                    <a:lstStyle/>
                    <a:p>
                      <a:r>
                        <a:rPr lang="en-AU" dirty="0"/>
                        <a:t>01F</a:t>
                      </a:r>
                      <a:r>
                        <a:rPr lang="en-IN" altLang="en-AU" dirty="0"/>
                        <a:t>E21BCS362</a:t>
                      </a:r>
                    </a:p>
                  </a:txBody>
                  <a:tcPr/>
                </a:tc>
                <a:tc>
                  <a:txBody>
                    <a:bodyPr/>
                    <a:lstStyle/>
                    <a:p>
                      <a:r>
                        <a:rPr lang="en-IN" altLang="en-AU" dirty="0"/>
                        <a:t>  </a:t>
                      </a:r>
                      <a:r>
                        <a:rPr lang="en-AU" dirty="0"/>
                        <a:t>1</a:t>
                      </a:r>
                      <a:r>
                        <a:rPr lang="en-IN" altLang="en-AU" dirty="0"/>
                        <a:t>57</a:t>
                      </a:r>
                    </a:p>
                  </a:txBody>
                  <a:tcPr/>
                </a:tc>
                <a:tc>
                  <a:txBody>
                    <a:bodyPr/>
                    <a:lstStyle/>
                    <a:p>
                      <a:r>
                        <a:rPr lang="en-IN" altLang="en-AU" dirty="0"/>
                        <a:t>      </a:t>
                      </a:r>
                      <a:r>
                        <a:rPr lang="en-AU" dirty="0"/>
                        <a:t>A</a:t>
                      </a:r>
                    </a:p>
                  </a:txBody>
                  <a:tcPr/>
                </a:tc>
                <a:extLst>
                  <a:ext uri="{0D108BD9-81ED-4DB2-BD59-A6C34878D82A}">
                    <a16:rowId xmlns:a16="http://schemas.microsoft.com/office/drawing/2014/main" val="10001"/>
                  </a:ext>
                </a:extLst>
              </a:tr>
              <a:tr h="536575">
                <a:tc>
                  <a:txBody>
                    <a:bodyPr/>
                    <a:lstStyle/>
                    <a:p>
                      <a:r>
                        <a:rPr lang="en-AU" dirty="0"/>
                        <a:t>2</a:t>
                      </a:r>
                    </a:p>
                  </a:txBody>
                  <a:tcPr/>
                </a:tc>
                <a:tc>
                  <a:txBody>
                    <a:bodyPr/>
                    <a:lstStyle/>
                    <a:p>
                      <a:r>
                        <a:rPr lang="en-IN" altLang="en-AU" dirty="0"/>
                        <a:t>Nidhi Sudheer</a:t>
                      </a:r>
                    </a:p>
                  </a:txBody>
                  <a:tcPr/>
                </a:tc>
                <a:tc>
                  <a:txBody>
                    <a:bodyPr/>
                    <a:lstStyle/>
                    <a:p>
                      <a:r>
                        <a:rPr lang="en-AU" dirty="0"/>
                        <a:t>01FE21BCS3</a:t>
                      </a:r>
                      <a:r>
                        <a:rPr lang="en-IN" altLang="en-AU" dirty="0"/>
                        <a:t>31</a:t>
                      </a:r>
                    </a:p>
                  </a:txBody>
                  <a:tcPr/>
                </a:tc>
                <a:tc>
                  <a:txBody>
                    <a:bodyPr/>
                    <a:lstStyle/>
                    <a:p>
                      <a:r>
                        <a:rPr lang="en-IN" altLang="en-AU" dirty="0"/>
                        <a:t>  </a:t>
                      </a:r>
                      <a:r>
                        <a:rPr lang="en-AU" dirty="0"/>
                        <a:t>15</a:t>
                      </a:r>
                      <a:r>
                        <a:rPr lang="en-IN" altLang="en-AU" dirty="0"/>
                        <a:t>3</a:t>
                      </a:r>
                    </a:p>
                  </a:txBody>
                  <a:tcPr/>
                </a:tc>
                <a:tc>
                  <a:txBody>
                    <a:bodyPr/>
                    <a:lstStyle/>
                    <a:p>
                      <a:r>
                        <a:rPr lang="en-IN" altLang="en-AU" dirty="0"/>
                        <a:t>      </a:t>
                      </a:r>
                      <a:r>
                        <a:rPr lang="en-AU" dirty="0"/>
                        <a:t>A</a:t>
                      </a:r>
                    </a:p>
                  </a:txBody>
                  <a:tcPr/>
                </a:tc>
                <a:extLst>
                  <a:ext uri="{0D108BD9-81ED-4DB2-BD59-A6C34878D82A}">
                    <a16:rowId xmlns:a16="http://schemas.microsoft.com/office/drawing/2014/main" val="10002"/>
                  </a:ext>
                </a:extLst>
              </a:tr>
              <a:tr h="536575">
                <a:tc>
                  <a:txBody>
                    <a:bodyPr/>
                    <a:lstStyle/>
                    <a:p>
                      <a:r>
                        <a:rPr lang="en-AU"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dirty="0"/>
                        <a:t>Suraksha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dirty="0"/>
                        <a:t>01FE21BC</a:t>
                      </a:r>
                      <a:r>
                        <a:rPr lang="en-IN" altLang="en-AU" dirty="0"/>
                        <a:t>S090</a:t>
                      </a:r>
                    </a:p>
                  </a:txBody>
                  <a:tcPr/>
                </a:tc>
                <a:tc>
                  <a:txBody>
                    <a:bodyPr/>
                    <a:lstStyle/>
                    <a:p>
                      <a:r>
                        <a:rPr lang="en-IN" altLang="en-AU" dirty="0"/>
                        <a:t>  311</a:t>
                      </a:r>
                    </a:p>
                  </a:txBody>
                  <a:tcPr/>
                </a:tc>
                <a:tc>
                  <a:txBody>
                    <a:bodyPr/>
                    <a:lstStyle/>
                    <a:p>
                      <a:r>
                        <a:rPr lang="en-IN" altLang="en-AU" dirty="0"/>
                        <a:t>      C</a:t>
                      </a:r>
                    </a:p>
                  </a:txBody>
                  <a:tcPr/>
                </a:tc>
                <a:extLst>
                  <a:ext uri="{0D108BD9-81ED-4DB2-BD59-A6C34878D82A}">
                    <a16:rowId xmlns:a16="http://schemas.microsoft.com/office/drawing/2014/main" val="10003"/>
                  </a:ext>
                </a:extLst>
              </a:tr>
            </a:tbl>
          </a:graphicData>
        </a:graphic>
      </p:graphicFrame>
      <p:sp>
        <p:nvSpPr>
          <p:cNvPr id="12" name="Slide Number Placeholder 11"/>
          <p:cNvSpPr>
            <a:spLocks noGrp="1"/>
          </p:cNvSpPr>
          <p:nvPr>
            <p:ph type="sldNum" sz="quarter" idx="12"/>
          </p:nvPr>
        </p:nvSpPr>
        <p:spPr/>
        <p:txBody>
          <a:bodyPr/>
          <a:lstStyle/>
          <a:p>
            <a:fld id="{9B618960-8005-486C-9A75-10CB2AAC16F9}" type="slidenum">
              <a:rPr lang="en-US" smtClean="0"/>
              <a:t>1</a:t>
            </a:fld>
            <a:endParaRPr lang="en-US"/>
          </a:p>
        </p:txBody>
      </p:sp>
      <p:sp>
        <p:nvSpPr>
          <p:cNvPr id="13" name="Footer Placeholder 12"/>
          <p:cNvSpPr>
            <a:spLocks noGrp="1"/>
          </p:cNvSpPr>
          <p:nvPr>
            <p:ph type="ftr" sz="quarter" idx="11"/>
          </p:nvPr>
        </p:nvSpPr>
        <p:spPr/>
        <p:txBody>
          <a:bodyPr/>
          <a:lstStyle/>
          <a:p>
            <a:r>
              <a:rPr lang="en-US"/>
              <a:t>School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WhatsApp Image 2024-06-11 at 2.14.01 PM"/>
          <p:cNvPicPr>
            <a:picLocks noGrp="1" noChangeAspect="1"/>
          </p:cNvPicPr>
          <p:nvPr>
            <p:ph idx="1"/>
          </p:nvPr>
        </p:nvPicPr>
        <p:blipFill>
          <a:blip r:embed="rId3"/>
          <a:stretch>
            <a:fillRect/>
          </a:stretch>
        </p:blipFill>
        <p:spPr>
          <a:xfrm>
            <a:off x="838200" y="2141220"/>
            <a:ext cx="10515600" cy="3719195"/>
          </a:xfrm>
          <a:prstGeom prst="rect">
            <a:avLst/>
          </a:prstGeom>
        </p:spPr>
      </p:pic>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a:p>
        </p:txBody>
      </p:sp>
      <p:pic>
        <p:nvPicPr>
          <p:cNvPr id="8" name="Picture 7"/>
          <p:cNvPicPr>
            <a:picLocks noChangeAspect="1"/>
          </p:cNvPicPr>
          <p:nvPr>
            <p:custDataLst>
              <p:tags r:id="rId1"/>
            </p:custDataLst>
          </p:nvPr>
        </p:nvPicPr>
        <p:blipFill>
          <a:blip r:embed="rId4"/>
          <a:stretch>
            <a:fillRect/>
          </a:stretch>
        </p:blipFill>
        <p:spPr>
          <a:xfrm>
            <a:off x="5502910" y="156210"/>
            <a:ext cx="5986780" cy="779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11</a:t>
            </a:fld>
            <a:endParaRPr lang="en-US"/>
          </a:p>
        </p:txBody>
      </p:sp>
      <p:pic>
        <p:nvPicPr>
          <p:cNvPr id="8" name="Picture 7"/>
          <p:cNvPicPr>
            <a:picLocks noChangeAspect="1"/>
          </p:cNvPicPr>
          <p:nvPr>
            <p:custDataLst>
              <p:tags r:id="rId1"/>
            </p:custDataLst>
          </p:nvPr>
        </p:nvPicPr>
        <p:blipFill>
          <a:blip r:embed="rId3"/>
          <a:stretch>
            <a:fillRect/>
          </a:stretch>
        </p:blipFill>
        <p:spPr>
          <a:xfrm>
            <a:off x="5502910" y="156210"/>
            <a:ext cx="5986780" cy="779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110" y="1123315"/>
            <a:ext cx="10219690" cy="4832985"/>
          </a:xfrm>
        </p:spPr>
        <p:txBody>
          <a:bodyPr/>
          <a:lstStyle/>
          <a:p>
            <a:pPr marL="0" indent="0">
              <a:buNone/>
            </a:pPr>
            <a:r>
              <a:rPr lang="en-IN" altLang="en-US" sz="5400" b="1"/>
              <a:t>               </a:t>
            </a:r>
          </a:p>
          <a:p>
            <a:pPr marL="0" indent="0">
              <a:buNone/>
            </a:pPr>
            <a:r>
              <a:rPr lang="en-IN" altLang="en-US" sz="5400" b="1"/>
              <a:t>                     </a:t>
            </a:r>
          </a:p>
          <a:p>
            <a:pPr marL="0" indent="0">
              <a:buNone/>
            </a:pPr>
            <a:r>
              <a:rPr lang="en-IN" altLang="en-US" sz="5400" b="1"/>
              <a:t>                    Thank You</a:t>
            </a:r>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a:p>
        </p:txBody>
      </p:sp>
      <p:pic>
        <p:nvPicPr>
          <p:cNvPr id="8" name="Picture 7"/>
          <p:cNvPicPr>
            <a:picLocks noChangeAspect="1"/>
          </p:cNvPicPr>
          <p:nvPr/>
        </p:nvPicPr>
        <p:blipFill>
          <a:blip r:embed="rId2"/>
          <a:stretch>
            <a:fillRect/>
          </a:stretch>
        </p:blipFill>
        <p:spPr>
          <a:xfrm>
            <a:off x="5502910" y="156210"/>
            <a:ext cx="5986780" cy="7797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5990"/>
            <a:ext cx="10515600" cy="1325563"/>
          </a:xfrm>
        </p:spPr>
        <p:txBody>
          <a:bodyPr/>
          <a:lstStyle/>
          <a:p>
            <a:r>
              <a:rPr lang="en-IN" altLang="en-US" sz="3200" b="1">
                <a:latin typeface="+mn-lt"/>
                <a:cs typeface="+mn-lt"/>
              </a:rPr>
              <a:t>Overview</a:t>
            </a:r>
          </a:p>
        </p:txBody>
      </p:sp>
      <p:sp>
        <p:nvSpPr>
          <p:cNvPr id="3" name="Content Placeholder 2"/>
          <p:cNvSpPr>
            <a:spLocks noGrp="1"/>
          </p:cNvSpPr>
          <p:nvPr>
            <p:ph idx="1"/>
          </p:nvPr>
        </p:nvSpPr>
        <p:spPr>
          <a:xfrm>
            <a:off x="838200" y="2113915"/>
            <a:ext cx="10515600" cy="4351338"/>
          </a:xfrm>
        </p:spPr>
        <p:txBody>
          <a:bodyPr/>
          <a:lstStyle/>
          <a:p>
            <a:r>
              <a:rPr lang="en-IN" altLang="en-US"/>
              <a:t>Problem Statement</a:t>
            </a:r>
          </a:p>
          <a:p>
            <a:r>
              <a:rPr lang="en-IN" altLang="en-US"/>
              <a:t>Objectives</a:t>
            </a:r>
          </a:p>
          <a:p>
            <a:r>
              <a:rPr lang="en-IN" altLang="en-US"/>
              <a:t>Functonalities mapped to SDGs Target Goals</a:t>
            </a:r>
          </a:p>
          <a:p>
            <a:r>
              <a:rPr lang="en-IN" altLang="en-US"/>
              <a:t>User Interface using React</a:t>
            </a:r>
          </a:p>
          <a:p>
            <a:pPr marL="0" indent="0">
              <a:buNone/>
            </a:pPr>
            <a:endParaRPr lang="en-IN" altLang="en-US"/>
          </a:p>
          <a:p>
            <a:endParaRPr lang="en-IN" altLang="en-US"/>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pic>
        <p:nvPicPr>
          <p:cNvPr id="6" name="Picture 5"/>
          <p:cNvPicPr>
            <a:picLocks noChangeAspect="1"/>
          </p:cNvPicPr>
          <p:nvPr/>
        </p:nvPicPr>
        <p:blipFill>
          <a:blip r:embed="rId2"/>
          <a:stretch>
            <a:fillRect/>
          </a:stretch>
        </p:blipFill>
        <p:spPr>
          <a:xfrm>
            <a:off x="5502910" y="156210"/>
            <a:ext cx="5986780" cy="7797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080" y="1134110"/>
            <a:ext cx="10967720" cy="5043170"/>
          </a:xfrm>
        </p:spPr>
        <p:txBody>
          <a:bodyPr/>
          <a:lstStyle/>
          <a:p>
            <a:pPr marL="0" indent="0" algn="just">
              <a:buNone/>
            </a:pPr>
            <a:r>
              <a:rPr lang="en-IN" altLang="en-US" sz="3200" b="1"/>
              <a:t>Problem Statement:</a:t>
            </a:r>
          </a:p>
          <a:p>
            <a:pPr marL="0" indent="0" algn="just">
              <a:buNone/>
            </a:pPr>
            <a:r>
              <a:rPr lang="en-IN" altLang="en-US" sz="2000"/>
              <a:t>Create a web application that enables users to track their personal consumption habits and carbon footprint, providing insights and recommendations for reducing waste and adopting more sustainable purchasing choices. The platform should integrate features such as  personalized goal setting, and community sharing for tips and support.</a:t>
            </a:r>
          </a:p>
          <a:p>
            <a:pPr marL="0" indent="0" algn="just">
              <a:buNone/>
            </a:pPr>
            <a:endParaRPr lang="en-IN" altLang="en-US" sz="2000"/>
          </a:p>
          <a:p>
            <a:pPr marL="0" indent="0" algn="just">
              <a:buNone/>
            </a:pPr>
            <a:r>
              <a:rPr lang="en-IN" altLang="en-US" sz="3200" b="1">
                <a:sym typeface="+mn-ea"/>
              </a:rPr>
              <a:t>Objectives:</a:t>
            </a:r>
            <a:endParaRPr lang="en-IN" altLang="en-US" sz="3200" b="1"/>
          </a:p>
          <a:p>
            <a:pPr algn="just"/>
            <a:r>
              <a:rPr lang="en-IN" altLang="en-US" sz="2000">
                <a:sym typeface="+mn-ea"/>
              </a:rPr>
              <a:t>Develop a user-friendly interface that allows users to easily input and track their consumption habits across various categories such as food, transportation, energy, and household products.</a:t>
            </a:r>
            <a:endParaRPr lang="en-IN" altLang="en-US" sz="2000"/>
          </a:p>
          <a:p>
            <a:pPr algn="just"/>
            <a:r>
              <a:rPr lang="en-IN" altLang="en-US" sz="2000">
                <a:sym typeface="+mn-ea"/>
              </a:rPr>
              <a:t>Implement efficient data management systems to store and process user consumption data securely.</a:t>
            </a:r>
            <a:endParaRPr lang="en-IN" altLang="en-US" sz="2000"/>
          </a:p>
          <a:p>
            <a:pPr marL="0" indent="0" algn="just">
              <a:buNone/>
            </a:pPr>
            <a:endParaRPr lang="en-IN" altLang="en-US" sz="2000"/>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pic>
        <p:nvPicPr>
          <p:cNvPr id="6" name="Picture 5"/>
          <p:cNvPicPr>
            <a:picLocks noChangeAspect="1"/>
          </p:cNvPicPr>
          <p:nvPr/>
        </p:nvPicPr>
        <p:blipFill>
          <a:blip r:embed="rId2"/>
          <a:stretch>
            <a:fillRect/>
          </a:stretch>
        </p:blipFill>
        <p:spPr>
          <a:xfrm>
            <a:off x="5502910" y="156210"/>
            <a:ext cx="5986780" cy="7797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5340" y="1894205"/>
            <a:ext cx="7235825" cy="767715"/>
          </a:xfrm>
        </p:spPr>
        <p:txBody>
          <a:bodyPr>
            <a:normAutofit fontScale="90000"/>
          </a:bodyPr>
          <a:lstStyle/>
          <a:p>
            <a:r>
              <a:rPr lang="en-US" b="1">
                <a:latin typeface="Calibri" panose="020F0502020204030204" charset="0"/>
                <a:cs typeface="Calibri" panose="020F0502020204030204" charset="0"/>
                <a:sym typeface="+mn-ea"/>
              </a:rPr>
              <a:t>SDG 12 - Responsible Consumption and Production:</a:t>
            </a:r>
            <a:endParaRPr lang="en-IN" altLang="en-US"/>
          </a:p>
        </p:txBody>
      </p:sp>
      <p:pic>
        <p:nvPicPr>
          <p:cNvPr id="6" name="Content Placeholder 5" descr="sdg12"/>
          <p:cNvPicPr>
            <a:picLocks noGrp="1" noChangeAspect="1"/>
          </p:cNvPicPr>
          <p:nvPr>
            <p:ph idx="1"/>
          </p:nvPr>
        </p:nvPicPr>
        <p:blipFill>
          <a:blip r:embed="rId2"/>
          <a:stretch>
            <a:fillRect/>
          </a:stretch>
        </p:blipFill>
        <p:spPr>
          <a:xfrm>
            <a:off x="838200" y="2319020"/>
            <a:ext cx="3117850" cy="2999105"/>
          </a:xfrm>
          <a:prstGeom prst="rect">
            <a:avLst/>
          </a:prstGeom>
          <a:effectLst/>
          <a:scene3d>
            <a:camera prst="obliqueTopLeft"/>
            <a:lightRig rig="threePt" dir="t"/>
          </a:scene3d>
        </p:spPr>
      </p:pic>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a:p>
        </p:txBody>
      </p:sp>
      <p:sp>
        <p:nvSpPr>
          <p:cNvPr id="8" name="Text Box 7"/>
          <p:cNvSpPr txBox="1"/>
          <p:nvPr/>
        </p:nvSpPr>
        <p:spPr>
          <a:xfrm>
            <a:off x="4450715" y="3144520"/>
            <a:ext cx="7410450" cy="2441575"/>
          </a:xfrm>
          <a:prstGeom prst="rect">
            <a:avLst/>
          </a:prstGeom>
          <a:noFill/>
        </p:spPr>
        <p:txBody>
          <a:bodyPr wrap="square" rtlCol="0">
            <a:noAutofit/>
          </a:bodyPr>
          <a:lstStyle/>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By enabling users to track their personal consumption habits and carbon footprint, the web application promotes responsible consumption.</a:t>
            </a:r>
            <a:endParaRPr lang="en-US">
              <a:latin typeface="Calibri" panose="020F0502020204030204" charset="0"/>
              <a:cs typeface="Calibri" panose="020F0502020204030204" charset="0"/>
            </a:endParaRPr>
          </a:p>
          <a:p>
            <a:pPr marL="285750" indent="-285750" algn="just">
              <a:buFont typeface="Arial" panose="020B0604020202020204" pitchFamily="34" charset="0"/>
              <a:buChar char="•"/>
            </a:pPr>
            <a:endParaRPr lang="en-US">
              <a:latin typeface="Calibri" panose="020F0502020204030204" charset="0"/>
              <a:cs typeface="Calibri" panose="020F0502020204030204" charset="0"/>
            </a:endParaRPr>
          </a:p>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Providing insights and recommendations for reducing waste and adopting sustainable purchasing choices contributes to promoting sustainable production and consumption patterns.</a:t>
            </a:r>
            <a:endParaRPr lang="en-US">
              <a:latin typeface="Calibri" panose="020F0502020204030204" charset="0"/>
              <a:cs typeface="Calibri" panose="020F0502020204030204" charset="0"/>
            </a:endParaRPr>
          </a:p>
          <a:p>
            <a:pPr marL="285750" indent="-285750" algn="just">
              <a:buFont typeface="Arial" panose="020B0604020202020204" pitchFamily="34" charset="0"/>
              <a:buChar char="•"/>
            </a:pPr>
            <a:endParaRPr lang="en-US">
              <a:latin typeface="Calibri" panose="020F0502020204030204" charset="0"/>
              <a:cs typeface="Calibri" panose="020F0502020204030204" charset="0"/>
            </a:endParaRPr>
          </a:p>
          <a:p>
            <a:endParaRPr lang="en-US"/>
          </a:p>
        </p:txBody>
      </p:sp>
      <p:pic>
        <p:nvPicPr>
          <p:cNvPr id="9" name="Picture 8"/>
          <p:cNvPicPr>
            <a:picLocks noChangeAspect="1"/>
          </p:cNvPicPr>
          <p:nvPr/>
        </p:nvPicPr>
        <p:blipFill>
          <a:blip r:embed="rId3"/>
          <a:stretch>
            <a:fillRect/>
          </a:stretch>
        </p:blipFill>
        <p:spPr>
          <a:xfrm>
            <a:off x="5502910" y="156210"/>
            <a:ext cx="5986780" cy="7797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55" y="1192530"/>
            <a:ext cx="11113135" cy="5240655"/>
          </a:xfrm>
        </p:spPr>
        <p:txBody>
          <a:bodyPr>
            <a:normAutofit/>
          </a:bodyPr>
          <a:lstStyle/>
          <a:p>
            <a:pPr marL="0" indent="0" algn="just">
              <a:buNone/>
            </a:pPr>
            <a:r>
              <a:rPr lang="en-US" sz="3555" b="1"/>
              <a:t>Functionalities</a:t>
            </a:r>
            <a:r>
              <a:rPr lang="en-IN" altLang="en-US" sz="3555" b="1"/>
              <a:t> </a:t>
            </a:r>
            <a:r>
              <a:rPr lang="en-US" sz="3555" b="1"/>
              <a:t>mapped to SDGs Target</a:t>
            </a:r>
            <a:r>
              <a:rPr lang="en-IN" altLang="en-US" sz="3555" b="1"/>
              <a:t> </a:t>
            </a:r>
            <a:r>
              <a:rPr lang="en-US" sz="3555" b="1"/>
              <a:t>goals</a:t>
            </a:r>
            <a:r>
              <a:rPr lang="en-IN" altLang="en-US" sz="3555" b="1"/>
              <a:t>:</a:t>
            </a:r>
            <a:endParaRPr lang="en-US" sz="3555" b="1"/>
          </a:p>
          <a:p>
            <a:pPr marL="457200" indent="-457200" algn="just">
              <a:buAutoNum type="arabicPeriod"/>
            </a:pPr>
            <a:r>
              <a:rPr lang="en-US" sz="2400" u="sng"/>
              <a:t>Tracking Personal Consumption Habits and Carbon Footprint:</a:t>
            </a:r>
          </a:p>
          <a:p>
            <a:pPr marL="0" indent="0" algn="just">
              <a:buNone/>
            </a:pPr>
            <a:r>
              <a:rPr lang="en-US" sz="2000" b="1"/>
              <a:t>Mapped to SDG 12, Target 12.3:</a:t>
            </a:r>
            <a:r>
              <a:rPr lang="en-US" sz="2000"/>
              <a:t> By 2030, halve per capita global food waste at the retail and consumer levels and reduce food losses along production and supply chains, including post-harvest losses.</a:t>
            </a:r>
          </a:p>
          <a:p>
            <a:pPr algn="just"/>
            <a:r>
              <a:rPr lang="en-US" sz="2000"/>
              <a:t>This functionality supports the target to reduce food waste by enabling users to track their consumption habits and make informed decisions to minimize waste.</a:t>
            </a:r>
          </a:p>
          <a:p>
            <a:pPr marL="0" indent="0" algn="just">
              <a:buNone/>
            </a:pPr>
            <a:r>
              <a:rPr lang="en-US" sz="2000" b="1"/>
              <a:t>Mapped to SDG 13, Target 13.3:</a:t>
            </a:r>
            <a:r>
              <a:rPr lang="en-US" sz="2000"/>
              <a:t> Improve education, awareness-raising, and human and institutional capacity on climate change mitigation, adaptation, impact reduction, and early warning.</a:t>
            </a:r>
          </a:p>
          <a:p>
            <a:pPr algn="just"/>
            <a:r>
              <a:rPr lang="en-US" sz="2000"/>
              <a:t>Tracking carbon footprint raises awareness about individual contributions to climate change and supports efforts to mitigate its impact.</a:t>
            </a:r>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a:p>
        </p:txBody>
      </p:sp>
      <p:pic>
        <p:nvPicPr>
          <p:cNvPr id="8" name="Picture 7"/>
          <p:cNvPicPr>
            <a:picLocks noChangeAspect="1"/>
          </p:cNvPicPr>
          <p:nvPr/>
        </p:nvPicPr>
        <p:blipFill>
          <a:blip r:embed="rId3"/>
          <a:stretch>
            <a:fillRect/>
          </a:stretch>
        </p:blipFill>
        <p:spPr>
          <a:xfrm>
            <a:off x="5502910" y="156210"/>
            <a:ext cx="5986780" cy="779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0" y="1045210"/>
            <a:ext cx="11110595" cy="5041900"/>
          </a:xfrm>
        </p:spPr>
        <p:txBody>
          <a:bodyPr/>
          <a:lstStyle/>
          <a:p>
            <a:pPr marL="0" indent="0" algn="just">
              <a:buNone/>
            </a:pPr>
            <a:r>
              <a:rPr lang="en-IN" altLang="en-US" sz="2400"/>
              <a:t>2.   </a:t>
            </a:r>
            <a:r>
              <a:rPr lang="en-US" sz="2400" u="sng"/>
              <a:t>Personalized Goal Setting:</a:t>
            </a:r>
          </a:p>
          <a:p>
            <a:pPr marL="0" indent="0" algn="just">
              <a:buNone/>
            </a:pPr>
            <a:r>
              <a:rPr lang="en-US" sz="2000" b="1"/>
              <a:t>Mapped to SDG 12, Target 12.8:</a:t>
            </a:r>
            <a:r>
              <a:rPr lang="en-US" sz="2000"/>
              <a:t> By 2030, ensure that people everywhere have the relevant information and awareness for sustainable development and lifestyles in harmony with nature.</a:t>
            </a:r>
          </a:p>
          <a:p>
            <a:pPr algn="just"/>
            <a:r>
              <a:rPr lang="en-US" sz="2000">
                <a:sym typeface="+mn-ea"/>
              </a:rPr>
              <a:t>This functionality</a:t>
            </a:r>
            <a:r>
              <a:rPr lang="en-IN" altLang="en-US" sz="2000">
                <a:sym typeface="+mn-ea"/>
              </a:rPr>
              <a:t> </a:t>
            </a:r>
            <a:r>
              <a:rPr lang="en-IN" altLang="en-US" sz="2000"/>
              <a:t>e</a:t>
            </a:r>
            <a:r>
              <a:rPr lang="en-US" sz="2000"/>
              <a:t>nabl</a:t>
            </a:r>
            <a:r>
              <a:rPr lang="en-IN" altLang="en-US" sz="2000"/>
              <a:t>es</a:t>
            </a:r>
            <a:r>
              <a:rPr lang="en-US" sz="2000"/>
              <a:t> users to set personalized sustainability goals fosters awareness and empowers individuals to make informed choices aligned with sustainable development principles.</a:t>
            </a:r>
            <a:endParaRPr lang="en-IN" altLang="en-US" sz="2400"/>
          </a:p>
          <a:p>
            <a:pPr marL="0" indent="0" algn="just">
              <a:buNone/>
            </a:pPr>
            <a:endParaRPr lang="en-US" sz="2000"/>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a:p>
        </p:txBody>
      </p:sp>
      <p:pic>
        <p:nvPicPr>
          <p:cNvPr id="8" name="Picture 7"/>
          <p:cNvPicPr>
            <a:picLocks noChangeAspect="1"/>
          </p:cNvPicPr>
          <p:nvPr/>
        </p:nvPicPr>
        <p:blipFill>
          <a:blip r:embed="rId2"/>
          <a:stretch>
            <a:fillRect/>
          </a:stretch>
        </p:blipFill>
        <p:spPr>
          <a:xfrm>
            <a:off x="5502910" y="156210"/>
            <a:ext cx="5986780" cy="779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6010"/>
            <a:ext cx="10515600" cy="5081270"/>
          </a:xfrm>
        </p:spPr>
        <p:txBody>
          <a:bodyPr/>
          <a:lstStyle/>
          <a:p>
            <a:pPr marL="0" indent="0">
              <a:buNone/>
            </a:pPr>
            <a:r>
              <a:rPr lang="en-IN" altLang="en-US" sz="3200" b="1"/>
              <a:t>  </a:t>
            </a:r>
            <a:r>
              <a:rPr lang="en-US" sz="3200" b="1"/>
              <a:t>User Interface using React</a:t>
            </a:r>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a:p>
        </p:txBody>
      </p:sp>
      <p:pic>
        <p:nvPicPr>
          <p:cNvPr id="8" name="Picture 7"/>
          <p:cNvPicPr>
            <a:picLocks noChangeAspect="1"/>
          </p:cNvPicPr>
          <p:nvPr/>
        </p:nvPicPr>
        <p:blipFill>
          <a:blip r:embed="rId2"/>
          <a:stretch>
            <a:fillRect/>
          </a:stretch>
        </p:blipFill>
        <p:spPr>
          <a:xfrm>
            <a:off x="5502910" y="156210"/>
            <a:ext cx="5986780" cy="779780"/>
          </a:xfrm>
          <a:prstGeom prst="rect">
            <a:avLst/>
          </a:prstGeom>
        </p:spPr>
      </p:pic>
      <p:pic>
        <p:nvPicPr>
          <p:cNvPr id="2" name="Picture 1" descr="WhatsApp Image 2024-04-15 at 2.55.54 PM"/>
          <p:cNvPicPr>
            <a:picLocks noChangeAspect="1"/>
          </p:cNvPicPr>
          <p:nvPr/>
        </p:nvPicPr>
        <p:blipFill>
          <a:blip r:embed="rId3"/>
          <a:stretch>
            <a:fillRect/>
          </a:stretch>
        </p:blipFill>
        <p:spPr>
          <a:xfrm>
            <a:off x="1066800" y="1739900"/>
            <a:ext cx="9798050" cy="4275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a:latin typeface="Calibri" panose="020F0502020204030204" charset="0"/>
                <a:cs typeface="Calibri" panose="020F0502020204030204" charset="0"/>
              </a:rPr>
              <a:t>System Design</a:t>
            </a:r>
          </a:p>
        </p:txBody>
      </p:sp>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a:p>
        </p:txBody>
      </p:sp>
      <p:pic>
        <p:nvPicPr>
          <p:cNvPr id="8" name="Picture 7"/>
          <p:cNvPicPr>
            <a:picLocks noChangeAspect="1"/>
          </p:cNvPicPr>
          <p:nvPr>
            <p:custDataLst>
              <p:tags r:id="rId1"/>
            </p:custDataLst>
          </p:nvPr>
        </p:nvPicPr>
        <p:blipFill>
          <a:blip r:embed="rId3"/>
          <a:stretch>
            <a:fillRect/>
          </a:stretch>
        </p:blipFill>
        <p:spPr>
          <a:xfrm>
            <a:off x="5502910" y="156210"/>
            <a:ext cx="5986780" cy="779780"/>
          </a:xfrm>
          <a:prstGeom prst="rect">
            <a:avLst/>
          </a:prstGeom>
        </p:spPr>
      </p:pic>
      <p:pic>
        <p:nvPicPr>
          <p:cNvPr id="9" name="Content Placeholder 8" descr="WhatsApp Image 2024-06-11 at 2.27.46 PM"/>
          <p:cNvPicPr>
            <a:picLocks noGrp="1" noChangeAspect="1"/>
          </p:cNvPicPr>
          <p:nvPr>
            <p:ph idx="1"/>
          </p:nvPr>
        </p:nvPicPr>
        <p:blipFill>
          <a:blip r:embed="rId4"/>
          <a:stretch>
            <a:fillRect/>
          </a:stretch>
        </p:blipFill>
        <p:spPr>
          <a:xfrm>
            <a:off x="1338580" y="1565275"/>
            <a:ext cx="9319895" cy="4618990"/>
          </a:xfrm>
          <a:prstGeom prst="rect">
            <a:avLst/>
          </a:prstGeom>
        </p:spPr>
      </p:pic>
      <p:pic>
        <p:nvPicPr>
          <p:cNvPr id="3" name="Content Placeholder 8" descr="WhatsApp Image 2024-06-11 at 2.27.46 PM">
            <a:extLst>
              <a:ext uri="{FF2B5EF4-FFF2-40B4-BE49-F238E27FC236}">
                <a16:creationId xmlns:a16="http://schemas.microsoft.com/office/drawing/2014/main" id="{B3863F6F-FB5C-3143-54B8-FB664D6E38A3}"/>
              </a:ext>
            </a:extLst>
          </p:cNvPr>
          <p:cNvPicPr>
            <a:picLocks noChangeAspect="1"/>
          </p:cNvPicPr>
          <p:nvPr/>
        </p:nvPicPr>
        <p:blipFill>
          <a:blip r:embed="rId4"/>
          <a:stretch>
            <a:fillRect/>
          </a:stretch>
        </p:blipFill>
        <p:spPr>
          <a:xfrm>
            <a:off x="1490980" y="1717675"/>
            <a:ext cx="9319895" cy="4618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WhatsApp Image 2024-06-11 at 2.12.56 PM"/>
          <p:cNvPicPr>
            <a:picLocks noGrp="1" noChangeAspect="1"/>
          </p:cNvPicPr>
          <p:nvPr>
            <p:ph idx="1"/>
          </p:nvPr>
        </p:nvPicPr>
        <p:blipFill>
          <a:blip r:embed="rId3"/>
          <a:stretch>
            <a:fillRect/>
          </a:stretch>
        </p:blipFill>
        <p:spPr>
          <a:xfrm>
            <a:off x="1330960" y="1825625"/>
            <a:ext cx="9529445" cy="4351655"/>
          </a:xfrm>
          <a:prstGeom prst="rect">
            <a:avLst/>
          </a:prstGeom>
        </p:spPr>
      </p:pic>
      <p:sp>
        <p:nvSpPr>
          <p:cNvPr id="4" name="Footer Placeholder 3"/>
          <p:cNvSpPr>
            <a:spLocks noGrp="1"/>
          </p:cNvSpPr>
          <p:nvPr>
            <p:ph type="ftr" sz="quarter" idx="11"/>
          </p:nvPr>
        </p:nvSpPr>
        <p:spPr/>
        <p:txBody>
          <a:bodyPr/>
          <a:lstStyle/>
          <a:p>
            <a:r>
              <a:rPr lang="en-US"/>
              <a:t>School of Computer Science and Engineering</a:t>
            </a:r>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a:p>
        </p:txBody>
      </p:sp>
      <p:pic>
        <p:nvPicPr>
          <p:cNvPr id="8" name="Picture 7"/>
          <p:cNvPicPr>
            <a:picLocks noChangeAspect="1"/>
          </p:cNvPicPr>
          <p:nvPr>
            <p:custDataLst>
              <p:tags r:id="rId1"/>
            </p:custDataLst>
          </p:nvPr>
        </p:nvPicPr>
        <p:blipFill>
          <a:blip r:embed="rId4"/>
          <a:stretch>
            <a:fillRect/>
          </a:stretch>
        </p:blipFill>
        <p:spPr>
          <a:xfrm>
            <a:off x="5502910" y="156210"/>
            <a:ext cx="5986780" cy="7797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568</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Times New Roman</vt:lpstr>
      <vt:lpstr>Office Theme</vt:lpstr>
      <vt:lpstr>1_Office Theme</vt:lpstr>
      <vt:lpstr>PowerPoint Presentation</vt:lpstr>
      <vt:lpstr>Overview</vt:lpstr>
      <vt:lpstr>PowerPoint Presentation</vt:lpstr>
      <vt:lpstr>SDG 12 - Responsible Consumption and Production: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Suraksha Mummigatti</cp:lastModifiedBy>
  <cp:revision>6</cp:revision>
  <dcterms:created xsi:type="dcterms:W3CDTF">2024-04-15T05:51:00Z</dcterms:created>
  <dcterms:modified xsi:type="dcterms:W3CDTF">2024-10-08T09:32:30Z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6B82E10CCE11483393042B65CEE97E41_11</vt:lpwstr>
  </property>
  <property fmtid="{D5CDD505-2E9C-101B-9397-08002B2CF9AE}" pid="3" name="KSOProductBuildVer">
    <vt:lpwstr>1033-12.2.0.17119</vt:lpwstr>
  </property>
</Properties>
</file>