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7"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264"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SURAKSHA M</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82214" y="52149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10710" y="1428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10776" y="578645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2" name="TextBox 11"/>
          <p:cNvSpPr txBox="1"/>
          <p:nvPr/>
        </p:nvSpPr>
        <p:spPr>
          <a:xfrm>
            <a:off x="738150" y="1285860"/>
            <a:ext cx="8929750" cy="5355312"/>
          </a:xfrm>
          <a:prstGeom prst="rect">
            <a:avLst/>
          </a:prstGeom>
          <a:noFill/>
        </p:spPr>
        <p:txBody>
          <a:bodyPr wrap="square" rtlCol="0">
            <a:spAutoFit/>
          </a:bodyPr>
          <a:lstStyle/>
          <a:p>
            <a:r>
              <a:rPr lang="en-US" b="1" dirty="0" smtClean="0">
                <a:latin typeface="Trebuchet MS" pitchFamily="34" charset="0"/>
              </a:rPr>
              <a:t>Importing libraries:</a:t>
            </a:r>
          </a:p>
          <a:p>
            <a:r>
              <a:rPr lang="en-US" dirty="0" smtClean="0">
                <a:latin typeface="Trebuchet MS" pitchFamily="34" charset="0"/>
              </a:rPr>
              <a:t>We first start by importing the necessary libraries such as </a:t>
            </a:r>
            <a:r>
              <a:rPr lang="en-US" dirty="0" err="1" smtClean="0">
                <a:latin typeface="Trebuchet MS" pitchFamily="34" charset="0"/>
              </a:rPr>
              <a:t>NumPy</a:t>
            </a:r>
            <a:r>
              <a:rPr lang="en-US" dirty="0" smtClean="0">
                <a:latin typeface="Trebuchet MS" pitchFamily="34" charset="0"/>
              </a:rPr>
              <a:t>, </a:t>
            </a:r>
            <a:r>
              <a:rPr lang="en-US" dirty="0" err="1" smtClean="0">
                <a:latin typeface="Trebuchet MS" pitchFamily="34" charset="0"/>
              </a:rPr>
              <a:t>TensorFlow</a:t>
            </a:r>
            <a:r>
              <a:rPr lang="en-US" dirty="0" smtClean="0">
                <a:latin typeface="Trebuchet MS" pitchFamily="34" charset="0"/>
              </a:rPr>
              <a:t>, </a:t>
            </a:r>
            <a:r>
              <a:rPr lang="en-US" dirty="0" err="1" smtClean="0">
                <a:latin typeface="Trebuchet MS" pitchFamily="34" charset="0"/>
              </a:rPr>
              <a:t>Matplotlib</a:t>
            </a:r>
            <a:r>
              <a:rPr lang="en-US" dirty="0" smtClean="0">
                <a:latin typeface="Trebuchet MS" pitchFamily="34" charset="0"/>
              </a:rPr>
              <a:t>, and </a:t>
            </a:r>
            <a:r>
              <a:rPr lang="en-US" dirty="0" err="1" smtClean="0">
                <a:latin typeface="Trebuchet MS" pitchFamily="34" charset="0"/>
              </a:rPr>
              <a:t>Keras</a:t>
            </a:r>
            <a:r>
              <a:rPr lang="en-US" dirty="0" smtClean="0">
                <a:latin typeface="Trebuchet MS" pitchFamily="34" charset="0"/>
              </a:rPr>
              <a:t> </a:t>
            </a:r>
          </a:p>
          <a:p>
            <a:endParaRPr lang="en-US" dirty="0" smtClean="0">
              <a:latin typeface="Trebuchet MS" pitchFamily="34" charset="0"/>
            </a:endParaRPr>
          </a:p>
          <a:p>
            <a:r>
              <a:rPr lang="en-US" b="1" dirty="0" smtClean="0">
                <a:latin typeface="Trebuchet MS" pitchFamily="34" charset="0"/>
              </a:rPr>
              <a:t>Extracting frames:</a:t>
            </a:r>
          </a:p>
          <a:p>
            <a:r>
              <a:rPr lang="en-US" dirty="0" smtClean="0">
                <a:latin typeface="Trebuchet MS" pitchFamily="34" charset="0"/>
              </a:rPr>
              <a:t>For video classification, the video is split into several frames and then the </a:t>
            </a:r>
            <a:r>
              <a:rPr lang="en-IN" dirty="0" smtClean="0">
                <a:latin typeface="Trebuchet MS" pitchFamily="34" charset="0"/>
              </a:rPr>
              <a:t>interval </a:t>
            </a:r>
            <a:r>
              <a:rPr lang="en-IN" dirty="0" smtClean="0">
                <a:latin typeface="Trebuchet MS" pitchFamily="34" charset="0"/>
              </a:rPr>
              <a:t>after which frames will be added to the </a:t>
            </a:r>
            <a:r>
              <a:rPr lang="en-IN" dirty="0" smtClean="0">
                <a:latin typeface="Trebuchet MS" pitchFamily="34" charset="0"/>
              </a:rPr>
              <a:t>list is calculated</a:t>
            </a:r>
          </a:p>
          <a:p>
            <a:endParaRPr lang="en-US" dirty="0" smtClean="0">
              <a:latin typeface="Trebuchet MS" pitchFamily="34" charset="0"/>
            </a:endParaRPr>
          </a:p>
          <a:p>
            <a:r>
              <a:rPr lang="en-US" b="1" dirty="0" smtClean="0">
                <a:latin typeface="Trebuchet MS" pitchFamily="34" charset="0"/>
              </a:rPr>
              <a:t>Training and Testing test:</a:t>
            </a:r>
          </a:p>
          <a:p>
            <a:r>
              <a:rPr lang="en-US" dirty="0" smtClean="0">
                <a:latin typeface="Trebuchet MS" pitchFamily="34" charset="0"/>
              </a:rPr>
              <a:t>The dataset is split into training and testing. 90% of the data is given to training and 10% is given to testing.</a:t>
            </a:r>
          </a:p>
          <a:p>
            <a:endParaRPr lang="en-US" dirty="0" smtClean="0">
              <a:latin typeface="Trebuchet MS" pitchFamily="34" charset="0"/>
            </a:endParaRPr>
          </a:p>
          <a:p>
            <a:r>
              <a:rPr lang="en-IN" b="1" dirty="0" smtClean="0">
                <a:latin typeface="Trebuchet MS" pitchFamily="34" charset="0"/>
              </a:rPr>
              <a:t>Importing </a:t>
            </a:r>
            <a:r>
              <a:rPr lang="en-IN" b="1" dirty="0" err="1" smtClean="0">
                <a:latin typeface="Trebuchet MS" pitchFamily="34" charset="0"/>
              </a:rPr>
              <a:t>MobileNet</a:t>
            </a:r>
            <a:r>
              <a:rPr lang="en-IN" b="1" dirty="0" smtClean="0">
                <a:latin typeface="Trebuchet MS" pitchFamily="34" charset="0"/>
              </a:rPr>
              <a:t> and Fine-Tuning </a:t>
            </a:r>
            <a:r>
              <a:rPr lang="en-IN" b="1" dirty="0" smtClean="0">
                <a:latin typeface="Trebuchet MS" pitchFamily="34" charset="0"/>
              </a:rPr>
              <a:t>it:</a:t>
            </a:r>
          </a:p>
          <a:p>
            <a:r>
              <a:rPr lang="en-IN" dirty="0" smtClean="0">
                <a:latin typeface="Trebuchet MS" pitchFamily="34" charset="0"/>
              </a:rPr>
              <a:t>MobileNet-v2 is imported to implement the model and Fine-Tuning is used to </a:t>
            </a:r>
            <a:r>
              <a:rPr lang="en-IN" dirty="0" smtClean="0">
                <a:latin typeface="Trebuchet MS" pitchFamily="34" charset="0"/>
              </a:rPr>
              <a:t>make the last 40 layer </a:t>
            </a:r>
            <a:r>
              <a:rPr lang="en-IN" dirty="0" smtClean="0">
                <a:latin typeface="Trebuchet MS" pitchFamily="34" charset="0"/>
              </a:rPr>
              <a:t>trainable.</a:t>
            </a:r>
          </a:p>
          <a:p>
            <a:endParaRPr lang="en-US" dirty="0" smtClean="0">
              <a:latin typeface="Trebuchet MS" pitchFamily="34" charset="0"/>
            </a:endParaRPr>
          </a:p>
          <a:p>
            <a:r>
              <a:rPr lang="en-US" b="1" dirty="0" smtClean="0">
                <a:latin typeface="Trebuchet MS" pitchFamily="34" charset="0"/>
              </a:rPr>
              <a:t>Building the model:</a:t>
            </a:r>
            <a:endParaRPr lang="en-US" b="1" dirty="0" smtClean="0">
              <a:latin typeface="Trebuchet MS" pitchFamily="34" charset="0"/>
            </a:endParaRPr>
          </a:p>
          <a:p>
            <a:r>
              <a:rPr lang="en-US" dirty="0" smtClean="0">
                <a:latin typeface="Trebuchet MS" pitchFamily="34" charset="0"/>
              </a:rPr>
              <a:t>The model is build using frames extracted and activation function used to build it.</a:t>
            </a:r>
            <a:endParaRPr lang="en-IN" dirty="0" smtClean="0">
              <a:latin typeface="Trebuchet MS" pitchFamily="34" charset="0"/>
            </a:endParaRPr>
          </a:p>
          <a:p>
            <a:endParaRPr lang="en-IN" dirty="0">
              <a:latin typeface="Trebuchet MS"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82214" y="52149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10710" y="1428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10776" y="578645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2" name="TextBox 11"/>
          <p:cNvSpPr txBox="1"/>
          <p:nvPr/>
        </p:nvSpPr>
        <p:spPr>
          <a:xfrm>
            <a:off x="738150" y="1285860"/>
            <a:ext cx="8929750" cy="1754326"/>
          </a:xfrm>
          <a:prstGeom prst="rect">
            <a:avLst/>
          </a:prstGeom>
          <a:noFill/>
        </p:spPr>
        <p:txBody>
          <a:bodyPr wrap="square" rtlCol="0">
            <a:spAutoFit/>
          </a:bodyPr>
          <a:lstStyle/>
          <a:p>
            <a:r>
              <a:rPr lang="en-US" b="1" dirty="0" smtClean="0">
                <a:latin typeface="Trebuchet MS" pitchFamily="34" charset="0"/>
              </a:rPr>
              <a:t>Model evaluation:</a:t>
            </a:r>
          </a:p>
          <a:p>
            <a:r>
              <a:rPr lang="en-US" dirty="0" smtClean="0">
                <a:latin typeface="Trebuchet MS" pitchFamily="34" charset="0"/>
              </a:rPr>
              <a:t>The model is evaluated by getting the epochs count. </a:t>
            </a:r>
          </a:p>
          <a:p>
            <a:endParaRPr lang="en-US" dirty="0" smtClean="0">
              <a:latin typeface="Trebuchet MS" pitchFamily="34" charset="0"/>
            </a:endParaRPr>
          </a:p>
          <a:p>
            <a:r>
              <a:rPr lang="en-US" b="1" dirty="0" smtClean="0">
                <a:latin typeface="Trebuchet MS" pitchFamily="34" charset="0"/>
              </a:rPr>
              <a:t>Model Testing:</a:t>
            </a:r>
          </a:p>
          <a:p>
            <a:r>
              <a:rPr lang="en-US" dirty="0" smtClean="0">
                <a:latin typeface="Trebuchet MS" pitchFamily="34" charset="0"/>
              </a:rPr>
              <a:t>The model is tested using the test data and then the classifier predicts whether its violent or not.</a:t>
            </a:r>
            <a:endParaRPr lang="en-US" dirty="0" smtClean="0">
              <a:latin typeface="Trebuchet MS"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82214" y="5357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96396"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39338" y="592933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p:cNvSpPr>
            <a:spLocks noGrp="1"/>
          </p:cNvSpPr>
          <p:nvPr>
            <p:ph type="body" idx="1"/>
          </p:nvPr>
        </p:nvSpPr>
        <p:spPr>
          <a:xfrm>
            <a:off x="595274" y="1142984"/>
            <a:ext cx="8986862" cy="1107996"/>
          </a:xfrm>
        </p:spPr>
        <p:txBody>
          <a:bodyPr/>
          <a:lstStyle/>
          <a:p>
            <a:r>
              <a:rPr lang="en-IN" dirty="0" smtClean="0">
                <a:latin typeface="Trebuchet MS" pitchFamily="34" charset="0"/>
              </a:rPr>
              <a:t>Our proposed MobileNetV2-BiLSTM variant provides the reportedly best results for the used dataset</a:t>
            </a:r>
            <a:r>
              <a:rPr lang="en-IN" dirty="0" smtClean="0">
                <a:latin typeface="Trebuchet MS" pitchFamily="34" charset="0"/>
              </a:rPr>
              <a:t>. The screenshot of the results are shown below:</a:t>
            </a:r>
          </a:p>
          <a:p>
            <a:pPr algn="ctr"/>
            <a:endParaRPr lang="en-IN" dirty="0" smtClean="0">
              <a:latin typeface="Trebuchet MS" pitchFamily="34" charset="0"/>
            </a:endParaRP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15" name="Picture 14" descr="vio.PNG"/>
          <p:cNvPicPr>
            <a:picLocks noChangeAspect="1"/>
          </p:cNvPicPr>
          <p:nvPr/>
        </p:nvPicPr>
        <p:blipFill>
          <a:blip r:embed="rId2"/>
          <a:stretch>
            <a:fillRect/>
          </a:stretch>
        </p:blipFill>
        <p:spPr>
          <a:xfrm>
            <a:off x="380960" y="2000240"/>
            <a:ext cx="4643470" cy="3429023"/>
          </a:xfrm>
          <a:prstGeom prst="rect">
            <a:avLst/>
          </a:prstGeom>
        </p:spPr>
      </p:pic>
      <p:pic>
        <p:nvPicPr>
          <p:cNvPr id="16" name="Picture 15" descr="non vio.PNG"/>
          <p:cNvPicPr>
            <a:picLocks noChangeAspect="1"/>
          </p:cNvPicPr>
          <p:nvPr/>
        </p:nvPicPr>
        <p:blipFill>
          <a:blip r:embed="rId3"/>
          <a:stretch>
            <a:fillRect/>
          </a:stretch>
        </p:blipFill>
        <p:spPr>
          <a:xfrm>
            <a:off x="5095869" y="1928801"/>
            <a:ext cx="4500593" cy="33575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82214" y="5357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96396"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39338" y="592933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p:cNvSpPr>
            <a:spLocks noGrp="1"/>
          </p:cNvSpPr>
          <p:nvPr>
            <p:ph type="body" idx="1"/>
          </p:nvPr>
        </p:nvSpPr>
        <p:spPr>
          <a:xfrm>
            <a:off x="595274" y="1142985"/>
            <a:ext cx="8986862" cy="428628"/>
          </a:xfrm>
        </p:spPr>
        <p:txBody>
          <a:bodyPr/>
          <a:lstStyle/>
          <a:p>
            <a:r>
              <a:rPr lang="en-IN" dirty="0" smtClean="0">
                <a:latin typeface="Trebuchet MS" pitchFamily="34" charset="0"/>
              </a:rPr>
              <a:t>Frame by frame prediction:</a:t>
            </a:r>
          </a:p>
          <a:p>
            <a:pPr algn="ctr"/>
            <a:endParaRPr lang="en-IN" dirty="0" smtClean="0">
              <a:latin typeface="Trebuchet MS" pitchFamily="34" charset="0"/>
            </a:endParaRP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pic>
        <p:nvPicPr>
          <p:cNvPr id="11" name="Picture 10" descr="violence.PNG"/>
          <p:cNvPicPr>
            <a:picLocks noChangeAspect="1"/>
          </p:cNvPicPr>
          <p:nvPr/>
        </p:nvPicPr>
        <p:blipFill>
          <a:blip r:embed="rId2"/>
          <a:stretch>
            <a:fillRect/>
          </a:stretch>
        </p:blipFill>
        <p:spPr>
          <a:xfrm>
            <a:off x="881026" y="1785926"/>
            <a:ext cx="4143404" cy="3258005"/>
          </a:xfrm>
          <a:prstGeom prst="rect">
            <a:avLst/>
          </a:prstGeom>
        </p:spPr>
      </p:pic>
      <p:pic>
        <p:nvPicPr>
          <p:cNvPr id="12" name="Picture 11" descr="non.PNG"/>
          <p:cNvPicPr>
            <a:picLocks noChangeAspect="1"/>
          </p:cNvPicPr>
          <p:nvPr/>
        </p:nvPicPr>
        <p:blipFill>
          <a:blip r:embed="rId3"/>
          <a:stretch>
            <a:fillRect/>
          </a:stretch>
        </p:blipFill>
        <p:spPr>
          <a:xfrm>
            <a:off x="5667372" y="1857364"/>
            <a:ext cx="4139086" cy="31436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23902" y="2428868"/>
            <a:ext cx="8862848"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t>Violence and Non-violence video </a:t>
            </a:r>
            <a:r>
              <a:rPr lang="en-IN" sz="4250" spc="5" dirty="0" smtClean="0"/>
              <a:t>classification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238216" y="3848102"/>
            <a:ext cx="9220213" cy="3009898"/>
            <a:chOff x="466725" y="3848102"/>
            <a:chExt cx="9220213"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7953388" y="3848102"/>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595274" y="1571612"/>
            <a:ext cx="10972800" cy="4293483"/>
          </a:xfrm>
        </p:spPr>
        <p:txBody>
          <a:bodyPr/>
          <a:lstStyle/>
          <a:p>
            <a:pPr fontAlgn="base">
              <a:buFont typeface="Arial" pitchFamily="34" charset="0"/>
              <a:buChar char="•"/>
            </a:pPr>
            <a:r>
              <a:rPr lang="en-IN" dirty="0" smtClean="0">
                <a:latin typeface="Trebuchet MS" pitchFamily="34" charset="0"/>
              </a:rPr>
              <a:t>Importing the required libraries</a:t>
            </a:r>
          </a:p>
          <a:p>
            <a:pPr fontAlgn="base">
              <a:buFont typeface="Arial" pitchFamily="34" charset="0"/>
              <a:buChar char="•"/>
            </a:pPr>
            <a:r>
              <a:rPr lang="en-IN" dirty="0" smtClean="0">
                <a:latin typeface="Trebuchet MS" pitchFamily="34" charset="0"/>
              </a:rPr>
              <a:t>Visualize the Data</a:t>
            </a:r>
          </a:p>
          <a:p>
            <a:pPr fontAlgn="base">
              <a:buFont typeface="Arial" pitchFamily="34" charset="0"/>
              <a:buChar char="•"/>
            </a:pPr>
            <a:r>
              <a:rPr lang="en-IN" dirty="0" smtClean="0">
                <a:latin typeface="Trebuchet MS" pitchFamily="34" charset="0"/>
              </a:rPr>
              <a:t>Extracting Frames</a:t>
            </a:r>
          </a:p>
          <a:p>
            <a:pPr fontAlgn="base">
              <a:buFont typeface="Arial" pitchFamily="34" charset="0"/>
              <a:buChar char="•"/>
            </a:pPr>
            <a:r>
              <a:rPr lang="en-IN" dirty="0" smtClean="0">
                <a:latin typeface="Trebuchet MS" pitchFamily="34" charset="0"/>
              </a:rPr>
              <a:t>Creating the Data</a:t>
            </a:r>
          </a:p>
          <a:p>
            <a:pPr fontAlgn="base">
              <a:buFont typeface="Arial" pitchFamily="34" charset="0"/>
              <a:buChar char="•"/>
            </a:pPr>
            <a:r>
              <a:rPr lang="en-IN" dirty="0" smtClean="0">
                <a:latin typeface="Trebuchet MS" pitchFamily="34" charset="0"/>
              </a:rPr>
              <a:t>Encoding and Splitting Training-Testing Sets</a:t>
            </a:r>
          </a:p>
          <a:p>
            <a:pPr fontAlgn="base">
              <a:buFont typeface="Arial" pitchFamily="34" charset="0"/>
              <a:buChar char="•"/>
            </a:pPr>
            <a:r>
              <a:rPr lang="en-IN" dirty="0" smtClean="0">
                <a:latin typeface="Trebuchet MS" pitchFamily="34" charset="0"/>
              </a:rPr>
              <a:t>Importing </a:t>
            </a:r>
            <a:r>
              <a:rPr lang="en-IN" dirty="0" err="1" smtClean="0">
                <a:latin typeface="Trebuchet MS" pitchFamily="34" charset="0"/>
              </a:rPr>
              <a:t>MobileNet</a:t>
            </a:r>
            <a:r>
              <a:rPr lang="en-IN" dirty="0" smtClean="0">
                <a:latin typeface="Trebuchet MS" pitchFamily="34" charset="0"/>
              </a:rPr>
              <a:t> and Fine-Tuning it.</a:t>
            </a:r>
          </a:p>
          <a:p>
            <a:pPr fontAlgn="base">
              <a:buFont typeface="Arial" pitchFamily="34" charset="0"/>
              <a:buChar char="•"/>
            </a:pPr>
            <a:r>
              <a:rPr lang="en-IN" dirty="0" smtClean="0">
                <a:latin typeface="Trebuchet MS" pitchFamily="34" charset="0"/>
              </a:rPr>
              <a:t>Building The Model</a:t>
            </a:r>
          </a:p>
          <a:p>
            <a:pPr fontAlgn="base">
              <a:buFont typeface="Arial" pitchFamily="34" charset="0"/>
              <a:buChar char="•"/>
            </a:pPr>
            <a:r>
              <a:rPr lang="en-IN" dirty="0" smtClean="0">
                <a:latin typeface="Trebuchet MS" pitchFamily="34" charset="0"/>
              </a:rPr>
              <a:t>Specifying </a:t>
            </a:r>
            <a:r>
              <a:rPr lang="en-IN" dirty="0" err="1" smtClean="0">
                <a:latin typeface="Trebuchet MS" pitchFamily="34" charset="0"/>
              </a:rPr>
              <a:t>Callbacks</a:t>
            </a:r>
            <a:r>
              <a:rPr lang="en-IN" dirty="0" smtClean="0">
                <a:latin typeface="Trebuchet MS" pitchFamily="34" charset="0"/>
              </a:rPr>
              <a:t> and Fitting</a:t>
            </a:r>
          </a:p>
          <a:p>
            <a:pPr fontAlgn="base">
              <a:buFont typeface="Arial" pitchFamily="34" charset="0"/>
              <a:buChar char="•"/>
            </a:pPr>
            <a:r>
              <a:rPr lang="en-IN" dirty="0" smtClean="0">
                <a:latin typeface="Trebuchet MS" pitchFamily="34" charset="0"/>
              </a:rPr>
              <a:t>Model Evaluation</a:t>
            </a:r>
          </a:p>
          <a:p>
            <a:pPr fontAlgn="base">
              <a:buFont typeface="Arial" pitchFamily="34" charset="0"/>
              <a:buChar char="•"/>
            </a:pPr>
            <a:r>
              <a:rPr lang="en-IN" dirty="0" smtClean="0">
                <a:latin typeface="Trebuchet MS" pitchFamily="34" charset="0"/>
              </a:rPr>
              <a:t>Predicting the Test Set</a:t>
            </a:r>
          </a:p>
          <a:p>
            <a:pPr fontAlgn="base">
              <a:buFont typeface="Arial" pitchFamily="34" charset="0"/>
              <a:buChar char="•"/>
            </a:pPr>
            <a:r>
              <a:rPr lang="en-IN" dirty="0" smtClean="0">
                <a:latin typeface="Trebuchet MS" pitchFamily="34" charset="0"/>
              </a:rPr>
              <a:t>Prediction Frame By Frame</a:t>
            </a:r>
          </a:p>
          <a:p>
            <a:pPr fontAlgn="base">
              <a:buFont typeface="Arial" pitchFamily="34" charset="0"/>
              <a:buChar char="•"/>
            </a:pPr>
            <a:r>
              <a:rPr lang="en-IN" dirty="0" smtClean="0">
                <a:latin typeface="Trebuchet MS" pitchFamily="34" charset="0"/>
              </a:rPr>
              <a:t>Prediction For The Video</a:t>
            </a:r>
          </a:p>
          <a:p>
            <a:pPr>
              <a:lnSpc>
                <a:spcPct val="150000"/>
              </a:lnSpc>
            </a:pPr>
            <a:endParaRPr lang="en-US" dirty="0" smtClean="0">
              <a:latin typeface="Trebuchet MS" pitchFamily="34" charset="0"/>
            </a:endParaRPr>
          </a:p>
          <a:p>
            <a:pPr>
              <a:buFont typeface="Arial" pitchFamily="34" charset="0"/>
              <a:buChar char="•"/>
            </a:pPr>
            <a:endParaRPr lang="en-US" dirty="0" smtClean="0">
              <a:latin typeface="Trebuchet MS" pitchFamily="34" charset="0"/>
            </a:endParaRPr>
          </a:p>
          <a:p>
            <a:pPr>
              <a:buFont typeface="Arial" pitchFamily="34" charset="0"/>
              <a:buChar char="•"/>
            </a:pPr>
            <a:endParaRPr lang="en-IN" dirty="0">
              <a:latin typeface="Trebuchet MS"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20000" y="413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55332" y="65913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2" name="Text Placeholder 11">
            <a:extLst>
              <a:ext uri="{FF2B5EF4-FFF2-40B4-BE49-F238E27FC236}">
                <a16:creationId xmlns:a16="http://schemas.microsoft.com/office/drawing/2014/main" xmlns="" id="{2A308642-563F-D5EC-FA32-27B57AA9C3F9}"/>
              </a:ext>
            </a:extLst>
          </p:cNvPr>
          <p:cNvSpPr>
            <a:spLocks noGrp="1"/>
          </p:cNvSpPr>
          <p:nvPr>
            <p:ph type="body" idx="1"/>
          </p:nvPr>
        </p:nvSpPr>
        <p:spPr>
          <a:xfrm>
            <a:off x="658993" y="1752599"/>
            <a:ext cx="7381875" cy="4034535"/>
          </a:xfrm>
        </p:spPr>
        <p:txBody>
          <a:bodyPr/>
          <a:lstStyle/>
          <a:p>
            <a:pPr rtl="0">
              <a:spcBef>
                <a:spcPts val="0"/>
              </a:spcBef>
              <a:spcAft>
                <a:spcPts val="0"/>
              </a:spcAft>
            </a:pPr>
            <a:r>
              <a:rPr lang="en-US" sz="2000" b="0" i="0" u="none" strike="noStrike" dirty="0">
                <a:solidFill>
                  <a:srgbClr val="000000"/>
                </a:solidFill>
                <a:effectLst/>
                <a:latin typeface="Trebuchet MS" panose="020B0603020202020204" pitchFamily="34" charset="0"/>
              </a:rPr>
              <a:t>Violence is a prevalent act happening in every part of the world that has serious consequences. Violence can wreck the physical and mental well-being of individuals and communities and is a potential threat to individual security and public safety. While surveillance cameras can monitor the security and safety of individuals, it’s a tedious task to manually check for violence in the footage.  Hence, an automated violence detection system can be used to reduce human error and inefficiency,  thus improving accuracy. The automated system uses CNN to detect subtle indicators of violence in real-time environments, providing privacy and security. </a:t>
            </a:r>
            <a:endParaRPr lang="en-IN"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10400" y="5057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xmlns="" id="{67D5DED3-10A0-A612-C111-A55664AC2866}"/>
              </a:ext>
            </a:extLst>
          </p:cNvPr>
          <p:cNvSpPr>
            <a:spLocks noGrp="1"/>
          </p:cNvSpPr>
          <p:nvPr>
            <p:ph type="body" idx="1"/>
          </p:nvPr>
        </p:nvSpPr>
        <p:spPr>
          <a:xfrm>
            <a:off x="609600" y="1577338"/>
            <a:ext cx="8534400" cy="4519635"/>
          </a:xfrm>
        </p:spPr>
        <p:txBody>
          <a:bodyPr/>
          <a:lstStyle/>
          <a:p>
            <a:r>
              <a:rPr lang="en-US" dirty="0">
                <a:solidFill>
                  <a:srgbClr val="1F1F1F"/>
                </a:solidFill>
                <a:latin typeface="Trebuchet MS" panose="020B0603020202020204" pitchFamily="34" charset="0"/>
              </a:rPr>
              <a:t>T</a:t>
            </a:r>
            <a:r>
              <a:rPr lang="en-US" b="0" i="0" dirty="0">
                <a:solidFill>
                  <a:srgbClr val="1F1F1F"/>
                </a:solidFill>
                <a:effectLst/>
                <a:latin typeface="Trebuchet MS" panose="020B0603020202020204" pitchFamily="34" charset="0"/>
              </a:rPr>
              <a:t>his project for violence detection focuses on developing a system that leverages neural networks to automate the process of identifying violent events within video footage. </a:t>
            </a:r>
          </a:p>
          <a:p>
            <a:pPr>
              <a:lnSpc>
                <a:spcPct val="150000"/>
              </a:lnSpc>
            </a:pPr>
            <a:r>
              <a:rPr lang="en-US" b="1" dirty="0">
                <a:solidFill>
                  <a:srgbClr val="1F1F1F"/>
                </a:solidFill>
                <a:latin typeface="Trebuchet MS" panose="020B0603020202020204" pitchFamily="34" charset="0"/>
              </a:rPr>
              <a:t>GOALS</a:t>
            </a:r>
            <a:r>
              <a:rPr lang="en-US" dirty="0">
                <a:solidFill>
                  <a:srgbClr val="1F1F1F"/>
                </a:solidFill>
                <a:latin typeface="Trebuchet MS" panose="020B0603020202020204" pitchFamily="34" charset="0"/>
              </a:rPr>
              <a:t>: </a:t>
            </a:r>
          </a:p>
          <a:p>
            <a:pPr marL="285750" indent="-285750">
              <a:buFont typeface="Arial" panose="020B0604020202020204" pitchFamily="34" charset="0"/>
              <a:buChar char="•"/>
            </a:pPr>
            <a:r>
              <a:rPr lang="en-IN" dirty="0">
                <a:latin typeface="Trebuchet MS" panose="020B0603020202020204" pitchFamily="34" charset="0"/>
              </a:rPr>
              <a:t>Detecting violence accurately without any error</a:t>
            </a:r>
          </a:p>
          <a:p>
            <a:pPr marL="285750" indent="-285750">
              <a:buFont typeface="Arial" panose="020B0604020202020204" pitchFamily="34" charset="0"/>
              <a:buChar char="•"/>
            </a:pPr>
            <a:r>
              <a:rPr lang="en-IN" dirty="0">
                <a:latin typeface="Trebuchet MS" panose="020B0603020202020204" pitchFamily="34" charset="0"/>
              </a:rPr>
              <a:t>Achieving public safety and individual security</a:t>
            </a:r>
          </a:p>
          <a:p>
            <a:pPr marL="285750" indent="-285750">
              <a:buFont typeface="Arial" panose="020B0604020202020204" pitchFamily="34" charset="0"/>
              <a:buChar char="•"/>
            </a:pPr>
            <a:r>
              <a:rPr lang="en-IN" dirty="0">
                <a:latin typeface="Trebuchet MS" panose="020B0603020202020204" pitchFamily="34" charset="0"/>
              </a:rPr>
              <a:t>Implementing proactive measures to prevent violence</a:t>
            </a:r>
          </a:p>
          <a:p>
            <a:pPr marL="285750" indent="-285750">
              <a:buFont typeface="Arial" panose="020B0604020202020204" pitchFamily="34" charset="0"/>
              <a:buChar char="•"/>
            </a:pPr>
            <a:r>
              <a:rPr lang="en-IN" dirty="0">
                <a:latin typeface="Trebuchet MS" panose="020B0603020202020204" pitchFamily="34" charset="0"/>
              </a:rPr>
              <a:t>Achieving real-time processing of videos</a:t>
            </a:r>
          </a:p>
          <a:p>
            <a:pPr>
              <a:lnSpc>
                <a:spcPct val="150000"/>
              </a:lnSpc>
            </a:pPr>
            <a:r>
              <a:rPr lang="en-IN" b="1" dirty="0">
                <a:latin typeface="Trebuchet MS" panose="020B0603020202020204" pitchFamily="34" charset="0"/>
              </a:rPr>
              <a:t>TECHNOLOGY USED:</a:t>
            </a:r>
          </a:p>
          <a:p>
            <a:pPr algn="l"/>
            <a:r>
              <a:rPr lang="en-US" i="0" dirty="0">
                <a:solidFill>
                  <a:srgbClr val="1F2328"/>
                </a:solidFill>
                <a:effectLst/>
                <a:latin typeface="Trebuchet MS" panose="020B0603020202020204" pitchFamily="34" charset="0"/>
              </a:rPr>
              <a:t>The proposed model consists of a MobileNet-v2 Pretrained Model as a spatial feature extractor and Bidirectional LSTM as temporal relation learning method with a focus on the three-factor (overall generality - accuracy - fast response time). The suggested model achieved about 97% accuracy with speed of 16 frames/sec.</a:t>
            </a:r>
          </a:p>
          <a:p>
            <a:pPr>
              <a:lnSpc>
                <a:spcPct val="150000"/>
              </a:lnSpc>
            </a:pPr>
            <a:endParaRPr lang="en-IN"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10400" y="5057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xmlns="" id="{67D5DED3-10A0-A612-C111-A55664AC2866}"/>
              </a:ext>
            </a:extLst>
          </p:cNvPr>
          <p:cNvSpPr>
            <a:spLocks noGrp="1"/>
          </p:cNvSpPr>
          <p:nvPr>
            <p:ph type="body" idx="1"/>
          </p:nvPr>
        </p:nvSpPr>
        <p:spPr>
          <a:xfrm>
            <a:off x="609600" y="1577338"/>
            <a:ext cx="8534400" cy="4104137"/>
          </a:xfrm>
        </p:spPr>
        <p:txBody>
          <a:bodyPr/>
          <a:lstStyle/>
          <a:p>
            <a:pPr>
              <a:lnSpc>
                <a:spcPct val="150000"/>
              </a:lnSpc>
            </a:pPr>
            <a:r>
              <a:rPr lang="en-IN" b="1" dirty="0">
                <a:latin typeface="Trebuchet MS" panose="020B0603020202020204" pitchFamily="34" charset="0"/>
              </a:rPr>
              <a:t>REQUIREMENTS:</a:t>
            </a:r>
          </a:p>
          <a:p>
            <a:pPr>
              <a:lnSpc>
                <a:spcPct val="150000"/>
              </a:lnSpc>
            </a:pPr>
            <a:r>
              <a:rPr lang="en-IN" b="1" dirty="0">
                <a:latin typeface="Trebuchet MS" panose="020B0603020202020204" pitchFamily="34" charset="0"/>
              </a:rPr>
              <a:t>Hardware requirements:</a:t>
            </a:r>
          </a:p>
          <a:p>
            <a:pPr marL="285750" indent="-285750">
              <a:lnSpc>
                <a:spcPct val="150000"/>
              </a:lnSpc>
              <a:buFont typeface="Arial" panose="020B0604020202020204" pitchFamily="34" charset="0"/>
              <a:buChar char="•"/>
            </a:pPr>
            <a:r>
              <a:rPr lang="en-IN" dirty="0">
                <a:latin typeface="Trebuchet MS" panose="020B0603020202020204" pitchFamily="34" charset="0"/>
              </a:rPr>
              <a:t>A multicore CPU</a:t>
            </a:r>
          </a:p>
          <a:p>
            <a:pPr marL="285750" indent="-285750">
              <a:lnSpc>
                <a:spcPct val="150000"/>
              </a:lnSpc>
              <a:buFont typeface="Arial" panose="020B0604020202020204" pitchFamily="34" charset="0"/>
              <a:buChar char="•"/>
            </a:pPr>
            <a:r>
              <a:rPr lang="en-IN" dirty="0">
                <a:latin typeface="Trebuchet MS" panose="020B0603020202020204" pitchFamily="34" charset="0"/>
              </a:rPr>
              <a:t>An 8 GB RAM</a:t>
            </a:r>
          </a:p>
          <a:p>
            <a:pPr marL="285750" indent="-285750">
              <a:lnSpc>
                <a:spcPct val="150000"/>
              </a:lnSpc>
              <a:buFont typeface="Arial" panose="020B0604020202020204" pitchFamily="34" charset="0"/>
              <a:buChar char="•"/>
            </a:pPr>
            <a:r>
              <a:rPr lang="en-IN" dirty="0">
                <a:latin typeface="Trebuchet MS" panose="020B0603020202020204" pitchFamily="34" charset="0"/>
              </a:rPr>
              <a:t>A reliable internet connection</a:t>
            </a:r>
          </a:p>
          <a:p>
            <a:pPr>
              <a:lnSpc>
                <a:spcPct val="150000"/>
              </a:lnSpc>
            </a:pPr>
            <a:r>
              <a:rPr lang="en-IN" b="1" dirty="0">
                <a:latin typeface="Trebuchet MS" panose="020B0603020202020204" pitchFamily="34" charset="0"/>
              </a:rPr>
              <a:t>Software requirements:</a:t>
            </a:r>
          </a:p>
          <a:p>
            <a:pPr marL="285750" indent="-285750">
              <a:lnSpc>
                <a:spcPct val="150000"/>
              </a:lnSpc>
              <a:buFont typeface="Arial" panose="020B0604020202020204" pitchFamily="34" charset="0"/>
              <a:buChar char="•"/>
            </a:pPr>
            <a:r>
              <a:rPr lang="en-IN" dirty="0">
                <a:latin typeface="Trebuchet MS" panose="020B0603020202020204" pitchFamily="34" charset="0"/>
              </a:rPr>
              <a:t>Python is used to implement the code</a:t>
            </a:r>
          </a:p>
          <a:p>
            <a:pPr marL="285750" indent="-285750">
              <a:lnSpc>
                <a:spcPct val="150000"/>
              </a:lnSpc>
              <a:buFont typeface="Arial" panose="020B0604020202020204" pitchFamily="34" charset="0"/>
              <a:buChar char="•"/>
            </a:pPr>
            <a:r>
              <a:rPr lang="en-IN" dirty="0">
                <a:latin typeface="Trebuchet MS" panose="020B0603020202020204" pitchFamily="34" charset="0"/>
              </a:rPr>
              <a:t>Google </a:t>
            </a:r>
            <a:r>
              <a:rPr lang="en-IN" dirty="0" err="1">
                <a:latin typeface="Trebuchet MS" panose="020B0603020202020204" pitchFamily="34" charset="0"/>
              </a:rPr>
              <a:t>colab</a:t>
            </a:r>
            <a:r>
              <a:rPr lang="en-IN" dirty="0">
                <a:latin typeface="Trebuchet MS" panose="020B0603020202020204" pitchFamily="34" charset="0"/>
              </a:rPr>
              <a:t> or </a:t>
            </a:r>
            <a:r>
              <a:rPr lang="en-IN" dirty="0" err="1">
                <a:latin typeface="Trebuchet MS" panose="020B0603020202020204" pitchFamily="34" charset="0"/>
              </a:rPr>
              <a:t>Jupyter</a:t>
            </a:r>
            <a:r>
              <a:rPr lang="en-IN" dirty="0">
                <a:latin typeface="Trebuchet MS" panose="020B0603020202020204" pitchFamily="34" charset="0"/>
              </a:rPr>
              <a:t> notebook used for interactive development of the project</a:t>
            </a:r>
          </a:p>
          <a:p>
            <a:pPr marL="285750" indent="-285750">
              <a:lnSpc>
                <a:spcPct val="150000"/>
              </a:lnSpc>
              <a:buFont typeface="Arial" panose="020B0604020202020204" pitchFamily="34" charset="0"/>
              <a:buChar char="•"/>
            </a:pPr>
            <a:r>
              <a:rPr lang="en-IN" dirty="0">
                <a:latin typeface="Trebuchet MS" panose="020B0603020202020204" pitchFamily="34" charset="0"/>
              </a:rPr>
              <a:t>TensorFlow, NumPy, Matplotlib</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extLst>
      <p:ext uri="{BB962C8B-B14F-4D97-AF65-F5344CB8AC3E}">
        <p14:creationId xmlns:p14="http://schemas.microsoft.com/office/powerpoint/2010/main" xmlns="" val="426417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53850" y="52149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05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739602" y="585789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595274" y="1071546"/>
            <a:ext cx="10215634" cy="5539978"/>
          </a:xfrm>
        </p:spPr>
        <p:txBody>
          <a:bodyPr/>
          <a:lstStyle/>
          <a:p>
            <a:pPr>
              <a:buFont typeface="Arial" pitchFamily="34" charset="0"/>
              <a:buChar char="•"/>
            </a:pPr>
            <a:r>
              <a:rPr lang="en-IN" b="1" dirty="0" smtClean="0">
                <a:latin typeface="Trebuchet MS" pitchFamily="34" charset="0"/>
              </a:rPr>
              <a:t> Law </a:t>
            </a:r>
            <a:r>
              <a:rPr lang="en-IN" b="1" dirty="0" smtClean="0">
                <a:latin typeface="Trebuchet MS" pitchFamily="34" charset="0"/>
              </a:rPr>
              <a:t>Enforcement Agencies</a:t>
            </a:r>
            <a:r>
              <a:rPr lang="en-IN" dirty="0" smtClean="0">
                <a:latin typeface="Trebuchet MS" pitchFamily="34" charset="0"/>
              </a:rPr>
              <a:t>: Police departments and law enforcement </a:t>
            </a:r>
            <a:r>
              <a:rPr lang="en-IN" dirty="0" smtClean="0">
                <a:latin typeface="Trebuchet MS" pitchFamily="34" charset="0"/>
              </a:rPr>
              <a:t>agencies </a:t>
            </a:r>
            <a:r>
              <a:rPr lang="en-IN" dirty="0" smtClean="0">
                <a:latin typeface="Trebuchet MS" pitchFamily="34" charset="0"/>
              </a:rPr>
              <a:t>use these systems to monitor public spaces, identify potential threats, and respond to violent </a:t>
            </a:r>
            <a:r>
              <a:rPr lang="en-IN" dirty="0" smtClean="0">
                <a:latin typeface="Trebuchet MS" pitchFamily="34" charset="0"/>
              </a:rPr>
              <a:t>incidents.</a:t>
            </a:r>
          </a:p>
          <a:p>
            <a:pPr>
              <a:buFont typeface="Arial" pitchFamily="34" charset="0"/>
              <a:buChar char="•"/>
            </a:pPr>
            <a:r>
              <a:rPr lang="en-IN" b="1" dirty="0" smtClean="0">
                <a:latin typeface="Trebuchet MS" pitchFamily="34" charset="0"/>
              </a:rPr>
              <a:t> Security </a:t>
            </a:r>
            <a:r>
              <a:rPr lang="en-IN" b="1" dirty="0" smtClean="0">
                <a:latin typeface="Trebuchet MS" pitchFamily="34" charset="0"/>
              </a:rPr>
              <a:t>Personnel</a:t>
            </a:r>
            <a:r>
              <a:rPr lang="en-IN" dirty="0" smtClean="0">
                <a:latin typeface="Trebuchet MS" pitchFamily="34" charset="0"/>
              </a:rPr>
              <a:t>: Security personnel in various settings such as airports, train stations, shopping malls, </a:t>
            </a:r>
            <a:r>
              <a:rPr lang="en-IN" dirty="0" smtClean="0">
                <a:latin typeface="Trebuchet MS" pitchFamily="34" charset="0"/>
              </a:rPr>
              <a:t>utilize </a:t>
            </a:r>
            <a:r>
              <a:rPr lang="en-IN" dirty="0" smtClean="0">
                <a:latin typeface="Trebuchet MS" pitchFamily="34" charset="0"/>
              </a:rPr>
              <a:t>violence detection systems to enhance security measures, prevent criminal activities, and ensure public safety.</a:t>
            </a:r>
          </a:p>
          <a:p>
            <a:pPr>
              <a:buFont typeface="Arial" pitchFamily="34" charset="0"/>
              <a:buChar char="•"/>
            </a:pPr>
            <a:r>
              <a:rPr lang="en-IN" b="1" dirty="0" smtClean="0">
                <a:latin typeface="Trebuchet MS" pitchFamily="34" charset="0"/>
              </a:rPr>
              <a:t> Schools </a:t>
            </a:r>
            <a:r>
              <a:rPr lang="en-IN" b="1" dirty="0" smtClean="0">
                <a:latin typeface="Trebuchet MS" pitchFamily="34" charset="0"/>
              </a:rPr>
              <a:t>and Educational Institutions</a:t>
            </a:r>
            <a:r>
              <a:rPr lang="en-IN" dirty="0" smtClean="0">
                <a:latin typeface="Trebuchet MS" pitchFamily="34" charset="0"/>
              </a:rPr>
              <a:t>: Schools and educational institutions may deploy violence detection systems to monitor campus activities, detect bullying or physical </a:t>
            </a:r>
            <a:r>
              <a:rPr lang="en-IN" dirty="0" smtClean="0">
                <a:latin typeface="Trebuchet MS" pitchFamily="34" charset="0"/>
              </a:rPr>
              <a:t>altercations.</a:t>
            </a:r>
            <a:endParaRPr lang="en-IN" dirty="0" smtClean="0">
              <a:latin typeface="Trebuchet MS" pitchFamily="34" charset="0"/>
            </a:endParaRPr>
          </a:p>
          <a:p>
            <a:pPr>
              <a:buFont typeface="Arial" pitchFamily="34" charset="0"/>
              <a:buChar char="•"/>
            </a:pPr>
            <a:r>
              <a:rPr lang="en-IN" b="1" dirty="0" smtClean="0">
                <a:latin typeface="Trebuchet MS" pitchFamily="34" charset="0"/>
              </a:rPr>
              <a:t> Workplaces</a:t>
            </a:r>
            <a:r>
              <a:rPr lang="en-IN" dirty="0" smtClean="0">
                <a:latin typeface="Trebuchet MS" pitchFamily="34" charset="0"/>
              </a:rPr>
              <a:t>: Employers and businesses may implement violence detection systems in workplaces to prevent workplace </a:t>
            </a:r>
            <a:r>
              <a:rPr lang="en-IN" dirty="0" smtClean="0">
                <a:latin typeface="Trebuchet MS" pitchFamily="34" charset="0"/>
              </a:rPr>
              <a:t>violence and </a:t>
            </a:r>
            <a:r>
              <a:rPr lang="en-IN" dirty="0" smtClean="0">
                <a:latin typeface="Trebuchet MS" pitchFamily="34" charset="0"/>
              </a:rPr>
              <a:t>maintain a safe and secure work environment.</a:t>
            </a:r>
          </a:p>
          <a:p>
            <a:pPr>
              <a:buFont typeface="Arial" pitchFamily="34" charset="0"/>
              <a:buChar char="•"/>
            </a:pPr>
            <a:r>
              <a:rPr lang="en-IN" b="1" dirty="0" smtClean="0">
                <a:latin typeface="Trebuchet MS" pitchFamily="34" charset="0"/>
              </a:rPr>
              <a:t> Public </a:t>
            </a:r>
            <a:r>
              <a:rPr lang="en-IN" b="1" dirty="0" smtClean="0">
                <a:latin typeface="Trebuchet MS" pitchFamily="34" charset="0"/>
              </a:rPr>
              <a:t>Transportation Authorities</a:t>
            </a:r>
            <a:r>
              <a:rPr lang="en-IN" dirty="0" smtClean="0">
                <a:latin typeface="Trebuchet MS" pitchFamily="34" charset="0"/>
              </a:rPr>
              <a:t>: Public transportation authorities, including bus and train operators, may use violence detection systems to ensure passenger safety, prevent crimes, and address security concerns on public transit systems</a:t>
            </a:r>
            <a:r>
              <a:rPr lang="en-IN" dirty="0" smtClean="0">
                <a:latin typeface="Trebuchet MS" pitchFamily="34" charset="0"/>
              </a:rPr>
              <a:t>.</a:t>
            </a:r>
          </a:p>
          <a:p>
            <a:pPr>
              <a:buFont typeface="Arial" pitchFamily="34" charset="0"/>
              <a:buChar char="•"/>
            </a:pPr>
            <a:r>
              <a:rPr lang="en-IN" b="1" dirty="0" smtClean="0">
                <a:latin typeface="Trebuchet MS" pitchFamily="34" charset="0"/>
              </a:rPr>
              <a:t> Social </a:t>
            </a:r>
            <a:r>
              <a:rPr lang="en-IN" b="1" dirty="0" smtClean="0">
                <a:latin typeface="Trebuchet MS" pitchFamily="34" charset="0"/>
              </a:rPr>
              <a:t>Media Platforms</a:t>
            </a:r>
            <a:r>
              <a:rPr lang="en-IN" dirty="0" smtClean="0">
                <a:latin typeface="Trebuchet MS" pitchFamily="34" charset="0"/>
              </a:rPr>
              <a:t>: S</a:t>
            </a:r>
            <a:r>
              <a:rPr lang="en-IN" dirty="0" smtClean="0">
                <a:latin typeface="Trebuchet MS" pitchFamily="34" charset="0"/>
              </a:rPr>
              <a:t>ocial </a:t>
            </a:r>
            <a:r>
              <a:rPr lang="en-IN" dirty="0" smtClean="0">
                <a:latin typeface="Trebuchet MS" pitchFamily="34" charset="0"/>
              </a:rPr>
              <a:t>media companies may deploy violence detection systems to monitor user-generated content, identify and remove violent or harmful content, and enforce community guidelines to maintain a safe and healthy online environment</a:t>
            </a:r>
            <a:r>
              <a:rPr lang="en-IN" dirty="0" smtClean="0">
                <a:latin typeface="Trebuchet MS" pitchFamily="34" charset="0"/>
              </a:rPr>
              <a:t>.</a:t>
            </a:r>
          </a:p>
          <a:p>
            <a:pPr>
              <a:buFont typeface="Arial" pitchFamily="34" charset="0"/>
              <a:buChar char="•"/>
            </a:pPr>
            <a:r>
              <a:rPr lang="en-IN" b="1" dirty="0" smtClean="0">
                <a:latin typeface="Trebuchet MS" pitchFamily="34" charset="0"/>
              </a:rPr>
              <a:t> Individuals </a:t>
            </a:r>
            <a:r>
              <a:rPr lang="en-IN" b="1" dirty="0" smtClean="0">
                <a:latin typeface="Trebuchet MS" pitchFamily="34" charset="0"/>
              </a:rPr>
              <a:t>and Families</a:t>
            </a:r>
            <a:r>
              <a:rPr lang="en-IN" dirty="0" smtClean="0">
                <a:latin typeface="Trebuchet MS" pitchFamily="34" charset="0"/>
              </a:rPr>
              <a:t>: I</a:t>
            </a:r>
            <a:r>
              <a:rPr lang="en-IN" dirty="0" smtClean="0">
                <a:latin typeface="Trebuchet MS" pitchFamily="34" charset="0"/>
              </a:rPr>
              <a:t>ndividuals </a:t>
            </a:r>
            <a:r>
              <a:rPr lang="en-IN" dirty="0" smtClean="0">
                <a:latin typeface="Trebuchet MS" pitchFamily="34" charset="0"/>
              </a:rPr>
              <a:t>and families may also use violence detection systems for personal security purposes, such as monitoring home security cameras or installing mobile apps that detect and report violent incidents in their vicinity.</a:t>
            </a:r>
          </a:p>
          <a:p>
            <a:pPr>
              <a:buFont typeface="Arial" pitchFamily="34" charset="0"/>
              <a:buChar char="•"/>
            </a:pPr>
            <a:endParaRPr lang="en-IN" dirty="0" smtClean="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1571612"/>
            <a:ext cx="2695574" cy="3248025"/>
          </a:xfrm>
          <a:prstGeom prst="rect">
            <a:avLst/>
          </a:prstGeom>
        </p:spPr>
      </p:pic>
      <p:sp>
        <p:nvSpPr>
          <p:cNvPr id="3" name="object 3"/>
          <p:cNvSpPr/>
          <p:nvPr/>
        </p:nvSpPr>
        <p:spPr>
          <a:xfrm>
            <a:off x="9882214" y="528638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6594" y="1428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82214" y="585789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1" name="Text Placeholder 10"/>
          <p:cNvSpPr>
            <a:spLocks noGrp="1"/>
          </p:cNvSpPr>
          <p:nvPr>
            <p:ph type="body" idx="1"/>
          </p:nvPr>
        </p:nvSpPr>
        <p:spPr>
          <a:xfrm>
            <a:off x="609600" y="1142984"/>
            <a:ext cx="8772548" cy="4708981"/>
          </a:xfrm>
        </p:spPr>
        <p:txBody>
          <a:bodyPr/>
          <a:lstStyle/>
          <a:p>
            <a:pPr algn="l"/>
            <a:r>
              <a:rPr lang="en-IN" dirty="0" smtClean="0">
                <a:latin typeface="Trebuchet MS" pitchFamily="34" charset="0"/>
              </a:rPr>
              <a:t>CNN (</a:t>
            </a:r>
            <a:r>
              <a:rPr lang="en-IN" dirty="0" err="1" smtClean="0">
                <a:latin typeface="Trebuchet MS" pitchFamily="34" charset="0"/>
              </a:rPr>
              <a:t>Convolutional</a:t>
            </a:r>
            <a:r>
              <a:rPr lang="en-IN" dirty="0" smtClean="0">
                <a:latin typeface="Trebuchet MS" pitchFamily="34" charset="0"/>
              </a:rPr>
              <a:t> neural network) followed by LSTM (Long-short term memory) has been proved to be the best architecture when data are small and low computing power available for the task in hand.</a:t>
            </a:r>
          </a:p>
          <a:p>
            <a:pPr algn="l"/>
            <a:endParaRPr lang="en-US" dirty="0" smtClean="0">
              <a:solidFill>
                <a:srgbClr val="1F2328"/>
              </a:solidFill>
              <a:latin typeface="Trebuchet MS" pitchFamily="34" charset="0"/>
            </a:endParaRPr>
          </a:p>
          <a:p>
            <a:pPr algn="l"/>
            <a:r>
              <a:rPr lang="en-US" dirty="0" smtClean="0">
                <a:solidFill>
                  <a:srgbClr val="1F2328"/>
                </a:solidFill>
                <a:latin typeface="Trebuchet MS" pitchFamily="34" charset="0"/>
              </a:rPr>
              <a:t>The </a:t>
            </a:r>
            <a:r>
              <a:rPr lang="en-US" dirty="0" smtClean="0">
                <a:solidFill>
                  <a:srgbClr val="1F2328"/>
                </a:solidFill>
                <a:latin typeface="Trebuchet MS" pitchFamily="34" charset="0"/>
              </a:rPr>
              <a:t>proposed solution consists of a MobileNet-v2 </a:t>
            </a:r>
            <a:r>
              <a:rPr lang="en-US" dirty="0" err="1" smtClean="0">
                <a:solidFill>
                  <a:srgbClr val="1F2328"/>
                </a:solidFill>
                <a:latin typeface="Trebuchet MS" pitchFamily="34" charset="0"/>
              </a:rPr>
              <a:t>pretrained</a:t>
            </a:r>
            <a:r>
              <a:rPr lang="en-US" dirty="0" smtClean="0">
                <a:solidFill>
                  <a:srgbClr val="1F2328"/>
                </a:solidFill>
                <a:latin typeface="Trebuchet MS" pitchFamily="34" charset="0"/>
              </a:rPr>
              <a:t> Model as a spatial feature extractor and Bidirectional LSTM as temporal relation learning method with a focus on the three-factor (overall generality - accuracy - fast response time). The suggested model achieved about 97% accuracy with speed of 16 frames/sec</a:t>
            </a:r>
            <a:r>
              <a:rPr lang="en-US" dirty="0" smtClean="0">
                <a:solidFill>
                  <a:srgbClr val="1F2328"/>
                </a:solidFill>
                <a:latin typeface="Trebuchet MS" pitchFamily="34" charset="0"/>
              </a:rPr>
              <a:t>.</a:t>
            </a:r>
          </a:p>
          <a:p>
            <a:pPr algn="l"/>
            <a:endParaRPr lang="en-US" dirty="0" smtClean="0">
              <a:solidFill>
                <a:srgbClr val="1F2328"/>
              </a:solidFill>
              <a:latin typeface="Trebuchet MS" pitchFamily="34" charset="0"/>
            </a:endParaRPr>
          </a:p>
          <a:p>
            <a:pPr algn="l"/>
            <a:r>
              <a:rPr lang="en-US" dirty="0" smtClean="0">
                <a:solidFill>
                  <a:srgbClr val="1F2328"/>
                </a:solidFill>
                <a:latin typeface="Trebuchet MS" pitchFamily="34" charset="0"/>
              </a:rPr>
              <a:t>The system works by breaking down the video into frames. We feed each frame to  MobileNet-v2 which is a </a:t>
            </a:r>
            <a:r>
              <a:rPr lang="en-US" dirty="0" err="1" smtClean="0">
                <a:solidFill>
                  <a:srgbClr val="1F2328"/>
                </a:solidFill>
                <a:latin typeface="Trebuchet MS" pitchFamily="34" charset="0"/>
              </a:rPr>
              <a:t>Convolutional</a:t>
            </a:r>
            <a:r>
              <a:rPr lang="en-US" dirty="0" smtClean="0">
                <a:solidFill>
                  <a:srgbClr val="1F2328"/>
                </a:solidFill>
                <a:latin typeface="Trebuchet MS" pitchFamily="34" charset="0"/>
              </a:rPr>
              <a:t> Neural Network to extract the information in the video.</a:t>
            </a:r>
          </a:p>
          <a:p>
            <a:pPr algn="l"/>
            <a:endParaRPr lang="en-US" dirty="0" smtClean="0">
              <a:solidFill>
                <a:srgbClr val="1F2328"/>
              </a:solidFill>
              <a:latin typeface="Trebuchet MS" pitchFamily="34" charset="0"/>
            </a:endParaRPr>
          </a:p>
          <a:p>
            <a:pPr algn="l"/>
            <a:r>
              <a:rPr lang="en-US" dirty="0" smtClean="0">
                <a:solidFill>
                  <a:srgbClr val="1F2328"/>
                </a:solidFill>
                <a:latin typeface="Trebuchet MS" pitchFamily="34" charset="0"/>
              </a:rPr>
              <a:t>Then a bidirectional LSTM layer is used to compare the current frame with the previous frame. Finally, the classifier is used to identify whether an action is violent or not.</a:t>
            </a:r>
            <a:endParaRPr lang="en-US" dirty="0" smtClean="0">
              <a:solidFill>
                <a:srgbClr val="1F2328"/>
              </a:solidFill>
              <a:latin typeface="Trebuchet MS" pitchFamily="34" charset="0"/>
            </a:endParaRP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882082" y="592933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39272" y="2142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882082" y="64293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438525"/>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p:cNvSpPr>
            <a:spLocks noGrp="1"/>
          </p:cNvSpPr>
          <p:nvPr>
            <p:ph type="body" idx="1"/>
          </p:nvPr>
        </p:nvSpPr>
        <p:spPr>
          <a:xfrm>
            <a:off x="609600" y="1357298"/>
            <a:ext cx="8843986" cy="1195648"/>
          </a:xfrm>
        </p:spPr>
        <p:txBody>
          <a:bodyPr/>
          <a:lstStyle/>
          <a:p>
            <a:pPr>
              <a:lnSpc>
                <a:spcPct val="150000"/>
              </a:lnSpc>
            </a:pPr>
            <a:r>
              <a:rPr lang="en-US" dirty="0" smtClean="0">
                <a:latin typeface="Trebuchet MS" pitchFamily="34" charset="0"/>
              </a:rPr>
              <a:t>The “wow” factor in my solution is that I have implemented violence detection system in a mobile network which is mobilenet-v2. This can be used in a mobile application.</a:t>
            </a:r>
            <a:endParaRPr lang="en-IN" dirty="0">
              <a:latin typeface="Trebuchet MS"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TotalTime>
  <Words>911</Words>
  <Application>Microsoft Office PowerPoint</Application>
  <PresentationFormat>Custom</PresentationFormat>
  <Paragraphs>93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SURAKSHA M</vt:lpstr>
      <vt:lpstr>Violence and Non-violence video classification</vt:lpstr>
      <vt:lpstr>AGENDA</vt:lpstr>
      <vt:lpstr>PROBLEM STATEMENT</vt:lpstr>
      <vt:lpstr>PROJECT OVERVIEW</vt:lpstr>
      <vt:lpstr>PROJECT OVERVIEW</vt:lpstr>
      <vt:lpstr>WHO ARE THE END USERS?</vt:lpstr>
      <vt:lpstr>YOUR SOLUTION AND ITS VALUE PROPOSITION</vt:lpstr>
      <vt:lpstr>THE WOW IN YOUR SOLUTION</vt:lpstr>
      <vt:lpstr>Slide 10</vt:lpstr>
      <vt:lpstr>Slide 11</vt:lpstr>
      <vt:lpstr>RESULTS</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SURAKSHA M</dc:title>
  <cp:lastModifiedBy>Amin</cp:lastModifiedBy>
  <cp:revision>26</cp:revision>
  <dcterms:created xsi:type="dcterms:W3CDTF">2024-04-03T07:20:51Z</dcterms:created>
  <dcterms:modified xsi:type="dcterms:W3CDTF">2024-04-03T14:58:00Z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