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2E5C4-8FE3-43CD-80FA-57C84BA31E03}"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CD1D3-1899-47B7-BB91-9520F64E8B20}" type="slidenum">
              <a:rPr lang="en-US" smtClean="0"/>
              <a:t>‹#›</a:t>
            </a:fld>
            <a:endParaRPr lang="en-US"/>
          </a:p>
        </p:txBody>
      </p:sp>
    </p:spTree>
    <p:extLst>
      <p:ext uri="{BB962C8B-B14F-4D97-AF65-F5344CB8AC3E}">
        <p14:creationId xmlns:p14="http://schemas.microsoft.com/office/powerpoint/2010/main" val="359743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B21616-9A55-479F-9DD9-0042246CAF32}"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415948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93DC3B-FDA9-4E0A-A781-DCA24942BDBB}"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123945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F1D3F6-0B4B-4A3D-AA8A-C60092924F75}"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800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7A31CD-91A5-44B5-8129-94CB21AE93AE}"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417124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757B6E-E002-4110-9261-87D4FE42899E}"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4499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3ED4B2-0EE8-4CA1-BEB5-550CE410A9F8}"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1801859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F09BC-86DF-48FA-8446-048B6633F6E1}"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2853933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72CE28-7D98-40D0-8FDE-743CFA16F68B}"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421763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70EC9E-764C-4709-B3BD-CFA757E71445}"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113353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A22E1C-678B-4BC4-9AA3-7AB4DB8B8394}" type="datetime1">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68352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F15435-AFA1-411E-BF58-C076FEF36D92}"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333097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7971AB-FDAE-4863-BC34-331AA95B2328}" type="datetime1">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74794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4C657A-1A2B-463F-98D0-086E0327D82E}" type="datetime1">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124104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0C95A-0175-4488-BEE5-7C8643D75E2E}" type="datetime1">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9612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6ED28F-CE61-4048-B41C-184DD1238482}"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134450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C83D4E-2781-45C0-803B-D1FA6C4DCE3C}" type="datetime1">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CE437-E137-4C6C-BBCF-67AC7095232D}" type="slidenum">
              <a:rPr lang="en-US" smtClean="0"/>
              <a:t>‹#›</a:t>
            </a:fld>
            <a:endParaRPr lang="en-US"/>
          </a:p>
        </p:txBody>
      </p:sp>
    </p:spTree>
    <p:extLst>
      <p:ext uri="{BB962C8B-B14F-4D97-AF65-F5344CB8AC3E}">
        <p14:creationId xmlns:p14="http://schemas.microsoft.com/office/powerpoint/2010/main" val="94141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14C23B-6CCE-4EDF-8C60-716FFB664F1B}" type="datetime1">
              <a:rPr lang="en-US" smtClean="0"/>
              <a:t>5/14/2020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73CE437-E137-4C6C-BBCF-67AC7095232D}" type="slidenum">
              <a:rPr lang="en-US" smtClean="0"/>
              <a:t>‹#›</a:t>
            </a:fld>
            <a:endParaRPr lang="en-US"/>
          </a:p>
        </p:txBody>
      </p:sp>
    </p:spTree>
    <p:extLst>
      <p:ext uri="{BB962C8B-B14F-4D97-AF65-F5344CB8AC3E}">
        <p14:creationId xmlns:p14="http://schemas.microsoft.com/office/powerpoint/2010/main" val="36668745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eonames.org/export/zip/" TargetMode="External"/><Relationship Id="rId2" Type="http://schemas.openxmlformats.org/officeDocument/2006/relationships/hyperlink" Target="https://en.wikipedia.org/wiki/Bangalore#/media/File:UB_City_at_night_.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www.geonames.org/export/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3" y="874168"/>
            <a:ext cx="8273143" cy="4390164"/>
          </a:xfrm>
        </p:spPr>
        <p:txBody>
          <a:bodyPr/>
          <a:lstStyle/>
          <a:p>
            <a:pPr algn="ctr"/>
            <a:r>
              <a:rPr lang="en-US" sz="8000" b="1" dirty="0" smtClean="0">
                <a:latin typeface="Times New Roman" panose="02020603050405020304" pitchFamily="18" charset="0"/>
                <a:cs typeface="Times New Roman" panose="02020603050405020304" pitchFamily="18" charset="0"/>
              </a:rPr>
              <a:t>The Battle of Neighborhoods -  Bangalore, India </a:t>
            </a:r>
            <a:endParaRPr lang="en-US" sz="8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014754" y="6061166"/>
            <a:ext cx="1883849" cy="646331"/>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-Suraksha Shetty</a:t>
            </a:r>
          </a:p>
          <a:p>
            <a:r>
              <a:rPr lang="en-US" b="1" dirty="0" smtClean="0">
                <a:latin typeface="Times New Roman" panose="02020603050405020304" pitchFamily="18" charset="0"/>
                <a:cs typeface="Times New Roman" panose="02020603050405020304" pitchFamily="18" charset="0"/>
              </a:rPr>
              <a:t>(Data Scientist)</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873CE437-E137-4C6C-BBCF-67AC7095232D}" type="slidenum">
              <a:rPr lang="en-US" smtClean="0"/>
              <a:t>1</a:t>
            </a:fld>
            <a:endParaRPr lang="en-US"/>
          </a:p>
        </p:txBody>
      </p:sp>
    </p:spTree>
    <p:extLst>
      <p:ext uri="{BB962C8B-B14F-4D97-AF65-F5344CB8AC3E}">
        <p14:creationId xmlns:p14="http://schemas.microsoft.com/office/powerpoint/2010/main" val="4086256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r>
              <a:rPr lang="en-US" dirty="0" err="1" smtClean="0"/>
              <a:t>conti</a:t>
            </a:r>
            <a:r>
              <a:rPr lang="en-US" dirty="0" smtClean="0"/>
              <a:t>.)</a:t>
            </a:r>
            <a:endParaRPr lang="en-US" dirty="0"/>
          </a:p>
        </p:txBody>
      </p:sp>
      <p:sp>
        <p:nvSpPr>
          <p:cNvPr id="3" name="Content Placeholder 2"/>
          <p:cNvSpPr>
            <a:spLocks noGrp="1"/>
          </p:cNvSpPr>
          <p:nvPr>
            <p:ph idx="1"/>
          </p:nvPr>
        </p:nvSpPr>
        <p:spPr>
          <a:xfrm>
            <a:off x="677334" y="1651138"/>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We use the </a:t>
            </a:r>
            <a:r>
              <a:rPr lang="en-US" sz="2400" dirty="0" err="1">
                <a:latin typeface="Times New Roman" panose="02020603050405020304" pitchFamily="18" charset="0"/>
                <a:cs typeface="Times New Roman" panose="02020603050405020304" pitchFamily="18" charset="0"/>
              </a:rPr>
              <a:t>matplotlib</a:t>
            </a:r>
            <a:r>
              <a:rPr lang="en-US" sz="2400" dirty="0">
                <a:latin typeface="Times New Roman" panose="02020603050405020304" pitchFamily="18" charset="0"/>
                <a:cs typeface="Times New Roman" panose="02020603050405020304" pitchFamily="18" charset="0"/>
              </a:rPr>
              <a:t> and folium packages to visualize the clusters on a map of Bangalore</a:t>
            </a:r>
          </a:p>
        </p:txBody>
      </p:sp>
      <p:pic>
        <p:nvPicPr>
          <p:cNvPr id="3075" name="Picture 3" descr="Capture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76" y="2534949"/>
            <a:ext cx="7823550" cy="386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873CE437-E137-4C6C-BBCF-67AC7095232D}" type="slidenum">
              <a:rPr lang="en-US" smtClean="0"/>
              <a:t>10</a:t>
            </a:fld>
            <a:endParaRPr lang="en-US"/>
          </a:p>
        </p:txBody>
      </p:sp>
      <p:sp>
        <p:nvSpPr>
          <p:cNvPr id="8" name="TextBox 7"/>
          <p:cNvSpPr txBox="1"/>
          <p:nvPr/>
        </p:nvSpPr>
        <p:spPr>
          <a:xfrm>
            <a:off x="4140925" y="6406487"/>
            <a:ext cx="2795451" cy="338554"/>
          </a:xfrm>
          <a:prstGeom prst="rect">
            <a:avLst/>
          </a:prstGeom>
          <a:noFill/>
        </p:spPr>
        <p:txBody>
          <a:bodyPr wrap="square" rtlCol="0">
            <a:spAutoFit/>
          </a:bodyPr>
          <a:lstStyle/>
          <a:p>
            <a:r>
              <a:rPr lang="en-US" sz="1600" dirty="0" err="1" smtClean="0">
                <a:latin typeface="Times New Roman" panose="02020603050405020304" pitchFamily="18" charset="0"/>
                <a:cs typeface="Times New Roman" panose="02020603050405020304" pitchFamily="18" charset="0"/>
              </a:rPr>
              <a:t>Img</a:t>
            </a:r>
            <a:r>
              <a:rPr lang="en-US" sz="1600" dirty="0" smtClean="0">
                <a:latin typeface="Times New Roman" panose="02020603050405020304" pitchFamily="18" charset="0"/>
                <a:cs typeface="Times New Roman" panose="02020603050405020304" pitchFamily="18" charset="0"/>
              </a:rPr>
              <a:t> 3. Bangalore Cluster map</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642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a:t>Discussion</a:t>
            </a:r>
            <a:r>
              <a:rPr lang="en-US" b="1" dirty="0"/>
              <a:t>:</a:t>
            </a:r>
            <a:r>
              <a:rPr lang="en-US" dirty="0"/>
              <a:t/>
            </a:r>
            <a:br>
              <a:rPr lang="en-US" dirty="0"/>
            </a:br>
            <a:endParaRPr lang="en-US" dirty="0"/>
          </a:p>
        </p:txBody>
      </p:sp>
      <p:sp>
        <p:nvSpPr>
          <p:cNvPr id="3" name="Content Placeholder 2"/>
          <p:cNvSpPr>
            <a:spLocks noGrp="1"/>
          </p:cNvSpPr>
          <p:nvPr>
            <p:ph idx="1"/>
          </p:nvPr>
        </p:nvSpPr>
        <p:spPr>
          <a:xfrm>
            <a:off x="677334" y="1312666"/>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As seen in the table above, if a person wished to move from North Bangalore to South Bangalore. </a:t>
            </a:r>
            <a:r>
              <a:rPr lang="en-US" sz="2000" dirty="0">
                <a:latin typeface="Times New Roman" panose="02020603050405020304" pitchFamily="18" charset="0"/>
                <a:cs typeface="Times New Roman" panose="02020603050405020304" pitchFamily="18" charset="0"/>
              </a:rPr>
              <a:t>If a person’s current location were in the Neighborhood of </a:t>
            </a:r>
            <a:r>
              <a:rPr lang="en-US" sz="2000" dirty="0" err="1" smtClean="0">
                <a:latin typeface="Times New Roman" panose="02020603050405020304" pitchFamily="18" charset="0"/>
                <a:cs typeface="Times New Roman" panose="02020603050405020304" pitchFamily="18" charset="0"/>
              </a:rPr>
              <a:t>Nagasandra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North Bangalore, which has venues like Indian Restaurant, Coffee </a:t>
            </a:r>
            <a:r>
              <a:rPr lang="en-US" sz="2000" dirty="0" smtClean="0">
                <a:latin typeface="Times New Roman" panose="02020603050405020304" pitchFamily="18" charset="0"/>
                <a:cs typeface="Times New Roman" panose="02020603050405020304" pitchFamily="18" charset="0"/>
              </a:rPr>
              <a:t>shop nearby</a:t>
            </a:r>
            <a:r>
              <a:rPr lang="en-US" sz="2000" dirty="0">
                <a:latin typeface="Times New Roman" panose="02020603050405020304" pitchFamily="18" charset="0"/>
                <a:cs typeface="Times New Roman" panose="02020603050405020304" pitchFamily="18" charset="0"/>
              </a:rPr>
              <a:t>, the person, would like to relocate to a neighborhood like Jayanagar West in Bangalore South which also has venues like Indian Restaurant, Coffee shop and Hookah bar</a:t>
            </a:r>
          </a:p>
        </p:txBody>
      </p:sp>
      <p:pic>
        <p:nvPicPr>
          <p:cNvPr id="4098" name="Picture 2" descr="Capture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692" y="3564006"/>
            <a:ext cx="5455514" cy="276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873CE437-E137-4C6C-BBCF-67AC7095232D}" type="slidenum">
              <a:rPr lang="en-US" smtClean="0"/>
              <a:t>11</a:t>
            </a:fld>
            <a:endParaRPr lang="en-US"/>
          </a:p>
        </p:txBody>
      </p:sp>
      <p:sp>
        <p:nvSpPr>
          <p:cNvPr id="7" name="TextBox 6"/>
          <p:cNvSpPr txBox="1"/>
          <p:nvPr/>
        </p:nvSpPr>
        <p:spPr>
          <a:xfrm>
            <a:off x="3718763" y="6326735"/>
            <a:ext cx="2155372"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Table 5. Cluster 7 Data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633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a:t>Conclusion:</a:t>
            </a:r>
            <a:r>
              <a:rPr lang="en-US" dirty="0"/>
              <a:t/>
            </a:r>
            <a:br>
              <a:rPr lang="en-US" dirty="0"/>
            </a:br>
            <a:endParaRPr lang="en-US" dirty="0"/>
          </a:p>
        </p:txBody>
      </p:sp>
      <p:sp>
        <p:nvSpPr>
          <p:cNvPr id="3" name="Content Placeholder 2"/>
          <p:cNvSpPr>
            <a:spLocks noGrp="1"/>
          </p:cNvSpPr>
          <p:nvPr>
            <p:ph idx="1"/>
          </p:nvPr>
        </p:nvSpPr>
        <p:spPr>
          <a:xfrm>
            <a:off x="677334" y="1729514"/>
            <a:ext cx="8596668" cy="3880773"/>
          </a:xfrm>
        </p:spPr>
        <p:txBody>
          <a:bodyPr/>
          <a:lstStyle/>
          <a:p>
            <a:r>
              <a:rPr lang="en-US" sz="2400" dirty="0">
                <a:latin typeface="Times New Roman" panose="02020603050405020304" pitchFamily="18" charset="0"/>
                <a:cs typeface="Times New Roman" panose="02020603050405020304" pitchFamily="18" charset="0"/>
              </a:rPr>
              <a:t>In a fast moving world, there are many real life problems or scenarios where data can be used to find solutions to those problems. Like seen in the example above, data was used to cluster neighborhoods in Bangalore based on the most common venues in those neighborhoods. Similarly, data can also be used to solve other problems, which most people face in metropolitan cities.</a:t>
            </a:r>
          </a:p>
          <a:p>
            <a:endParaRPr lang="en-US" dirty="0"/>
          </a:p>
        </p:txBody>
      </p:sp>
      <p:sp>
        <p:nvSpPr>
          <p:cNvPr id="5" name="Slide Number Placeholder 4"/>
          <p:cNvSpPr>
            <a:spLocks noGrp="1"/>
          </p:cNvSpPr>
          <p:nvPr>
            <p:ph type="sldNum" sz="quarter" idx="12"/>
          </p:nvPr>
        </p:nvSpPr>
        <p:spPr/>
        <p:txBody>
          <a:bodyPr/>
          <a:lstStyle/>
          <a:p>
            <a:fld id="{873CE437-E137-4C6C-BBCF-67AC7095232D}" type="slidenum">
              <a:rPr lang="en-US" smtClean="0"/>
              <a:t>12</a:t>
            </a:fld>
            <a:endParaRPr lang="en-US"/>
          </a:p>
        </p:txBody>
      </p:sp>
    </p:spTree>
    <p:extLst>
      <p:ext uri="{BB962C8B-B14F-4D97-AF65-F5344CB8AC3E}">
        <p14:creationId xmlns:p14="http://schemas.microsoft.com/office/powerpoint/2010/main" val="4209686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fontAlgn="base"/>
            <a:r>
              <a:rPr lang="en-US" dirty="0">
                <a:hlinkClick r:id="rId2"/>
              </a:rPr>
              <a:t>https://en.wikipedia.org/wiki/Bangalore#/media/File:UB_City_at_night_.jpg</a:t>
            </a:r>
            <a:endParaRPr lang="en-US" dirty="0" smtClean="0"/>
          </a:p>
          <a:p>
            <a:pPr fontAlgn="base"/>
            <a:r>
              <a:rPr lang="en-US" dirty="0" err="1" smtClean="0"/>
              <a:t>Geonames</a:t>
            </a:r>
            <a:r>
              <a:rPr lang="en-US" dirty="0" smtClean="0"/>
              <a:t> </a:t>
            </a:r>
            <a:r>
              <a:rPr lang="en-US" dirty="0"/>
              <a:t>content: </a:t>
            </a:r>
            <a:r>
              <a:rPr lang="en-US" u="sng" dirty="0">
                <a:hlinkClick r:id="rId3"/>
              </a:rPr>
              <a:t>http://www.geonames.org/export/zip/</a:t>
            </a:r>
            <a:endParaRPr lang="en-US" dirty="0"/>
          </a:p>
          <a:p>
            <a:pPr fontAlgn="base"/>
            <a:r>
              <a:rPr lang="en-US" dirty="0" smtClean="0"/>
              <a:t>Foursquare </a:t>
            </a:r>
            <a:r>
              <a:rPr lang="en-US" dirty="0"/>
              <a:t>API</a:t>
            </a:r>
          </a:p>
          <a:p>
            <a:endParaRPr lang="en-US" dirty="0"/>
          </a:p>
        </p:txBody>
      </p:sp>
      <p:sp>
        <p:nvSpPr>
          <p:cNvPr id="5" name="Slide Number Placeholder 4"/>
          <p:cNvSpPr>
            <a:spLocks noGrp="1"/>
          </p:cNvSpPr>
          <p:nvPr>
            <p:ph type="sldNum" sz="quarter" idx="12"/>
          </p:nvPr>
        </p:nvSpPr>
        <p:spPr/>
        <p:txBody>
          <a:bodyPr/>
          <a:lstStyle/>
          <a:p>
            <a:fld id="{873CE437-E137-4C6C-BBCF-67AC7095232D}" type="slidenum">
              <a:rPr lang="en-US" smtClean="0"/>
              <a:t>13</a:t>
            </a:fld>
            <a:endParaRPr lang="en-US"/>
          </a:p>
        </p:txBody>
      </p:sp>
    </p:spTree>
    <p:extLst>
      <p:ext uri="{BB962C8B-B14F-4D97-AF65-F5344CB8AC3E}">
        <p14:creationId xmlns:p14="http://schemas.microsoft.com/office/powerpoint/2010/main" val="1868125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29" y="2529838"/>
            <a:ext cx="9407192" cy="2865121"/>
          </a:xfrm>
        </p:spPr>
        <p:txBody>
          <a:bodyPr>
            <a:normAutofit/>
          </a:bodyPr>
          <a:lstStyle/>
          <a:p>
            <a:pPr algn="ctr"/>
            <a:r>
              <a:rPr lang="en-US" sz="6000" dirty="0"/>
              <a:t>Thank You</a:t>
            </a:r>
            <a:br>
              <a:rPr lang="en-US" sz="6000" dirty="0"/>
            </a:br>
            <a:endParaRPr lang="en-US" sz="6000" dirty="0"/>
          </a:p>
        </p:txBody>
      </p:sp>
      <p:sp>
        <p:nvSpPr>
          <p:cNvPr id="6" name="Slide Number Placeholder 5"/>
          <p:cNvSpPr>
            <a:spLocks noGrp="1"/>
          </p:cNvSpPr>
          <p:nvPr>
            <p:ph type="sldNum" sz="quarter" idx="12"/>
          </p:nvPr>
        </p:nvSpPr>
        <p:spPr/>
        <p:txBody>
          <a:bodyPr/>
          <a:lstStyle/>
          <a:p>
            <a:fld id="{873CE437-E137-4C6C-BBCF-67AC7095232D}" type="slidenum">
              <a:rPr lang="en-US" smtClean="0"/>
              <a:t>14</a:t>
            </a:fld>
            <a:endParaRPr lang="en-US"/>
          </a:p>
        </p:txBody>
      </p:sp>
    </p:spTree>
    <p:extLst>
      <p:ext uri="{BB962C8B-B14F-4D97-AF65-F5344CB8AC3E}">
        <p14:creationId xmlns:p14="http://schemas.microsoft.com/office/powerpoint/2010/main" val="3322563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Contents</a:t>
            </a:r>
            <a:endParaRPr lang="en-US" dirty="0"/>
          </a:p>
        </p:txBody>
      </p:sp>
      <p:sp>
        <p:nvSpPr>
          <p:cNvPr id="5" name="Slide Number Placeholder 4"/>
          <p:cNvSpPr>
            <a:spLocks noGrp="1"/>
          </p:cNvSpPr>
          <p:nvPr>
            <p:ph type="sldNum" sz="quarter" idx="12"/>
          </p:nvPr>
        </p:nvSpPr>
        <p:spPr/>
        <p:txBody>
          <a:bodyPr/>
          <a:lstStyle/>
          <a:p>
            <a:fld id="{873CE437-E137-4C6C-BBCF-67AC7095232D}" type="slidenum">
              <a:rPr lang="en-US" smtClean="0"/>
              <a:t>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99016387"/>
              </p:ext>
            </p:extLst>
          </p:nvPr>
        </p:nvGraphicFramePr>
        <p:xfrm>
          <a:off x="2966839" y="269300"/>
          <a:ext cx="4017657" cy="6124619"/>
        </p:xfrm>
        <a:graphic>
          <a:graphicData uri="http://schemas.openxmlformats.org/drawingml/2006/table">
            <a:tbl>
              <a:tblPr firstRow="1" bandRow="1">
                <a:tableStyleId>{5C22544A-7EE6-4342-B048-85BDC9FD1C3A}</a:tableStyleId>
              </a:tblPr>
              <a:tblGrid>
                <a:gridCol w="647209">
                  <a:extLst>
                    <a:ext uri="{9D8B030D-6E8A-4147-A177-3AD203B41FA5}">
                      <a16:colId xmlns:a16="http://schemas.microsoft.com/office/drawing/2014/main" val="2832724868"/>
                    </a:ext>
                  </a:extLst>
                </a:gridCol>
                <a:gridCol w="2564683">
                  <a:extLst>
                    <a:ext uri="{9D8B030D-6E8A-4147-A177-3AD203B41FA5}">
                      <a16:colId xmlns:a16="http://schemas.microsoft.com/office/drawing/2014/main" val="2534642796"/>
                    </a:ext>
                  </a:extLst>
                </a:gridCol>
                <a:gridCol w="805765">
                  <a:extLst>
                    <a:ext uri="{9D8B030D-6E8A-4147-A177-3AD203B41FA5}">
                      <a16:colId xmlns:a16="http://schemas.microsoft.com/office/drawing/2014/main" val="848325331"/>
                    </a:ext>
                  </a:extLst>
                </a:gridCol>
              </a:tblGrid>
              <a:tr h="322387">
                <a:tc>
                  <a:txBody>
                    <a:bodyPr/>
                    <a:lstStyle/>
                    <a:p>
                      <a:r>
                        <a:rPr lang="en-US" sz="1400" dirty="0" err="1" smtClean="0">
                          <a:latin typeface="Times New Roman" panose="02020603050405020304" pitchFamily="18" charset="0"/>
                          <a:cs typeface="Times New Roman" panose="02020603050405020304" pitchFamily="18" charset="0"/>
                        </a:rPr>
                        <a:t>Sl.No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Contents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Page Number</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9428556"/>
                  </a:ext>
                </a:extLst>
              </a:tr>
              <a:tr h="322387">
                <a:tc>
                  <a:txBody>
                    <a:bodyPr/>
                    <a:lstStyle/>
                    <a:p>
                      <a:pPr marL="0" algn="l" defTabSz="457200" rtl="0" eaLnBrk="1" latinLnBrk="0" hangingPunct="1"/>
                      <a:r>
                        <a:rPr lang="en-US" sz="1400" kern="1200" dirty="0" smtClean="0">
                          <a:solidFill>
                            <a:schemeClr val="dk1"/>
                          </a:solidFill>
                          <a:latin typeface="Times New Roman" panose="02020603050405020304" pitchFamily="18" charset="0"/>
                          <a:ea typeface="+mn-ea"/>
                          <a:cs typeface="Times New Roman" panose="02020603050405020304" pitchFamily="18" charset="0"/>
                        </a:rPr>
                        <a:t>1.</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400" b="1" kern="1200" dirty="0" smtClean="0">
                          <a:solidFill>
                            <a:schemeClr val="dk1"/>
                          </a:solidFill>
                          <a:latin typeface="Times New Roman" panose="02020603050405020304" pitchFamily="18" charset="0"/>
                          <a:ea typeface="+mn-ea"/>
                          <a:cs typeface="Times New Roman" panose="02020603050405020304" pitchFamily="18" charset="0"/>
                        </a:rPr>
                        <a:t>Introduction</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9685864"/>
                  </a:ext>
                </a:extLst>
              </a:tr>
              <a:tr h="3223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Img</a:t>
                      </a:r>
                      <a:r>
                        <a:rPr lang="en-US" sz="1400" dirty="0" smtClean="0">
                          <a:latin typeface="Times New Roman" panose="02020603050405020304" pitchFamily="18" charset="0"/>
                          <a:cs typeface="Times New Roman" panose="02020603050405020304" pitchFamily="18" charset="0"/>
                        </a:rPr>
                        <a:t> 1. Bangalore</a:t>
                      </a:r>
                    </a:p>
                  </a:txBody>
                  <a:tcPr/>
                </a:tc>
                <a:tc>
                  <a:txBody>
                    <a:bodyPr/>
                    <a:lstStyle/>
                    <a:p>
                      <a:r>
                        <a:rPr lang="en-US"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1099763"/>
                  </a:ext>
                </a:extLst>
              </a:tr>
              <a:tr h="322387">
                <a:tc>
                  <a:txBody>
                    <a:bodyPr/>
                    <a:lstStyle/>
                    <a:p>
                      <a:r>
                        <a:rPr lang="en-US"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smtClean="0">
                          <a:solidFill>
                            <a:schemeClr val="dk1"/>
                          </a:solidFill>
                          <a:latin typeface="Times New Roman" panose="02020603050405020304" pitchFamily="18" charset="0"/>
                          <a:ea typeface="+mn-ea"/>
                          <a:cs typeface="Times New Roman" panose="02020603050405020304" pitchFamily="18" charset="0"/>
                        </a:rPr>
                        <a:t>Problem Description</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4645871"/>
                  </a:ext>
                </a:extLst>
              </a:tr>
              <a:tr h="322387">
                <a:tc>
                  <a:txBody>
                    <a:bodyPr/>
                    <a:lstStyle/>
                    <a:p>
                      <a:r>
                        <a:rPr lang="en-US"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defTabSz="457200" rtl="0" eaLnBrk="1" latinLnBrk="0" hangingPunct="1"/>
                      <a:r>
                        <a:rPr lang="en-US" sz="1400" b="1" kern="1200" dirty="0" smtClean="0">
                          <a:solidFill>
                            <a:schemeClr val="dk1"/>
                          </a:solidFill>
                          <a:latin typeface="Times New Roman" panose="02020603050405020304" pitchFamily="18" charset="0"/>
                          <a:ea typeface="+mn-ea"/>
                          <a:cs typeface="Times New Roman" panose="02020603050405020304" pitchFamily="18" charset="0"/>
                        </a:rPr>
                        <a:t>Data Selection</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908094472"/>
                  </a:ext>
                </a:extLst>
              </a:tr>
              <a:tr h="322387">
                <a:tc>
                  <a:txBody>
                    <a:bodyPr/>
                    <a:lstStyle/>
                    <a:p>
                      <a:r>
                        <a:rPr lang="en-US"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defTabSz="457200" rtl="0" eaLnBrk="1" latinLnBrk="0" hangingPunct="1"/>
                      <a:r>
                        <a:rPr lang="en-US" sz="1400" b="1" kern="1200" dirty="0" err="1" smtClean="0">
                          <a:solidFill>
                            <a:schemeClr val="dk1"/>
                          </a:solidFill>
                          <a:latin typeface="Times New Roman" panose="02020603050405020304" pitchFamily="18" charset="0"/>
                          <a:ea typeface="+mn-ea"/>
                          <a:cs typeface="Times New Roman" panose="02020603050405020304" pitchFamily="18" charset="0"/>
                        </a:rPr>
                        <a:t>Methadology</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6</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023034"/>
                  </a:ext>
                </a:extLst>
              </a:tr>
              <a:tr h="322387">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 -  Table 1. Bangalore Data</a:t>
                      </a:r>
                    </a:p>
                  </a:txBody>
                  <a:tcPr/>
                </a:tc>
                <a:tc>
                  <a:txBody>
                    <a:bodyPr/>
                    <a:lstStyle/>
                    <a:p>
                      <a:r>
                        <a:rPr lang="en-US" sz="1400" dirty="0" smtClean="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415398364"/>
                  </a:ext>
                </a:extLst>
              </a:tr>
              <a:tr h="322387">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Img</a:t>
                      </a:r>
                      <a:r>
                        <a:rPr lang="en-US" sz="1400" dirty="0" smtClean="0">
                          <a:latin typeface="Times New Roman" panose="02020603050405020304" pitchFamily="18" charset="0"/>
                          <a:cs typeface="Times New Roman" panose="02020603050405020304" pitchFamily="18" charset="0"/>
                        </a:rPr>
                        <a:t> 1. Bangalore map</a:t>
                      </a:r>
                    </a:p>
                  </a:txBody>
                  <a:tcPr/>
                </a:tc>
                <a:tc>
                  <a:txBody>
                    <a:bodyPr/>
                    <a:lstStyle/>
                    <a:p>
                      <a:r>
                        <a:rPr lang="en-US" sz="1400" dirty="0" smtClean="0">
                          <a:latin typeface="Times New Roman" panose="02020603050405020304" pitchFamily="18" charset="0"/>
                          <a:cs typeface="Times New Roman" panose="02020603050405020304" pitchFamily="18" charset="0"/>
                        </a:rPr>
                        <a:t>6</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1343187"/>
                  </a:ext>
                </a:extLst>
              </a:tr>
              <a:tr h="308631">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 -  Table 2. Foursquare </a:t>
                      </a:r>
                      <a:r>
                        <a:rPr lang="en-US" sz="1400" dirty="0" err="1" smtClean="0">
                          <a:latin typeface="Times New Roman" panose="02020603050405020304" pitchFamily="18" charset="0"/>
                          <a:cs typeface="Times New Roman" panose="02020603050405020304" pitchFamily="18" charset="0"/>
                        </a:rPr>
                        <a:t>Api</a:t>
                      </a:r>
                      <a:r>
                        <a:rPr lang="en-US" sz="1400" dirty="0" smtClean="0">
                          <a:latin typeface="Times New Roman" panose="02020603050405020304" pitchFamily="18" charset="0"/>
                          <a:cs typeface="Times New Roman" panose="02020603050405020304" pitchFamily="18" charset="0"/>
                        </a:rPr>
                        <a:t> Data</a:t>
                      </a:r>
                    </a:p>
                  </a:txBody>
                  <a:tcPr/>
                </a:tc>
                <a:tc>
                  <a:txBody>
                    <a:bodyPr/>
                    <a:lstStyle/>
                    <a:p>
                      <a:r>
                        <a:rPr lang="en-US" sz="1400" dirty="0" smtClean="0">
                          <a:latin typeface="Times New Roman" panose="02020603050405020304" pitchFamily="18" charset="0"/>
                          <a:cs typeface="Times New Roman" panose="02020603050405020304" pitchFamily="18" charset="0"/>
                        </a:rPr>
                        <a:t>7</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0984545"/>
                  </a:ext>
                </a:extLst>
              </a:tr>
              <a:tr h="507780">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 -</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Table 3. One hot encoding data </a:t>
                      </a:r>
                    </a:p>
                  </a:txBody>
                  <a:tcPr/>
                </a:tc>
                <a:tc>
                  <a:txBody>
                    <a:bodyPr/>
                    <a:lstStyle/>
                    <a:p>
                      <a:r>
                        <a:rPr lang="en-US"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0389845"/>
                  </a:ext>
                </a:extLst>
              </a:tr>
              <a:tr h="322387">
                <a:tc>
                  <a:txBody>
                    <a:bodyPr/>
                    <a:lstStyle/>
                    <a:p>
                      <a:r>
                        <a:rPr lang="en-US"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defTabSz="457200" rtl="0" eaLnBrk="1" latinLnBrk="0" hangingPunct="1"/>
                      <a:r>
                        <a:rPr lang="en-US" sz="1400" b="1" kern="1200" dirty="0" smtClean="0">
                          <a:solidFill>
                            <a:schemeClr val="dk1"/>
                          </a:solidFill>
                          <a:latin typeface="Times New Roman" panose="02020603050405020304" pitchFamily="18" charset="0"/>
                          <a:ea typeface="+mn-ea"/>
                          <a:cs typeface="Times New Roman" panose="02020603050405020304" pitchFamily="18" charset="0"/>
                        </a:rPr>
                        <a:t>Result</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9</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6056376"/>
                  </a:ext>
                </a:extLst>
              </a:tr>
              <a:tr h="322387">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  Table 4. Clustered Data</a:t>
                      </a:r>
                    </a:p>
                  </a:txBody>
                  <a:tcPr/>
                </a:tc>
                <a:tc>
                  <a:txBody>
                    <a:bodyPr/>
                    <a:lstStyle/>
                    <a:p>
                      <a:r>
                        <a:rPr lang="en-US" sz="1400" dirty="0" smtClean="0">
                          <a:latin typeface="Times New Roman" panose="02020603050405020304" pitchFamily="18" charset="0"/>
                          <a:cs typeface="Times New Roman" panose="02020603050405020304" pitchFamily="18" charset="0"/>
                        </a:rPr>
                        <a:t>9</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2047267"/>
                  </a:ext>
                </a:extLst>
              </a:tr>
              <a:tr h="375277">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 -  </a:t>
                      </a:r>
                      <a:r>
                        <a:rPr lang="en-US" sz="1400" dirty="0" err="1" smtClean="0">
                          <a:latin typeface="Times New Roman" panose="02020603050405020304" pitchFamily="18" charset="0"/>
                          <a:cs typeface="Times New Roman" panose="02020603050405020304" pitchFamily="18" charset="0"/>
                        </a:rPr>
                        <a:t>Img</a:t>
                      </a:r>
                      <a:r>
                        <a:rPr lang="en-US" sz="1400" dirty="0" smtClean="0">
                          <a:latin typeface="Times New Roman" panose="02020603050405020304" pitchFamily="18" charset="0"/>
                          <a:cs typeface="Times New Roman" panose="02020603050405020304" pitchFamily="18" charset="0"/>
                        </a:rPr>
                        <a:t> 3. Bangalore Cluster map</a:t>
                      </a:r>
                    </a:p>
                  </a:txBody>
                  <a:tcPr/>
                </a:tc>
                <a:tc>
                  <a:txBody>
                    <a:bodyPr/>
                    <a:lstStyle/>
                    <a:p>
                      <a:r>
                        <a:rPr lang="en-US" sz="1400" dirty="0" smtClean="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9546434"/>
                  </a:ext>
                </a:extLst>
              </a:tr>
              <a:tr h="322387">
                <a:tc>
                  <a:txBody>
                    <a:bodyPr/>
                    <a:lstStyle/>
                    <a:p>
                      <a:pPr marL="0" algn="l" defTabSz="457200" rtl="0" eaLnBrk="1" latinLnBrk="0" hangingPunct="1"/>
                      <a:r>
                        <a:rPr lang="en-US" sz="1400" b="1" kern="1200" dirty="0" smtClean="0">
                          <a:solidFill>
                            <a:schemeClr val="dk1"/>
                          </a:solidFill>
                          <a:latin typeface="Times New Roman" panose="02020603050405020304" pitchFamily="18" charset="0"/>
                          <a:ea typeface="+mn-ea"/>
                          <a:cs typeface="Times New Roman" panose="02020603050405020304" pitchFamily="18" charset="0"/>
                        </a:rPr>
                        <a:t>6.</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400" b="1" kern="1200" dirty="0" smtClean="0">
                          <a:solidFill>
                            <a:schemeClr val="dk1"/>
                          </a:solidFill>
                          <a:latin typeface="Times New Roman" panose="02020603050405020304" pitchFamily="18" charset="0"/>
                          <a:ea typeface="+mn-ea"/>
                          <a:cs typeface="Times New Roman" panose="02020603050405020304" pitchFamily="18" charset="0"/>
                        </a:rPr>
                        <a:t>Discussion:</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11</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3494596"/>
                  </a:ext>
                </a:extLst>
              </a:tr>
              <a:tr h="322387">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latin typeface="Times New Roman" panose="02020603050405020304" pitchFamily="18" charset="0"/>
                          <a:cs typeface="Times New Roman" panose="02020603050405020304" pitchFamily="18" charset="0"/>
                        </a:rPr>
                        <a:t> -  </a:t>
                      </a:r>
                      <a:r>
                        <a:rPr lang="en-US" sz="1400" dirty="0" smtClean="0">
                          <a:latin typeface="Times New Roman" panose="02020603050405020304" pitchFamily="18" charset="0"/>
                          <a:cs typeface="Times New Roman" panose="02020603050405020304" pitchFamily="18" charset="0"/>
                        </a:rPr>
                        <a:t>Table 5. Cluster 7 Data</a:t>
                      </a:r>
                    </a:p>
                  </a:txBody>
                  <a:tcPr/>
                </a:tc>
                <a:tc>
                  <a:txBody>
                    <a:bodyPr/>
                    <a:lstStyle/>
                    <a:p>
                      <a:r>
                        <a:rPr lang="en-US" sz="1400" dirty="0" smtClean="0">
                          <a:latin typeface="Times New Roman" panose="02020603050405020304" pitchFamily="18" charset="0"/>
                          <a:cs typeface="Times New Roman" panose="02020603050405020304" pitchFamily="18" charset="0"/>
                        </a:rPr>
                        <a:t>11</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484848"/>
                  </a:ext>
                </a:extLst>
              </a:tr>
              <a:tr h="322387">
                <a:tc>
                  <a:txBody>
                    <a:bodyPr/>
                    <a:lstStyle/>
                    <a:p>
                      <a:r>
                        <a:rPr lang="en-US" sz="1400" dirty="0" smtClean="0">
                          <a:latin typeface="Times New Roman" panose="02020603050405020304" pitchFamily="18" charset="0"/>
                          <a:cs typeface="Times New Roman" panose="02020603050405020304" pitchFamily="18" charset="0"/>
                        </a:rPr>
                        <a:t>7.</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defTabSz="457200" rtl="0" eaLnBrk="1" latinLnBrk="0" hangingPunct="1"/>
                      <a:r>
                        <a:rPr lang="en-US" sz="1400" b="1" kern="1200" dirty="0" smtClean="0">
                          <a:solidFill>
                            <a:schemeClr val="dk1"/>
                          </a:solidFill>
                          <a:latin typeface="Times New Roman" panose="02020603050405020304" pitchFamily="18" charset="0"/>
                          <a:ea typeface="+mn-ea"/>
                          <a:cs typeface="Times New Roman" panose="02020603050405020304" pitchFamily="18" charset="0"/>
                        </a:rPr>
                        <a:t>Conclusion</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6646510"/>
                  </a:ext>
                </a:extLst>
              </a:tr>
              <a:tr h="322387">
                <a:tc>
                  <a:txBody>
                    <a:bodyPr/>
                    <a:lstStyle/>
                    <a:p>
                      <a:r>
                        <a:rPr lang="en-US"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kern="1200" dirty="0" smtClean="0">
                          <a:solidFill>
                            <a:schemeClr val="dk1"/>
                          </a:solidFill>
                          <a:latin typeface="Times New Roman" panose="02020603050405020304" pitchFamily="18" charset="0"/>
                          <a:ea typeface="+mn-ea"/>
                          <a:cs typeface="Times New Roman" panose="02020603050405020304" pitchFamily="18" charset="0"/>
                        </a:rPr>
                        <a:t>Reference</a:t>
                      </a:r>
                      <a:endParaRPr lang="en-US" sz="14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13</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3371026"/>
                  </a:ext>
                </a:extLst>
              </a:tr>
            </a:tbl>
          </a:graphicData>
        </a:graphic>
      </p:graphicFrame>
    </p:spTree>
    <p:extLst>
      <p:ext uri="{BB962C8B-B14F-4D97-AF65-F5344CB8AC3E}">
        <p14:creationId xmlns:p14="http://schemas.microsoft.com/office/powerpoint/2010/main" val="3144704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5797"/>
            <a:ext cx="8596668" cy="1320800"/>
          </a:xfrm>
        </p:spPr>
        <p:txBody>
          <a:bodyPr/>
          <a:lstStyle/>
          <a:p>
            <a:r>
              <a:rPr lang="en-US" dirty="0" smtClean="0"/>
              <a:t>Introduction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5557" y="1136196"/>
            <a:ext cx="6283859" cy="4326815"/>
          </a:xfrm>
        </p:spPr>
      </p:pic>
      <p:sp>
        <p:nvSpPr>
          <p:cNvPr id="5" name="TextBox 4"/>
          <p:cNvSpPr txBox="1"/>
          <p:nvPr/>
        </p:nvSpPr>
        <p:spPr>
          <a:xfrm>
            <a:off x="2011055" y="5913809"/>
            <a:ext cx="715844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Bangalore, </a:t>
            </a:r>
            <a:r>
              <a:rPr lang="en-US" dirty="0" smtClean="0">
                <a:latin typeface="Times New Roman" panose="02020603050405020304" pitchFamily="18" charset="0"/>
                <a:cs typeface="Times New Roman" panose="02020603050405020304" pitchFamily="18" charset="0"/>
              </a:rPr>
              <a:t>officially</a:t>
            </a:r>
            <a:r>
              <a:rPr lang="en-US" dirty="0">
                <a:latin typeface="Times New Roman" panose="02020603050405020304" pitchFamily="18" charset="0"/>
                <a:cs typeface="Times New Roman" panose="02020603050405020304" pitchFamily="18" charset="0"/>
              </a:rPr>
              <a:t> known as Bengaluru, is the </a:t>
            </a:r>
            <a:r>
              <a:rPr lang="en-US" dirty="0" smtClean="0">
                <a:latin typeface="Times New Roman" panose="02020603050405020304" pitchFamily="18" charset="0"/>
                <a:cs typeface="Times New Roman" panose="02020603050405020304" pitchFamily="18" charset="0"/>
              </a:rPr>
              <a:t>capital</a:t>
            </a:r>
            <a:r>
              <a:rPr lang="en-US" dirty="0">
                <a:latin typeface="Times New Roman" panose="02020603050405020304" pitchFamily="18" charset="0"/>
                <a:cs typeface="Times New Roman" panose="02020603050405020304" pitchFamily="18" charset="0"/>
              </a:rPr>
              <a:t> of the Indian state of Karnataka. It has a population of over ten million, making it a </a:t>
            </a:r>
            <a:r>
              <a:rPr lang="en-US" dirty="0" smtClean="0">
                <a:latin typeface="Times New Roman" panose="02020603050405020304" pitchFamily="18" charset="0"/>
                <a:cs typeface="Times New Roman" panose="02020603050405020304" pitchFamily="18" charset="0"/>
              </a:rPr>
              <a:t>megacity.</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873CE437-E137-4C6C-BBCF-67AC7095232D}" type="slidenum">
              <a:rPr lang="en-US" smtClean="0"/>
              <a:t>3</a:t>
            </a:fld>
            <a:endParaRPr lang="en-US"/>
          </a:p>
        </p:txBody>
      </p:sp>
      <p:sp>
        <p:nvSpPr>
          <p:cNvPr id="8" name="TextBox 7"/>
          <p:cNvSpPr txBox="1"/>
          <p:nvPr/>
        </p:nvSpPr>
        <p:spPr>
          <a:xfrm>
            <a:off x="4650377" y="5463011"/>
            <a:ext cx="2155372" cy="338554"/>
          </a:xfrm>
          <a:prstGeom prst="rect">
            <a:avLst/>
          </a:prstGeom>
          <a:noFill/>
        </p:spPr>
        <p:txBody>
          <a:bodyPr wrap="square" rtlCol="0">
            <a:spAutoFit/>
          </a:bodyPr>
          <a:lstStyle/>
          <a:p>
            <a:r>
              <a:rPr lang="en-US" sz="1600" dirty="0" err="1" smtClean="0">
                <a:latin typeface="Times New Roman" panose="02020603050405020304" pitchFamily="18" charset="0"/>
                <a:cs typeface="Times New Roman" panose="02020603050405020304" pitchFamily="18" charset="0"/>
              </a:rPr>
              <a:t>Img</a:t>
            </a:r>
            <a:r>
              <a:rPr lang="en-US" sz="1600" dirty="0" smtClean="0">
                <a:latin typeface="Times New Roman" panose="02020603050405020304" pitchFamily="18" charset="0"/>
                <a:cs typeface="Times New Roman" panose="02020603050405020304" pitchFamily="18" charset="0"/>
              </a:rPr>
              <a:t> 1. Bangalore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102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677334" y="2160589"/>
            <a:ext cx="9354940" cy="4070394"/>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Imagine you have to move to the other side of Bangalore.</a:t>
            </a:r>
          </a:p>
          <a:p>
            <a:pPr algn="just"/>
            <a:r>
              <a:rPr lang="en-US" sz="2400" dirty="0" smtClean="0">
                <a:latin typeface="Times New Roman" panose="02020603050405020304" pitchFamily="18" charset="0"/>
                <a:cs typeface="Times New Roman" panose="02020603050405020304" pitchFamily="18" charset="0"/>
              </a:rPr>
              <a:t>Wouldn't </a:t>
            </a:r>
            <a:r>
              <a:rPr lang="en-US" sz="2400" dirty="0">
                <a:latin typeface="Times New Roman" panose="02020603050405020304" pitchFamily="18" charset="0"/>
                <a:cs typeface="Times New Roman" panose="02020603050405020304" pitchFamily="18" charset="0"/>
              </a:rPr>
              <a:t>it be great if you are able to determine </a:t>
            </a:r>
            <a:r>
              <a:rPr lang="en-US" sz="2400" dirty="0" smtClean="0">
                <a:latin typeface="Times New Roman" panose="02020603050405020304" pitchFamily="18" charset="0"/>
                <a:cs typeface="Times New Roman" panose="02020603050405020304" pitchFamily="18" charset="0"/>
              </a:rPr>
              <a:t>the neighborhoods </a:t>
            </a:r>
            <a:r>
              <a:rPr lang="en-US" sz="2400" dirty="0">
                <a:latin typeface="Times New Roman" panose="02020603050405020304" pitchFamily="18" charset="0"/>
                <a:cs typeface="Times New Roman" panose="02020603050405020304" pitchFamily="18" charset="0"/>
              </a:rPr>
              <a:t>on the other side of the city that are the same as your current </a:t>
            </a:r>
            <a:r>
              <a:rPr lang="en-US" sz="2400" dirty="0" smtClean="0">
                <a:latin typeface="Times New Roman" panose="02020603050405020304" pitchFamily="18" charset="0"/>
                <a:cs typeface="Times New Roman" panose="02020603050405020304" pitchFamily="18" charset="0"/>
              </a:rPr>
              <a:t>neighborhood.</a:t>
            </a:r>
          </a:p>
          <a:p>
            <a:pPr algn="just"/>
            <a:r>
              <a:rPr lang="en-US" sz="2400" dirty="0">
                <a:latin typeface="Times New Roman" panose="02020603050405020304" pitchFamily="18" charset="0"/>
                <a:cs typeface="Times New Roman" panose="02020603050405020304" pitchFamily="18" charset="0"/>
              </a:rPr>
              <a:t>The aim of this report is to study and analyze the neighborhoods of Bangalore city and group them into similar clusters and, to analyze those clusters to gather meaningful </a:t>
            </a:r>
            <a:r>
              <a:rPr lang="en-US" sz="2400" dirty="0" smtClean="0">
                <a:latin typeface="Times New Roman" panose="02020603050405020304" pitchFamily="18" charset="0"/>
                <a:cs typeface="Times New Roman" panose="02020603050405020304" pitchFamily="18" charset="0"/>
              </a:rPr>
              <a:t>information.</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73CE437-E137-4C6C-BBCF-67AC7095232D}" type="slidenum">
              <a:rPr lang="en-US" smtClean="0"/>
              <a:t>4</a:t>
            </a:fld>
            <a:endParaRPr lang="en-US"/>
          </a:p>
        </p:txBody>
      </p:sp>
    </p:spTree>
    <p:extLst>
      <p:ext uri="{BB962C8B-B14F-4D97-AF65-F5344CB8AC3E}">
        <p14:creationId xmlns:p14="http://schemas.microsoft.com/office/powerpoint/2010/main" val="2645024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p:txBody>
          <a:bodyPr/>
          <a:lstStyle/>
          <a:p>
            <a:pPr marL="342900" lvl="1" indent="-342900"/>
            <a:r>
              <a:rPr lang="en-US" sz="2400" b="1" dirty="0">
                <a:latin typeface="Times New Roman" panose="02020603050405020304" pitchFamily="18" charset="0"/>
                <a:cs typeface="Times New Roman" panose="02020603050405020304" pitchFamily="18" charset="0"/>
              </a:rPr>
              <a:t>Bangalore Neighborhood Data</a:t>
            </a:r>
            <a:r>
              <a:rPr lang="en-US" sz="2400" dirty="0">
                <a:latin typeface="Times New Roman" panose="02020603050405020304" pitchFamily="18" charset="0"/>
                <a:cs typeface="Times New Roman" panose="02020603050405020304" pitchFamily="18" charset="0"/>
              </a:rPr>
              <a:t>:- This information is scraped from the website - </a:t>
            </a:r>
            <a:r>
              <a:rPr lang="en-US" sz="2400" dirty="0">
                <a:latin typeface="Times New Roman" panose="02020603050405020304" pitchFamily="18" charset="0"/>
                <a:cs typeface="Times New Roman" panose="02020603050405020304" pitchFamily="18" charset="0"/>
                <a:hlinkClick r:id="rId2"/>
              </a:rPr>
              <a:t>http://www.geonames.org/export/zip</a:t>
            </a:r>
            <a:r>
              <a:rPr lang="en-US" sz="2400" dirty="0">
                <a:latin typeface="Times New Roman" panose="02020603050405020304" pitchFamily="18" charset="0"/>
                <a:cs typeface="Times New Roman" panose="02020603050405020304" pitchFamily="18" charset="0"/>
                <a:hlinkClick r:id="rId2"/>
              </a:rPr>
              <a:t>/</a:t>
            </a:r>
            <a:endParaRPr lang="en-US" sz="2400" dirty="0">
              <a:latin typeface="Times New Roman" panose="02020603050405020304" pitchFamily="18" charset="0"/>
              <a:cs typeface="Times New Roman" panose="02020603050405020304" pitchFamily="18" charset="0"/>
            </a:endParaRPr>
          </a:p>
          <a:p>
            <a:pPr marL="342900" lvl="1" indent="-342900"/>
            <a:r>
              <a:rPr lang="en-US" sz="2400" b="1" dirty="0">
                <a:latin typeface="Times New Roman" panose="02020603050405020304" pitchFamily="18" charset="0"/>
                <a:cs typeface="Times New Roman" panose="02020603050405020304" pitchFamily="18" charset="0"/>
              </a:rPr>
              <a:t>Using </a:t>
            </a:r>
            <a:r>
              <a:rPr lang="en-US" sz="2400" b="1" dirty="0">
                <a:latin typeface="Times New Roman" panose="02020603050405020304" pitchFamily="18" charset="0"/>
                <a:cs typeface="Times New Roman" panose="02020603050405020304" pitchFamily="18" charset="0"/>
                <a:hlinkClick r:id="rId3"/>
              </a:rPr>
              <a:t>Foursquare</a:t>
            </a:r>
            <a:r>
              <a:rPr lang="en-US" sz="2400" b="1"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Foursquare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is very comprehensive and it powers location data for Apple, Uber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342900" lvl="1" indent="-342900"/>
            <a:r>
              <a:rPr lang="en-US" sz="2400" dirty="0">
                <a:latin typeface="Times New Roman" panose="02020603050405020304" pitchFamily="18" charset="0"/>
                <a:cs typeface="Times New Roman" panose="02020603050405020304" pitchFamily="18" charset="0"/>
              </a:rPr>
              <a:t>We will then leverage this data in order to determine which locality is the most appropriate in order to locate the similar neighborhoods.</a:t>
            </a:r>
          </a:p>
          <a:p>
            <a:pPr marL="342900" lvl="1" indent="-342900"/>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73CE437-E137-4C6C-BBCF-67AC7095232D}" type="slidenum">
              <a:rPr lang="en-US" smtClean="0"/>
              <a:t>5</a:t>
            </a:fld>
            <a:endParaRPr lang="en-US"/>
          </a:p>
        </p:txBody>
      </p:sp>
    </p:spTree>
    <p:extLst>
      <p:ext uri="{BB962C8B-B14F-4D97-AF65-F5344CB8AC3E}">
        <p14:creationId xmlns:p14="http://schemas.microsoft.com/office/powerpoint/2010/main" val="741651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Methadology</a:t>
            </a:r>
            <a:endParaRPr lang="en-US" dirty="0"/>
          </a:p>
        </p:txBody>
      </p:sp>
      <p:sp>
        <p:nvSpPr>
          <p:cNvPr id="3" name="Content Placeholder 2"/>
          <p:cNvSpPr>
            <a:spLocks noGrp="1"/>
          </p:cNvSpPr>
          <p:nvPr>
            <p:ph idx="1"/>
          </p:nvPr>
        </p:nvSpPr>
        <p:spPr>
          <a:xfrm>
            <a:off x="429140" y="1468257"/>
            <a:ext cx="8596668" cy="3880773"/>
          </a:xfrm>
        </p:spPr>
        <p:txBody>
          <a:bodyPr/>
          <a:lstStyle/>
          <a:p>
            <a:r>
              <a:rPr lang="en-US" sz="2400" dirty="0">
                <a:latin typeface="Times New Roman" panose="02020603050405020304" pitchFamily="18" charset="0"/>
                <a:cs typeface="Times New Roman" panose="02020603050405020304" pitchFamily="18" charset="0"/>
              </a:rPr>
              <a:t>Scraping the </a:t>
            </a:r>
            <a:r>
              <a:rPr lang="en-US" sz="2400" dirty="0" err="1">
                <a:latin typeface="Times New Roman" panose="02020603050405020304" pitchFamily="18" charset="0"/>
                <a:cs typeface="Times New Roman" panose="02020603050405020304" pitchFamily="18" charset="0"/>
              </a:rPr>
              <a:t>Geonames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page and gathering </a:t>
            </a:r>
            <a:r>
              <a:rPr lang="en-US" sz="2400" dirty="0" smtClean="0">
                <a:latin typeface="Times New Roman" panose="02020603050405020304" pitchFamily="18" charset="0"/>
                <a:cs typeface="Times New Roman" panose="02020603050405020304" pitchFamily="18" charset="0"/>
              </a:rPr>
              <a:t>data. ‘Bangalore’ borough data is filtered and plotted using Folium.</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029" name="Picture 5" descr="Cap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40" y="2616655"/>
            <a:ext cx="5676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hp\AppData\Local\Microsoft\Windows\INetCache\Content.Word\Capture2.png"/>
          <p:cNvPicPr/>
          <p:nvPr/>
        </p:nvPicPr>
        <p:blipFill>
          <a:blip r:embed="rId3">
            <a:extLst>
              <a:ext uri="{28A0092B-C50C-407E-A947-70E740481C1C}">
                <a14:useLocalDpi xmlns:a14="http://schemas.microsoft.com/office/drawing/2010/main" val="0"/>
              </a:ext>
            </a:extLst>
          </a:blip>
          <a:srcRect/>
          <a:stretch>
            <a:fillRect/>
          </a:stretch>
        </p:blipFill>
        <p:spPr bwMode="auto">
          <a:xfrm>
            <a:off x="6282555" y="2308485"/>
            <a:ext cx="5121319" cy="3308545"/>
          </a:xfrm>
          <a:prstGeom prst="rect">
            <a:avLst/>
          </a:prstGeom>
          <a:noFill/>
          <a:ln>
            <a:noFill/>
          </a:ln>
        </p:spPr>
      </p:pic>
      <p:sp>
        <p:nvSpPr>
          <p:cNvPr id="5" name="Slide Number Placeholder 4"/>
          <p:cNvSpPr>
            <a:spLocks noGrp="1"/>
          </p:cNvSpPr>
          <p:nvPr>
            <p:ph type="sldNum" sz="quarter" idx="12"/>
          </p:nvPr>
        </p:nvSpPr>
        <p:spPr/>
        <p:txBody>
          <a:bodyPr/>
          <a:lstStyle/>
          <a:p>
            <a:fld id="{873CE437-E137-4C6C-BBCF-67AC7095232D}" type="slidenum">
              <a:rPr lang="en-US" smtClean="0"/>
              <a:t>6</a:t>
            </a:fld>
            <a:endParaRPr lang="en-US"/>
          </a:p>
        </p:txBody>
      </p:sp>
      <p:sp>
        <p:nvSpPr>
          <p:cNvPr id="11" name="TextBox 10"/>
          <p:cNvSpPr txBox="1"/>
          <p:nvPr/>
        </p:nvSpPr>
        <p:spPr>
          <a:xfrm>
            <a:off x="2468879" y="5617030"/>
            <a:ext cx="275626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Table 1. Bangalore Data</a:t>
            </a:r>
            <a:endParaRPr lang="en-US"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765528" y="5557838"/>
            <a:ext cx="2155372" cy="338554"/>
          </a:xfrm>
          <a:prstGeom prst="rect">
            <a:avLst/>
          </a:prstGeom>
          <a:noFill/>
        </p:spPr>
        <p:txBody>
          <a:bodyPr wrap="square" rtlCol="0">
            <a:spAutoFit/>
          </a:bodyPr>
          <a:lstStyle/>
          <a:p>
            <a:r>
              <a:rPr lang="en-US" sz="1600" dirty="0" err="1" smtClean="0">
                <a:latin typeface="Times New Roman" panose="02020603050405020304" pitchFamily="18" charset="0"/>
                <a:cs typeface="Times New Roman" panose="02020603050405020304" pitchFamily="18" charset="0"/>
              </a:rPr>
              <a:t>Img</a:t>
            </a:r>
            <a:r>
              <a:rPr lang="en-US" sz="1600" dirty="0" smtClean="0">
                <a:latin typeface="Times New Roman" panose="02020603050405020304" pitchFamily="18" charset="0"/>
                <a:cs typeface="Times New Roman" panose="02020603050405020304" pitchFamily="18" charset="0"/>
              </a:rPr>
              <a:t> 2. Bangalore map</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553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Methodology(Conti.)</a:t>
            </a:r>
            <a:endParaRPr lang="en-US" dirty="0"/>
          </a:p>
        </p:txBody>
      </p:sp>
      <p:sp>
        <p:nvSpPr>
          <p:cNvPr id="3" name="Content Placeholder 2"/>
          <p:cNvSpPr>
            <a:spLocks noGrp="1"/>
          </p:cNvSpPr>
          <p:nvPr>
            <p:ph idx="1"/>
          </p:nvPr>
        </p:nvSpPr>
        <p:spPr>
          <a:xfrm>
            <a:off x="677334" y="1814633"/>
            <a:ext cx="8596668" cy="3880773"/>
          </a:xfrm>
        </p:spPr>
        <p:txBody>
          <a:bodyPr/>
          <a:lstStyle/>
          <a:p>
            <a:pPr marL="342900" lvl="1" indent="-342900"/>
            <a:r>
              <a:rPr lang="en-US" sz="2400" dirty="0">
                <a:latin typeface="Times New Roman" panose="02020603050405020304" pitchFamily="18" charset="0"/>
                <a:cs typeface="Times New Roman" panose="02020603050405020304" pitchFamily="18" charset="0"/>
              </a:rPr>
              <a:t>Utilizing Foursquare API to explore the </a:t>
            </a:r>
            <a:r>
              <a:rPr lang="en-US" sz="2400" dirty="0">
                <a:latin typeface="Times New Roman" panose="02020603050405020304" pitchFamily="18" charset="0"/>
                <a:cs typeface="Times New Roman" panose="02020603050405020304" pitchFamily="18" charset="0"/>
              </a:rPr>
              <a:t>neighborhoods with the data of </a:t>
            </a:r>
            <a:r>
              <a:rPr lang="en-US" sz="2400" dirty="0" err="1">
                <a:latin typeface="Times New Roman" panose="02020603050405020304" pitchFamily="18" charset="0"/>
                <a:cs typeface="Times New Roman" panose="02020603050405020304" pitchFamily="18" charset="0"/>
              </a:rPr>
              <a:t>Geonames</a:t>
            </a:r>
            <a:r>
              <a:rPr lang="en-US" sz="2400" dirty="0">
                <a:latin typeface="Times New Roman" panose="02020603050405020304" pitchFamily="18" charset="0"/>
                <a:cs typeface="Times New Roman" panose="02020603050405020304" pitchFamily="18" charset="0"/>
              </a:rPr>
              <a:t> Data frame.</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descr="C:\Users\hp\AppData\Local\Microsoft\Windows\INetCache\Content.Word\Capture5.png"/>
          <p:cNvPicPr/>
          <p:nvPr/>
        </p:nvPicPr>
        <p:blipFill>
          <a:blip r:embed="rId2">
            <a:extLst>
              <a:ext uri="{28A0092B-C50C-407E-A947-70E740481C1C}">
                <a14:useLocalDpi xmlns:a14="http://schemas.microsoft.com/office/drawing/2010/main" val="0"/>
              </a:ext>
            </a:extLst>
          </a:blip>
          <a:srcRect/>
          <a:stretch>
            <a:fillRect/>
          </a:stretch>
        </p:blipFill>
        <p:spPr bwMode="auto">
          <a:xfrm>
            <a:off x="869087" y="3064056"/>
            <a:ext cx="7647896" cy="2631350"/>
          </a:xfrm>
          <a:prstGeom prst="rect">
            <a:avLst/>
          </a:prstGeom>
          <a:noFill/>
          <a:ln>
            <a:noFill/>
          </a:ln>
        </p:spPr>
      </p:pic>
      <p:sp>
        <p:nvSpPr>
          <p:cNvPr id="6" name="Slide Number Placeholder 5"/>
          <p:cNvSpPr>
            <a:spLocks noGrp="1"/>
          </p:cNvSpPr>
          <p:nvPr>
            <p:ph type="sldNum" sz="quarter" idx="12"/>
          </p:nvPr>
        </p:nvSpPr>
        <p:spPr/>
        <p:txBody>
          <a:bodyPr/>
          <a:lstStyle/>
          <a:p>
            <a:fld id="{873CE437-E137-4C6C-BBCF-67AC7095232D}" type="slidenum">
              <a:rPr lang="en-US" smtClean="0"/>
              <a:t>7</a:t>
            </a:fld>
            <a:endParaRPr lang="en-US"/>
          </a:p>
        </p:txBody>
      </p:sp>
      <p:sp>
        <p:nvSpPr>
          <p:cNvPr id="7" name="TextBox 6"/>
          <p:cNvSpPr txBox="1"/>
          <p:nvPr/>
        </p:nvSpPr>
        <p:spPr>
          <a:xfrm>
            <a:off x="3615349" y="5702808"/>
            <a:ext cx="307283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Table </a:t>
            </a:r>
            <a:r>
              <a:rPr lang="en-US" sz="1600" dirty="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Foursquare </a:t>
            </a:r>
            <a:r>
              <a:rPr lang="en-US" sz="1600" dirty="0" err="1" smtClean="0">
                <a:latin typeface="Times New Roman" panose="02020603050405020304" pitchFamily="18" charset="0"/>
                <a:cs typeface="Times New Roman" panose="02020603050405020304" pitchFamily="18" charset="0"/>
              </a:rPr>
              <a:t>Api</a:t>
            </a:r>
            <a:r>
              <a:rPr lang="en-US" sz="1600" dirty="0" smtClean="0">
                <a:latin typeface="Times New Roman" panose="02020603050405020304" pitchFamily="18" charset="0"/>
                <a:cs typeface="Times New Roman" panose="02020603050405020304" pitchFamily="18" charset="0"/>
              </a:rPr>
              <a:t> Data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187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Methodology(Conti.)</a:t>
            </a:r>
          </a:p>
        </p:txBody>
      </p:sp>
      <p:sp>
        <p:nvSpPr>
          <p:cNvPr id="3" name="Content Placeholder 2"/>
          <p:cNvSpPr>
            <a:spLocks noGrp="1"/>
          </p:cNvSpPr>
          <p:nvPr>
            <p:ph idx="1"/>
          </p:nvPr>
        </p:nvSpPr>
        <p:spPr>
          <a:xfrm>
            <a:off x="677334" y="1533572"/>
            <a:ext cx="8596668" cy="3880773"/>
          </a:xfrm>
        </p:spPr>
        <p:txBody>
          <a:bodyPr/>
          <a:lstStyle/>
          <a:p>
            <a:pPr marL="342900" lvl="1" indent="-342900"/>
            <a:r>
              <a:rPr lang="en-US" sz="2400" dirty="0">
                <a:latin typeface="Times New Roman" panose="02020603050405020304" pitchFamily="18" charset="0"/>
                <a:cs typeface="Times New Roman" panose="02020603050405020304" pitchFamily="18" charset="0"/>
              </a:rPr>
              <a:t>Analyze each </a:t>
            </a:r>
            <a:r>
              <a:rPr lang="en-US" sz="2400" dirty="0">
                <a:latin typeface="Times New Roman" panose="02020603050405020304" pitchFamily="18" charset="0"/>
                <a:cs typeface="Times New Roman" panose="02020603050405020304" pitchFamily="18" charset="0"/>
              </a:rPr>
              <a:t>neighborhood using </a:t>
            </a:r>
            <a:r>
              <a:rPr lang="en-US" sz="2400" dirty="0">
                <a:latin typeface="Times New Roman" panose="02020603050405020304" pitchFamily="18" charset="0"/>
                <a:cs typeface="Times New Roman" panose="02020603050405020304" pitchFamily="18" charset="0"/>
              </a:rPr>
              <a:t>One Hot Encoding</a:t>
            </a:r>
          </a:p>
          <a:p>
            <a:endParaRPr lang="en-US" dirty="0"/>
          </a:p>
        </p:txBody>
      </p:sp>
      <p:pic>
        <p:nvPicPr>
          <p:cNvPr id="4" name="Picture 3" descr="C:\Users\hp\AppData\Local\Microsoft\Windows\INetCache\Content.Word\Capture6.png"/>
          <p:cNvPicPr/>
          <p:nvPr/>
        </p:nvPicPr>
        <p:blipFill>
          <a:blip r:embed="rId2">
            <a:extLst>
              <a:ext uri="{28A0092B-C50C-407E-A947-70E740481C1C}">
                <a14:useLocalDpi xmlns:a14="http://schemas.microsoft.com/office/drawing/2010/main" val="0"/>
              </a:ext>
            </a:extLst>
          </a:blip>
          <a:srcRect/>
          <a:stretch>
            <a:fillRect/>
          </a:stretch>
        </p:blipFill>
        <p:spPr bwMode="auto">
          <a:xfrm>
            <a:off x="1047206" y="2365046"/>
            <a:ext cx="6790508" cy="3362807"/>
          </a:xfrm>
          <a:prstGeom prst="rect">
            <a:avLst/>
          </a:prstGeom>
          <a:noFill/>
          <a:ln>
            <a:noFill/>
          </a:ln>
        </p:spPr>
      </p:pic>
      <p:sp>
        <p:nvSpPr>
          <p:cNvPr id="6" name="Slide Number Placeholder 5"/>
          <p:cNvSpPr>
            <a:spLocks noGrp="1"/>
          </p:cNvSpPr>
          <p:nvPr>
            <p:ph type="sldNum" sz="quarter" idx="12"/>
          </p:nvPr>
        </p:nvSpPr>
        <p:spPr/>
        <p:txBody>
          <a:bodyPr/>
          <a:lstStyle/>
          <a:p>
            <a:fld id="{873CE437-E137-4C6C-BBCF-67AC7095232D}" type="slidenum">
              <a:rPr lang="en-US" smtClean="0"/>
              <a:t>8</a:t>
            </a:fld>
            <a:endParaRPr lang="en-US"/>
          </a:p>
        </p:txBody>
      </p:sp>
      <p:sp>
        <p:nvSpPr>
          <p:cNvPr id="7" name="TextBox 6"/>
          <p:cNvSpPr txBox="1"/>
          <p:nvPr/>
        </p:nvSpPr>
        <p:spPr>
          <a:xfrm>
            <a:off x="3161211" y="6169040"/>
            <a:ext cx="283464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Table 3. One hot encoding data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827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96" y="608267"/>
            <a:ext cx="8596668" cy="1320800"/>
          </a:xfrm>
        </p:spPr>
        <p:txBody>
          <a:bodyPr/>
          <a:lstStyle/>
          <a:p>
            <a:r>
              <a:rPr lang="en-US" dirty="0" smtClean="0"/>
              <a:t>Result</a:t>
            </a:r>
            <a:endParaRPr lang="en-US" dirty="0"/>
          </a:p>
        </p:txBody>
      </p:sp>
      <p:sp>
        <p:nvSpPr>
          <p:cNvPr id="3" name="Content Placeholder 2"/>
          <p:cNvSpPr>
            <a:spLocks noGrp="1"/>
          </p:cNvSpPr>
          <p:nvPr>
            <p:ph idx="1"/>
          </p:nvPr>
        </p:nvSpPr>
        <p:spPr>
          <a:xfrm>
            <a:off x="677334" y="1755640"/>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Clustering Using k-means</a:t>
            </a:r>
            <a:endParaRPr lang="en-US" sz="2400" dirty="0">
              <a:latin typeface="Times New Roman" panose="02020603050405020304" pitchFamily="18" charset="0"/>
              <a:cs typeface="Times New Roman" panose="02020603050405020304" pitchFamily="18" charset="0"/>
            </a:endParaRPr>
          </a:p>
        </p:txBody>
      </p:sp>
      <p:pic>
        <p:nvPicPr>
          <p:cNvPr id="2050" name="Picture 2" descr="Capture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923" y="2506226"/>
            <a:ext cx="6931614" cy="370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873CE437-E137-4C6C-BBCF-67AC7095232D}" type="slidenum">
              <a:rPr lang="en-US" smtClean="0"/>
              <a:t>9</a:t>
            </a:fld>
            <a:endParaRPr lang="en-US"/>
          </a:p>
        </p:txBody>
      </p:sp>
      <p:sp>
        <p:nvSpPr>
          <p:cNvPr id="7" name="TextBox 6"/>
          <p:cNvSpPr txBox="1"/>
          <p:nvPr/>
        </p:nvSpPr>
        <p:spPr>
          <a:xfrm>
            <a:off x="3897982" y="6213572"/>
            <a:ext cx="2155372"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Table 4. Clustered Data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605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TotalTime>
  <Words>488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The Battle of Neighborhoods -  Bangalore, India </vt:lpstr>
      <vt:lpstr>Contents</vt:lpstr>
      <vt:lpstr>Introduction</vt:lpstr>
      <vt:lpstr>Problem Description</vt:lpstr>
      <vt:lpstr>Data Selection</vt:lpstr>
      <vt:lpstr>Methadology</vt:lpstr>
      <vt:lpstr>Methodology(Conti.)</vt:lpstr>
      <vt:lpstr>Methodology(Conti.)</vt:lpstr>
      <vt:lpstr>Result</vt:lpstr>
      <vt:lpstr>Result(conti.)</vt:lpstr>
      <vt:lpstr>Discussion: </vt:lpstr>
      <vt:lpstr>Conclusion: </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Bangalore, India</dc:title>
  <dc:creator>Windows User</dc:creator>
  <cp:lastModifiedBy>Windows User</cp:lastModifiedBy>
  <cp:revision>6</cp:revision>
  <dcterms:created xsi:type="dcterms:W3CDTF">2020-05-14T12:22:25Z</dcterms:created>
  <dcterms:modified xsi:type="dcterms:W3CDTF">2020-05-14T13:10:09Z</dcterms:modified>
</cp:coreProperties>
</file>