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80" r:id="rId9"/>
    <p:sldId id="268" r:id="rId10"/>
    <p:sldId id="269" r:id="rId11"/>
    <p:sldId id="270" r:id="rId12"/>
    <p:sldId id="271" r:id="rId13"/>
    <p:sldId id="272" r:id="rId14"/>
    <p:sldId id="273" r:id="rId15"/>
    <p:sldId id="266" r:id="rId16"/>
    <p:sldId id="277" r:id="rId17"/>
    <p:sldId id="278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3872C-717C-4F4C-B6CD-D08555D521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3CCB3-EAA2-4E88-8AE7-36ED2E9D43FC}">
      <dgm:prSet phldrT="[Text]"/>
      <dgm:spPr/>
      <dgm:t>
        <a:bodyPr/>
        <a:lstStyle/>
        <a:p>
          <a:r>
            <a:rPr lang="en-IN" b="1" dirty="0" smtClean="0"/>
            <a:t>There are total 24 columns and 51291 rows in dataset. Furniture, Office Supplies and Technology are the categories for sale.</a:t>
          </a:r>
          <a:endParaRPr lang="en-US" b="1" dirty="0"/>
        </a:p>
      </dgm:t>
    </dgm:pt>
    <dgm:pt modelId="{7260F0F4-206D-402F-ACCF-E5D9A5E7FB16}" type="parTrans" cxnId="{1DC0E32E-84C7-4EF6-946F-0AB127AD4B0F}">
      <dgm:prSet/>
      <dgm:spPr/>
      <dgm:t>
        <a:bodyPr/>
        <a:lstStyle/>
        <a:p>
          <a:endParaRPr lang="en-US"/>
        </a:p>
      </dgm:t>
    </dgm:pt>
    <dgm:pt modelId="{B7861079-6A54-44BC-9750-F7C8AB5E70EE}" type="sibTrans" cxnId="{1DC0E32E-84C7-4EF6-946F-0AB127AD4B0F}">
      <dgm:prSet/>
      <dgm:spPr/>
      <dgm:t>
        <a:bodyPr/>
        <a:lstStyle/>
        <a:p>
          <a:endParaRPr lang="en-US"/>
        </a:p>
      </dgm:t>
    </dgm:pt>
    <dgm:pt modelId="{A6198753-FB10-43B1-A18D-625DB1450663}">
      <dgm:prSet phldrT="[Text]"/>
      <dgm:spPr/>
      <dgm:t>
        <a:bodyPr/>
        <a:lstStyle/>
        <a:p>
          <a:r>
            <a:rPr lang="en-IN" b="1" dirty="0" smtClean="0"/>
            <a:t>Perform ETL i.e. Extract Transform and Load.</a:t>
          </a:r>
        </a:p>
        <a:p>
          <a:r>
            <a:rPr lang="en-IN" b="1" dirty="0" smtClean="0"/>
            <a:t>Sort and Clean the data.</a:t>
          </a:r>
        </a:p>
        <a:p>
          <a:r>
            <a:rPr lang="en-IN" b="1" dirty="0" smtClean="0"/>
            <a:t>Data Modelling is done to relate the data elements</a:t>
          </a:r>
          <a:endParaRPr lang="en-US" b="1" dirty="0"/>
        </a:p>
      </dgm:t>
    </dgm:pt>
    <dgm:pt modelId="{AFEF27DC-3617-417D-9804-03B5A4B58B24}" type="parTrans" cxnId="{09344A00-A471-465A-9298-1C786DC48F5B}">
      <dgm:prSet/>
      <dgm:spPr/>
      <dgm:t>
        <a:bodyPr/>
        <a:lstStyle/>
        <a:p>
          <a:endParaRPr lang="en-US"/>
        </a:p>
      </dgm:t>
    </dgm:pt>
    <dgm:pt modelId="{1C35F70A-D786-485B-9159-FB090C8A96B2}" type="sibTrans" cxnId="{09344A00-A471-465A-9298-1C786DC48F5B}">
      <dgm:prSet/>
      <dgm:spPr/>
      <dgm:t>
        <a:bodyPr/>
        <a:lstStyle/>
        <a:p>
          <a:endParaRPr lang="en-US"/>
        </a:p>
      </dgm:t>
    </dgm:pt>
    <dgm:pt modelId="{045A5E86-C4D9-4ED6-8D56-ADB72F172EFC}">
      <dgm:prSet phldrT="[Text]"/>
      <dgm:spPr/>
      <dgm:t>
        <a:bodyPr/>
        <a:lstStyle/>
        <a:p>
          <a:r>
            <a:rPr lang="en-IN" b="1" dirty="0" smtClean="0"/>
            <a:t>From the data modelling, It can be identified where the sales are lacking, shipping cost per sales, which is  the top category and what are the target sales etc</a:t>
          </a:r>
          <a:r>
            <a:rPr lang="en-IN" dirty="0" smtClean="0"/>
            <a:t>. </a:t>
          </a:r>
          <a:endParaRPr lang="en-US" dirty="0"/>
        </a:p>
      </dgm:t>
    </dgm:pt>
    <dgm:pt modelId="{4886049F-CF3D-4998-8B8A-7D3C23341769}" type="parTrans" cxnId="{0CDEE17C-87C4-4B40-B041-EA56AC3270D1}">
      <dgm:prSet/>
      <dgm:spPr/>
      <dgm:t>
        <a:bodyPr/>
        <a:lstStyle/>
        <a:p>
          <a:endParaRPr lang="en-US"/>
        </a:p>
      </dgm:t>
    </dgm:pt>
    <dgm:pt modelId="{F237B3F0-090A-4D2E-A9D9-0552574A3541}" type="sibTrans" cxnId="{0CDEE17C-87C4-4B40-B041-EA56AC3270D1}">
      <dgm:prSet/>
      <dgm:spPr/>
      <dgm:t>
        <a:bodyPr/>
        <a:lstStyle/>
        <a:p>
          <a:endParaRPr lang="en-US"/>
        </a:p>
      </dgm:t>
    </dgm:pt>
    <dgm:pt modelId="{5D66BD1C-F42A-4742-BECF-533F98B2C88D}" type="pres">
      <dgm:prSet presAssocID="{C523872C-717C-4F4C-B6CD-D08555D521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75DB9-279E-484E-A280-69743F73BE88}" type="pres">
      <dgm:prSet presAssocID="{C523872C-717C-4F4C-B6CD-D08555D52102}" presName="arrow" presStyleLbl="bgShp" presStyleIdx="0" presStyleCnt="1"/>
      <dgm:spPr/>
    </dgm:pt>
    <dgm:pt modelId="{96A20EF0-9D15-4DA1-8F91-4B42F29FBFD3}" type="pres">
      <dgm:prSet presAssocID="{C523872C-717C-4F4C-B6CD-D08555D52102}" presName="points" presStyleCnt="0"/>
      <dgm:spPr/>
    </dgm:pt>
    <dgm:pt modelId="{3A7AF709-1F2C-4ACA-A441-0FD37C5A6B44}" type="pres">
      <dgm:prSet presAssocID="{4453CCB3-EAA2-4E88-8AE7-36ED2E9D43FC}" presName="compositeA" presStyleCnt="0"/>
      <dgm:spPr/>
    </dgm:pt>
    <dgm:pt modelId="{A15AFACB-3559-4E2C-A906-AA696645F82A}" type="pres">
      <dgm:prSet presAssocID="{4453CCB3-EAA2-4E88-8AE7-36ED2E9D43FC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E8808-73B4-43D0-9359-4983DEB874C6}" type="pres">
      <dgm:prSet presAssocID="{4453CCB3-EAA2-4E88-8AE7-36ED2E9D43FC}" presName="circleA" presStyleLbl="node1" presStyleIdx="0" presStyleCnt="3" custLinFactNeighborX="-10333" custLinFactNeighborY="-13777"/>
      <dgm:spPr/>
    </dgm:pt>
    <dgm:pt modelId="{B9BA540A-997D-49DC-AE5B-B91A4483C7AA}" type="pres">
      <dgm:prSet presAssocID="{4453CCB3-EAA2-4E88-8AE7-36ED2E9D43FC}" presName="spaceA" presStyleCnt="0"/>
      <dgm:spPr/>
    </dgm:pt>
    <dgm:pt modelId="{326E9780-42BA-4695-9FAF-BFCDDB20AAF2}" type="pres">
      <dgm:prSet presAssocID="{B7861079-6A54-44BC-9750-F7C8AB5E70EE}" presName="space" presStyleCnt="0"/>
      <dgm:spPr/>
    </dgm:pt>
    <dgm:pt modelId="{73602405-DA75-436A-9A4A-DFD9828AFCE9}" type="pres">
      <dgm:prSet presAssocID="{A6198753-FB10-43B1-A18D-625DB1450663}" presName="compositeB" presStyleCnt="0"/>
      <dgm:spPr/>
    </dgm:pt>
    <dgm:pt modelId="{DC3CC5E7-B10F-45A0-A9BD-47A76481F8E4}" type="pres">
      <dgm:prSet presAssocID="{A6198753-FB10-43B1-A18D-625DB1450663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31A83-5DB8-49F9-8F6B-840CFF1409D3}" type="pres">
      <dgm:prSet presAssocID="{A6198753-FB10-43B1-A18D-625DB1450663}" presName="circleB" presStyleLbl="node1" presStyleIdx="1" presStyleCnt="3"/>
      <dgm:spPr/>
    </dgm:pt>
    <dgm:pt modelId="{87A366D2-E6B6-4002-AB5E-2B3CBB652659}" type="pres">
      <dgm:prSet presAssocID="{A6198753-FB10-43B1-A18D-625DB1450663}" presName="spaceB" presStyleCnt="0"/>
      <dgm:spPr/>
    </dgm:pt>
    <dgm:pt modelId="{DC837F92-D6F8-46E6-BCAC-19C682DC05C4}" type="pres">
      <dgm:prSet presAssocID="{1C35F70A-D786-485B-9159-FB090C8A96B2}" presName="space" presStyleCnt="0"/>
      <dgm:spPr/>
    </dgm:pt>
    <dgm:pt modelId="{AA9445A9-1B2D-425E-AC1E-23212FC474A6}" type="pres">
      <dgm:prSet presAssocID="{045A5E86-C4D9-4ED6-8D56-ADB72F172EFC}" presName="compositeA" presStyleCnt="0"/>
      <dgm:spPr/>
    </dgm:pt>
    <dgm:pt modelId="{4AEB6394-94A2-49B3-8920-DD43B80E054F}" type="pres">
      <dgm:prSet presAssocID="{045A5E86-C4D9-4ED6-8D56-ADB72F172EFC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FBA29-D376-42D9-ACEF-C6704DA96A89}" type="pres">
      <dgm:prSet presAssocID="{045A5E86-C4D9-4ED6-8D56-ADB72F172EFC}" presName="circleA" presStyleLbl="node1" presStyleIdx="2" presStyleCnt="3"/>
      <dgm:spPr/>
    </dgm:pt>
    <dgm:pt modelId="{0DB62A3C-4EFD-4F38-8FAB-B342564E8962}" type="pres">
      <dgm:prSet presAssocID="{045A5E86-C4D9-4ED6-8D56-ADB72F172EFC}" presName="spaceA" presStyleCnt="0"/>
      <dgm:spPr/>
    </dgm:pt>
  </dgm:ptLst>
  <dgm:cxnLst>
    <dgm:cxn modelId="{E15859FC-12B9-4359-AA35-D1110CE07498}" type="presOf" srcId="{A6198753-FB10-43B1-A18D-625DB1450663}" destId="{DC3CC5E7-B10F-45A0-A9BD-47A76481F8E4}" srcOrd="0" destOrd="0" presId="urn:microsoft.com/office/officeart/2005/8/layout/hProcess11"/>
    <dgm:cxn modelId="{65F34B58-FB9E-434B-BDE0-B07732CAA6A8}" type="presOf" srcId="{C523872C-717C-4F4C-B6CD-D08555D52102}" destId="{5D66BD1C-F42A-4742-BECF-533F98B2C88D}" srcOrd="0" destOrd="0" presId="urn:microsoft.com/office/officeart/2005/8/layout/hProcess11"/>
    <dgm:cxn modelId="{7977EB23-0B96-499B-996C-AC0898500040}" type="presOf" srcId="{045A5E86-C4D9-4ED6-8D56-ADB72F172EFC}" destId="{4AEB6394-94A2-49B3-8920-DD43B80E054F}" srcOrd="0" destOrd="0" presId="urn:microsoft.com/office/officeart/2005/8/layout/hProcess11"/>
    <dgm:cxn modelId="{168CD413-C534-4BF1-8306-1E491B2A9480}" type="presOf" srcId="{4453CCB3-EAA2-4E88-8AE7-36ED2E9D43FC}" destId="{A15AFACB-3559-4E2C-A906-AA696645F82A}" srcOrd="0" destOrd="0" presId="urn:microsoft.com/office/officeart/2005/8/layout/hProcess11"/>
    <dgm:cxn modelId="{09344A00-A471-465A-9298-1C786DC48F5B}" srcId="{C523872C-717C-4F4C-B6CD-D08555D52102}" destId="{A6198753-FB10-43B1-A18D-625DB1450663}" srcOrd="1" destOrd="0" parTransId="{AFEF27DC-3617-417D-9804-03B5A4B58B24}" sibTransId="{1C35F70A-D786-485B-9159-FB090C8A96B2}"/>
    <dgm:cxn modelId="{0CDEE17C-87C4-4B40-B041-EA56AC3270D1}" srcId="{C523872C-717C-4F4C-B6CD-D08555D52102}" destId="{045A5E86-C4D9-4ED6-8D56-ADB72F172EFC}" srcOrd="2" destOrd="0" parTransId="{4886049F-CF3D-4998-8B8A-7D3C23341769}" sibTransId="{F237B3F0-090A-4D2E-A9D9-0552574A3541}"/>
    <dgm:cxn modelId="{1DC0E32E-84C7-4EF6-946F-0AB127AD4B0F}" srcId="{C523872C-717C-4F4C-B6CD-D08555D52102}" destId="{4453CCB3-EAA2-4E88-8AE7-36ED2E9D43FC}" srcOrd="0" destOrd="0" parTransId="{7260F0F4-206D-402F-ACCF-E5D9A5E7FB16}" sibTransId="{B7861079-6A54-44BC-9750-F7C8AB5E70EE}"/>
    <dgm:cxn modelId="{84E5F5F8-8F99-4E58-A9D3-5681C3F9844A}" type="presParOf" srcId="{5D66BD1C-F42A-4742-BECF-533F98B2C88D}" destId="{41775DB9-279E-484E-A280-69743F73BE88}" srcOrd="0" destOrd="0" presId="urn:microsoft.com/office/officeart/2005/8/layout/hProcess11"/>
    <dgm:cxn modelId="{37919E57-E3FB-4462-80BB-3CE3D5A5A104}" type="presParOf" srcId="{5D66BD1C-F42A-4742-BECF-533F98B2C88D}" destId="{96A20EF0-9D15-4DA1-8F91-4B42F29FBFD3}" srcOrd="1" destOrd="0" presId="urn:microsoft.com/office/officeart/2005/8/layout/hProcess11"/>
    <dgm:cxn modelId="{22C3BA09-1884-497C-8A26-3D6336CECE00}" type="presParOf" srcId="{96A20EF0-9D15-4DA1-8F91-4B42F29FBFD3}" destId="{3A7AF709-1F2C-4ACA-A441-0FD37C5A6B44}" srcOrd="0" destOrd="0" presId="urn:microsoft.com/office/officeart/2005/8/layout/hProcess11"/>
    <dgm:cxn modelId="{EE6DEA3F-DD11-45B6-B2FE-59B793F20277}" type="presParOf" srcId="{3A7AF709-1F2C-4ACA-A441-0FD37C5A6B44}" destId="{A15AFACB-3559-4E2C-A906-AA696645F82A}" srcOrd="0" destOrd="0" presId="urn:microsoft.com/office/officeart/2005/8/layout/hProcess11"/>
    <dgm:cxn modelId="{BBAFC998-6534-49E9-8FAA-BC9FEA953C98}" type="presParOf" srcId="{3A7AF709-1F2C-4ACA-A441-0FD37C5A6B44}" destId="{ADDE8808-73B4-43D0-9359-4983DEB874C6}" srcOrd="1" destOrd="0" presId="urn:microsoft.com/office/officeart/2005/8/layout/hProcess11"/>
    <dgm:cxn modelId="{C295900A-D578-4376-A0EA-395A4DCD604D}" type="presParOf" srcId="{3A7AF709-1F2C-4ACA-A441-0FD37C5A6B44}" destId="{B9BA540A-997D-49DC-AE5B-B91A4483C7AA}" srcOrd="2" destOrd="0" presId="urn:microsoft.com/office/officeart/2005/8/layout/hProcess11"/>
    <dgm:cxn modelId="{3C9D12ED-8AE6-4CD3-9E9B-46ECDB827CA2}" type="presParOf" srcId="{96A20EF0-9D15-4DA1-8F91-4B42F29FBFD3}" destId="{326E9780-42BA-4695-9FAF-BFCDDB20AAF2}" srcOrd="1" destOrd="0" presId="urn:microsoft.com/office/officeart/2005/8/layout/hProcess11"/>
    <dgm:cxn modelId="{49C4FF6C-C62A-462B-B566-0B08C2BF10F8}" type="presParOf" srcId="{96A20EF0-9D15-4DA1-8F91-4B42F29FBFD3}" destId="{73602405-DA75-436A-9A4A-DFD9828AFCE9}" srcOrd="2" destOrd="0" presId="urn:microsoft.com/office/officeart/2005/8/layout/hProcess11"/>
    <dgm:cxn modelId="{B3A19067-9C5A-444C-9B53-1DCF7B25EAB1}" type="presParOf" srcId="{73602405-DA75-436A-9A4A-DFD9828AFCE9}" destId="{DC3CC5E7-B10F-45A0-A9BD-47A76481F8E4}" srcOrd="0" destOrd="0" presId="urn:microsoft.com/office/officeart/2005/8/layout/hProcess11"/>
    <dgm:cxn modelId="{9C1EB15B-C55C-4110-8614-36C6333D5A25}" type="presParOf" srcId="{73602405-DA75-436A-9A4A-DFD9828AFCE9}" destId="{22A31A83-5DB8-49F9-8F6B-840CFF1409D3}" srcOrd="1" destOrd="0" presId="urn:microsoft.com/office/officeart/2005/8/layout/hProcess11"/>
    <dgm:cxn modelId="{11128DD6-45BF-4B47-8C02-7240F9E7E599}" type="presParOf" srcId="{73602405-DA75-436A-9A4A-DFD9828AFCE9}" destId="{87A366D2-E6B6-4002-AB5E-2B3CBB652659}" srcOrd="2" destOrd="0" presId="urn:microsoft.com/office/officeart/2005/8/layout/hProcess11"/>
    <dgm:cxn modelId="{22DBF718-EA5D-40D1-9382-08C05D15CD0C}" type="presParOf" srcId="{96A20EF0-9D15-4DA1-8F91-4B42F29FBFD3}" destId="{DC837F92-D6F8-46E6-BCAC-19C682DC05C4}" srcOrd="3" destOrd="0" presId="urn:microsoft.com/office/officeart/2005/8/layout/hProcess11"/>
    <dgm:cxn modelId="{068C1FDA-B510-4D75-9898-2F18A3F46D11}" type="presParOf" srcId="{96A20EF0-9D15-4DA1-8F91-4B42F29FBFD3}" destId="{AA9445A9-1B2D-425E-AC1E-23212FC474A6}" srcOrd="4" destOrd="0" presId="urn:microsoft.com/office/officeart/2005/8/layout/hProcess11"/>
    <dgm:cxn modelId="{BDF7D2F2-6EC0-458A-B01A-4DD8AD6B0724}" type="presParOf" srcId="{AA9445A9-1B2D-425E-AC1E-23212FC474A6}" destId="{4AEB6394-94A2-49B3-8920-DD43B80E054F}" srcOrd="0" destOrd="0" presId="urn:microsoft.com/office/officeart/2005/8/layout/hProcess11"/>
    <dgm:cxn modelId="{EE45D3F4-AF35-493E-BAB7-961B11041964}" type="presParOf" srcId="{AA9445A9-1B2D-425E-AC1E-23212FC474A6}" destId="{E3DFBA29-D376-42D9-ACEF-C6704DA96A89}" srcOrd="1" destOrd="0" presId="urn:microsoft.com/office/officeart/2005/8/layout/hProcess11"/>
    <dgm:cxn modelId="{23E07041-75EA-47E9-BB96-53B6902E11A7}" type="presParOf" srcId="{AA9445A9-1B2D-425E-AC1E-23212FC474A6}" destId="{0DB62A3C-4EFD-4F38-8FAB-B342564E89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C9FF9-31B7-46C7-A85E-B904B54EA3A8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02B8DDB-7910-4862-9D56-76C9712D922B}">
      <dgm:prSet phldrT="[Text]"/>
      <dgm:spPr>
        <a:xfrm>
          <a:off x="4580" y="262064"/>
          <a:ext cx="2318265" cy="463653"/>
        </a:xfrm>
        <a:prstGeom prst="rect">
          <a:avLst/>
        </a:prstGeom>
        <a:solidFill>
          <a:srgbClr val="8D6374"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FUNNEL CHART</a:t>
          </a:r>
          <a:endParaRPr lang="en-IN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5724E8CC-766D-4EC7-A65F-416DE94C3B61}" type="parTrans" cxnId="{73686740-75CA-4B68-BCEA-74B44634D427}">
      <dgm:prSet/>
      <dgm:spPr/>
      <dgm:t>
        <a:bodyPr/>
        <a:lstStyle/>
        <a:p>
          <a:endParaRPr lang="en-IN"/>
        </a:p>
      </dgm:t>
    </dgm:pt>
    <dgm:pt modelId="{674B6628-0778-44C9-A5C7-E9AAE401A9F4}" type="sibTrans" cxnId="{73686740-75CA-4B68-BCEA-74B44634D427}">
      <dgm:prSet/>
      <dgm:spPr/>
      <dgm:t>
        <a:bodyPr/>
        <a:lstStyle/>
        <a:p>
          <a:endParaRPr lang="en-IN"/>
        </a:p>
      </dgm:t>
    </dgm:pt>
    <dgm:pt modelId="{886EDA2C-7567-4951-99AC-16087B0BE1BF}">
      <dgm:prSet phldrT="[Text]" custT="1"/>
      <dgm:spPr>
        <a:xfrm>
          <a:off x="120493" y="3042689"/>
          <a:ext cx="2194701" cy="182687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A funnel chart represents the sale of different categories. Here it can be identified in which category the sale is lacking.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606D02EA-3082-4CA6-A4F6-7432A52807AC}" type="parTrans" cxnId="{5F79C863-6D03-4368-AAA1-0633B30FEBDC}">
      <dgm:prSet/>
      <dgm:spPr/>
      <dgm:t>
        <a:bodyPr/>
        <a:lstStyle/>
        <a:p>
          <a:endParaRPr lang="en-IN"/>
        </a:p>
      </dgm:t>
    </dgm:pt>
    <dgm:pt modelId="{6A0173AC-0DE3-4A08-BEBB-CF028CBB63C9}" type="sibTrans" cxnId="{5F79C863-6D03-4368-AAA1-0633B30FEBDC}">
      <dgm:prSet/>
      <dgm:spPr/>
      <dgm:t>
        <a:bodyPr/>
        <a:lstStyle/>
        <a:p>
          <a:endParaRPr lang="en-IN"/>
        </a:p>
      </dgm:t>
    </dgm:pt>
    <dgm:pt modelId="{3245F199-65DB-4C65-87FB-C92511D4FF9E}">
      <dgm:prSet phldrT="[Text]"/>
      <dgm:spPr>
        <a:xfrm>
          <a:off x="2877164" y="262064"/>
          <a:ext cx="2318265" cy="463653"/>
        </a:xfrm>
        <a:prstGeom prst="rect">
          <a:avLst/>
        </a:prstGeom>
        <a:solidFill>
          <a:srgbClr val="8D6374">
            <a:hueOff val="-6356385"/>
            <a:satOff val="1676"/>
            <a:lumOff val="85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STACKED COLUMN CHART</a:t>
          </a:r>
          <a:endParaRPr lang="en-IN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A77016A2-E362-45E3-B968-FB1C9D2B9204}" type="parTrans" cxnId="{C448912A-026E-4FB6-B129-9E4703D57FDB}">
      <dgm:prSet/>
      <dgm:spPr/>
      <dgm:t>
        <a:bodyPr/>
        <a:lstStyle/>
        <a:p>
          <a:endParaRPr lang="en-IN"/>
        </a:p>
      </dgm:t>
    </dgm:pt>
    <dgm:pt modelId="{D0986F32-7E92-4478-956C-0BA8A90DE55A}" type="sibTrans" cxnId="{C448912A-026E-4FB6-B129-9E4703D57FDB}">
      <dgm:prSet/>
      <dgm:spPr/>
      <dgm:t>
        <a:bodyPr/>
        <a:lstStyle/>
        <a:p>
          <a:endParaRPr lang="en-IN"/>
        </a:p>
      </dgm:t>
    </dgm:pt>
    <dgm:pt modelId="{C40576EA-F393-4036-BC1E-0D72E3297A23}">
      <dgm:prSet phldrT="[Text]" custT="1"/>
      <dgm:spPr>
        <a:xfrm>
          <a:off x="3004139" y="3026950"/>
          <a:ext cx="2194701" cy="188431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Stacked column chart shows the step by step increasing of sales by year.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84012494-077E-423D-B9FD-B984D48A23DB}" type="parTrans" cxnId="{287E5A62-72F5-4B2E-BAB4-C059185DF2F8}">
      <dgm:prSet/>
      <dgm:spPr/>
      <dgm:t>
        <a:bodyPr/>
        <a:lstStyle/>
        <a:p>
          <a:endParaRPr lang="en-IN"/>
        </a:p>
      </dgm:t>
    </dgm:pt>
    <dgm:pt modelId="{0C0C3ED7-D9AE-4BD6-865C-D62B56CE1056}" type="sibTrans" cxnId="{287E5A62-72F5-4B2E-BAB4-C059185DF2F8}">
      <dgm:prSet/>
      <dgm:spPr/>
      <dgm:t>
        <a:bodyPr/>
        <a:lstStyle/>
        <a:p>
          <a:endParaRPr lang="en-IN"/>
        </a:p>
      </dgm:t>
    </dgm:pt>
    <dgm:pt modelId="{DD2BE9D0-7E60-470C-9367-F88FAF85A5EF}">
      <dgm:prSet phldrT="[Text]"/>
      <dgm:spPr>
        <a:xfrm>
          <a:off x="5680924" y="262064"/>
          <a:ext cx="2318265" cy="463653"/>
        </a:xfrm>
        <a:prstGeom prst="rect">
          <a:avLst/>
        </a:prstGeom>
        <a:solidFill>
          <a:srgbClr val="8D6374">
            <a:hueOff val="-12712771"/>
            <a:satOff val="3353"/>
            <a:lumOff val="1699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PIE CHART</a:t>
          </a:r>
          <a:endParaRPr lang="en-IN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6B5DF8D1-156C-459E-9416-D39E01AF106C}" type="parTrans" cxnId="{A71BFC3F-8C8E-4C5C-BCB1-3F68E0C0F0B1}">
      <dgm:prSet/>
      <dgm:spPr/>
      <dgm:t>
        <a:bodyPr/>
        <a:lstStyle/>
        <a:p>
          <a:endParaRPr lang="en-IN"/>
        </a:p>
      </dgm:t>
    </dgm:pt>
    <dgm:pt modelId="{F5BC18AF-528A-4367-927C-6DA4BCDC2532}" type="sibTrans" cxnId="{A71BFC3F-8C8E-4C5C-BCB1-3F68E0C0F0B1}">
      <dgm:prSet/>
      <dgm:spPr/>
      <dgm:t>
        <a:bodyPr/>
        <a:lstStyle/>
        <a:p>
          <a:endParaRPr lang="en-IN"/>
        </a:p>
      </dgm:t>
    </dgm:pt>
    <dgm:pt modelId="{6529DDB7-C65F-4F7B-95B1-485B2369561A}">
      <dgm:prSet phldrT="[Text]" custT="1"/>
      <dgm:spPr>
        <a:xfrm>
          <a:off x="5807394" y="3008474"/>
          <a:ext cx="2194701" cy="194817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Pie chart gives the details of the category wise profit 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71E0E6E1-CB7A-4535-8D5D-CA5E7F705094}" type="parTrans" cxnId="{9DFDB530-72BF-49F5-ABE0-EF96D4321992}">
      <dgm:prSet/>
      <dgm:spPr/>
      <dgm:t>
        <a:bodyPr/>
        <a:lstStyle/>
        <a:p>
          <a:endParaRPr lang="en-IN"/>
        </a:p>
      </dgm:t>
    </dgm:pt>
    <dgm:pt modelId="{D38347BC-BC36-44EA-94EE-F290DAD7F061}" type="sibTrans" cxnId="{9DFDB530-72BF-49F5-ABE0-EF96D4321992}">
      <dgm:prSet/>
      <dgm:spPr/>
      <dgm:t>
        <a:bodyPr/>
        <a:lstStyle/>
        <a:p>
          <a:endParaRPr lang="en-IN"/>
        </a:p>
      </dgm:t>
    </dgm:pt>
    <dgm:pt modelId="{F150CC7D-A006-4188-8123-0E38E5A34229}">
      <dgm:prSet phldrT="[Text]" custT="1"/>
      <dgm:spPr>
        <a:xfrm>
          <a:off x="8484684" y="262064"/>
          <a:ext cx="2318265" cy="463653"/>
        </a:xfrm>
        <a:prstGeom prst="rect">
          <a:avLst/>
        </a:prstGeom>
        <a:solidFill>
          <a:srgbClr val="8D6374">
            <a:hueOff val="-19069156"/>
            <a:satOff val="5029"/>
            <a:lumOff val="2549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sz="18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RIBBON CHART</a:t>
          </a:r>
          <a:endParaRPr lang="en-IN" sz="18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4E1C3F49-0403-40E4-A9BD-9E220C6F975F}" type="parTrans" cxnId="{84FA744E-9866-4210-873C-622A8F28F3C6}">
      <dgm:prSet/>
      <dgm:spPr/>
      <dgm:t>
        <a:bodyPr/>
        <a:lstStyle/>
        <a:p>
          <a:endParaRPr lang="en-IN"/>
        </a:p>
      </dgm:t>
    </dgm:pt>
    <dgm:pt modelId="{2BA71FC6-10FF-4391-85AC-82A5607B66CA}" type="sibTrans" cxnId="{84FA744E-9866-4210-873C-622A8F28F3C6}">
      <dgm:prSet/>
      <dgm:spPr/>
      <dgm:t>
        <a:bodyPr/>
        <a:lstStyle/>
        <a:p>
          <a:endParaRPr lang="en-IN"/>
        </a:p>
      </dgm:t>
    </dgm:pt>
    <dgm:pt modelId="{3FEACED3-BC3E-4B0B-8B9B-6DDDBE21A52D}">
      <dgm:prSet phldrT="[Text]" custT="1"/>
      <dgm:spPr>
        <a:xfrm>
          <a:off x="8600597" y="2997316"/>
          <a:ext cx="2194701" cy="1984413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Ribbon chart is used to represent the sum of sales and shipping cost for the category wise products.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1A9E9FDF-341F-45C6-94C6-14E050097823}" type="parTrans" cxnId="{D39F2DBE-EBBF-4003-AD19-B5B5578C6842}">
      <dgm:prSet/>
      <dgm:spPr/>
      <dgm:t>
        <a:bodyPr/>
        <a:lstStyle/>
        <a:p>
          <a:endParaRPr lang="en-IN"/>
        </a:p>
      </dgm:t>
    </dgm:pt>
    <dgm:pt modelId="{9F16F694-501F-44D6-B6A9-8C52B8B43A02}" type="sibTrans" cxnId="{D39F2DBE-EBBF-4003-AD19-B5B5578C6842}">
      <dgm:prSet/>
      <dgm:spPr/>
      <dgm:t>
        <a:bodyPr/>
        <a:lstStyle/>
        <a:p>
          <a:endParaRPr lang="en-IN"/>
        </a:p>
      </dgm:t>
    </dgm:pt>
    <dgm:pt modelId="{6F71D76D-2639-4348-8CBD-CF19178C1E34}" type="pres">
      <dgm:prSet presAssocID="{6CFC9FF9-31B7-46C7-A85E-B904B54EA3A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90B69618-35D6-474A-8B1F-D4D24A086D42}" type="pres">
      <dgm:prSet presAssocID="{002B8DDB-7910-4862-9D56-76C9712D922B}" presName="composite" presStyleCnt="0"/>
      <dgm:spPr/>
      <dgm:t>
        <a:bodyPr/>
        <a:lstStyle/>
        <a:p>
          <a:endParaRPr lang="en-US"/>
        </a:p>
      </dgm:t>
    </dgm:pt>
    <dgm:pt modelId="{57787DED-01AD-42A9-AA70-E5E379631FC4}" type="pres">
      <dgm:prSet presAssocID="{002B8DDB-7910-4862-9D56-76C9712D922B}" presName="Accent" presStyleLbl="alignAcc1" presStyleIdx="0" presStyleCnt="4"/>
      <dgm:spPr>
        <a:xfrm>
          <a:off x="4580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9E0717F-C11B-4895-ACE7-DC99E14361F8}" type="pres">
      <dgm:prSet presAssocID="{002B8DDB-7910-4862-9D56-76C9712D922B}" presName="Image" presStyleLbl="node1" presStyleIdx="0" presStyleCnt="4" custFlipVert="1" custScaleX="14518" custScaleY="14858" custLinFactNeighborX="45483" custLinFactNeighborY="-23899"/>
      <dgm:spPr>
        <a:xfrm>
          <a:off x="44019" y="862203"/>
          <a:ext cx="2347650" cy="2004508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7480630-1573-4519-B763-A688A5318049}" type="pres">
      <dgm:prSet presAssocID="{002B8DDB-7910-4862-9D56-76C9712D922B}" presName="Child" presStyleLbl="revTx" presStyleIdx="0" presStyleCnt="4" custScaleX="98418" custScaleY="78551" custLinFactNeighborX="2825" custLinFactNeighborY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6C04D-DC66-477E-8A5D-54122DA212B8}" type="pres">
      <dgm:prSet presAssocID="{002B8DDB-7910-4862-9D56-76C9712D922B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DFEF8-089F-4D54-AC63-80FE24E2FD3B}" type="pres">
      <dgm:prSet presAssocID="{674B6628-0778-44C9-A5C7-E9AAE401A9F4}" presName="sibTrans" presStyleCnt="0"/>
      <dgm:spPr/>
      <dgm:t>
        <a:bodyPr/>
        <a:lstStyle/>
        <a:p>
          <a:endParaRPr lang="en-US"/>
        </a:p>
      </dgm:t>
    </dgm:pt>
    <dgm:pt modelId="{2546A96F-D1B5-4F15-9800-BE8C0B7CF1DB}" type="pres">
      <dgm:prSet presAssocID="{3245F199-65DB-4C65-87FB-C92511D4FF9E}" presName="composite" presStyleCnt="0"/>
      <dgm:spPr/>
      <dgm:t>
        <a:bodyPr/>
        <a:lstStyle/>
        <a:p>
          <a:endParaRPr lang="en-US"/>
        </a:p>
      </dgm:t>
    </dgm:pt>
    <dgm:pt modelId="{1B1BBD83-290C-4031-BCD5-F4772BABABF8}" type="pres">
      <dgm:prSet presAssocID="{3245F199-65DB-4C65-87FB-C92511D4FF9E}" presName="Accent" presStyleLbl="alignAcc1" presStyleIdx="1" presStyleCnt="4"/>
      <dgm:spPr>
        <a:xfrm>
          <a:off x="2877164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0065BDB-1C7C-4E17-BDE8-7B4C3C01048D}" type="pres">
      <dgm:prSet presAssocID="{3245F199-65DB-4C65-87FB-C92511D4FF9E}" presName="Image" presStyleLbl="node1" presStyleIdx="1" presStyleCnt="4" custFlipVert="1" custScaleX="60845" custScaleY="42600" custLinFactNeighborX="59400" custLinFactNeighborY="29475"/>
      <dgm:spPr>
        <a:xfrm>
          <a:off x="2993077" y="864813"/>
          <a:ext cx="2194701" cy="18777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53AA971-D0D6-4B46-90F6-9A1016B855B0}" type="pres">
      <dgm:prSet presAssocID="{3245F199-65DB-4C65-87FB-C92511D4FF9E}" presName="Child" presStyleLbl="revTx" presStyleIdx="1" presStyleCnt="4" custScaleY="67781" custLinFactNeighborX="9811" custLinFactNeighborY="-3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36898-9E97-4239-8679-332BCD5191ED}" type="pres">
      <dgm:prSet presAssocID="{3245F199-65DB-4C65-87FB-C92511D4FF9E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9B01E-17B0-4A76-8CA3-3FECB1AA697A}" type="pres">
      <dgm:prSet presAssocID="{D0986F32-7E92-4478-956C-0BA8A90DE55A}" presName="sibTrans" presStyleCnt="0"/>
      <dgm:spPr/>
      <dgm:t>
        <a:bodyPr/>
        <a:lstStyle/>
        <a:p>
          <a:endParaRPr lang="en-US"/>
        </a:p>
      </dgm:t>
    </dgm:pt>
    <dgm:pt modelId="{03F68073-DCF4-4957-B324-C85B0C7A27A1}" type="pres">
      <dgm:prSet presAssocID="{DD2BE9D0-7E60-470C-9367-F88FAF85A5EF}" presName="composite" presStyleCnt="0"/>
      <dgm:spPr/>
      <dgm:t>
        <a:bodyPr/>
        <a:lstStyle/>
        <a:p>
          <a:endParaRPr lang="en-US"/>
        </a:p>
      </dgm:t>
    </dgm:pt>
    <dgm:pt modelId="{26D74A02-1611-438D-B211-A3728810B1B5}" type="pres">
      <dgm:prSet presAssocID="{DD2BE9D0-7E60-470C-9367-F88FAF85A5EF}" presName="Accent" presStyleLbl="alignAcc1" presStyleIdx="2" presStyleCnt="4"/>
      <dgm:spPr>
        <a:xfrm>
          <a:off x="5680924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EE19715-7063-479E-AD69-40B2D74880FE}" type="pres">
      <dgm:prSet presAssocID="{DD2BE9D0-7E60-470C-9367-F88FAF85A5EF}" presName="Image" presStyleLbl="node1" presStyleIdx="2" presStyleCnt="4" custFlipHor="1" custScaleX="11911" custScaleY="6361" custLinFactNeighborX="1795" custLinFactNeighborY="-699"/>
      <dgm:spPr>
        <a:xfrm>
          <a:off x="5796837" y="864813"/>
          <a:ext cx="2194701" cy="18777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2F7411A-4202-4A6F-B9CB-48559F1248E0}" type="pres">
      <dgm:prSet presAssocID="{DD2BE9D0-7E60-470C-9367-F88FAF85A5EF}" presName="Child" presStyleLbl="revTx" presStyleIdx="2" presStyleCnt="4" custScaleY="90361" custLinFactNeighborX="481" custLinFactNeighborY="7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80CD4-E98D-4980-B0E8-7CF6B4056784}" type="pres">
      <dgm:prSet presAssocID="{DD2BE9D0-7E60-470C-9367-F88FAF85A5EF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3F13F-4B48-4084-B472-3BC50A664458}" type="pres">
      <dgm:prSet presAssocID="{F5BC18AF-528A-4367-927C-6DA4BCDC2532}" presName="sibTrans" presStyleCnt="0"/>
      <dgm:spPr/>
      <dgm:t>
        <a:bodyPr/>
        <a:lstStyle/>
        <a:p>
          <a:endParaRPr lang="en-US"/>
        </a:p>
      </dgm:t>
    </dgm:pt>
    <dgm:pt modelId="{6D69D2D9-F061-498B-BC28-AB04FEF983EE}" type="pres">
      <dgm:prSet presAssocID="{F150CC7D-A006-4188-8123-0E38E5A34229}" presName="composite" presStyleCnt="0"/>
      <dgm:spPr/>
      <dgm:t>
        <a:bodyPr/>
        <a:lstStyle/>
        <a:p>
          <a:endParaRPr lang="en-US"/>
        </a:p>
      </dgm:t>
    </dgm:pt>
    <dgm:pt modelId="{F7293C76-312F-488E-A2AC-56B00F46A674}" type="pres">
      <dgm:prSet presAssocID="{F150CC7D-A006-4188-8123-0E38E5A34229}" presName="Accent" presStyleLbl="alignAcc1" presStyleIdx="3" presStyleCnt="4"/>
      <dgm:spPr>
        <a:xfrm>
          <a:off x="8484684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2003D32-728E-463F-8F06-7236542B63EC}" type="pres">
      <dgm:prSet presAssocID="{F150CC7D-A006-4188-8123-0E38E5A34229}" presName="Image" presStyleLbl="node1" presStyleIdx="3" presStyleCnt="4" custLinFactY="-18008" custLinFactNeighborX="1075" custLinFactNeighborY="-100000"/>
      <dgm:spPr>
        <a:xfrm>
          <a:off x="8600597" y="864813"/>
          <a:ext cx="2194701" cy="18777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2AD1364-1C8B-408A-99CE-FA0216B25D62}" type="pres">
      <dgm:prSet presAssocID="{F150CC7D-A006-4188-8123-0E38E5A34229}" presName="Child" presStyleLbl="revTx" presStyleIdx="3" presStyleCnt="4" custScaleY="92042" custLinFactNeighborY="7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289B7-083F-476C-8D29-69F93CF55D63}" type="pres">
      <dgm:prSet presAssocID="{F150CC7D-A006-4188-8123-0E38E5A34229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FDB530-72BF-49F5-ABE0-EF96D4321992}" srcId="{DD2BE9D0-7E60-470C-9367-F88FAF85A5EF}" destId="{6529DDB7-C65F-4F7B-95B1-485B2369561A}" srcOrd="0" destOrd="0" parTransId="{71E0E6E1-CB7A-4535-8D5D-CA5E7F705094}" sibTransId="{D38347BC-BC36-44EA-94EE-F290DAD7F061}"/>
    <dgm:cxn modelId="{84FA744E-9866-4210-873C-622A8F28F3C6}" srcId="{6CFC9FF9-31B7-46C7-A85E-B904B54EA3A8}" destId="{F150CC7D-A006-4188-8123-0E38E5A34229}" srcOrd="3" destOrd="0" parTransId="{4E1C3F49-0403-40E4-A9BD-9E220C6F975F}" sibTransId="{2BA71FC6-10FF-4391-85AC-82A5607B66CA}"/>
    <dgm:cxn modelId="{FC5CBC60-5549-41F7-8794-24B551D31E69}" type="presOf" srcId="{3245F199-65DB-4C65-87FB-C92511D4FF9E}" destId="{9E636898-9E97-4239-8679-332BCD5191ED}" srcOrd="0" destOrd="0" presId="urn:microsoft.com/office/officeart/2008/layout/TitlePictureLineup"/>
    <dgm:cxn modelId="{A71BFC3F-8C8E-4C5C-BCB1-3F68E0C0F0B1}" srcId="{6CFC9FF9-31B7-46C7-A85E-B904B54EA3A8}" destId="{DD2BE9D0-7E60-470C-9367-F88FAF85A5EF}" srcOrd="2" destOrd="0" parTransId="{6B5DF8D1-156C-459E-9416-D39E01AF106C}" sibTransId="{F5BC18AF-528A-4367-927C-6DA4BCDC2532}"/>
    <dgm:cxn modelId="{DA838B07-AB1B-460E-95ED-AC0FEFF86AE0}" type="presOf" srcId="{6CFC9FF9-31B7-46C7-A85E-B904B54EA3A8}" destId="{6F71D76D-2639-4348-8CBD-CF19178C1E34}" srcOrd="0" destOrd="0" presId="urn:microsoft.com/office/officeart/2008/layout/TitlePictureLineup"/>
    <dgm:cxn modelId="{6293909B-FEEE-40DA-B03B-86667B707482}" type="presOf" srcId="{3FEACED3-BC3E-4B0B-8B9B-6DDDBE21A52D}" destId="{12AD1364-1C8B-408A-99CE-FA0216B25D62}" srcOrd="0" destOrd="0" presId="urn:microsoft.com/office/officeart/2008/layout/TitlePictureLineup"/>
    <dgm:cxn modelId="{287E5A62-72F5-4B2E-BAB4-C059185DF2F8}" srcId="{3245F199-65DB-4C65-87FB-C92511D4FF9E}" destId="{C40576EA-F393-4036-BC1E-0D72E3297A23}" srcOrd="0" destOrd="0" parTransId="{84012494-077E-423D-B9FD-B984D48A23DB}" sibTransId="{0C0C3ED7-D9AE-4BD6-865C-D62B56CE1056}"/>
    <dgm:cxn modelId="{C448912A-026E-4FB6-B129-9E4703D57FDB}" srcId="{6CFC9FF9-31B7-46C7-A85E-B904B54EA3A8}" destId="{3245F199-65DB-4C65-87FB-C92511D4FF9E}" srcOrd="1" destOrd="0" parTransId="{A77016A2-E362-45E3-B968-FB1C9D2B9204}" sibTransId="{D0986F32-7E92-4478-956C-0BA8A90DE55A}"/>
    <dgm:cxn modelId="{3ADA353E-2531-4762-B61E-AA32F799B19A}" type="presOf" srcId="{886EDA2C-7567-4951-99AC-16087B0BE1BF}" destId="{67480630-1573-4519-B763-A688A5318049}" srcOrd="0" destOrd="0" presId="urn:microsoft.com/office/officeart/2008/layout/TitlePictureLineup"/>
    <dgm:cxn modelId="{5F79C863-6D03-4368-AAA1-0633B30FEBDC}" srcId="{002B8DDB-7910-4862-9D56-76C9712D922B}" destId="{886EDA2C-7567-4951-99AC-16087B0BE1BF}" srcOrd="0" destOrd="0" parTransId="{606D02EA-3082-4CA6-A4F6-7432A52807AC}" sibTransId="{6A0173AC-0DE3-4A08-BEBB-CF028CBB63C9}"/>
    <dgm:cxn modelId="{D148FC9A-1927-45AD-846A-564730A1FDFF}" type="presOf" srcId="{DD2BE9D0-7E60-470C-9367-F88FAF85A5EF}" destId="{8A280CD4-E98D-4980-B0E8-7CF6B4056784}" srcOrd="0" destOrd="0" presId="urn:microsoft.com/office/officeart/2008/layout/TitlePictureLineup"/>
    <dgm:cxn modelId="{941F4C7C-2547-4825-B9B1-AF0708F7464D}" type="presOf" srcId="{C40576EA-F393-4036-BC1E-0D72E3297A23}" destId="{353AA971-D0D6-4B46-90F6-9A1016B855B0}" srcOrd="0" destOrd="0" presId="urn:microsoft.com/office/officeart/2008/layout/TitlePictureLineup"/>
    <dgm:cxn modelId="{155E109D-E43C-43DE-B003-7725F49F5226}" type="presOf" srcId="{F150CC7D-A006-4188-8123-0E38E5A34229}" destId="{BD4289B7-083F-476C-8D29-69F93CF55D63}" srcOrd="0" destOrd="0" presId="urn:microsoft.com/office/officeart/2008/layout/TitlePictureLineup"/>
    <dgm:cxn modelId="{1BF3A54F-F7AB-4C8A-9BC8-C1CB9B52AD1E}" type="presOf" srcId="{6529DDB7-C65F-4F7B-95B1-485B2369561A}" destId="{82F7411A-4202-4A6F-B9CB-48559F1248E0}" srcOrd="0" destOrd="0" presId="urn:microsoft.com/office/officeart/2008/layout/TitlePictureLineup"/>
    <dgm:cxn modelId="{D39F2DBE-EBBF-4003-AD19-B5B5578C6842}" srcId="{F150CC7D-A006-4188-8123-0E38E5A34229}" destId="{3FEACED3-BC3E-4B0B-8B9B-6DDDBE21A52D}" srcOrd="0" destOrd="0" parTransId="{1A9E9FDF-341F-45C6-94C6-14E050097823}" sibTransId="{9F16F694-501F-44D6-B6A9-8C52B8B43A02}"/>
    <dgm:cxn modelId="{EEC728EE-0CA7-4173-9FE7-DE1A14F109F9}" type="presOf" srcId="{002B8DDB-7910-4862-9D56-76C9712D922B}" destId="{56F6C04D-DC66-477E-8A5D-54122DA212B8}" srcOrd="0" destOrd="0" presId="urn:microsoft.com/office/officeart/2008/layout/TitlePictureLineup"/>
    <dgm:cxn modelId="{73686740-75CA-4B68-BCEA-74B44634D427}" srcId="{6CFC9FF9-31B7-46C7-A85E-B904B54EA3A8}" destId="{002B8DDB-7910-4862-9D56-76C9712D922B}" srcOrd="0" destOrd="0" parTransId="{5724E8CC-766D-4EC7-A65F-416DE94C3B61}" sibTransId="{674B6628-0778-44C9-A5C7-E9AAE401A9F4}"/>
    <dgm:cxn modelId="{57652E17-1C5B-498C-8E47-0E2EF02993C4}" type="presParOf" srcId="{6F71D76D-2639-4348-8CBD-CF19178C1E34}" destId="{90B69618-35D6-474A-8B1F-D4D24A086D42}" srcOrd="0" destOrd="0" presId="urn:microsoft.com/office/officeart/2008/layout/TitlePictureLineup"/>
    <dgm:cxn modelId="{63308F43-0F4A-4AF9-870C-54B7DE2A1668}" type="presParOf" srcId="{90B69618-35D6-474A-8B1F-D4D24A086D42}" destId="{57787DED-01AD-42A9-AA70-E5E379631FC4}" srcOrd="0" destOrd="0" presId="urn:microsoft.com/office/officeart/2008/layout/TitlePictureLineup"/>
    <dgm:cxn modelId="{98DC213F-9EF5-413A-8657-F988DAB2A830}" type="presParOf" srcId="{90B69618-35D6-474A-8B1F-D4D24A086D42}" destId="{69E0717F-C11B-4895-ACE7-DC99E14361F8}" srcOrd="1" destOrd="0" presId="urn:microsoft.com/office/officeart/2008/layout/TitlePictureLineup"/>
    <dgm:cxn modelId="{30B1F44F-EC81-46D1-B1B0-1EF630F5DE6A}" type="presParOf" srcId="{90B69618-35D6-474A-8B1F-D4D24A086D42}" destId="{67480630-1573-4519-B763-A688A5318049}" srcOrd="2" destOrd="0" presId="urn:microsoft.com/office/officeart/2008/layout/TitlePictureLineup"/>
    <dgm:cxn modelId="{A3AE084B-A488-4451-843E-C2FF8A079E59}" type="presParOf" srcId="{90B69618-35D6-474A-8B1F-D4D24A086D42}" destId="{56F6C04D-DC66-477E-8A5D-54122DA212B8}" srcOrd="3" destOrd="0" presId="urn:microsoft.com/office/officeart/2008/layout/TitlePictureLineup"/>
    <dgm:cxn modelId="{4D643854-DF57-4097-93A3-A1DEBF023DF4}" type="presParOf" srcId="{6F71D76D-2639-4348-8CBD-CF19178C1E34}" destId="{25BDFEF8-089F-4D54-AC63-80FE24E2FD3B}" srcOrd="1" destOrd="0" presId="urn:microsoft.com/office/officeart/2008/layout/TitlePictureLineup"/>
    <dgm:cxn modelId="{1A583278-DA75-4645-88C9-E8D8518AA09D}" type="presParOf" srcId="{6F71D76D-2639-4348-8CBD-CF19178C1E34}" destId="{2546A96F-D1B5-4F15-9800-BE8C0B7CF1DB}" srcOrd="2" destOrd="0" presId="urn:microsoft.com/office/officeart/2008/layout/TitlePictureLineup"/>
    <dgm:cxn modelId="{240679BE-0E79-448B-97DC-67CB38F2D6E3}" type="presParOf" srcId="{2546A96F-D1B5-4F15-9800-BE8C0B7CF1DB}" destId="{1B1BBD83-290C-4031-BCD5-F4772BABABF8}" srcOrd="0" destOrd="0" presId="urn:microsoft.com/office/officeart/2008/layout/TitlePictureLineup"/>
    <dgm:cxn modelId="{896F8A3E-DAAE-457C-994A-5612E3D41FDE}" type="presParOf" srcId="{2546A96F-D1B5-4F15-9800-BE8C0B7CF1DB}" destId="{60065BDB-1C7C-4E17-BDE8-7B4C3C01048D}" srcOrd="1" destOrd="0" presId="urn:microsoft.com/office/officeart/2008/layout/TitlePictureLineup"/>
    <dgm:cxn modelId="{CC0A4AB6-D58A-4BF6-BCEA-0A9E4AB58AD6}" type="presParOf" srcId="{2546A96F-D1B5-4F15-9800-BE8C0B7CF1DB}" destId="{353AA971-D0D6-4B46-90F6-9A1016B855B0}" srcOrd="2" destOrd="0" presId="urn:microsoft.com/office/officeart/2008/layout/TitlePictureLineup"/>
    <dgm:cxn modelId="{5088EA4E-3254-4563-A5F3-04E79AD40A75}" type="presParOf" srcId="{2546A96F-D1B5-4F15-9800-BE8C0B7CF1DB}" destId="{9E636898-9E97-4239-8679-332BCD5191ED}" srcOrd="3" destOrd="0" presId="urn:microsoft.com/office/officeart/2008/layout/TitlePictureLineup"/>
    <dgm:cxn modelId="{CD4FCD96-B5CD-4EB9-931F-D6A3F5FBE0C2}" type="presParOf" srcId="{6F71D76D-2639-4348-8CBD-CF19178C1E34}" destId="{4C59B01E-17B0-4A76-8CA3-3FECB1AA697A}" srcOrd="3" destOrd="0" presId="urn:microsoft.com/office/officeart/2008/layout/TitlePictureLineup"/>
    <dgm:cxn modelId="{97AE1A23-0271-4C0F-914C-01A8B2C07196}" type="presParOf" srcId="{6F71D76D-2639-4348-8CBD-CF19178C1E34}" destId="{03F68073-DCF4-4957-B324-C85B0C7A27A1}" srcOrd="4" destOrd="0" presId="urn:microsoft.com/office/officeart/2008/layout/TitlePictureLineup"/>
    <dgm:cxn modelId="{6C4667AE-797E-4763-B4A2-EB967BB8C0F6}" type="presParOf" srcId="{03F68073-DCF4-4957-B324-C85B0C7A27A1}" destId="{26D74A02-1611-438D-B211-A3728810B1B5}" srcOrd="0" destOrd="0" presId="urn:microsoft.com/office/officeart/2008/layout/TitlePictureLineup"/>
    <dgm:cxn modelId="{CC4CE3C6-2A58-4DCC-98BB-3D2C2607C9CB}" type="presParOf" srcId="{03F68073-DCF4-4957-B324-C85B0C7A27A1}" destId="{7EE19715-7063-479E-AD69-40B2D74880FE}" srcOrd="1" destOrd="0" presId="urn:microsoft.com/office/officeart/2008/layout/TitlePictureLineup"/>
    <dgm:cxn modelId="{180E2AD6-0643-49F8-A57D-3BEFF573881A}" type="presParOf" srcId="{03F68073-DCF4-4957-B324-C85B0C7A27A1}" destId="{82F7411A-4202-4A6F-B9CB-48559F1248E0}" srcOrd="2" destOrd="0" presId="urn:microsoft.com/office/officeart/2008/layout/TitlePictureLineup"/>
    <dgm:cxn modelId="{71DDC257-EC24-4E02-A19C-9DC5F1FAF8FB}" type="presParOf" srcId="{03F68073-DCF4-4957-B324-C85B0C7A27A1}" destId="{8A280CD4-E98D-4980-B0E8-7CF6B4056784}" srcOrd="3" destOrd="0" presId="urn:microsoft.com/office/officeart/2008/layout/TitlePictureLineup"/>
    <dgm:cxn modelId="{F36EA40F-D0CA-41C0-9114-54E17C65BD6F}" type="presParOf" srcId="{6F71D76D-2639-4348-8CBD-CF19178C1E34}" destId="{BE13F13F-4B48-4084-B472-3BC50A664458}" srcOrd="5" destOrd="0" presId="urn:microsoft.com/office/officeart/2008/layout/TitlePictureLineup"/>
    <dgm:cxn modelId="{C04B9639-5E21-4EF3-B567-78745BEE4B83}" type="presParOf" srcId="{6F71D76D-2639-4348-8CBD-CF19178C1E34}" destId="{6D69D2D9-F061-498B-BC28-AB04FEF983EE}" srcOrd="6" destOrd="0" presId="urn:microsoft.com/office/officeart/2008/layout/TitlePictureLineup"/>
    <dgm:cxn modelId="{C8EBE9F2-50AC-403D-BB40-1259FC8F2BA4}" type="presParOf" srcId="{6D69D2D9-F061-498B-BC28-AB04FEF983EE}" destId="{F7293C76-312F-488E-A2AC-56B00F46A674}" srcOrd="0" destOrd="0" presId="urn:microsoft.com/office/officeart/2008/layout/TitlePictureLineup"/>
    <dgm:cxn modelId="{D5DEAE0C-CEBF-4DBC-9C65-B9E4562BA7E9}" type="presParOf" srcId="{6D69D2D9-F061-498B-BC28-AB04FEF983EE}" destId="{32003D32-728E-463F-8F06-7236542B63EC}" srcOrd="1" destOrd="0" presId="urn:microsoft.com/office/officeart/2008/layout/TitlePictureLineup"/>
    <dgm:cxn modelId="{6DF7E314-F449-4860-985B-BB5CBAD010B5}" type="presParOf" srcId="{6D69D2D9-F061-498B-BC28-AB04FEF983EE}" destId="{12AD1364-1C8B-408A-99CE-FA0216B25D62}" srcOrd="2" destOrd="0" presId="urn:microsoft.com/office/officeart/2008/layout/TitlePictureLineup"/>
    <dgm:cxn modelId="{DAFFCFF1-C985-4B94-8B71-FA86FE4BABE6}" type="presParOf" srcId="{6D69D2D9-F061-498B-BC28-AB04FEF983EE}" destId="{BD4289B7-083F-476C-8D29-69F93CF55D63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FC9FF9-31B7-46C7-A85E-B904B54EA3A8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02B8DDB-7910-4862-9D56-76C9712D922B}">
      <dgm:prSet phldrT="[Text]"/>
      <dgm:spPr>
        <a:xfrm>
          <a:off x="4580" y="262064"/>
          <a:ext cx="2318265" cy="463653"/>
        </a:xfrm>
        <a:solidFill>
          <a:srgbClr val="8D6374"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FILLED MAP</a:t>
          </a:r>
          <a:endParaRPr lang="en-IN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5724E8CC-766D-4EC7-A65F-416DE94C3B61}" type="parTrans" cxnId="{73686740-75CA-4B68-BCEA-74B44634D427}">
      <dgm:prSet/>
      <dgm:spPr/>
      <dgm:t>
        <a:bodyPr/>
        <a:lstStyle/>
        <a:p>
          <a:endParaRPr lang="en-IN"/>
        </a:p>
      </dgm:t>
    </dgm:pt>
    <dgm:pt modelId="{674B6628-0778-44C9-A5C7-E9AAE401A9F4}" type="sibTrans" cxnId="{73686740-75CA-4B68-BCEA-74B44634D427}">
      <dgm:prSet/>
      <dgm:spPr/>
      <dgm:t>
        <a:bodyPr/>
        <a:lstStyle/>
        <a:p>
          <a:endParaRPr lang="en-IN"/>
        </a:p>
      </dgm:t>
    </dgm:pt>
    <dgm:pt modelId="{886EDA2C-7567-4951-99AC-16087B0BE1BF}">
      <dgm:prSet phldrT="[Text]" custT="1"/>
      <dgm:spPr>
        <a:xfrm>
          <a:off x="120493" y="3042689"/>
          <a:ext cx="2194701" cy="1826875"/>
        </a:xfr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This filled map represents the profit according to the state.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606D02EA-3082-4CA6-A4F6-7432A52807AC}" type="parTrans" cxnId="{5F79C863-6D03-4368-AAA1-0633B30FEBDC}">
      <dgm:prSet/>
      <dgm:spPr/>
      <dgm:t>
        <a:bodyPr/>
        <a:lstStyle/>
        <a:p>
          <a:endParaRPr lang="en-IN"/>
        </a:p>
      </dgm:t>
    </dgm:pt>
    <dgm:pt modelId="{6A0173AC-0DE3-4A08-BEBB-CF028CBB63C9}" type="sibTrans" cxnId="{5F79C863-6D03-4368-AAA1-0633B30FEBDC}">
      <dgm:prSet/>
      <dgm:spPr/>
      <dgm:t>
        <a:bodyPr/>
        <a:lstStyle/>
        <a:p>
          <a:endParaRPr lang="en-IN"/>
        </a:p>
      </dgm:t>
    </dgm:pt>
    <dgm:pt modelId="{3FEACED3-BC3E-4B0B-8B9B-6DDDBE21A52D}">
      <dgm:prSet phldrT="[Text]" custT="1"/>
      <dgm:spPr>
        <a:xfrm>
          <a:off x="8600597" y="2997316"/>
          <a:ext cx="2194701" cy="1984413"/>
        </a:xfr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Card  represents the average delivery time taken.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1A9E9FDF-341F-45C6-94C6-14E050097823}" type="parTrans" cxnId="{D39F2DBE-EBBF-4003-AD19-B5B5578C6842}">
      <dgm:prSet/>
      <dgm:spPr/>
      <dgm:t>
        <a:bodyPr/>
        <a:lstStyle/>
        <a:p>
          <a:endParaRPr lang="en-IN"/>
        </a:p>
      </dgm:t>
    </dgm:pt>
    <dgm:pt modelId="{9F16F694-501F-44D6-B6A9-8C52B8B43A02}" type="sibTrans" cxnId="{D39F2DBE-EBBF-4003-AD19-B5B5578C6842}">
      <dgm:prSet/>
      <dgm:spPr/>
      <dgm:t>
        <a:bodyPr/>
        <a:lstStyle/>
        <a:p>
          <a:endParaRPr lang="en-IN"/>
        </a:p>
      </dgm:t>
    </dgm:pt>
    <dgm:pt modelId="{6529DDB7-C65F-4F7B-95B1-485B2369561A}">
      <dgm:prSet phldrT="[Text]" custT="1"/>
      <dgm:spPr>
        <a:xfrm>
          <a:off x="5807394" y="3008474"/>
          <a:ext cx="2194701" cy="1948171"/>
        </a:xfr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Tree map represents the sum of quantity by order priority</a:t>
          </a:r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D38347BC-BC36-44EA-94EE-F290DAD7F061}" type="sibTrans" cxnId="{9DFDB530-72BF-49F5-ABE0-EF96D4321992}">
      <dgm:prSet/>
      <dgm:spPr/>
      <dgm:t>
        <a:bodyPr/>
        <a:lstStyle/>
        <a:p>
          <a:endParaRPr lang="en-IN"/>
        </a:p>
      </dgm:t>
    </dgm:pt>
    <dgm:pt modelId="{71E0E6E1-CB7A-4535-8D5D-CA5E7F705094}" type="parTrans" cxnId="{9DFDB530-72BF-49F5-ABE0-EF96D4321992}">
      <dgm:prSet/>
      <dgm:spPr/>
      <dgm:t>
        <a:bodyPr/>
        <a:lstStyle/>
        <a:p>
          <a:endParaRPr lang="en-IN"/>
        </a:p>
      </dgm:t>
    </dgm:pt>
    <dgm:pt modelId="{DD2BE9D0-7E60-470C-9367-F88FAF85A5EF}">
      <dgm:prSet phldrT="[Text]"/>
      <dgm:spPr>
        <a:xfrm>
          <a:off x="5680924" y="262064"/>
          <a:ext cx="2318265" cy="463653"/>
        </a:xfrm>
        <a:solidFill>
          <a:srgbClr val="8D6374">
            <a:hueOff val="-12712771"/>
            <a:satOff val="3353"/>
            <a:lumOff val="1699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TREE MAP</a:t>
          </a:r>
          <a:endParaRPr lang="en-IN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F5BC18AF-528A-4367-927C-6DA4BCDC2532}" type="sibTrans" cxnId="{A71BFC3F-8C8E-4C5C-BCB1-3F68E0C0F0B1}">
      <dgm:prSet/>
      <dgm:spPr/>
      <dgm:t>
        <a:bodyPr/>
        <a:lstStyle/>
        <a:p>
          <a:endParaRPr lang="en-IN"/>
        </a:p>
      </dgm:t>
    </dgm:pt>
    <dgm:pt modelId="{6B5DF8D1-156C-459E-9416-D39E01AF106C}" type="parTrans" cxnId="{A71BFC3F-8C8E-4C5C-BCB1-3F68E0C0F0B1}">
      <dgm:prSet/>
      <dgm:spPr/>
      <dgm:t>
        <a:bodyPr/>
        <a:lstStyle/>
        <a:p>
          <a:endParaRPr lang="en-IN"/>
        </a:p>
      </dgm:t>
    </dgm:pt>
    <dgm:pt modelId="{C40576EA-F393-4036-BC1E-0D72E3297A23}">
      <dgm:prSet phldrT="[Text]" custT="1"/>
      <dgm:spPr>
        <a:xfrm>
          <a:off x="3004139" y="3026950"/>
          <a:ext cx="2194701" cy="1884310"/>
        </a:xfrm>
        <a:noFill/>
        <a:ln>
          <a:noFill/>
        </a:ln>
        <a:effectLst/>
      </dgm:spPr>
      <dgm:t>
        <a:bodyPr/>
        <a:lstStyle/>
        <a:p>
          <a:r>
            <a:rPr lang="en-IN" sz="18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Waterfall chart represents the sum of shipping cost by year and total sum of shipping cost.</a:t>
          </a:r>
          <a:endParaRPr lang="en-IN" sz="18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0C0C3ED7-D9AE-4BD6-865C-D62B56CE1056}" type="sibTrans" cxnId="{287E5A62-72F5-4B2E-BAB4-C059185DF2F8}">
      <dgm:prSet/>
      <dgm:spPr/>
      <dgm:t>
        <a:bodyPr/>
        <a:lstStyle/>
        <a:p>
          <a:endParaRPr lang="en-IN"/>
        </a:p>
      </dgm:t>
    </dgm:pt>
    <dgm:pt modelId="{84012494-077E-423D-B9FD-B984D48A23DB}" type="parTrans" cxnId="{287E5A62-72F5-4B2E-BAB4-C059185DF2F8}">
      <dgm:prSet/>
      <dgm:spPr/>
      <dgm:t>
        <a:bodyPr/>
        <a:lstStyle/>
        <a:p>
          <a:endParaRPr lang="en-IN"/>
        </a:p>
      </dgm:t>
    </dgm:pt>
    <dgm:pt modelId="{3245F199-65DB-4C65-87FB-C92511D4FF9E}">
      <dgm:prSet phldrT="[Text]"/>
      <dgm:spPr>
        <a:xfrm>
          <a:off x="2877164" y="262064"/>
          <a:ext cx="2318265" cy="463653"/>
        </a:xfrm>
        <a:solidFill>
          <a:srgbClr val="8D6374">
            <a:hueOff val="-6356385"/>
            <a:satOff val="1676"/>
            <a:lumOff val="85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WATERFALL CHART</a:t>
          </a:r>
          <a:endParaRPr lang="en-IN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D0986F32-7E92-4478-956C-0BA8A90DE55A}" type="sibTrans" cxnId="{C448912A-026E-4FB6-B129-9E4703D57FDB}">
      <dgm:prSet/>
      <dgm:spPr/>
      <dgm:t>
        <a:bodyPr/>
        <a:lstStyle/>
        <a:p>
          <a:endParaRPr lang="en-IN"/>
        </a:p>
      </dgm:t>
    </dgm:pt>
    <dgm:pt modelId="{A77016A2-E362-45E3-B968-FB1C9D2B9204}" type="parTrans" cxnId="{C448912A-026E-4FB6-B129-9E4703D57FDB}">
      <dgm:prSet/>
      <dgm:spPr/>
      <dgm:t>
        <a:bodyPr/>
        <a:lstStyle/>
        <a:p>
          <a:endParaRPr lang="en-IN"/>
        </a:p>
      </dgm:t>
    </dgm:pt>
    <dgm:pt modelId="{F150CC7D-A006-4188-8123-0E38E5A34229}">
      <dgm:prSet phldrT="[Text]" custT="1"/>
      <dgm:spPr>
        <a:xfrm>
          <a:off x="8484684" y="262064"/>
          <a:ext cx="2318265" cy="463653"/>
        </a:xfrm>
        <a:solidFill>
          <a:srgbClr val="8D6374">
            <a:hueOff val="-19069156"/>
            <a:satOff val="5029"/>
            <a:lumOff val="2549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IN" sz="18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CARD</a:t>
          </a:r>
          <a:endParaRPr lang="en-IN" sz="18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gm:t>
    </dgm:pt>
    <dgm:pt modelId="{2BA71FC6-10FF-4391-85AC-82A5607B66CA}" type="sibTrans" cxnId="{84FA744E-9866-4210-873C-622A8F28F3C6}">
      <dgm:prSet/>
      <dgm:spPr/>
      <dgm:t>
        <a:bodyPr/>
        <a:lstStyle/>
        <a:p>
          <a:endParaRPr lang="en-IN"/>
        </a:p>
      </dgm:t>
    </dgm:pt>
    <dgm:pt modelId="{4E1C3F49-0403-40E4-A9BD-9E220C6F975F}" type="parTrans" cxnId="{84FA744E-9866-4210-873C-622A8F28F3C6}">
      <dgm:prSet/>
      <dgm:spPr/>
      <dgm:t>
        <a:bodyPr/>
        <a:lstStyle/>
        <a:p>
          <a:endParaRPr lang="en-IN"/>
        </a:p>
      </dgm:t>
    </dgm:pt>
    <dgm:pt modelId="{6F71D76D-2639-4348-8CBD-CF19178C1E34}" type="pres">
      <dgm:prSet presAssocID="{6CFC9FF9-31B7-46C7-A85E-B904B54EA3A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90B69618-35D6-474A-8B1F-D4D24A086D42}" type="pres">
      <dgm:prSet presAssocID="{002B8DDB-7910-4862-9D56-76C9712D922B}" presName="composite" presStyleCnt="0"/>
      <dgm:spPr/>
      <dgm:t>
        <a:bodyPr/>
        <a:lstStyle/>
        <a:p>
          <a:endParaRPr lang="en-US"/>
        </a:p>
      </dgm:t>
    </dgm:pt>
    <dgm:pt modelId="{57787DED-01AD-42A9-AA70-E5E379631FC4}" type="pres">
      <dgm:prSet presAssocID="{002B8DDB-7910-4862-9D56-76C9712D922B}" presName="Accent" presStyleLbl="alignAcc1" presStyleIdx="0" presStyleCnt="4"/>
      <dgm:spPr>
        <a:xfrm>
          <a:off x="4580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9E0717F-C11B-4895-ACE7-DC99E14361F8}" type="pres">
      <dgm:prSet presAssocID="{002B8DDB-7910-4862-9D56-76C9712D922B}" presName="Image" presStyleLbl="node1" presStyleIdx="0" presStyleCnt="4" custFlipVert="1" custScaleX="14518" custScaleY="14858" custLinFactNeighborX="45483" custLinFactNeighborY="-23899"/>
      <dgm:spPr>
        <a:xfrm>
          <a:off x="44019" y="862203"/>
          <a:ext cx="2347650" cy="2004508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7480630-1573-4519-B763-A688A5318049}" type="pres">
      <dgm:prSet presAssocID="{002B8DDB-7910-4862-9D56-76C9712D922B}" presName="Child" presStyleLbl="revTx" presStyleIdx="0" presStyleCnt="4" custScaleY="84735" custLinFactNeighborX="6204" custLinFactNeighborY="210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6F6C04D-DC66-477E-8A5D-54122DA212B8}" type="pres">
      <dgm:prSet presAssocID="{002B8DDB-7910-4862-9D56-76C9712D922B}" presName="Parent" presStyleLbl="align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5BDFEF8-089F-4D54-AC63-80FE24E2FD3B}" type="pres">
      <dgm:prSet presAssocID="{674B6628-0778-44C9-A5C7-E9AAE401A9F4}" presName="sibTrans" presStyleCnt="0"/>
      <dgm:spPr/>
      <dgm:t>
        <a:bodyPr/>
        <a:lstStyle/>
        <a:p>
          <a:endParaRPr lang="en-US"/>
        </a:p>
      </dgm:t>
    </dgm:pt>
    <dgm:pt modelId="{2546A96F-D1B5-4F15-9800-BE8C0B7CF1DB}" type="pres">
      <dgm:prSet presAssocID="{3245F199-65DB-4C65-87FB-C92511D4FF9E}" presName="composite" presStyleCnt="0"/>
      <dgm:spPr/>
      <dgm:t>
        <a:bodyPr/>
        <a:lstStyle/>
        <a:p>
          <a:endParaRPr lang="en-US"/>
        </a:p>
      </dgm:t>
    </dgm:pt>
    <dgm:pt modelId="{1B1BBD83-290C-4031-BCD5-F4772BABABF8}" type="pres">
      <dgm:prSet presAssocID="{3245F199-65DB-4C65-87FB-C92511D4FF9E}" presName="Accent" presStyleLbl="alignAcc1" presStyleIdx="1" presStyleCnt="4"/>
      <dgm:spPr>
        <a:xfrm>
          <a:off x="2877164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0065BDB-1C7C-4E17-BDE8-7B4C3C01048D}" type="pres">
      <dgm:prSet presAssocID="{3245F199-65DB-4C65-87FB-C92511D4FF9E}" presName="Image" presStyleLbl="node1" presStyleIdx="1" presStyleCnt="4" custFlipVert="1" custScaleX="60845" custScaleY="42600" custLinFactNeighborX="59400" custLinFactNeighborY="29475"/>
      <dgm:spPr>
        <a:xfrm>
          <a:off x="2993077" y="864813"/>
          <a:ext cx="2194701" cy="18777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53AA971-D0D6-4B46-90F6-9A1016B855B0}" type="pres">
      <dgm:prSet presAssocID="{3245F199-65DB-4C65-87FB-C92511D4FF9E}" presName="Child" presStyleLbl="revTx" presStyleIdx="1" presStyleCnt="4" custScaleY="87399" custLinFactNeighborX="504" custLinFactNeighborY="688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636898-9E97-4239-8679-332BCD5191ED}" type="pres">
      <dgm:prSet presAssocID="{3245F199-65DB-4C65-87FB-C92511D4FF9E}" presName="Parent" presStyleLbl="align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C59B01E-17B0-4A76-8CA3-3FECB1AA697A}" type="pres">
      <dgm:prSet presAssocID="{D0986F32-7E92-4478-956C-0BA8A90DE55A}" presName="sibTrans" presStyleCnt="0"/>
      <dgm:spPr/>
      <dgm:t>
        <a:bodyPr/>
        <a:lstStyle/>
        <a:p>
          <a:endParaRPr lang="en-US"/>
        </a:p>
      </dgm:t>
    </dgm:pt>
    <dgm:pt modelId="{03F68073-DCF4-4957-B324-C85B0C7A27A1}" type="pres">
      <dgm:prSet presAssocID="{DD2BE9D0-7E60-470C-9367-F88FAF85A5EF}" presName="composite" presStyleCnt="0"/>
      <dgm:spPr/>
      <dgm:t>
        <a:bodyPr/>
        <a:lstStyle/>
        <a:p>
          <a:endParaRPr lang="en-US"/>
        </a:p>
      </dgm:t>
    </dgm:pt>
    <dgm:pt modelId="{26D74A02-1611-438D-B211-A3728810B1B5}" type="pres">
      <dgm:prSet presAssocID="{DD2BE9D0-7E60-470C-9367-F88FAF85A5EF}" presName="Accent" presStyleLbl="alignAcc1" presStyleIdx="2" presStyleCnt="4"/>
      <dgm:spPr>
        <a:xfrm>
          <a:off x="5680924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EE19715-7063-479E-AD69-40B2D74880FE}" type="pres">
      <dgm:prSet presAssocID="{DD2BE9D0-7E60-470C-9367-F88FAF85A5EF}" presName="Image" presStyleLbl="node1" presStyleIdx="2" presStyleCnt="4" custFlipHor="1" custScaleX="11911" custScaleY="6361" custLinFactNeighborX="1795" custLinFactNeighborY="-699"/>
      <dgm:spPr>
        <a:xfrm>
          <a:off x="5796837" y="864813"/>
          <a:ext cx="2194701" cy="18777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2F7411A-4202-4A6F-B9CB-48559F1248E0}" type="pres">
      <dgm:prSet presAssocID="{DD2BE9D0-7E60-470C-9367-F88FAF85A5EF}" presName="Child" presStyleLbl="revTx" presStyleIdx="2" presStyleCnt="4" custScaleY="90361" custLinFactNeighborX="481" custLinFactNeighborY="751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A280CD4-E98D-4980-B0E8-7CF6B4056784}" type="pres">
      <dgm:prSet presAssocID="{DD2BE9D0-7E60-470C-9367-F88FAF85A5EF}" presName="Parent" presStyleLbl="align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E13F13F-4B48-4084-B472-3BC50A664458}" type="pres">
      <dgm:prSet presAssocID="{F5BC18AF-528A-4367-927C-6DA4BCDC2532}" presName="sibTrans" presStyleCnt="0"/>
      <dgm:spPr/>
      <dgm:t>
        <a:bodyPr/>
        <a:lstStyle/>
        <a:p>
          <a:endParaRPr lang="en-US"/>
        </a:p>
      </dgm:t>
    </dgm:pt>
    <dgm:pt modelId="{6D69D2D9-F061-498B-BC28-AB04FEF983EE}" type="pres">
      <dgm:prSet presAssocID="{F150CC7D-A006-4188-8123-0E38E5A34229}" presName="composite" presStyleCnt="0"/>
      <dgm:spPr/>
      <dgm:t>
        <a:bodyPr/>
        <a:lstStyle/>
        <a:p>
          <a:endParaRPr lang="en-US"/>
        </a:p>
      </dgm:t>
    </dgm:pt>
    <dgm:pt modelId="{F7293C76-312F-488E-A2AC-56B00F46A674}" type="pres">
      <dgm:prSet presAssocID="{F150CC7D-A006-4188-8123-0E38E5A34229}" presName="Accent" presStyleLbl="alignAcc1" presStyleIdx="3" presStyleCnt="4"/>
      <dgm:spPr>
        <a:xfrm>
          <a:off x="8484684" y="725717"/>
          <a:ext cx="0" cy="4172877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2003D32-728E-463F-8F06-7236542B63EC}" type="pres">
      <dgm:prSet presAssocID="{F150CC7D-A006-4188-8123-0E38E5A34229}" presName="Image" presStyleLbl="node1" presStyleIdx="3" presStyleCnt="4" custLinFactNeighborX="7008" custLinFactNeighborY="31915"/>
      <dgm:spPr>
        <a:xfrm>
          <a:off x="8600597" y="864813"/>
          <a:ext cx="2194701" cy="18777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2AD1364-1C8B-408A-99CE-FA0216B25D62}" type="pres">
      <dgm:prSet presAssocID="{F150CC7D-A006-4188-8123-0E38E5A34229}" presName="Child" presStyleLbl="revTx" presStyleIdx="3" presStyleCnt="4" custScaleY="92042" custLinFactNeighborY="783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D4289B7-083F-476C-8D29-69F93CF55D63}" type="pres">
      <dgm:prSet presAssocID="{F150CC7D-A006-4188-8123-0E38E5A34229}" presName="Parent" presStyleLbl="align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9BE753C-7A88-4526-BF2F-98568ADC3742}" type="presOf" srcId="{886EDA2C-7567-4951-99AC-16087B0BE1BF}" destId="{67480630-1573-4519-B763-A688A5318049}" srcOrd="0" destOrd="0" presId="urn:microsoft.com/office/officeart/2008/layout/TitlePictureLineup"/>
    <dgm:cxn modelId="{9257E622-36C8-439D-9483-63D099445E5E}" type="presOf" srcId="{DD2BE9D0-7E60-470C-9367-F88FAF85A5EF}" destId="{8A280CD4-E98D-4980-B0E8-7CF6B4056784}" srcOrd="0" destOrd="0" presId="urn:microsoft.com/office/officeart/2008/layout/TitlePictureLineup"/>
    <dgm:cxn modelId="{9DFDB530-72BF-49F5-ABE0-EF96D4321992}" srcId="{DD2BE9D0-7E60-470C-9367-F88FAF85A5EF}" destId="{6529DDB7-C65F-4F7B-95B1-485B2369561A}" srcOrd="0" destOrd="0" parTransId="{71E0E6E1-CB7A-4535-8D5D-CA5E7F705094}" sibTransId="{D38347BC-BC36-44EA-94EE-F290DAD7F061}"/>
    <dgm:cxn modelId="{84FA744E-9866-4210-873C-622A8F28F3C6}" srcId="{6CFC9FF9-31B7-46C7-A85E-B904B54EA3A8}" destId="{F150CC7D-A006-4188-8123-0E38E5A34229}" srcOrd="3" destOrd="0" parTransId="{4E1C3F49-0403-40E4-A9BD-9E220C6F975F}" sibTransId="{2BA71FC6-10FF-4391-85AC-82A5607B66CA}"/>
    <dgm:cxn modelId="{A71BFC3F-8C8E-4C5C-BCB1-3F68E0C0F0B1}" srcId="{6CFC9FF9-31B7-46C7-A85E-B904B54EA3A8}" destId="{DD2BE9D0-7E60-470C-9367-F88FAF85A5EF}" srcOrd="2" destOrd="0" parTransId="{6B5DF8D1-156C-459E-9416-D39E01AF106C}" sibTransId="{F5BC18AF-528A-4367-927C-6DA4BCDC2532}"/>
    <dgm:cxn modelId="{A04960F4-9538-4049-BF1F-D0BA3499C7DC}" type="presOf" srcId="{F150CC7D-A006-4188-8123-0E38E5A34229}" destId="{BD4289B7-083F-476C-8D29-69F93CF55D63}" srcOrd="0" destOrd="0" presId="urn:microsoft.com/office/officeart/2008/layout/TitlePictureLineup"/>
    <dgm:cxn modelId="{F4792EC3-25ED-40CA-85B4-06B367C04986}" type="presOf" srcId="{6529DDB7-C65F-4F7B-95B1-485B2369561A}" destId="{82F7411A-4202-4A6F-B9CB-48559F1248E0}" srcOrd="0" destOrd="0" presId="urn:microsoft.com/office/officeart/2008/layout/TitlePictureLineup"/>
    <dgm:cxn modelId="{287E5A62-72F5-4B2E-BAB4-C059185DF2F8}" srcId="{3245F199-65DB-4C65-87FB-C92511D4FF9E}" destId="{C40576EA-F393-4036-BC1E-0D72E3297A23}" srcOrd="0" destOrd="0" parTransId="{84012494-077E-423D-B9FD-B984D48A23DB}" sibTransId="{0C0C3ED7-D9AE-4BD6-865C-D62B56CE1056}"/>
    <dgm:cxn modelId="{C448912A-026E-4FB6-B129-9E4703D57FDB}" srcId="{6CFC9FF9-31B7-46C7-A85E-B904B54EA3A8}" destId="{3245F199-65DB-4C65-87FB-C92511D4FF9E}" srcOrd="1" destOrd="0" parTransId="{A77016A2-E362-45E3-B968-FB1C9D2B9204}" sibTransId="{D0986F32-7E92-4478-956C-0BA8A90DE55A}"/>
    <dgm:cxn modelId="{5F79C863-6D03-4368-AAA1-0633B30FEBDC}" srcId="{002B8DDB-7910-4862-9D56-76C9712D922B}" destId="{886EDA2C-7567-4951-99AC-16087B0BE1BF}" srcOrd="0" destOrd="0" parTransId="{606D02EA-3082-4CA6-A4F6-7432A52807AC}" sibTransId="{6A0173AC-0DE3-4A08-BEBB-CF028CBB63C9}"/>
    <dgm:cxn modelId="{9444A6C4-636F-40CA-9014-EC2177D6E69C}" type="presOf" srcId="{C40576EA-F393-4036-BC1E-0D72E3297A23}" destId="{353AA971-D0D6-4B46-90F6-9A1016B855B0}" srcOrd="0" destOrd="0" presId="urn:microsoft.com/office/officeart/2008/layout/TitlePictureLineup"/>
    <dgm:cxn modelId="{EC19960F-AC7B-47A8-B166-7BF4D2B26411}" type="presOf" srcId="{002B8DDB-7910-4862-9D56-76C9712D922B}" destId="{56F6C04D-DC66-477E-8A5D-54122DA212B8}" srcOrd="0" destOrd="0" presId="urn:microsoft.com/office/officeart/2008/layout/TitlePictureLineup"/>
    <dgm:cxn modelId="{4EB2862B-2B42-4606-9BC0-C1C80997886C}" type="presOf" srcId="{6CFC9FF9-31B7-46C7-A85E-B904B54EA3A8}" destId="{6F71D76D-2639-4348-8CBD-CF19178C1E34}" srcOrd="0" destOrd="0" presId="urn:microsoft.com/office/officeart/2008/layout/TitlePictureLineup"/>
    <dgm:cxn modelId="{D39F2DBE-EBBF-4003-AD19-B5B5578C6842}" srcId="{F150CC7D-A006-4188-8123-0E38E5A34229}" destId="{3FEACED3-BC3E-4B0B-8B9B-6DDDBE21A52D}" srcOrd="0" destOrd="0" parTransId="{1A9E9FDF-341F-45C6-94C6-14E050097823}" sibTransId="{9F16F694-501F-44D6-B6A9-8C52B8B43A02}"/>
    <dgm:cxn modelId="{E13ACBF8-1F9D-4E3F-B78D-332819285574}" type="presOf" srcId="{3FEACED3-BC3E-4B0B-8B9B-6DDDBE21A52D}" destId="{12AD1364-1C8B-408A-99CE-FA0216B25D62}" srcOrd="0" destOrd="0" presId="urn:microsoft.com/office/officeart/2008/layout/TitlePictureLineup"/>
    <dgm:cxn modelId="{4899E7CE-E172-4DD4-B98B-F6C5B17103A8}" type="presOf" srcId="{3245F199-65DB-4C65-87FB-C92511D4FF9E}" destId="{9E636898-9E97-4239-8679-332BCD5191ED}" srcOrd="0" destOrd="0" presId="urn:microsoft.com/office/officeart/2008/layout/TitlePictureLineup"/>
    <dgm:cxn modelId="{73686740-75CA-4B68-BCEA-74B44634D427}" srcId="{6CFC9FF9-31B7-46C7-A85E-B904B54EA3A8}" destId="{002B8DDB-7910-4862-9D56-76C9712D922B}" srcOrd="0" destOrd="0" parTransId="{5724E8CC-766D-4EC7-A65F-416DE94C3B61}" sibTransId="{674B6628-0778-44C9-A5C7-E9AAE401A9F4}"/>
    <dgm:cxn modelId="{3911A9E5-A5DF-4776-8DAD-FEF837B2BB6F}" type="presParOf" srcId="{6F71D76D-2639-4348-8CBD-CF19178C1E34}" destId="{90B69618-35D6-474A-8B1F-D4D24A086D42}" srcOrd="0" destOrd="0" presId="urn:microsoft.com/office/officeart/2008/layout/TitlePictureLineup"/>
    <dgm:cxn modelId="{C819C19B-3A6E-4A93-B466-B10111FD4297}" type="presParOf" srcId="{90B69618-35D6-474A-8B1F-D4D24A086D42}" destId="{57787DED-01AD-42A9-AA70-E5E379631FC4}" srcOrd="0" destOrd="0" presId="urn:microsoft.com/office/officeart/2008/layout/TitlePictureLineup"/>
    <dgm:cxn modelId="{B724D922-4F32-4F2C-9455-2910327D02B0}" type="presParOf" srcId="{90B69618-35D6-474A-8B1F-D4D24A086D42}" destId="{69E0717F-C11B-4895-ACE7-DC99E14361F8}" srcOrd="1" destOrd="0" presId="urn:microsoft.com/office/officeart/2008/layout/TitlePictureLineup"/>
    <dgm:cxn modelId="{F5D59498-6C41-42B6-BAC3-42D8CF6463AC}" type="presParOf" srcId="{90B69618-35D6-474A-8B1F-D4D24A086D42}" destId="{67480630-1573-4519-B763-A688A5318049}" srcOrd="2" destOrd="0" presId="urn:microsoft.com/office/officeart/2008/layout/TitlePictureLineup"/>
    <dgm:cxn modelId="{3154402D-9FF5-49C6-9A78-7EA484F68DD0}" type="presParOf" srcId="{90B69618-35D6-474A-8B1F-D4D24A086D42}" destId="{56F6C04D-DC66-477E-8A5D-54122DA212B8}" srcOrd="3" destOrd="0" presId="urn:microsoft.com/office/officeart/2008/layout/TitlePictureLineup"/>
    <dgm:cxn modelId="{F7EA583E-BE54-4DF6-8C9B-0D3FD8CECB97}" type="presParOf" srcId="{6F71D76D-2639-4348-8CBD-CF19178C1E34}" destId="{25BDFEF8-089F-4D54-AC63-80FE24E2FD3B}" srcOrd="1" destOrd="0" presId="urn:microsoft.com/office/officeart/2008/layout/TitlePictureLineup"/>
    <dgm:cxn modelId="{B067F135-DB8A-4C68-9C6A-4E707B651015}" type="presParOf" srcId="{6F71D76D-2639-4348-8CBD-CF19178C1E34}" destId="{2546A96F-D1B5-4F15-9800-BE8C0B7CF1DB}" srcOrd="2" destOrd="0" presId="urn:microsoft.com/office/officeart/2008/layout/TitlePictureLineup"/>
    <dgm:cxn modelId="{FB4F22B2-9CD6-4D73-A9C2-8F050C8CBE16}" type="presParOf" srcId="{2546A96F-D1B5-4F15-9800-BE8C0B7CF1DB}" destId="{1B1BBD83-290C-4031-BCD5-F4772BABABF8}" srcOrd="0" destOrd="0" presId="urn:microsoft.com/office/officeart/2008/layout/TitlePictureLineup"/>
    <dgm:cxn modelId="{6AC135AA-F757-4CF6-A0D8-01414FB839DB}" type="presParOf" srcId="{2546A96F-D1B5-4F15-9800-BE8C0B7CF1DB}" destId="{60065BDB-1C7C-4E17-BDE8-7B4C3C01048D}" srcOrd="1" destOrd="0" presId="urn:microsoft.com/office/officeart/2008/layout/TitlePictureLineup"/>
    <dgm:cxn modelId="{E05D4746-13DE-4017-B46F-879A40A8CD10}" type="presParOf" srcId="{2546A96F-D1B5-4F15-9800-BE8C0B7CF1DB}" destId="{353AA971-D0D6-4B46-90F6-9A1016B855B0}" srcOrd="2" destOrd="0" presId="urn:microsoft.com/office/officeart/2008/layout/TitlePictureLineup"/>
    <dgm:cxn modelId="{A67E39D0-325A-4CEB-BC27-D77E931B9BDD}" type="presParOf" srcId="{2546A96F-D1B5-4F15-9800-BE8C0B7CF1DB}" destId="{9E636898-9E97-4239-8679-332BCD5191ED}" srcOrd="3" destOrd="0" presId="urn:microsoft.com/office/officeart/2008/layout/TitlePictureLineup"/>
    <dgm:cxn modelId="{17559A5F-627E-4D43-88FC-8F9BA92046B5}" type="presParOf" srcId="{6F71D76D-2639-4348-8CBD-CF19178C1E34}" destId="{4C59B01E-17B0-4A76-8CA3-3FECB1AA697A}" srcOrd="3" destOrd="0" presId="urn:microsoft.com/office/officeart/2008/layout/TitlePictureLineup"/>
    <dgm:cxn modelId="{AC0E1D42-4DA1-48FB-8331-749256BFBF45}" type="presParOf" srcId="{6F71D76D-2639-4348-8CBD-CF19178C1E34}" destId="{03F68073-DCF4-4957-B324-C85B0C7A27A1}" srcOrd="4" destOrd="0" presId="urn:microsoft.com/office/officeart/2008/layout/TitlePictureLineup"/>
    <dgm:cxn modelId="{E62F8AA8-3DDA-4B49-AEB6-D69544B519C2}" type="presParOf" srcId="{03F68073-DCF4-4957-B324-C85B0C7A27A1}" destId="{26D74A02-1611-438D-B211-A3728810B1B5}" srcOrd="0" destOrd="0" presId="urn:microsoft.com/office/officeart/2008/layout/TitlePictureLineup"/>
    <dgm:cxn modelId="{093EDDFB-1DBD-4EEF-AF25-E4646572A944}" type="presParOf" srcId="{03F68073-DCF4-4957-B324-C85B0C7A27A1}" destId="{7EE19715-7063-479E-AD69-40B2D74880FE}" srcOrd="1" destOrd="0" presId="urn:microsoft.com/office/officeart/2008/layout/TitlePictureLineup"/>
    <dgm:cxn modelId="{C6BD38EB-A9A0-4918-AD4D-1F1268616E58}" type="presParOf" srcId="{03F68073-DCF4-4957-B324-C85B0C7A27A1}" destId="{82F7411A-4202-4A6F-B9CB-48559F1248E0}" srcOrd="2" destOrd="0" presId="urn:microsoft.com/office/officeart/2008/layout/TitlePictureLineup"/>
    <dgm:cxn modelId="{D5C5BD8F-96E4-42C7-A067-608EFEA308DE}" type="presParOf" srcId="{03F68073-DCF4-4957-B324-C85B0C7A27A1}" destId="{8A280CD4-E98D-4980-B0E8-7CF6B4056784}" srcOrd="3" destOrd="0" presId="urn:microsoft.com/office/officeart/2008/layout/TitlePictureLineup"/>
    <dgm:cxn modelId="{115178D4-0399-4139-9B67-6C5781759C68}" type="presParOf" srcId="{6F71D76D-2639-4348-8CBD-CF19178C1E34}" destId="{BE13F13F-4B48-4084-B472-3BC50A664458}" srcOrd="5" destOrd="0" presId="urn:microsoft.com/office/officeart/2008/layout/TitlePictureLineup"/>
    <dgm:cxn modelId="{C20771C3-3774-47C2-B9BC-CCF01A9FD456}" type="presParOf" srcId="{6F71D76D-2639-4348-8CBD-CF19178C1E34}" destId="{6D69D2D9-F061-498B-BC28-AB04FEF983EE}" srcOrd="6" destOrd="0" presId="urn:microsoft.com/office/officeart/2008/layout/TitlePictureLineup"/>
    <dgm:cxn modelId="{7F049D31-8B53-4232-8425-0393742C1981}" type="presParOf" srcId="{6D69D2D9-F061-498B-BC28-AB04FEF983EE}" destId="{F7293C76-312F-488E-A2AC-56B00F46A674}" srcOrd="0" destOrd="0" presId="urn:microsoft.com/office/officeart/2008/layout/TitlePictureLineup"/>
    <dgm:cxn modelId="{CAEC01D0-A942-43D0-A514-88214945E3E1}" type="presParOf" srcId="{6D69D2D9-F061-498B-BC28-AB04FEF983EE}" destId="{32003D32-728E-463F-8F06-7236542B63EC}" srcOrd="1" destOrd="0" presId="urn:microsoft.com/office/officeart/2008/layout/TitlePictureLineup"/>
    <dgm:cxn modelId="{75081E8C-96A5-4506-B55F-B3D6E38775A6}" type="presParOf" srcId="{6D69D2D9-F061-498B-BC28-AB04FEF983EE}" destId="{12AD1364-1C8B-408A-99CE-FA0216B25D62}" srcOrd="2" destOrd="0" presId="urn:microsoft.com/office/officeart/2008/layout/TitlePictureLineup"/>
    <dgm:cxn modelId="{6AF149A6-2C00-46EA-A19B-91B6E65CB0BD}" type="presParOf" srcId="{6D69D2D9-F061-498B-BC28-AB04FEF983EE}" destId="{BD4289B7-083F-476C-8D29-69F93CF55D63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75DB9-279E-484E-A280-69743F73BE88}">
      <dsp:nvSpPr>
        <dsp:cNvPr id="0" name=""/>
        <dsp:cNvSpPr/>
      </dsp:nvSpPr>
      <dsp:spPr>
        <a:xfrm>
          <a:off x="0" y="1465769"/>
          <a:ext cx="11318542" cy="19543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AFACB-3559-4E2C-A906-AA696645F82A}">
      <dsp:nvSpPr>
        <dsp:cNvPr id="0" name=""/>
        <dsp:cNvSpPr/>
      </dsp:nvSpPr>
      <dsp:spPr>
        <a:xfrm>
          <a:off x="4973" y="0"/>
          <a:ext cx="3282819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There are total 24 columns and 51291 rows in dataset. Furniture, Office Supplies and Technology are the categories for sale.</a:t>
          </a:r>
          <a:endParaRPr lang="en-US" sz="1900" b="1" kern="1200" dirty="0"/>
        </a:p>
      </dsp:txBody>
      <dsp:txXfrm>
        <a:off x="4973" y="0"/>
        <a:ext cx="3282819" cy="1954359"/>
      </dsp:txXfrm>
    </dsp:sp>
    <dsp:sp modelId="{ADDE8808-73B4-43D0-9359-4983DEB874C6}">
      <dsp:nvSpPr>
        <dsp:cNvPr id="0" name=""/>
        <dsp:cNvSpPr/>
      </dsp:nvSpPr>
      <dsp:spPr>
        <a:xfrm>
          <a:off x="1351602" y="2131341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CC5E7-B10F-45A0-A9BD-47A76481F8E4}">
      <dsp:nvSpPr>
        <dsp:cNvPr id="0" name=""/>
        <dsp:cNvSpPr/>
      </dsp:nvSpPr>
      <dsp:spPr>
        <a:xfrm>
          <a:off x="3451934" y="2931538"/>
          <a:ext cx="3282819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Perform ETL i.e. Extract Transform and Load.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Sort and Clean the data.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Data Modelling is done to relate the data elements</a:t>
          </a:r>
          <a:endParaRPr lang="en-US" sz="1900" b="1" kern="1200" dirty="0"/>
        </a:p>
      </dsp:txBody>
      <dsp:txXfrm>
        <a:off x="3451934" y="2931538"/>
        <a:ext cx="3282819" cy="1954359"/>
      </dsp:txXfrm>
    </dsp:sp>
    <dsp:sp modelId="{22A31A83-5DB8-49F9-8F6B-840CFF1409D3}">
      <dsp:nvSpPr>
        <dsp:cNvPr id="0" name=""/>
        <dsp:cNvSpPr/>
      </dsp:nvSpPr>
      <dsp:spPr>
        <a:xfrm>
          <a:off x="4849049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B6394-94A2-49B3-8920-DD43B80E054F}">
      <dsp:nvSpPr>
        <dsp:cNvPr id="0" name=""/>
        <dsp:cNvSpPr/>
      </dsp:nvSpPr>
      <dsp:spPr>
        <a:xfrm>
          <a:off x="6898895" y="0"/>
          <a:ext cx="3282819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From the data modelling, It can be identified where the sales are lacking, shipping cost per sales, which is  the top category and what are the target sales etc</a:t>
          </a:r>
          <a:r>
            <a:rPr lang="en-IN" sz="1900" kern="1200" dirty="0" smtClean="0"/>
            <a:t>. </a:t>
          </a:r>
          <a:endParaRPr lang="en-US" sz="1900" kern="1200" dirty="0"/>
        </a:p>
      </dsp:txBody>
      <dsp:txXfrm>
        <a:off x="6898895" y="0"/>
        <a:ext cx="3282819" cy="1954359"/>
      </dsp:txXfrm>
    </dsp:sp>
    <dsp:sp modelId="{E3DFBA29-D376-42D9-ACEF-C6704DA96A89}">
      <dsp:nvSpPr>
        <dsp:cNvPr id="0" name=""/>
        <dsp:cNvSpPr/>
      </dsp:nvSpPr>
      <dsp:spPr>
        <a:xfrm>
          <a:off x="8296010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87DED-01AD-42A9-AA70-E5E379631FC4}">
      <dsp:nvSpPr>
        <dsp:cNvPr id="0" name=""/>
        <dsp:cNvSpPr/>
      </dsp:nvSpPr>
      <dsp:spPr>
        <a:xfrm>
          <a:off x="3266" y="708492"/>
          <a:ext cx="0" cy="4460666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0717F-C11B-4895-ACE7-DC99E14361F8}">
      <dsp:nvSpPr>
        <dsp:cNvPr id="0" name=""/>
        <dsp:cNvSpPr/>
      </dsp:nvSpPr>
      <dsp:spPr>
        <a:xfrm flipV="1">
          <a:off x="2196964" y="1231984"/>
          <a:ext cx="340601" cy="29824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630-1573-4519-B763-A688A5318049}">
      <dsp:nvSpPr>
        <dsp:cNvPr id="0" name=""/>
        <dsp:cNvSpPr/>
      </dsp:nvSpPr>
      <dsp:spPr>
        <a:xfrm>
          <a:off x="212007" y="3111693"/>
          <a:ext cx="2308948" cy="1810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A funnel chart represents the sale of different categories. Here it can be identified in which category the sale is lacking.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212007" y="3111693"/>
        <a:ext cx="2308948" cy="1810347"/>
      </dsp:txXfrm>
    </dsp:sp>
    <dsp:sp modelId="{56F6C04D-DC66-477E-8A5D-54122DA212B8}">
      <dsp:nvSpPr>
        <dsp:cNvPr id="0" name=""/>
        <dsp:cNvSpPr/>
      </dsp:nvSpPr>
      <dsp:spPr>
        <a:xfrm>
          <a:off x="3266" y="212863"/>
          <a:ext cx="2478148" cy="495629"/>
        </a:xfrm>
        <a:prstGeom prst="rect">
          <a:avLst/>
        </a:prstGeom>
        <a:solidFill>
          <a:srgbClr val="8D6374"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FUNNEL CHART</a:t>
          </a:r>
          <a:endParaRPr lang="en-IN" sz="15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3266" y="212863"/>
        <a:ext cx="2478148" cy="495629"/>
      </dsp:txXfrm>
    </dsp:sp>
    <dsp:sp modelId="{1B1BBD83-290C-4031-BCD5-F4772BABABF8}">
      <dsp:nvSpPr>
        <dsp:cNvPr id="0" name=""/>
        <dsp:cNvSpPr/>
      </dsp:nvSpPr>
      <dsp:spPr>
        <a:xfrm>
          <a:off x="3011341" y="708492"/>
          <a:ext cx="0" cy="4460666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65BDB-1C7C-4E17-BDE8-7B4C3C01048D}">
      <dsp:nvSpPr>
        <dsp:cNvPr id="0" name=""/>
        <dsp:cNvSpPr/>
      </dsp:nvSpPr>
      <dsp:spPr>
        <a:xfrm flipV="1">
          <a:off x="4988111" y="2024928"/>
          <a:ext cx="1427462" cy="855109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AA971-D0D6-4B46-90F6-9A1016B855B0}">
      <dsp:nvSpPr>
        <dsp:cNvPr id="0" name=""/>
        <dsp:cNvSpPr/>
      </dsp:nvSpPr>
      <dsp:spPr>
        <a:xfrm>
          <a:off x="3365421" y="3147945"/>
          <a:ext cx="2346062" cy="156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Stacked column chart shows the step by step increasing of sales by year.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3365421" y="3147945"/>
        <a:ext cx="2346062" cy="1562133"/>
      </dsp:txXfrm>
    </dsp:sp>
    <dsp:sp modelId="{9E636898-9E97-4239-8679-332BCD5191ED}">
      <dsp:nvSpPr>
        <dsp:cNvPr id="0" name=""/>
        <dsp:cNvSpPr/>
      </dsp:nvSpPr>
      <dsp:spPr>
        <a:xfrm>
          <a:off x="3011341" y="212863"/>
          <a:ext cx="2478148" cy="495629"/>
        </a:xfrm>
        <a:prstGeom prst="rect">
          <a:avLst/>
        </a:prstGeom>
        <a:solidFill>
          <a:srgbClr val="8D6374">
            <a:hueOff val="-6356385"/>
            <a:satOff val="1676"/>
            <a:lumOff val="85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STACKED COLUMN CHART</a:t>
          </a:r>
          <a:endParaRPr lang="en-IN" sz="15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3011341" y="212863"/>
        <a:ext cx="2478148" cy="495629"/>
      </dsp:txXfrm>
    </dsp:sp>
    <dsp:sp modelId="{26D74A02-1611-438D-B211-A3728810B1B5}">
      <dsp:nvSpPr>
        <dsp:cNvPr id="0" name=""/>
        <dsp:cNvSpPr/>
      </dsp:nvSpPr>
      <dsp:spPr>
        <a:xfrm>
          <a:off x="6019416" y="708492"/>
          <a:ext cx="0" cy="4460666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9715-7063-479E-AD69-40B2D74880FE}">
      <dsp:nvSpPr>
        <dsp:cNvPr id="0" name=""/>
        <dsp:cNvSpPr/>
      </dsp:nvSpPr>
      <dsp:spPr>
        <a:xfrm flipH="1">
          <a:off x="7218747" y="1782958"/>
          <a:ext cx="279439" cy="12768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411A-4202-4A6F-B9CB-48559F1248E0}">
      <dsp:nvSpPr>
        <dsp:cNvPr id="0" name=""/>
        <dsp:cNvSpPr/>
      </dsp:nvSpPr>
      <dsp:spPr>
        <a:xfrm>
          <a:off x="6154608" y="3148683"/>
          <a:ext cx="2346062" cy="208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Pie chart gives the details of the category wise profit 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6154608" y="3148683"/>
        <a:ext cx="2346062" cy="2082530"/>
      </dsp:txXfrm>
    </dsp:sp>
    <dsp:sp modelId="{8A280CD4-E98D-4980-B0E8-7CF6B4056784}">
      <dsp:nvSpPr>
        <dsp:cNvPr id="0" name=""/>
        <dsp:cNvSpPr/>
      </dsp:nvSpPr>
      <dsp:spPr>
        <a:xfrm>
          <a:off x="6019416" y="212863"/>
          <a:ext cx="2478148" cy="495629"/>
        </a:xfrm>
        <a:prstGeom prst="rect">
          <a:avLst/>
        </a:prstGeom>
        <a:solidFill>
          <a:srgbClr val="8D6374">
            <a:hueOff val="-12712771"/>
            <a:satOff val="3353"/>
            <a:lumOff val="1699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PIE CHART</a:t>
          </a:r>
          <a:endParaRPr lang="en-IN" sz="15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6019416" y="212863"/>
        <a:ext cx="2478148" cy="495629"/>
      </dsp:txXfrm>
    </dsp:sp>
    <dsp:sp modelId="{F7293C76-312F-488E-A2AC-56B00F46A674}">
      <dsp:nvSpPr>
        <dsp:cNvPr id="0" name=""/>
        <dsp:cNvSpPr/>
      </dsp:nvSpPr>
      <dsp:spPr>
        <a:xfrm>
          <a:off x="9027491" y="708492"/>
          <a:ext cx="0" cy="4460666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03D32-728E-463F-8F06-7236542B63EC}">
      <dsp:nvSpPr>
        <dsp:cNvPr id="0" name=""/>
        <dsp:cNvSpPr/>
      </dsp:nvSpPr>
      <dsp:spPr>
        <a:xfrm>
          <a:off x="9162844" y="0"/>
          <a:ext cx="2346062" cy="2007300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1364-1C8B-408A-99CE-FA0216B25D62}">
      <dsp:nvSpPr>
        <dsp:cNvPr id="0" name=""/>
        <dsp:cNvSpPr/>
      </dsp:nvSpPr>
      <dsp:spPr>
        <a:xfrm>
          <a:off x="9151399" y="3136756"/>
          <a:ext cx="2346062" cy="2121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Ribbon chart is used to represent the sum of sales and shipping cost for the category wise products.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9151399" y="3136756"/>
        <a:ext cx="2346062" cy="2121271"/>
      </dsp:txXfrm>
    </dsp:sp>
    <dsp:sp modelId="{BD4289B7-083F-476C-8D29-69F93CF55D63}">
      <dsp:nvSpPr>
        <dsp:cNvPr id="0" name=""/>
        <dsp:cNvSpPr/>
      </dsp:nvSpPr>
      <dsp:spPr>
        <a:xfrm>
          <a:off x="9027491" y="212863"/>
          <a:ext cx="2478148" cy="495629"/>
        </a:xfrm>
        <a:prstGeom prst="rect">
          <a:avLst/>
        </a:prstGeom>
        <a:solidFill>
          <a:srgbClr val="8D6374">
            <a:hueOff val="-19069156"/>
            <a:satOff val="5029"/>
            <a:lumOff val="2549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RIBBON CHART</a:t>
          </a:r>
          <a:endParaRPr lang="en-IN" sz="18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9027491" y="212863"/>
        <a:ext cx="2478148" cy="495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87DED-01AD-42A9-AA70-E5E379631FC4}">
      <dsp:nvSpPr>
        <dsp:cNvPr id="0" name=""/>
        <dsp:cNvSpPr/>
      </dsp:nvSpPr>
      <dsp:spPr>
        <a:xfrm>
          <a:off x="4980" y="838661"/>
          <a:ext cx="0" cy="4386633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0717F-C11B-4895-ACE7-DC99E14361F8}">
      <dsp:nvSpPr>
        <dsp:cNvPr id="0" name=""/>
        <dsp:cNvSpPr/>
      </dsp:nvSpPr>
      <dsp:spPr>
        <a:xfrm flipV="1">
          <a:off x="2162269" y="1353464"/>
          <a:ext cx="334948" cy="293294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80630-1573-4519-B763-A688A5318049}">
      <dsp:nvSpPr>
        <dsp:cNvPr id="0" name=""/>
        <dsp:cNvSpPr/>
      </dsp:nvSpPr>
      <dsp:spPr>
        <a:xfrm>
          <a:off x="269965" y="3179515"/>
          <a:ext cx="2307125" cy="1920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This filled map represents the profit according to the state.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269965" y="3179515"/>
        <a:ext cx="2307125" cy="1920457"/>
      </dsp:txXfrm>
    </dsp:sp>
    <dsp:sp modelId="{56F6C04D-DC66-477E-8A5D-54122DA212B8}">
      <dsp:nvSpPr>
        <dsp:cNvPr id="0" name=""/>
        <dsp:cNvSpPr/>
      </dsp:nvSpPr>
      <dsp:spPr>
        <a:xfrm>
          <a:off x="4980" y="351257"/>
          <a:ext cx="2437018" cy="487403"/>
        </a:xfrm>
        <a:prstGeom prst="rect">
          <a:avLst/>
        </a:prstGeom>
        <a:solidFill>
          <a:srgbClr val="8D6374"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FILLED MAP</a:t>
          </a:r>
          <a:endParaRPr lang="en-IN" sz="17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4980" y="351257"/>
        <a:ext cx="2437018" cy="487403"/>
      </dsp:txXfrm>
    </dsp:sp>
    <dsp:sp modelId="{1B1BBD83-290C-4031-BCD5-F4772BABABF8}">
      <dsp:nvSpPr>
        <dsp:cNvPr id="0" name=""/>
        <dsp:cNvSpPr/>
      </dsp:nvSpPr>
      <dsp:spPr>
        <a:xfrm>
          <a:off x="2932779" y="838661"/>
          <a:ext cx="0" cy="4386633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65BDB-1C7C-4E17-BDE8-7B4C3C01048D}">
      <dsp:nvSpPr>
        <dsp:cNvPr id="0" name=""/>
        <dsp:cNvSpPr/>
      </dsp:nvSpPr>
      <dsp:spPr>
        <a:xfrm flipV="1">
          <a:off x="4876740" y="2133248"/>
          <a:ext cx="1403770" cy="840917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AA971-D0D6-4B46-90F6-9A1016B855B0}">
      <dsp:nvSpPr>
        <dsp:cNvPr id="0" name=""/>
        <dsp:cNvSpPr/>
      </dsp:nvSpPr>
      <dsp:spPr>
        <a:xfrm>
          <a:off x="3066258" y="3257775"/>
          <a:ext cx="2307125" cy="198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Waterfall chart represents the sum of shipping cost by year and total sum of shipping cost.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3066258" y="3257775"/>
        <a:ext cx="2307125" cy="1980834"/>
      </dsp:txXfrm>
    </dsp:sp>
    <dsp:sp modelId="{9E636898-9E97-4239-8679-332BCD5191ED}">
      <dsp:nvSpPr>
        <dsp:cNvPr id="0" name=""/>
        <dsp:cNvSpPr/>
      </dsp:nvSpPr>
      <dsp:spPr>
        <a:xfrm>
          <a:off x="2932779" y="351257"/>
          <a:ext cx="2437018" cy="487403"/>
        </a:xfrm>
        <a:prstGeom prst="rect">
          <a:avLst/>
        </a:prstGeom>
        <a:solidFill>
          <a:srgbClr val="8D6374">
            <a:hueOff val="-6356385"/>
            <a:satOff val="1676"/>
            <a:lumOff val="850"/>
            <a:alphaOff val="0"/>
          </a:srgbClr>
        </a:solidFill>
        <a:ln w="13970" cap="flat" cmpd="sng" algn="ctr">
          <a:solidFill>
            <a:srgbClr val="8D6374">
              <a:hueOff val="-6356385"/>
              <a:satOff val="1676"/>
              <a:lumOff val="85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WATERFALL CHART</a:t>
          </a:r>
          <a:endParaRPr lang="en-IN" sz="17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2932779" y="351257"/>
        <a:ext cx="2437018" cy="487403"/>
      </dsp:txXfrm>
    </dsp:sp>
    <dsp:sp modelId="{26D74A02-1611-438D-B211-A3728810B1B5}">
      <dsp:nvSpPr>
        <dsp:cNvPr id="0" name=""/>
        <dsp:cNvSpPr/>
      </dsp:nvSpPr>
      <dsp:spPr>
        <a:xfrm>
          <a:off x="5860578" y="838661"/>
          <a:ext cx="0" cy="4386633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9715-7063-479E-AD69-40B2D74880FE}">
      <dsp:nvSpPr>
        <dsp:cNvPr id="0" name=""/>
        <dsp:cNvSpPr/>
      </dsp:nvSpPr>
      <dsp:spPr>
        <a:xfrm flipH="1">
          <a:off x="7040004" y="1895294"/>
          <a:ext cx="274801" cy="125565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7411A-4202-4A6F-B9CB-48559F1248E0}">
      <dsp:nvSpPr>
        <dsp:cNvPr id="0" name=""/>
        <dsp:cNvSpPr/>
      </dsp:nvSpPr>
      <dsp:spPr>
        <a:xfrm>
          <a:off x="5993527" y="3238351"/>
          <a:ext cx="2307125" cy="2047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Tree map represents the sum of quantity by order priority</a:t>
          </a: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entury Schoolbook" panose="02040604050505020304"/>
              <a:ea typeface="+mn-ea"/>
              <a:cs typeface="+mn-cs"/>
            </a:rPr>
            <a:t>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5993527" y="3238351"/>
        <a:ext cx="2307125" cy="2047966"/>
      </dsp:txXfrm>
    </dsp:sp>
    <dsp:sp modelId="{8A280CD4-E98D-4980-B0E8-7CF6B4056784}">
      <dsp:nvSpPr>
        <dsp:cNvPr id="0" name=""/>
        <dsp:cNvSpPr/>
      </dsp:nvSpPr>
      <dsp:spPr>
        <a:xfrm>
          <a:off x="5860578" y="351257"/>
          <a:ext cx="2437018" cy="487403"/>
        </a:xfrm>
        <a:prstGeom prst="rect">
          <a:avLst/>
        </a:prstGeom>
        <a:solidFill>
          <a:srgbClr val="8D6374">
            <a:hueOff val="-12712771"/>
            <a:satOff val="3353"/>
            <a:lumOff val="1699"/>
            <a:alphaOff val="0"/>
          </a:srgbClr>
        </a:solidFill>
        <a:ln w="13970" cap="flat" cmpd="sng" algn="ctr">
          <a:solidFill>
            <a:srgbClr val="8D6374">
              <a:hueOff val="-12712771"/>
              <a:satOff val="3353"/>
              <a:lumOff val="169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TREE MAP</a:t>
          </a:r>
          <a:endParaRPr lang="en-IN" sz="17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5860578" y="351257"/>
        <a:ext cx="2437018" cy="487403"/>
      </dsp:txXfrm>
    </dsp:sp>
    <dsp:sp modelId="{F7293C76-312F-488E-A2AC-56B00F46A674}">
      <dsp:nvSpPr>
        <dsp:cNvPr id="0" name=""/>
        <dsp:cNvSpPr/>
      </dsp:nvSpPr>
      <dsp:spPr>
        <a:xfrm>
          <a:off x="8788378" y="838661"/>
          <a:ext cx="0" cy="4386633"/>
        </a:xfrm>
        <a:prstGeom prst="line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03D32-728E-463F-8F06-7236542B63EC}">
      <dsp:nvSpPr>
        <dsp:cNvPr id="0" name=""/>
        <dsp:cNvSpPr/>
      </dsp:nvSpPr>
      <dsp:spPr>
        <a:xfrm>
          <a:off x="8923251" y="1614879"/>
          <a:ext cx="2307125" cy="1973985"/>
        </a:xfrm>
        <a:prstGeom prst="rect">
          <a:avLst/>
        </a:prstGeom>
        <a:solidFill>
          <a:schemeClr val="bg1"/>
        </a:solidFill>
        <a:ln w="1397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1364-1C8B-408A-99CE-FA0216B25D62}">
      <dsp:nvSpPr>
        <dsp:cNvPr id="0" name=""/>
        <dsp:cNvSpPr/>
      </dsp:nvSpPr>
      <dsp:spPr>
        <a:xfrm>
          <a:off x="8910228" y="3226623"/>
          <a:ext cx="2307125" cy="20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Card  represents the average delivery time taken.</a:t>
          </a:r>
          <a:endParaRPr lang="en-IN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8910228" y="3226623"/>
        <a:ext cx="2307125" cy="2086064"/>
      </dsp:txXfrm>
    </dsp:sp>
    <dsp:sp modelId="{BD4289B7-083F-476C-8D29-69F93CF55D63}">
      <dsp:nvSpPr>
        <dsp:cNvPr id="0" name=""/>
        <dsp:cNvSpPr/>
      </dsp:nvSpPr>
      <dsp:spPr>
        <a:xfrm>
          <a:off x="8788378" y="351257"/>
          <a:ext cx="2437018" cy="487403"/>
        </a:xfrm>
        <a:prstGeom prst="rect">
          <a:avLst/>
        </a:prstGeom>
        <a:solidFill>
          <a:srgbClr val="8D6374">
            <a:hueOff val="-19069156"/>
            <a:satOff val="5029"/>
            <a:lumOff val="2549"/>
            <a:alphaOff val="0"/>
          </a:srgbClr>
        </a:solidFill>
        <a:ln w="13970" cap="flat" cmpd="sng" algn="ctr">
          <a:solidFill>
            <a:srgbClr val="8D6374">
              <a:hueOff val="-19069156"/>
              <a:satOff val="5029"/>
              <a:lumOff val="254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>
              <a:solidFill>
                <a:srgbClr val="FFFFFF"/>
              </a:solidFill>
              <a:latin typeface="Century Schoolbook" panose="02040604050505020304"/>
              <a:ea typeface="+mn-ea"/>
              <a:cs typeface="+mn-cs"/>
            </a:rPr>
            <a:t>CARD</a:t>
          </a:r>
          <a:endParaRPr lang="en-IN" sz="1800" kern="1200" dirty="0">
            <a:solidFill>
              <a:srgbClr val="FFFFFF"/>
            </a:solidFill>
            <a:latin typeface="Century Schoolbook" panose="02040604050505020304"/>
            <a:ea typeface="+mn-ea"/>
            <a:cs typeface="+mn-cs"/>
          </a:endParaRPr>
        </a:p>
      </dsp:txBody>
      <dsp:txXfrm>
        <a:off x="8788378" y="351257"/>
        <a:ext cx="2437018" cy="48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0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1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3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8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9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tm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8.tmp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7 Ways Grocery Stores Get You to Spend More — Eat This Not That">
            <a:extLst>
              <a:ext uri="{FF2B5EF4-FFF2-40B4-BE49-F238E27FC236}">
                <a16:creationId xmlns:a16="http://schemas.microsoft.com/office/drawing/2014/main" xmlns="" id="{D8BAD8F1-4463-2632-F694-1D6DA6AED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034" y="1107584"/>
            <a:ext cx="9289961" cy="2215166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GLOBAL SUPERSTORE SURVEY</a:t>
            </a:r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53630" y="3522091"/>
            <a:ext cx="4484740" cy="211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BY-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NEHA SURANA (</a:t>
            </a:r>
            <a:r>
              <a:rPr lang="en-US" b="1" dirty="0" smtClean="0">
                <a:solidFill>
                  <a:schemeClr val="tx1"/>
                </a:solidFill>
              </a:rPr>
              <a:t>EBEON1022673326)</a:t>
            </a:r>
            <a:r>
              <a:rPr lang="en-US" b="1" dirty="0" smtClean="0"/>
              <a:t>6</a:t>
            </a:r>
            <a:endParaRPr lang="en-US" b="1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BHASKAR JAIN (</a:t>
            </a:r>
            <a:r>
              <a:rPr lang="en-US" b="1" dirty="0" smtClean="0">
                <a:solidFill>
                  <a:schemeClr val="tx1"/>
                </a:solidFill>
              </a:rPr>
              <a:t>EBEON1022665043)</a:t>
            </a:r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3" y="1215830"/>
            <a:ext cx="2591162" cy="503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"/>
          <a:stretch/>
        </p:blipFill>
        <p:spPr>
          <a:xfrm>
            <a:off x="627875" y="2124606"/>
            <a:ext cx="2533266" cy="38367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39" y="3131298"/>
            <a:ext cx="2688759" cy="655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22" y="2124606"/>
            <a:ext cx="2591162" cy="388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itle 15"/>
          <p:cNvSpPr>
            <a:spLocks noGrp="1"/>
          </p:cNvSpPr>
          <p:nvPr>
            <p:ph type="title" idx="4294967295"/>
          </p:nvPr>
        </p:nvSpPr>
        <p:spPr>
          <a:xfrm>
            <a:off x="656823" y="104857"/>
            <a:ext cx="10058400" cy="87393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DATA CLEANING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22" y="1215829"/>
            <a:ext cx="2591162" cy="503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ight Arrow 22"/>
          <p:cNvSpPr/>
          <p:nvPr/>
        </p:nvSpPr>
        <p:spPr>
          <a:xfrm>
            <a:off x="3593207" y="3291418"/>
            <a:ext cx="386366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493727" y="3291418"/>
            <a:ext cx="386366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84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Arial Black" panose="020B0A04020102020204" pitchFamily="34" charset="0"/>
              </a:rPr>
              <a:t>DETAILED INFORMATION OF DATASET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75190"/>
            <a:ext cx="3299871" cy="541179"/>
          </a:xfrm>
          <a:ln>
            <a:solidFill>
              <a:schemeClr val="tx1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89" y="1936437"/>
            <a:ext cx="3883891" cy="4219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5460642" y="3578355"/>
            <a:ext cx="474741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9921"/>
          </a:xfrm>
        </p:spPr>
        <p:txBody>
          <a:bodyPr/>
          <a:lstStyle/>
          <a:p>
            <a:pPr lvl="0" algn="ctr"/>
            <a:r>
              <a:rPr lang="en-US" b="1" dirty="0">
                <a:latin typeface="Arial Black" panose="020B0A04020102020204" pitchFamily="34" charset="0"/>
              </a:rP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39" y="1874442"/>
            <a:ext cx="3458469" cy="45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Arial Black" panose="020B0A04020102020204" pitchFamily="34" charset="0"/>
              </a:rPr>
              <a:t>SCATTER PLOT</a:t>
            </a:r>
            <a:endParaRPr lang="en-US" sz="30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2079940"/>
            <a:ext cx="6055252" cy="3947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4310310" y="3699456"/>
            <a:ext cx="474191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3"/>
          <a:stretch/>
        </p:blipFill>
        <p:spPr>
          <a:xfrm>
            <a:off x="559739" y="3323880"/>
            <a:ext cx="3063377" cy="1086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739" y="2345651"/>
            <a:ext cx="345846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Scatter plots are the graphs that present the relationship between two variables in a </a:t>
            </a:r>
            <a:r>
              <a:rPr lang="en-US" dirty="0" smtClean="0"/>
              <a:t>data-set.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218940" y="348442"/>
            <a:ext cx="2833353" cy="523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Arial Black" panose="020B0A04020102020204" pitchFamily="34" charset="0"/>
              </a:rPr>
              <a:t>LINE GRAPH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75786" y="2862328"/>
            <a:ext cx="455254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/>
          <a:stretch/>
        </p:blipFill>
        <p:spPr>
          <a:xfrm>
            <a:off x="5656191" y="872317"/>
            <a:ext cx="5884045" cy="4923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2369211"/>
            <a:ext cx="3015784" cy="1223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80304" y="1159099"/>
            <a:ext cx="325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line graph displays quantitative values over a specified time </a:t>
            </a:r>
            <a:r>
              <a:rPr lang="en-US" dirty="0" smtClean="0"/>
              <a:t>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8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4844" y="285316"/>
            <a:ext cx="2627291" cy="5238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Arial Black" panose="020B0A04020102020204" pitchFamily="34" charset="0"/>
              </a:rPr>
              <a:t>PIE CHART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151549" y="2839790"/>
            <a:ext cx="510212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4" y="2518329"/>
            <a:ext cx="3566906" cy="9777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0" y="1119599"/>
            <a:ext cx="4528050" cy="4316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94844" y="1063595"/>
            <a:ext cx="356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pie </a:t>
            </a:r>
            <a:r>
              <a:rPr lang="en-US" dirty="0" smtClean="0"/>
              <a:t>chart </a:t>
            </a:r>
            <a:r>
              <a:rPr lang="en-US" dirty="0"/>
              <a:t>is a way of summarizing a set of nominal data or displaying the different values of a given variable</a:t>
            </a:r>
          </a:p>
        </p:txBody>
      </p:sp>
    </p:spTree>
    <p:extLst>
      <p:ext uri="{BB962C8B-B14F-4D97-AF65-F5344CB8AC3E}">
        <p14:creationId xmlns:p14="http://schemas.microsoft.com/office/powerpoint/2010/main" val="41438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159" y="1742703"/>
            <a:ext cx="10058400" cy="40233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IN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3600" b="1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IN" sz="3600" b="1" dirty="0" smtClean="0">
                <a:solidFill>
                  <a:prstClr val="black"/>
                </a:solidFill>
              </a:rPr>
              <a:t> MICROSOFT EXCEL</a:t>
            </a:r>
            <a:endParaRPr lang="en-IN" sz="3600" b="1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IN" sz="2400" dirty="0" smtClean="0">
                <a:solidFill>
                  <a:prstClr val="black"/>
                </a:solidFill>
              </a:rPr>
              <a:t> LOAD DATASET| ANALYSIS| VISUALIZATION| KPI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03" y="278926"/>
            <a:ext cx="3316511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257577"/>
            <a:ext cx="11578107" cy="5756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6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2" y="3090352"/>
            <a:ext cx="5178011" cy="2823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1218" r="1"/>
          <a:stretch/>
        </p:blipFill>
        <p:spPr>
          <a:xfrm>
            <a:off x="6497871" y="3090352"/>
            <a:ext cx="4971246" cy="2823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868213" y="128788"/>
            <a:ext cx="2341563" cy="6018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latin typeface="Arial Black" panose="020B0A04020102020204" pitchFamily="34" charset="0"/>
              </a:rPr>
              <a:t>KPI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1005" y="799960"/>
            <a:ext cx="10315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 stands for key performance indicator, a quantifiable measure of performance over time for a specific </a:t>
            </a:r>
            <a:r>
              <a:rPr lang="en-US" dirty="0" smtClean="0"/>
              <a:t>objective. KPIs provide targets for teams to shoot for, milestones to gauge progress, and insights that </a:t>
            </a:r>
            <a:r>
              <a:rPr lang="en-US" dirty="0"/>
              <a:t>help people across the organization make better </a:t>
            </a:r>
            <a:r>
              <a:rPr lang="en-US" dirty="0" smtClean="0"/>
              <a:t>decisions.</a:t>
            </a:r>
          </a:p>
          <a:p>
            <a:r>
              <a:rPr lang="en-US" dirty="0" smtClean="0"/>
              <a:t>Here KPI is used to calculate the sales conversion and analyze the performance to achieve the targets.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6965" y="2277288"/>
            <a:ext cx="6005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DIVIDE(SUM(Orders[Sales]),SUM(Orders[Quantity]),BLANK())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664" y="2402004"/>
            <a:ext cx="892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INTRODUCTION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5656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LOADING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CLEANING OF </a:t>
            </a:r>
            <a:r>
              <a:rPr lang="en-US" dirty="0" smtClean="0"/>
              <a:t>DATA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ANALYSING THE DATASET OF GLOBAL SUPERSTORE USING POWER BI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STUDY AND ANALYSIS OF DASHBOARD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ANALYSING THE DATASET OF GLOBAL SUPERSTORE USING PYTHON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DRAWING MEANINGFUL INSIGHTS</a:t>
            </a:r>
          </a:p>
          <a:p>
            <a:endParaRPr lang="en-US" dirty="0"/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600" y="3362681"/>
            <a:ext cx="1076990" cy="127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ta Visualization | Microsoft Power 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31" y="2032326"/>
            <a:ext cx="2057729" cy="108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2500" t="15941" r="31476" b="16353"/>
          <a:stretch/>
        </p:blipFill>
        <p:spPr>
          <a:xfrm>
            <a:off x="9661680" y="4639906"/>
            <a:ext cx="1210829" cy="12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8446160"/>
              </p:ext>
            </p:extLst>
          </p:nvPr>
        </p:nvGraphicFramePr>
        <p:xfrm>
          <a:off x="614149" y="750628"/>
          <a:ext cx="11318543" cy="488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ctr">
              <a:buNone/>
            </a:pPr>
            <a:endParaRPr lang="en-IN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3600" b="1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IN" sz="3600" b="1" dirty="0" smtClean="0">
                <a:solidFill>
                  <a:prstClr val="black"/>
                </a:solidFill>
              </a:rPr>
              <a:t>POWER BI</a:t>
            </a:r>
            <a:endParaRPr lang="en-IN" sz="3600" b="1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IN" sz="2400" dirty="0" smtClean="0">
                <a:solidFill>
                  <a:prstClr val="black"/>
                </a:solidFill>
              </a:rPr>
              <a:t>Funnel </a:t>
            </a:r>
            <a:r>
              <a:rPr lang="en-IN" sz="2400" dirty="0">
                <a:solidFill>
                  <a:prstClr val="black"/>
                </a:solidFill>
              </a:rPr>
              <a:t>Chart </a:t>
            </a:r>
            <a:r>
              <a:rPr lang="en-IN" sz="2400" dirty="0" smtClean="0">
                <a:solidFill>
                  <a:prstClr val="black"/>
                </a:solidFill>
              </a:rPr>
              <a:t>|Clustered Bar </a:t>
            </a:r>
            <a:r>
              <a:rPr lang="en-IN" sz="2400" dirty="0">
                <a:solidFill>
                  <a:prstClr val="black"/>
                </a:solidFill>
              </a:rPr>
              <a:t>Chart |PI Chart |Ribbon Chart |Tree Map </a:t>
            </a:r>
            <a:r>
              <a:rPr lang="en-IN" sz="2400" dirty="0" smtClean="0">
                <a:solidFill>
                  <a:prstClr val="black"/>
                </a:solidFill>
              </a:rPr>
              <a:t>|Cards| Waterfall Chart | KPI | Filled Map | Slicer</a:t>
            </a:r>
            <a:endParaRPr lang="en-IN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4" descr="Data Visualization | Microsoft Power 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75" y="416179"/>
            <a:ext cx="5280338" cy="28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" y="190866"/>
            <a:ext cx="7677455" cy="4056845"/>
          </a:xfrm>
        </p:spPr>
      </p:pic>
      <p:pic>
        <p:nvPicPr>
          <p:cNvPr id="3" name="Content Placeholder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0"/>
          <a:stretch/>
        </p:blipFill>
        <p:spPr>
          <a:xfrm>
            <a:off x="8295642" y="190867"/>
            <a:ext cx="3433412" cy="4056845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4"/>
          <a:stretch/>
        </p:blipFill>
        <p:spPr>
          <a:xfrm>
            <a:off x="618187" y="4250027"/>
            <a:ext cx="4043965" cy="197684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32" y="4247710"/>
            <a:ext cx="2396322" cy="197916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"/>
          <a:stretch/>
        </p:blipFill>
        <p:spPr>
          <a:xfrm>
            <a:off x="4662152" y="4247711"/>
            <a:ext cx="4670580" cy="197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ACFBE78D-E32C-E408-F2A4-2B66C8B53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031605"/>
              </p:ext>
            </p:extLst>
          </p:nvPr>
        </p:nvGraphicFramePr>
        <p:xfrm>
          <a:off x="313899" y="709684"/>
          <a:ext cx="11508907" cy="538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8" y="2191099"/>
            <a:ext cx="2334531" cy="1523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70" y="2191099"/>
            <a:ext cx="2288146" cy="1523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0" y="2191102"/>
            <a:ext cx="2271070" cy="15231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507" y="2191100"/>
            <a:ext cx="2280896" cy="1523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3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ACFBE78D-E32C-E408-F2A4-2B66C8B53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844968"/>
              </p:ext>
            </p:extLst>
          </p:nvPr>
        </p:nvGraphicFramePr>
        <p:xfrm>
          <a:off x="489397" y="206062"/>
          <a:ext cx="11230377" cy="557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0" y="1392045"/>
            <a:ext cx="2445912" cy="1419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"/>
          <a:stretch/>
        </p:blipFill>
        <p:spPr>
          <a:xfrm>
            <a:off x="3768116" y="1392045"/>
            <a:ext cx="2349349" cy="1397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73" y="1392045"/>
            <a:ext cx="2356834" cy="1396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62" b="2279"/>
          <a:stretch/>
        </p:blipFill>
        <p:spPr>
          <a:xfrm>
            <a:off x="9662615" y="1392046"/>
            <a:ext cx="2057159" cy="1419423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159" y="1742703"/>
            <a:ext cx="10058400" cy="40233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IN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24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endParaRPr lang="en-IN" sz="3600" b="1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IN" sz="3600" b="1" dirty="0" smtClean="0">
                <a:solidFill>
                  <a:prstClr val="black"/>
                </a:solidFill>
              </a:rPr>
              <a:t> PYTHON PROGRAMMING</a:t>
            </a:r>
            <a:endParaRPr lang="en-IN" sz="3600" b="1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IN" sz="2400" dirty="0" smtClean="0">
                <a:solidFill>
                  <a:prstClr val="black"/>
                </a:solidFill>
              </a:rPr>
              <a:t>USING JUYPTER NOTEBOOK| LOAD DATASET| ANALYSIS| VISUALIZATION</a:t>
            </a:r>
            <a:endParaRPr lang="en-US" dirty="0"/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94" y="522278"/>
            <a:ext cx="3483844" cy="33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86" y="38752"/>
            <a:ext cx="4785145" cy="43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7792"/>
            <a:ext cx="10058400" cy="1043834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LOADING DATASET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1"/>
          <a:stretch/>
        </p:blipFill>
        <p:spPr>
          <a:xfrm>
            <a:off x="6958885" y="2330434"/>
            <a:ext cx="3010320" cy="724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1"/>
          <a:stretch/>
        </p:blipFill>
        <p:spPr>
          <a:xfrm>
            <a:off x="929855" y="4415936"/>
            <a:ext cx="3248861" cy="605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03429"/>
            <a:ext cx="5589431" cy="2630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5186727" y="4551165"/>
            <a:ext cx="386366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29854" y="2422916"/>
            <a:ext cx="3248861" cy="63219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IMPORTING OF PACKAGES 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186727" y="2571588"/>
            <a:ext cx="386366" cy="33485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2458</TotalTime>
  <Words>363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Black</vt:lpstr>
      <vt:lpstr>Calibri</vt:lpstr>
      <vt:lpstr>Calibri Light</vt:lpstr>
      <vt:lpstr>Century Schoolbook</vt:lpstr>
      <vt:lpstr>Retrospect</vt:lpstr>
      <vt:lpstr>GLOBAL SUPERSTORE SURVEY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LOADING DATASET</vt:lpstr>
      <vt:lpstr>DATA CLEANING</vt:lpstr>
      <vt:lpstr>DETAILED INFORMATION OF DATASET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 SURVEY</dc:title>
  <dc:creator>welcome</dc:creator>
  <cp:lastModifiedBy>welcome</cp:lastModifiedBy>
  <cp:revision>90</cp:revision>
  <dcterms:created xsi:type="dcterms:W3CDTF">2023-02-16T14:32:08Z</dcterms:created>
  <dcterms:modified xsi:type="dcterms:W3CDTF">2023-02-23T07:07:28Z</dcterms:modified>
</cp:coreProperties>
</file>