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89" r:id="rId5"/>
    <p:sldId id="339" r:id="rId6"/>
    <p:sldId id="329" r:id="rId7"/>
    <p:sldId id="33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AA3A4-5480-4254-9C59-ACAB330C2ED0}" v="1" dt="2024-12-31T09:35:15.8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78" d="100"/>
          <a:sy n="78" d="100"/>
        </p:scale>
        <p:origin x="1267" y="43"/>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anga wijekoon" userId="2b6ee582bcfcaf5e" providerId="LiveId" clId="{738AA3A4-5480-4254-9C59-ACAB330C2ED0}"/>
    <pc:docChg chg="undo custSel delSld modSld">
      <pc:chgData name="suranga wijekoon" userId="2b6ee582bcfcaf5e" providerId="LiveId" clId="{738AA3A4-5480-4254-9C59-ACAB330C2ED0}" dt="2024-12-31T10:29:05.701" v="860" actId="2696"/>
      <pc:docMkLst>
        <pc:docMk/>
      </pc:docMkLst>
      <pc:sldChg chg="addSp modSp mod">
        <pc:chgData name="suranga wijekoon" userId="2b6ee582bcfcaf5e" providerId="LiveId" clId="{738AA3A4-5480-4254-9C59-ACAB330C2ED0}" dt="2024-12-31T09:36:11.825" v="487" actId="1076"/>
        <pc:sldMkLst>
          <pc:docMk/>
          <pc:sldMk cId="4148532546" sldId="289"/>
        </pc:sldMkLst>
        <pc:spChg chg="mod">
          <ac:chgData name="suranga wijekoon" userId="2b6ee582bcfcaf5e" providerId="LiveId" clId="{738AA3A4-5480-4254-9C59-ACAB330C2ED0}" dt="2024-12-31T09:36:11.825" v="487" actId="1076"/>
          <ac:spMkLst>
            <pc:docMk/>
            <pc:sldMk cId="4148532546" sldId="289"/>
            <ac:spMk id="2" creationId="{3440AEE4-CC66-FE42-B0C3-2CC7AFD37D1C}"/>
          </ac:spMkLst>
        </pc:spChg>
        <pc:spChg chg="mod">
          <ac:chgData name="suranga wijekoon" userId="2b6ee582bcfcaf5e" providerId="LiveId" clId="{738AA3A4-5480-4254-9C59-ACAB330C2ED0}" dt="2024-12-30T09:59:56.592" v="177" actId="1076"/>
          <ac:spMkLst>
            <pc:docMk/>
            <pc:sldMk cId="4148532546" sldId="289"/>
            <ac:spMk id="3" creationId="{8275DA97-5166-7F4B-BC83-F50AC8BEDCD7}"/>
          </ac:spMkLst>
        </pc:spChg>
        <pc:spChg chg="mod">
          <ac:chgData name="suranga wijekoon" userId="2b6ee582bcfcaf5e" providerId="LiveId" clId="{738AA3A4-5480-4254-9C59-ACAB330C2ED0}" dt="2024-12-31T09:27:41.300" v="361" actId="20577"/>
          <ac:spMkLst>
            <pc:docMk/>
            <pc:sldMk cId="4148532546" sldId="289"/>
            <ac:spMk id="4" creationId="{6E7F4D14-5620-EC41-A86C-6CC3CFD691B4}"/>
          </ac:spMkLst>
        </pc:spChg>
        <pc:spChg chg="add mod">
          <ac:chgData name="suranga wijekoon" userId="2b6ee582bcfcaf5e" providerId="LiveId" clId="{738AA3A4-5480-4254-9C59-ACAB330C2ED0}" dt="2024-12-31T09:35:58.415" v="486" actId="1076"/>
          <ac:spMkLst>
            <pc:docMk/>
            <pc:sldMk cId="4148532546" sldId="289"/>
            <ac:spMk id="5" creationId="{724AE228-7FE0-5CE1-B616-552B5E285191}"/>
          </ac:spMkLst>
        </pc:spChg>
      </pc:sldChg>
      <pc:sldChg chg="modSp mod">
        <pc:chgData name="suranga wijekoon" userId="2b6ee582bcfcaf5e" providerId="LiveId" clId="{738AA3A4-5480-4254-9C59-ACAB330C2ED0}" dt="2024-12-31T10:25:32.110" v="842" actId="207"/>
        <pc:sldMkLst>
          <pc:docMk/>
          <pc:sldMk cId="1718004908" sldId="329"/>
        </pc:sldMkLst>
        <pc:spChg chg="mod">
          <ac:chgData name="suranga wijekoon" userId="2b6ee582bcfcaf5e" providerId="LiveId" clId="{738AA3A4-5480-4254-9C59-ACAB330C2ED0}" dt="2024-12-31T09:52:59.837" v="597" actId="20577"/>
          <ac:spMkLst>
            <pc:docMk/>
            <pc:sldMk cId="1718004908" sldId="329"/>
            <ac:spMk id="2" creationId="{7D9D8228-727F-1E46-B5AD-91D158B8255E}"/>
          </ac:spMkLst>
        </pc:spChg>
        <pc:spChg chg="mod">
          <ac:chgData name="suranga wijekoon" userId="2b6ee582bcfcaf5e" providerId="LiveId" clId="{738AA3A4-5480-4254-9C59-ACAB330C2ED0}" dt="2024-12-31T10:25:32.110" v="842" actId="207"/>
          <ac:spMkLst>
            <pc:docMk/>
            <pc:sldMk cId="1718004908" sldId="329"/>
            <ac:spMk id="5" creationId="{B3FA3829-F12C-214D-8FBA-7E1A740F65CA}"/>
          </ac:spMkLst>
        </pc:spChg>
      </pc:sldChg>
      <pc:sldChg chg="del">
        <pc:chgData name="suranga wijekoon" userId="2b6ee582bcfcaf5e" providerId="LiveId" clId="{738AA3A4-5480-4254-9C59-ACAB330C2ED0}" dt="2024-12-31T10:29:05.701" v="860" actId="2696"/>
        <pc:sldMkLst>
          <pc:docMk/>
          <pc:sldMk cId="32494612" sldId="336"/>
        </pc:sldMkLst>
      </pc:sldChg>
      <pc:sldChg chg="del">
        <pc:chgData name="suranga wijekoon" userId="2b6ee582bcfcaf5e" providerId="LiveId" clId="{738AA3A4-5480-4254-9C59-ACAB330C2ED0}" dt="2024-12-30T09:52:59.475" v="0" actId="2696"/>
        <pc:sldMkLst>
          <pc:docMk/>
          <pc:sldMk cId="384748354" sldId="337"/>
        </pc:sldMkLst>
      </pc:sldChg>
      <pc:sldChg chg="modSp mod">
        <pc:chgData name="suranga wijekoon" userId="2b6ee582bcfcaf5e" providerId="LiveId" clId="{738AA3A4-5480-4254-9C59-ACAB330C2ED0}" dt="2024-12-31T10:27:43.010" v="859" actId="20577"/>
        <pc:sldMkLst>
          <pc:docMk/>
          <pc:sldMk cId="1833041803" sldId="338"/>
        </pc:sldMkLst>
        <pc:spChg chg="mod">
          <ac:chgData name="suranga wijekoon" userId="2b6ee582bcfcaf5e" providerId="LiveId" clId="{738AA3A4-5480-4254-9C59-ACAB330C2ED0}" dt="2024-12-31T10:27:43.010" v="859" actId="20577"/>
          <ac:spMkLst>
            <pc:docMk/>
            <pc:sldMk cId="1833041803" sldId="338"/>
            <ac:spMk id="2" creationId="{6B64221B-D6D4-E382-A91A-99FF908D5475}"/>
          </ac:spMkLst>
        </pc:spChg>
      </pc:sldChg>
      <pc:sldChg chg="addSp modSp mod">
        <pc:chgData name="suranga wijekoon" userId="2b6ee582bcfcaf5e" providerId="LiveId" clId="{738AA3A4-5480-4254-9C59-ACAB330C2ED0}" dt="2024-12-31T09:52:13.133" v="592" actId="20577"/>
        <pc:sldMkLst>
          <pc:docMk/>
          <pc:sldMk cId="849753773" sldId="339"/>
        </pc:sldMkLst>
        <pc:spChg chg="mod">
          <ac:chgData name="suranga wijekoon" userId="2b6ee582bcfcaf5e" providerId="LiveId" clId="{738AA3A4-5480-4254-9C59-ACAB330C2ED0}" dt="2024-12-31T09:52:13.133" v="592" actId="20577"/>
          <ac:spMkLst>
            <pc:docMk/>
            <pc:sldMk cId="849753773" sldId="339"/>
            <ac:spMk id="2" creationId="{6EDF47CE-5D5A-6104-A73A-4C8E09C48DA4}"/>
          </ac:spMkLst>
        </pc:spChg>
        <pc:picChg chg="add mod">
          <ac:chgData name="suranga wijekoon" userId="2b6ee582bcfcaf5e" providerId="LiveId" clId="{738AA3A4-5480-4254-9C59-ACAB330C2ED0}" dt="2024-12-31T09:51:29.559" v="574" actId="1076"/>
          <ac:picMkLst>
            <pc:docMk/>
            <pc:sldMk cId="849753773" sldId="339"/>
            <ac:picMk id="6" creationId="{ABB50DE1-BF23-F17D-E975-08ED925F3CB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31/12/2024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31/12/2024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953998" y="2331151"/>
            <a:ext cx="10031157" cy="2434737"/>
          </a:xfrm>
        </p:spPr>
        <p:txBody>
          <a:bodyPr>
            <a:normAutofit fontScale="90000"/>
          </a:bodyPr>
          <a:lstStyle/>
          <a:p>
            <a:r>
              <a:rPr lang="en-US" sz="4900" dirty="0"/>
              <a:t>Research Question – Is there a difference in the proportion of video game sales per platform across different regions?  </a:t>
            </a:r>
            <a:br>
              <a:rPr lang="en-US" dirty="0"/>
            </a:br>
            <a:br>
              <a:rPr lang="en-US" dirty="0"/>
            </a:br>
            <a:br>
              <a:rPr lang="en-US" sz="4000" dirty="0"/>
            </a:br>
            <a:r>
              <a:rPr lang="en-US" sz="2200" dirty="0"/>
              <a:t>Date: </a:t>
            </a:r>
            <a:r>
              <a:rPr lang="en-US" sz="2000" dirty="0"/>
              <a:t>30/12/2024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53999" y="2092113"/>
            <a:ext cx="10031156" cy="360000"/>
          </a:xfrm>
        </p:spPr>
        <p:txBody>
          <a:bodyPr/>
          <a:lstStyle/>
          <a:p>
            <a:r>
              <a:rPr lang="en-US" sz="2000" dirty="0"/>
              <a:t>Group Name: A225              Name of Student Presenting: WMSN Wijekoon</a:t>
            </a:r>
          </a:p>
          <a:p>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1817793"/>
          </a:xfrm>
        </p:spPr>
        <p:txBody>
          <a:bodyPr/>
          <a:lstStyle/>
          <a:p>
            <a:r>
              <a:rPr lang="en-GB" dirty="0"/>
              <a:t>7COM1079-2024  Student Group No: A225		                             	</a:t>
            </a:r>
          </a:p>
          <a:p>
            <a:r>
              <a:rPr lang="en-GB" dirty="0"/>
              <a:t>							Ranjith Babu – 23018575</a:t>
            </a:r>
          </a:p>
          <a:p>
            <a:r>
              <a:rPr lang="en-GB" dirty="0"/>
              <a:t>							WMSN Wijekoon - 23014199 									</a:t>
            </a:r>
            <a:r>
              <a:rPr lang="en-GB" dirty="0" err="1"/>
              <a:t>Vidvath</a:t>
            </a:r>
            <a:r>
              <a:rPr lang="en-GB" dirty="0"/>
              <a:t> Shetty - 23031010									Sowmya Prakash - 23035283</a:t>
            </a:r>
          </a:p>
          <a:p>
            <a:r>
              <a:rPr lang="en-GB" dirty="0"/>
              <a:t>							Firdaus - 23025683											</a:t>
            </a:r>
          </a:p>
        </p:txBody>
      </p:sp>
      <p:sp>
        <p:nvSpPr>
          <p:cNvPr id="5" name="TextBox 4">
            <a:extLst>
              <a:ext uri="{FF2B5EF4-FFF2-40B4-BE49-F238E27FC236}">
                <a16:creationId xmlns:a16="http://schemas.microsoft.com/office/drawing/2014/main" id="{724AE228-7FE0-5CE1-B616-552B5E285191}"/>
              </a:ext>
            </a:extLst>
          </p:cNvPr>
          <p:cNvSpPr txBox="1"/>
          <p:nvPr/>
        </p:nvSpPr>
        <p:spPr>
          <a:xfrm>
            <a:off x="786851" y="6135329"/>
            <a:ext cx="9015911" cy="461665"/>
          </a:xfrm>
          <a:prstGeom prst="rect">
            <a:avLst/>
          </a:prstGeom>
          <a:noFill/>
        </p:spPr>
        <p:txBody>
          <a:bodyPr wrap="square" rtlCol="0">
            <a:spAutoFit/>
          </a:bodyPr>
          <a:lstStyle/>
          <a:p>
            <a:r>
              <a:rPr lang="en-US" sz="2400" dirty="0">
                <a:solidFill>
                  <a:schemeClr val="bg1"/>
                </a:solidFill>
              </a:rPr>
              <a:t>Tutorial Presentation for Feedback</a:t>
            </a:r>
            <a:endParaRPr lang="en-GB" sz="2400" dirty="0">
              <a:solidFill>
                <a:schemeClr val="bg1"/>
              </a:solidFill>
            </a:endParaRP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965289" y="1527555"/>
            <a:ext cx="9769418" cy="230832"/>
          </a:xfrm>
        </p:spPr>
        <p:txBody>
          <a:bodyPr/>
          <a:lstStyle/>
          <a:p>
            <a:r>
              <a:rPr lang="en-GB" sz="2400" dirty="0"/>
              <a:t>Include a snippet of your dataset, to include </a:t>
            </a:r>
          </a:p>
          <a:p>
            <a:pPr marL="742950" indent="-742950">
              <a:buAutoNum type="arabicPeriod"/>
            </a:pPr>
            <a:r>
              <a:rPr lang="en-GB" sz="2400" dirty="0"/>
              <a:t>The columns/variables you are using in your research question</a:t>
            </a:r>
          </a:p>
          <a:p>
            <a:r>
              <a:rPr lang="en-GB" sz="2400" dirty="0"/>
              <a:t>Columns – </a:t>
            </a:r>
            <a:r>
              <a:rPr lang="en-GB" sz="2400" i="1" dirty="0"/>
              <a:t>Platform, </a:t>
            </a:r>
            <a:r>
              <a:rPr lang="en-GB" sz="2400" i="1" dirty="0" err="1"/>
              <a:t>NA_sales</a:t>
            </a:r>
            <a:r>
              <a:rPr lang="en-GB" sz="2400" i="1" dirty="0"/>
              <a:t> , </a:t>
            </a:r>
            <a:r>
              <a:rPr lang="en-GB" sz="2400" i="1" dirty="0" err="1"/>
              <a:t>EU_Sales</a:t>
            </a:r>
            <a:r>
              <a:rPr lang="en-GB" sz="2400" i="1" dirty="0"/>
              <a:t>, </a:t>
            </a:r>
            <a:r>
              <a:rPr lang="en-GB" sz="2400" i="1" dirty="0" err="1"/>
              <a:t>JP_Sales</a:t>
            </a:r>
            <a:r>
              <a:rPr lang="en-GB" sz="2400" i="1" dirty="0"/>
              <a:t>, </a:t>
            </a:r>
            <a:r>
              <a:rPr lang="en-GB" sz="2400" i="1" dirty="0" err="1"/>
              <a:t>Other_Sales</a:t>
            </a:r>
            <a:endParaRPr lang="en-GB" sz="2400" i="1" dirty="0"/>
          </a:p>
          <a:p>
            <a:r>
              <a:rPr lang="en-GB" sz="2400" dirty="0"/>
              <a:t>2. At least 5 rows of the data</a:t>
            </a:r>
          </a:p>
          <a:p>
            <a:pPr marL="742950" indent="-742950">
              <a:buAutoNum type="arabicPeriod"/>
            </a:pPr>
            <a:endParaRPr lang="en-GB" sz="2400" dirty="0"/>
          </a:p>
          <a:p>
            <a:pPr marL="742950" indent="-742950">
              <a:buAutoNum type="arabicPeriod"/>
            </a:pPr>
            <a:endParaRPr lang="en-GB" sz="2400" dirty="0"/>
          </a:p>
          <a:p>
            <a:pPr marL="742950" indent="-742950">
              <a:buAutoNum type="arabicPeriod"/>
            </a:pPr>
            <a:endParaRPr lang="en-GB" sz="2400" dirty="0"/>
          </a:p>
          <a:p>
            <a:r>
              <a:rPr lang="en-GB" sz="2400" dirty="0"/>
              <a:t>3. Tell us how many rows your dataset has. – 16599 rows </a:t>
            </a:r>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6" name="Picture 5">
            <a:extLst>
              <a:ext uri="{FF2B5EF4-FFF2-40B4-BE49-F238E27FC236}">
                <a16:creationId xmlns:a16="http://schemas.microsoft.com/office/drawing/2014/main" id="{ABB50DE1-BF23-F17D-E975-08ED925F3CB8}"/>
              </a:ext>
            </a:extLst>
          </p:cNvPr>
          <p:cNvPicPr>
            <a:picLocks noChangeAspect="1"/>
          </p:cNvPicPr>
          <p:nvPr/>
        </p:nvPicPr>
        <p:blipFill>
          <a:blip r:embed="rId2"/>
          <a:stretch>
            <a:fillRect/>
          </a:stretch>
        </p:blipFill>
        <p:spPr>
          <a:xfrm>
            <a:off x="1161935" y="3514465"/>
            <a:ext cx="9043950" cy="1145869"/>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(DS191)</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Platform analysis in different regions reveals regional preferences, market trends, and platform dominance, aiding strategic decisions for developers and publishers.</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i="1" dirty="0">
                <a:solidFill>
                  <a:schemeClr val="accent2">
                    <a:lumMod val="75000"/>
                  </a:schemeClr>
                </a:solidFill>
                <a:latin typeface="Calibri"/>
                <a:cs typeface="Calibri"/>
              </a:rPr>
              <a:t>From the column headings in your dataset choose ONE independent * and ONE dependent variable .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a:solidFill>
                  <a:srgbClr val="FF0000"/>
                </a:solidFill>
                <a:latin typeface="Calibri"/>
                <a:cs typeface="Calibri"/>
              </a:rPr>
              <a:t>Platform</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a:t>
            </a:r>
            <a:r>
              <a:rPr lang="en-US" sz="2400" b="0" dirty="0">
                <a:solidFill>
                  <a:srgbClr val="FF0000"/>
                </a:solidFill>
                <a:latin typeface="Calibri"/>
                <a:cs typeface="Calibri"/>
              </a:rPr>
              <a:t>Nominal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Regions (</a:t>
            </a:r>
            <a:r>
              <a:rPr lang="en-US" sz="2400" b="0" dirty="0" err="1">
                <a:solidFill>
                  <a:srgbClr val="FF0000"/>
                </a:solidFill>
                <a:latin typeface="Calibri"/>
                <a:cs typeface="Calibri"/>
              </a:rPr>
              <a:t>NA_Sales</a:t>
            </a:r>
            <a:r>
              <a:rPr lang="en-US" sz="2400" b="0" dirty="0">
                <a:solidFill>
                  <a:srgbClr val="FF0000"/>
                </a:solidFill>
                <a:latin typeface="Calibri"/>
                <a:cs typeface="Calibri"/>
              </a:rPr>
              <a:t>/</a:t>
            </a:r>
            <a:r>
              <a:rPr lang="en-US" sz="2400" b="0" dirty="0" err="1">
                <a:solidFill>
                  <a:srgbClr val="FF0000"/>
                </a:solidFill>
                <a:latin typeface="Calibri"/>
                <a:cs typeface="Calibri"/>
              </a:rPr>
              <a:t>EU_|Sales</a:t>
            </a:r>
            <a:r>
              <a:rPr lang="en-US" sz="2400" b="0" dirty="0">
                <a:solidFill>
                  <a:srgbClr val="FF0000"/>
                </a:solidFill>
                <a:latin typeface="Calibri"/>
                <a:cs typeface="Calibri"/>
              </a:rPr>
              <a:t>/</a:t>
            </a:r>
            <a:r>
              <a:rPr lang="en-US" sz="2400" b="0" dirty="0" err="1">
                <a:solidFill>
                  <a:srgbClr val="FF0000"/>
                </a:solidFill>
                <a:latin typeface="Calibri"/>
                <a:cs typeface="Calibri"/>
              </a:rPr>
              <a:t>JP_Sales</a:t>
            </a:r>
            <a:r>
              <a:rPr lang="en-US" sz="2400" b="0" dirty="0">
                <a:solidFill>
                  <a:srgbClr val="FF0000"/>
                </a:solidFill>
                <a:latin typeface="Calibri"/>
                <a:cs typeface="Calibri"/>
              </a:rPr>
              <a:t>/</a:t>
            </a:r>
            <a:r>
              <a:rPr lang="en-US" sz="2400" b="0" dirty="0" err="1">
                <a:solidFill>
                  <a:srgbClr val="FF0000"/>
                </a:solidFill>
                <a:latin typeface="Calibri"/>
                <a:cs typeface="Calibri"/>
              </a:rPr>
              <a:t>Other_Sales</a:t>
            </a:r>
            <a:r>
              <a:rPr lang="en-US" sz="2400" b="0" dirty="0">
                <a:solidFill>
                  <a:srgbClr val="FF0000"/>
                </a:solidFill>
                <a:latin typeface="Calibri"/>
                <a:cs typeface="Calibri"/>
              </a:rPr>
              <a:t>)</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a:solidFill>
                  <a:srgbClr val="FF0000"/>
                </a:solidFill>
                <a:latin typeface="Calibri"/>
                <a:cs typeface="Calibri"/>
              </a:rPr>
              <a:t>Nominal</a:t>
            </a:r>
          </a:p>
        </p:txBody>
      </p:sp>
      <p:sp>
        <p:nvSpPr>
          <p:cNvPr id="6" name="TextBox 5">
            <a:extLst>
              <a:ext uri="{FF2B5EF4-FFF2-40B4-BE49-F238E27FC236}">
                <a16:creationId xmlns:a16="http://schemas.microsoft.com/office/drawing/2014/main" id="{732D6C0D-D649-2AA9-7741-835F3E841A25}"/>
              </a:ext>
            </a:extLst>
          </p:cNvPr>
          <p:cNvSpPr txBox="1"/>
          <p:nvPr/>
        </p:nvSpPr>
        <p:spPr>
          <a:xfrm>
            <a:off x="6766560" y="5385816"/>
            <a:ext cx="4187952" cy="1200329"/>
          </a:xfrm>
          <a:prstGeom prst="rect">
            <a:avLst/>
          </a:prstGeom>
          <a:noFill/>
        </p:spPr>
        <p:txBody>
          <a:bodyPr wrap="square" rtlCol="0">
            <a:spAutoFit/>
          </a:bodyPr>
          <a:lstStyle/>
          <a:p>
            <a:r>
              <a:rPr lang="en-GB" dirty="0">
                <a:solidFill>
                  <a:schemeClr val="accent2">
                    <a:lumMod val="75000"/>
                  </a:schemeClr>
                </a:solidFill>
              </a:rPr>
              <a:t>*For comparison of two nominal variables and for comparison of proportions you use two (or more) independent variables (see next slide)</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1391600"/>
          </a:xfrm>
        </p:spPr>
        <p:txBody>
          <a:bodyPr vert="horz" lIns="0" tIns="0" rIns="0" bIns="0" rtlCol="0" anchor="t">
            <a:noAutofit/>
          </a:bodyPr>
          <a:lstStyle/>
          <a:p>
            <a:pPr>
              <a:lnSpc>
                <a:spcPct val="100000"/>
              </a:lnSpc>
            </a:pPr>
            <a:r>
              <a:rPr lang="en-GB" sz="2400" b="0" dirty="0">
                <a:latin typeface="Calibri"/>
                <a:cs typeface="Calibri"/>
              </a:rPr>
              <a:t>Add your </a:t>
            </a:r>
            <a:r>
              <a:rPr lang="en-GB" sz="2400" dirty="0">
                <a:latin typeface="Calibri"/>
                <a:cs typeface="Calibri"/>
              </a:rPr>
              <a:t>Hypotheses</a:t>
            </a:r>
            <a:r>
              <a:rPr lang="en-GB" sz="2400" b="0" dirty="0">
                <a:latin typeface="Calibri"/>
                <a:cs typeface="Calibri"/>
              </a:rPr>
              <a:t> to the previous RQ Slide  (both the Null and Alternative Hypotheses).  Here are definitions and examples. </a:t>
            </a:r>
            <a:r>
              <a:rPr lang="en-GB" sz="2400" dirty="0">
                <a:latin typeface="Calibri"/>
                <a:cs typeface="Calibri"/>
              </a:rPr>
              <a:t>Your wording will come directly from your RQ</a:t>
            </a:r>
            <a:r>
              <a:rPr lang="en-GB" sz="2400" b="0" dirty="0">
                <a:latin typeface="Calibri"/>
                <a:cs typeface="Calibri"/>
              </a:rPr>
              <a:t>. This is the formal way of reporting the results of your inferential test statistics,  in which we report the </a:t>
            </a:r>
            <a:r>
              <a:rPr lang="en-GB" sz="2400" b="0" i="1" dirty="0">
                <a:latin typeface="Calibri"/>
                <a:cs typeface="Calibri"/>
              </a:rPr>
              <a:t>effect</a:t>
            </a:r>
            <a:r>
              <a:rPr lang="en-GB" sz="2400" b="0" dirty="0">
                <a:latin typeface="Calibri"/>
                <a:cs typeface="Calibri"/>
              </a:rPr>
              <a:t> the independent variable has on the dependent variable – </a:t>
            </a:r>
          </a:p>
          <a:p>
            <a:pPr marL="457200" indent="-457200">
              <a:lnSpc>
                <a:spcPct val="100000"/>
              </a:lnSpc>
              <a:buAutoNum type="arabicPeriod"/>
            </a:pPr>
            <a:r>
              <a:rPr lang="en-GB" sz="2000" b="0" dirty="0">
                <a:latin typeface="Arial"/>
                <a:cs typeface="Arial"/>
              </a:rPr>
              <a:t>Null hypothesis (H</a:t>
            </a:r>
            <a:r>
              <a:rPr lang="en-GB" sz="2000" b="0" baseline="-25000" dirty="0">
                <a:latin typeface="Arial"/>
                <a:cs typeface="Arial"/>
              </a:rPr>
              <a:t>0</a:t>
            </a:r>
            <a:r>
              <a:rPr lang="en-GB" sz="2000" b="0" dirty="0">
                <a:latin typeface="Arial"/>
                <a:cs typeface="Arial"/>
              </a:rPr>
              <a:t>): There is </a:t>
            </a:r>
            <a:r>
              <a:rPr lang="en-GB" sz="2000" dirty="0">
                <a:latin typeface="Arial"/>
                <a:cs typeface="Arial"/>
              </a:rPr>
              <a:t>no </a:t>
            </a:r>
            <a:r>
              <a:rPr lang="en-GB" sz="2000" b="0" dirty="0">
                <a:latin typeface="Arial"/>
                <a:cs typeface="Arial"/>
              </a:rPr>
              <a:t>effect on the population – so you write one of the following:  </a:t>
            </a:r>
          </a:p>
          <a:p>
            <a:pPr>
              <a:lnSpc>
                <a:spcPct val="100000"/>
              </a:lnSpc>
            </a:pPr>
            <a:r>
              <a:rPr lang="en-US" sz="2000" b="0" dirty="0">
                <a:solidFill>
                  <a:srgbClr val="FF0000"/>
                </a:solidFill>
                <a:latin typeface="Arial"/>
                <a:cs typeface="Arial"/>
              </a:rPr>
              <a:t>There is no difference in the proportion of video game sales across regions according to the video game platform.</a:t>
            </a:r>
          </a:p>
          <a:p>
            <a:pPr>
              <a:lnSpc>
                <a:spcPct val="100000"/>
              </a:lnSpc>
            </a:pPr>
            <a:r>
              <a:rPr lang="en-GB" sz="2000" b="0" dirty="0">
                <a:latin typeface="Arial"/>
                <a:cs typeface="Arial"/>
              </a:rPr>
              <a:t>2. Alternative hypothesis (H</a:t>
            </a:r>
            <a:r>
              <a:rPr lang="en-GB" sz="2000" b="0" baseline="-25000" dirty="0">
                <a:latin typeface="Arial"/>
                <a:cs typeface="Arial"/>
              </a:rPr>
              <a:t>1</a:t>
            </a:r>
            <a:r>
              <a:rPr lang="en-GB" sz="2000" b="0" dirty="0">
                <a:latin typeface="Arial"/>
                <a:cs typeface="Arial"/>
              </a:rPr>
              <a:t>):  There appears to be an effect on the population – so you copy what you wrote for the Null hypothesis but remove the ‘no’ and replace with ‘</a:t>
            </a:r>
            <a:r>
              <a:rPr lang="en-GB" sz="2000" dirty="0">
                <a:latin typeface="Arial"/>
                <a:cs typeface="Arial"/>
              </a:rPr>
              <a:t>a’  </a:t>
            </a:r>
            <a:r>
              <a:rPr lang="en-GB" sz="2000" b="0" dirty="0">
                <a:latin typeface="Arial"/>
                <a:cs typeface="Arial"/>
              </a:rPr>
              <a:t>For example:</a:t>
            </a:r>
          </a:p>
          <a:p>
            <a:pPr>
              <a:lnSpc>
                <a:spcPct val="100000"/>
              </a:lnSpc>
            </a:pPr>
            <a:r>
              <a:rPr lang="en-US" sz="2000" b="0" dirty="0">
                <a:solidFill>
                  <a:srgbClr val="FF0000"/>
                </a:solidFill>
                <a:latin typeface="Arial"/>
                <a:cs typeface="Arial"/>
              </a:rPr>
              <a:t>There is a difference in the proportion of video game sales across regions as per the video game platform. </a:t>
            </a:r>
          </a:p>
          <a:p>
            <a:pPr>
              <a:lnSpc>
                <a:spcPct val="100000"/>
              </a:lnSpc>
            </a:pPr>
            <a:endParaRPr lang="en-US" sz="2000" b="0" dirty="0">
              <a:solidFill>
                <a:srgbClr val="FF0000"/>
              </a:solidFill>
              <a:latin typeface="Arial"/>
              <a:cs typeface="Arial"/>
            </a:endParaRP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6" name="TextBox 5">
            <a:extLst>
              <a:ext uri="{FF2B5EF4-FFF2-40B4-BE49-F238E27FC236}">
                <a16:creationId xmlns:a16="http://schemas.microsoft.com/office/drawing/2014/main" id="{1841CE34-1B2E-88D5-0C3F-506E8C37BB7B}"/>
              </a:ext>
            </a:extLst>
          </p:cNvPr>
          <p:cNvSpPr txBox="1"/>
          <p:nvPr/>
        </p:nvSpPr>
        <p:spPr>
          <a:xfrm>
            <a:off x="3356146" y="5298491"/>
            <a:ext cx="7811780" cy="1477328"/>
          </a:xfrm>
          <a:prstGeom prst="rect">
            <a:avLst/>
          </a:prstGeom>
          <a:noFill/>
        </p:spPr>
        <p:txBody>
          <a:bodyPr wrap="square" lIns="91440" tIns="45720" rIns="91440" bIns="45720" anchor="t">
            <a:spAutoFit/>
          </a:bodyPr>
          <a:lstStyle/>
          <a:p>
            <a:r>
              <a:rPr lang="en-GB" dirty="0"/>
              <a:t>L</a:t>
            </a:r>
            <a:r>
              <a:rPr lang="en-GB" sz="1800" b="0" dirty="0"/>
              <a:t>eave the hypotheses as </a:t>
            </a:r>
            <a:r>
              <a:rPr lang="en-GB" dirty="0"/>
              <a:t>two </a:t>
            </a:r>
            <a:r>
              <a:rPr lang="en-GB" sz="1800" b="0" dirty="0"/>
              <a:t>statements for now – after your </a:t>
            </a:r>
            <a:r>
              <a:rPr lang="en-GB" dirty="0"/>
              <a:t>statistical </a:t>
            </a:r>
            <a:r>
              <a:rPr lang="en-GB" sz="1800" b="0" dirty="0"/>
              <a:t>analysis </a:t>
            </a:r>
            <a:r>
              <a:rPr lang="en-GB" dirty="0"/>
              <a:t>test, </a:t>
            </a:r>
            <a:r>
              <a:rPr lang="en-GB" sz="1800" b="0" dirty="0"/>
              <a:t>you </a:t>
            </a:r>
            <a:r>
              <a:rPr lang="en-GB" dirty="0"/>
              <a:t>will </a:t>
            </a:r>
            <a:r>
              <a:rPr lang="en-GB" sz="1800" b="0" dirty="0"/>
              <a:t>choose one or the other.</a:t>
            </a:r>
            <a:r>
              <a:rPr lang="en-GB" dirty="0"/>
              <a:t> (</a:t>
            </a:r>
            <a:r>
              <a:rPr lang="en-GB" i="1" dirty="0"/>
              <a:t>You will report: "We fail to reject the null hypothesis" with no significant result, or if you do have significance [p-value = &lt; 0.05] you can state "We reject the null hypothesis".   More guidance on hypothesis testing is given in the lectures</a:t>
            </a:r>
            <a:r>
              <a:rPr lang="en-GB" dirty="0"/>
              <a:t>.)</a:t>
            </a:r>
            <a:endParaRPr lang="en-GB" dirty="0">
              <a:cs typeface="Arial"/>
            </a:endParaRPr>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10837</TotalTime>
  <Words>763</Words>
  <Application>Microsoft Office PowerPoint</Application>
  <PresentationFormat>Widescreen</PresentationFormat>
  <Paragraphs>34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Herts Theme</vt:lpstr>
      <vt:lpstr>Research Question – Is there a difference in the proportion of video game sales per platform across different regions?     Date: 30/12/2024 </vt:lpstr>
      <vt:lpstr>PowerPoint Presentation</vt:lpstr>
      <vt:lpstr>This dataset is interesting to us because Platform analysis in different regions reveals regional preferences, market trends, and platform dominance, aiding strategic decisions for developers and publishers.  From the column headings in your dataset choose ONE independent * and ONE dependent variable .  Our  Independent variable is: Platform                    This  Independent variable datatype is (select one): Nominal  Our Dependent variable is: Regions (NA_Sales/EU_|Sales/JP_Sales/Other_Sales)                    This Dependent variable datatype is  (select one): Nominal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Weedagame Mudalige Suranga Nil Wijekoon Nilhan [Student-PECS]</cp:lastModifiedBy>
  <cp:revision>232</cp:revision>
  <dcterms:created xsi:type="dcterms:W3CDTF">2019-10-01T08:37:56Z</dcterms:created>
  <dcterms:modified xsi:type="dcterms:W3CDTF">2024-12-31T10:29:14Z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