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04" y="5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22C15-945B-4CF1-ABB3-211D85442B7D}" type="datetimeFigureOut">
              <a:rPr lang="en-CA" smtClean="0"/>
              <a:t>2016-02-12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6BB44-A6A3-42DA-9DD8-B4F9DCCA20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8356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22C15-945B-4CF1-ABB3-211D85442B7D}" type="datetimeFigureOut">
              <a:rPr lang="en-CA" smtClean="0"/>
              <a:t>2016-02-12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6BB44-A6A3-42DA-9DD8-B4F9DCCA20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847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22C15-945B-4CF1-ABB3-211D85442B7D}" type="datetimeFigureOut">
              <a:rPr lang="en-CA" smtClean="0"/>
              <a:t>2016-02-12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6BB44-A6A3-42DA-9DD8-B4F9DCCA20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8714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22C15-945B-4CF1-ABB3-211D85442B7D}" type="datetimeFigureOut">
              <a:rPr lang="en-CA" smtClean="0"/>
              <a:t>2016-02-12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6BB44-A6A3-42DA-9DD8-B4F9DCCA20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8728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22C15-945B-4CF1-ABB3-211D85442B7D}" type="datetimeFigureOut">
              <a:rPr lang="en-CA" smtClean="0"/>
              <a:t>2016-02-12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6BB44-A6A3-42DA-9DD8-B4F9DCCA20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8851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22C15-945B-4CF1-ABB3-211D85442B7D}" type="datetimeFigureOut">
              <a:rPr lang="en-CA" smtClean="0"/>
              <a:t>2016-02-12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6BB44-A6A3-42DA-9DD8-B4F9DCCA20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680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22C15-945B-4CF1-ABB3-211D85442B7D}" type="datetimeFigureOut">
              <a:rPr lang="en-CA" smtClean="0"/>
              <a:t>2016-02-12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6BB44-A6A3-42DA-9DD8-B4F9DCCA20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9618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22C15-945B-4CF1-ABB3-211D85442B7D}" type="datetimeFigureOut">
              <a:rPr lang="en-CA" smtClean="0"/>
              <a:t>2016-02-12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6BB44-A6A3-42DA-9DD8-B4F9DCCA20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7239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22C15-945B-4CF1-ABB3-211D85442B7D}" type="datetimeFigureOut">
              <a:rPr lang="en-CA" smtClean="0"/>
              <a:t>2016-02-12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6BB44-A6A3-42DA-9DD8-B4F9DCCA20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6124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22C15-945B-4CF1-ABB3-211D85442B7D}" type="datetimeFigureOut">
              <a:rPr lang="en-CA" smtClean="0"/>
              <a:t>2016-02-12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6BB44-A6A3-42DA-9DD8-B4F9DCCA20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7730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22C15-945B-4CF1-ABB3-211D85442B7D}" type="datetimeFigureOut">
              <a:rPr lang="en-CA" smtClean="0"/>
              <a:t>2016-02-12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6BB44-A6A3-42DA-9DD8-B4F9DCCA20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6301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22C15-945B-4CF1-ABB3-211D85442B7D}" type="datetimeFigureOut">
              <a:rPr lang="en-CA" smtClean="0"/>
              <a:t>2016-02-12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6BB44-A6A3-42DA-9DD8-B4F9DCCA20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24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587625"/>
            <a:ext cx="8305800" cy="1470025"/>
          </a:xfrm>
        </p:spPr>
        <p:txBody>
          <a:bodyPr/>
          <a:lstStyle/>
          <a:p>
            <a:r>
              <a:rPr lang="en-CA" dirty="0" smtClean="0">
                <a:solidFill>
                  <a:schemeClr val="tx2">
                    <a:lumMod val="50000"/>
                  </a:schemeClr>
                </a:solidFill>
              </a:rPr>
              <a:t>Electronic Order Submission (EOS) System</a:t>
            </a:r>
            <a:endParaRPr lang="en-CA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24400"/>
            <a:ext cx="6400800" cy="1752600"/>
          </a:xfrm>
        </p:spPr>
        <p:txBody>
          <a:bodyPr/>
          <a:lstStyle/>
          <a:p>
            <a:r>
              <a:rPr lang="en-CA" dirty="0" smtClean="0">
                <a:solidFill>
                  <a:schemeClr val="accent6">
                    <a:lumMod val="75000"/>
                  </a:schemeClr>
                </a:solidFill>
              </a:rPr>
              <a:t>Requirement and Software Mock-up</a:t>
            </a:r>
            <a:endParaRPr lang="en-CA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3" r="4007"/>
          <a:stretch/>
        </p:blipFill>
        <p:spPr bwMode="auto">
          <a:xfrm>
            <a:off x="2701636" y="533400"/>
            <a:ext cx="3685309" cy="1393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338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9"/>
          <a:stretch/>
        </p:blipFill>
        <p:spPr bwMode="auto">
          <a:xfrm>
            <a:off x="6414655" y="5879621"/>
            <a:ext cx="2488044" cy="911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Screen Mock-up – EOS Hybrid User</a:t>
            </a:r>
            <a:endParaRPr lang="en-CA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8674097" cy="4876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28599" y="1905000"/>
            <a:ext cx="8674097" cy="10668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 dirty="0" smtClean="0"/>
          </a:p>
          <a:p>
            <a:pPr algn="ctr"/>
            <a:r>
              <a:rPr lang="en-CA" sz="2400" dirty="0" smtClean="0"/>
              <a:t>Welcome to Hybrid EOS System</a:t>
            </a:r>
            <a:r>
              <a:rPr lang="en-CA" dirty="0" smtClean="0"/>
              <a:t>		                       </a:t>
            </a:r>
            <a:r>
              <a:rPr lang="en-CA" sz="1200" dirty="0" smtClean="0"/>
              <a:t>User: Ali Sheikh, Hybrid</a:t>
            </a:r>
          </a:p>
          <a:p>
            <a:pPr algn="r"/>
            <a:r>
              <a:rPr lang="en-CA" sz="1200" dirty="0" smtClean="0"/>
              <a:t>Last Login: Feb 1, 2016 09:45</a:t>
            </a:r>
            <a:endParaRPr lang="en-CA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28599" y="2971800"/>
            <a:ext cx="8674099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Account Maintenance – Manage </a:t>
            </a:r>
            <a:r>
              <a:rPr lang="en-CA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Supplier</a:t>
            </a:r>
            <a:endParaRPr lang="en-CA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475683"/>
              </p:ext>
            </p:extLst>
          </p:nvPr>
        </p:nvGraphicFramePr>
        <p:xfrm>
          <a:off x="241300" y="5410200"/>
          <a:ext cx="86741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</a:tblGrid>
              <a:tr h="218440">
                <a:tc>
                  <a:txBody>
                    <a:bodyPr/>
                    <a:lstStyle/>
                    <a:p>
                      <a:endParaRPr lang="en-CA" sz="1400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DELETE</a:t>
                      </a:r>
                      <a:endParaRPr lang="en-CA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SAVE</a:t>
                      </a:r>
                      <a:endParaRPr lang="en-CA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HOME</a:t>
                      </a:r>
                      <a:endParaRPr lang="en-CA" sz="12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629400" y="2057400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b="1" i="1" u="sng" dirty="0" smtClean="0">
                <a:solidFill>
                  <a:schemeClr val="bg1"/>
                </a:solidFill>
              </a:rPr>
              <a:t>Account Maintenance</a:t>
            </a:r>
            <a:endParaRPr lang="en-CA" sz="1400" b="1" i="1" u="sng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47356"/>
              </p:ext>
            </p:extLst>
          </p:nvPr>
        </p:nvGraphicFramePr>
        <p:xfrm>
          <a:off x="228600" y="3200401"/>
          <a:ext cx="8674095" cy="221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1828800"/>
                <a:gridCol w="4787895"/>
              </a:tblGrid>
              <a:tr h="257516"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Details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Comments</a:t>
                      </a:r>
                      <a:endParaRPr lang="en-CA" sz="1200" dirty="0"/>
                    </a:p>
                  </a:txBody>
                  <a:tcPr/>
                </a:tc>
              </a:tr>
              <a:tr h="257516"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Select Supplier Company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200" dirty="0"/>
                    </a:p>
                  </a:txBody>
                  <a:tcPr/>
                </a:tc>
              </a:tr>
              <a:tr h="257516"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Contact Full Name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200" dirty="0"/>
                    </a:p>
                  </a:txBody>
                  <a:tcPr/>
                </a:tc>
              </a:tr>
              <a:tr h="257516"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Select USERID or IDs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 smtClean="0"/>
                        <a:t>Last Name/First</a:t>
                      </a:r>
                      <a:r>
                        <a:rPr lang="en-CA" sz="1000" baseline="0" dirty="0" smtClean="0"/>
                        <a:t> Initial (e.g. SHEIKHA)</a:t>
                      </a:r>
                      <a:endParaRPr lang="en-CA" sz="1000" dirty="0"/>
                    </a:p>
                  </a:txBody>
                  <a:tcPr/>
                </a:tc>
              </a:tr>
              <a:tr h="257516"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Contact</a:t>
                      </a:r>
                      <a:r>
                        <a:rPr lang="en-CA" sz="1200" baseline="0" dirty="0" smtClean="0"/>
                        <a:t> Phone No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000" dirty="0" smtClean="0"/>
                        <a:t>Contact Phone No</a:t>
                      </a:r>
                      <a:endParaRPr lang="en-CA" sz="1000" dirty="0"/>
                    </a:p>
                  </a:txBody>
                  <a:tcPr/>
                </a:tc>
              </a:tr>
              <a:tr h="257516"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Email Address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000" dirty="0" smtClean="0"/>
                        <a:t>This is the email be used for password reset/order confirmation etc.</a:t>
                      </a:r>
                      <a:endParaRPr lang="en-CA" sz="1000" dirty="0"/>
                    </a:p>
                  </a:txBody>
                  <a:tcPr/>
                </a:tc>
              </a:tr>
              <a:tr h="283704"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Password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000" dirty="0" smtClean="0"/>
                        <a:t>12 characters –  1 Cap, 1</a:t>
                      </a:r>
                      <a:r>
                        <a:rPr lang="en-CA" sz="1000" baseline="0" dirty="0" smtClean="0"/>
                        <a:t> Numeric, 1 Special  Character – NO PREVIOUS PASSWORDS</a:t>
                      </a:r>
                      <a:endParaRPr lang="en-CA" sz="1000" dirty="0"/>
                    </a:p>
                  </a:txBody>
                  <a:tcPr/>
                </a:tc>
              </a:tr>
              <a:tr h="283704"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Alternate Contact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000" dirty="0" smtClean="0"/>
                        <a:t>Enter secondary</a:t>
                      </a:r>
                      <a:r>
                        <a:rPr lang="en-CA" sz="1000" baseline="0" dirty="0" smtClean="0"/>
                        <a:t> contact and phone number</a:t>
                      </a:r>
                      <a:endParaRPr lang="en-CA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8600" y="6019800"/>
            <a:ext cx="601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/>
              <a:t>For  Contact USERID password reset, you will simply enter the Contact USERID and reset password. When a password is reset, an email will be sent to user with the new password. To update user details such as email address – same screen. To DELETE a user, simply enter USERID and once the USERID is confirmed, click DELETE.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378972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Screen Mock-up – EOS Hybrid User</a:t>
            </a:r>
            <a:endParaRPr lang="en-CA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9"/>
          <a:stretch/>
        </p:blipFill>
        <p:spPr bwMode="auto">
          <a:xfrm>
            <a:off x="6414654" y="5791200"/>
            <a:ext cx="2729345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6019800"/>
            <a:ext cx="6186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/>
              <a:t>Note: The above you see in Blue column from the customer and the Orange column is Hybrid activities. Any changes to the submission will require a save. Once the customer SAVEs then the account will be locked for them. Only Hybrid can make changes to any client </a:t>
            </a:r>
            <a:r>
              <a:rPr lang="en-CA" sz="1200" dirty="0" err="1" smtClean="0"/>
              <a:t>SAVEed</a:t>
            </a:r>
            <a:r>
              <a:rPr lang="en-CA" sz="1200" dirty="0" smtClean="0"/>
              <a:t> submission. </a:t>
            </a:r>
            <a:endParaRPr lang="en-C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8674097" cy="4876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28599" y="1905000"/>
            <a:ext cx="8674097" cy="12192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 dirty="0" smtClean="0"/>
          </a:p>
          <a:p>
            <a:pPr algn="ctr"/>
            <a:r>
              <a:rPr lang="en-CA" sz="2400" dirty="0" smtClean="0"/>
              <a:t>Welcome to Hybrid EOS System</a:t>
            </a:r>
            <a:r>
              <a:rPr lang="en-CA" dirty="0" smtClean="0"/>
              <a:t>		 </a:t>
            </a:r>
          </a:p>
          <a:p>
            <a:pPr algn="r"/>
            <a:r>
              <a:rPr lang="en-CA" sz="1200" dirty="0" smtClean="0"/>
              <a:t>User: </a:t>
            </a:r>
            <a:r>
              <a:rPr lang="en-US" sz="1200" b="1" dirty="0"/>
              <a:t>Cristina </a:t>
            </a:r>
            <a:r>
              <a:rPr lang="en-US" sz="1200" b="1" dirty="0" err="1" smtClean="0"/>
              <a:t>Szente</a:t>
            </a:r>
            <a:r>
              <a:rPr lang="en-CA" sz="1200" dirty="0" smtClean="0"/>
              <a:t>, Magna</a:t>
            </a:r>
          </a:p>
          <a:p>
            <a:pPr algn="r"/>
            <a:r>
              <a:rPr lang="en-CA" sz="1200" dirty="0"/>
              <a:t>	</a:t>
            </a:r>
            <a:r>
              <a:rPr lang="en-CA" sz="1200" dirty="0" smtClean="0"/>
              <a:t>		Last Login: Jan 31, 2016 09:45</a:t>
            </a:r>
            <a:endParaRPr lang="en-CA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28599" y="3124200"/>
            <a:ext cx="8674099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Scheduled Events – Week 1/11/2016 </a:t>
            </a:r>
            <a:r>
              <a:rPr lang="en-CA" sz="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(Generated 1/8/2016 11:48)</a:t>
            </a:r>
            <a:endParaRPr lang="en-CA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071417"/>
              </p:ext>
            </p:extLst>
          </p:nvPr>
        </p:nvGraphicFramePr>
        <p:xfrm>
          <a:off x="241300" y="5257800"/>
          <a:ext cx="86741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</a:tblGrid>
              <a:tr h="218440">
                <a:tc>
                  <a:txBody>
                    <a:bodyPr/>
                    <a:lstStyle/>
                    <a:p>
                      <a:r>
                        <a:rPr lang="en-CA" sz="1400" i="1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Canada (Selected)</a:t>
                      </a:r>
                      <a:endParaRPr lang="en-CA" sz="1400" i="1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US</a:t>
                      </a:r>
                      <a:endParaRPr lang="en-CA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Mexico</a:t>
                      </a:r>
                      <a:endParaRPr lang="en-CA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Query</a:t>
                      </a:r>
                      <a:endParaRPr lang="en-CA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Save </a:t>
                      </a:r>
                      <a:r>
                        <a:rPr lang="en-CA" sz="1200" dirty="0" smtClean="0"/>
                        <a:t>(when modified)</a:t>
                      </a:r>
                      <a:endParaRPr lang="en-CA" sz="12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800600" y="2743200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b="1" i="1" u="sng" dirty="0" smtClean="0">
                <a:solidFill>
                  <a:schemeClr val="bg1"/>
                </a:solidFill>
              </a:rPr>
              <a:t>Import Schedule</a:t>
            </a:r>
            <a:endParaRPr lang="en-CA" sz="1400" b="1" i="1" u="sng" dirty="0">
              <a:solidFill>
                <a:schemeClr val="bg1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266332"/>
              </p:ext>
            </p:extLst>
          </p:nvPr>
        </p:nvGraphicFramePr>
        <p:xfrm>
          <a:off x="217711" y="3407228"/>
          <a:ext cx="8684986" cy="18029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3307"/>
                <a:gridCol w="608303"/>
                <a:gridCol w="387101"/>
                <a:gridCol w="442403"/>
                <a:gridCol w="442403"/>
                <a:gridCol w="276502"/>
                <a:gridCol w="1328709"/>
                <a:gridCol w="551361"/>
                <a:gridCol w="685800"/>
                <a:gridCol w="381000"/>
                <a:gridCol w="381000"/>
                <a:gridCol w="1529771"/>
                <a:gridCol w="667326"/>
              </a:tblGrid>
              <a:tr h="162197"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 dirty="0">
                          <a:effectLst/>
                        </a:rPr>
                        <a:t>Supplier - Canada</a:t>
                      </a:r>
                      <a:endParaRPr lang="en-CA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Plant</a:t>
                      </a:r>
                      <a:endParaRPr lang="en-CA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Pick-Up</a:t>
                      </a:r>
                      <a:endParaRPr lang="en-CA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Pick Up Day</a:t>
                      </a:r>
                      <a:endParaRPr lang="en-CA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Arrival Day</a:t>
                      </a:r>
                      <a:endParaRPr lang="en-CA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Stack</a:t>
                      </a:r>
                      <a:endParaRPr lang="en-CA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 dirty="0" smtClean="0">
                          <a:effectLst/>
                        </a:rPr>
                        <a:t>Comments</a:t>
                      </a:r>
                      <a:endParaRPr lang="en-CA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Supplier Status</a:t>
                      </a:r>
                      <a:endParaRPr lang="en-CA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1" u="none" strike="noStrike" dirty="0" smtClean="0">
                          <a:effectLst/>
                        </a:rPr>
                        <a:t>Assigned to</a:t>
                      </a:r>
                      <a:endParaRPr lang="en-CA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1" u="none" strike="noStrike" dirty="0" smtClean="0">
                          <a:effectLst/>
                        </a:rPr>
                        <a:t> Date</a:t>
                      </a:r>
                      <a:endParaRPr lang="en-CA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By</a:t>
                      </a:r>
                      <a:endParaRPr lang="en-CA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Hybrid Comments</a:t>
                      </a:r>
                      <a:endParaRPr lang="en-CA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Status (Select)</a:t>
                      </a:r>
                      <a:endParaRPr lang="en-CA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62197"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Aim Metals And Alloys Inc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Newmarket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No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Tues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Wed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Yes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--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 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62197"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Co-Ex-Tec to H&amp;L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Newmarket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Yes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Tues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Thurs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Yes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--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 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62197"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Dynacast 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Bradford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No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Wed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Thurs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Yes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--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 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62197"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Dynacast 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Newmarket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No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 Wed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 Thurs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Yes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--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 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62197"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Etbo Tool &amp; Die 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Newmarket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Yes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Tues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Wed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Yes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--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 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62197"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PAPP Plastics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Newmarket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No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Fri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Mon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Yes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--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 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62197"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Precimold Inc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Newmarket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No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Tues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Wed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Yes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--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 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62197"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Synthane-Taylor 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Bradford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No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Tues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Wed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Yes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--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 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62197"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 dirty="0">
                          <a:effectLst/>
                        </a:rPr>
                        <a:t>Vision Coaters Canada</a:t>
                      </a:r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Newmarket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Yes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Daily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Daily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Yes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 dirty="0">
                          <a:effectLst/>
                        </a:rPr>
                        <a:t>--</a:t>
                      </a:r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 dirty="0">
                          <a:effectLst/>
                        </a:rPr>
                        <a:t> </a:t>
                      </a:r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344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Screen Mock-up – EOS Hybrid User</a:t>
            </a:r>
            <a:endParaRPr lang="en-CA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9"/>
          <a:stretch/>
        </p:blipFill>
        <p:spPr bwMode="auto">
          <a:xfrm>
            <a:off x="6414654" y="5791200"/>
            <a:ext cx="2729345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6019800"/>
            <a:ext cx="6186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/>
              <a:t>Note: The above you see in Blue column from the customer and the Orange column is Hybrid activities. Any changes to the submission will require a save. Once the customer SAVEs then the account will be locked for them. Only Hybrid can make changes to any client </a:t>
            </a:r>
            <a:r>
              <a:rPr lang="en-CA" sz="1200" dirty="0" err="1" smtClean="0"/>
              <a:t>SAVEd</a:t>
            </a:r>
            <a:r>
              <a:rPr lang="en-CA" sz="1200" dirty="0" smtClean="0"/>
              <a:t> submission. </a:t>
            </a:r>
            <a:endParaRPr lang="en-C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8674097" cy="4876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28599" y="1905000"/>
            <a:ext cx="8674097" cy="12192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 dirty="0" smtClean="0"/>
          </a:p>
          <a:p>
            <a:pPr algn="ctr"/>
            <a:r>
              <a:rPr lang="en-CA" sz="2400" dirty="0" smtClean="0"/>
              <a:t>Welcome to Hybrid EOS System</a:t>
            </a:r>
            <a:r>
              <a:rPr lang="en-CA" dirty="0" smtClean="0"/>
              <a:t>		 </a:t>
            </a:r>
          </a:p>
          <a:p>
            <a:pPr algn="r"/>
            <a:r>
              <a:rPr lang="en-CA" sz="1200" dirty="0" smtClean="0"/>
              <a:t>User: </a:t>
            </a:r>
            <a:r>
              <a:rPr lang="en-US" sz="1200" b="1" dirty="0"/>
              <a:t>Cristina </a:t>
            </a:r>
            <a:r>
              <a:rPr lang="en-US" sz="1200" b="1" dirty="0" err="1" smtClean="0"/>
              <a:t>Szente</a:t>
            </a:r>
            <a:r>
              <a:rPr lang="en-CA" sz="1200" dirty="0" smtClean="0"/>
              <a:t>, Magna</a:t>
            </a:r>
          </a:p>
          <a:p>
            <a:pPr algn="r"/>
            <a:r>
              <a:rPr lang="en-CA" sz="1200" dirty="0"/>
              <a:t>	</a:t>
            </a:r>
            <a:r>
              <a:rPr lang="en-CA" sz="1200" dirty="0" smtClean="0"/>
              <a:t>		Last Login: Jan 31, 2016 09:45</a:t>
            </a:r>
            <a:endParaRPr lang="en-CA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28599" y="3124200"/>
            <a:ext cx="8674099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Important Scheduled </a:t>
            </a:r>
            <a:endParaRPr lang="en-CA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204801"/>
              </p:ext>
            </p:extLst>
          </p:nvPr>
        </p:nvGraphicFramePr>
        <p:xfrm>
          <a:off x="241300" y="5257800"/>
          <a:ext cx="86741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</a:tblGrid>
              <a:tr h="218440">
                <a:tc>
                  <a:txBody>
                    <a:bodyPr/>
                    <a:lstStyle/>
                    <a:p>
                      <a:r>
                        <a:rPr lang="en-CA" sz="1400" b="1" i="0" dirty="0" smtClean="0">
                          <a:solidFill>
                            <a:schemeClr val="bg1"/>
                          </a:solidFill>
                        </a:rPr>
                        <a:t>Canada</a:t>
                      </a:r>
                      <a:endParaRPr lang="en-CA" sz="14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US</a:t>
                      </a:r>
                      <a:endParaRPr lang="en-CA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Mexico</a:t>
                      </a:r>
                      <a:endParaRPr lang="en-CA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smtClean="0"/>
                        <a:t>Save </a:t>
                      </a:r>
                      <a:r>
                        <a:rPr lang="en-CA" sz="1200" dirty="0" smtClean="0"/>
                        <a:t>(Once verified)</a:t>
                      </a:r>
                      <a:endParaRPr lang="en-CA" sz="12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348471"/>
              </p:ext>
            </p:extLst>
          </p:nvPr>
        </p:nvGraphicFramePr>
        <p:xfrm>
          <a:off x="273625" y="3581400"/>
          <a:ext cx="862907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375"/>
                <a:gridCol w="4330695"/>
              </a:tblGrid>
              <a:tr h="389890"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Description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Action</a:t>
                      </a:r>
                      <a:endParaRPr lang="en-CA" sz="1400" dirty="0"/>
                    </a:p>
                  </a:txBody>
                  <a:tcPr/>
                </a:tc>
              </a:tr>
              <a:tr h="389890"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File Name (File stored</a:t>
                      </a:r>
                      <a:r>
                        <a:rPr lang="en-CA" sz="1400" baseline="0" dirty="0" smtClean="0"/>
                        <a:t> within </a:t>
                      </a:r>
                      <a:r>
                        <a:rPr lang="en-CA" sz="1400" baseline="0" smtClean="0"/>
                        <a:t>the EOS for verification)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i="1" u="sng" dirty="0" smtClean="0"/>
                        <a:t>Select</a:t>
                      </a:r>
                      <a:endParaRPr lang="en-CA" sz="1400" i="1" u="sng" dirty="0"/>
                    </a:p>
                  </a:txBody>
                  <a:tcPr/>
                </a:tc>
              </a:tr>
              <a:tr h="389890"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Submitted By – Auto</a:t>
                      </a:r>
                      <a:r>
                        <a:rPr lang="en-CA" sz="1400" baseline="0" dirty="0" smtClean="0"/>
                        <a:t> user name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Christina</a:t>
                      </a:r>
                      <a:r>
                        <a:rPr lang="en-CA" sz="1400" baseline="0" dirty="0" smtClean="0"/>
                        <a:t> </a:t>
                      </a:r>
                      <a:r>
                        <a:rPr lang="en-CA" sz="1400" baseline="0" dirty="0" err="1" smtClean="0"/>
                        <a:t>Szente</a:t>
                      </a:r>
                      <a:endParaRPr lang="en-CA" sz="1400" dirty="0"/>
                    </a:p>
                  </a:txBody>
                  <a:tcPr/>
                </a:tc>
              </a:tr>
              <a:tr h="389890"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Submitted Date and Time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Date and Time  Stamp</a:t>
                      </a:r>
                      <a:endParaRPr lang="en-CA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215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Screen Mock-up – EOS Hybrid User</a:t>
            </a:r>
            <a:endParaRPr lang="en-CA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9"/>
          <a:stretch/>
        </p:blipFill>
        <p:spPr bwMode="auto">
          <a:xfrm>
            <a:off x="6414654" y="5791200"/>
            <a:ext cx="2729345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6019800"/>
            <a:ext cx="6186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/>
              <a:t>Note: The above you see in Blue column from the customer and the Orange column is Hybrid activities. Any changes to the submission will require a save. Once the customer SAVEs then the account will be locked for them. Only Hybrid can make changes to any client </a:t>
            </a:r>
            <a:r>
              <a:rPr lang="en-CA" sz="1200" dirty="0" err="1" smtClean="0"/>
              <a:t>SAVEed</a:t>
            </a:r>
            <a:r>
              <a:rPr lang="en-CA" sz="1200" dirty="0" smtClean="0"/>
              <a:t> submission. </a:t>
            </a:r>
            <a:endParaRPr lang="en-C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8674097" cy="4876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28599" y="1905000"/>
            <a:ext cx="8674097" cy="12192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 dirty="0" smtClean="0"/>
          </a:p>
          <a:p>
            <a:pPr algn="ctr"/>
            <a:r>
              <a:rPr lang="en-CA" sz="2400" dirty="0" smtClean="0"/>
              <a:t>Welcome to Hybrid EOS System</a:t>
            </a:r>
            <a:r>
              <a:rPr lang="en-CA" dirty="0" smtClean="0"/>
              <a:t>		 </a:t>
            </a:r>
          </a:p>
          <a:p>
            <a:pPr algn="r"/>
            <a:r>
              <a:rPr lang="en-CA" sz="1200" dirty="0" smtClean="0"/>
              <a:t>User: </a:t>
            </a:r>
            <a:r>
              <a:rPr lang="en-US" sz="1200" b="1" dirty="0" smtClean="0"/>
              <a:t>Harry Singh</a:t>
            </a:r>
            <a:r>
              <a:rPr lang="en-CA" sz="1200" dirty="0" smtClean="0"/>
              <a:t>, Aim Metal</a:t>
            </a:r>
            <a:endParaRPr lang="en-CA" sz="1200" dirty="0" smtClean="0"/>
          </a:p>
          <a:p>
            <a:pPr algn="r"/>
            <a:r>
              <a:rPr lang="en-CA" sz="1200" dirty="0"/>
              <a:t>	</a:t>
            </a:r>
            <a:r>
              <a:rPr lang="en-CA" sz="1200" dirty="0" smtClean="0"/>
              <a:t>		Last Login: Jan </a:t>
            </a:r>
            <a:r>
              <a:rPr lang="en-CA" sz="1200" dirty="0" smtClean="0"/>
              <a:t>30, </a:t>
            </a:r>
            <a:r>
              <a:rPr lang="en-CA" sz="1200" dirty="0" smtClean="0"/>
              <a:t>2016 </a:t>
            </a:r>
            <a:r>
              <a:rPr lang="en-CA" sz="1200" dirty="0" smtClean="0"/>
              <a:t>10:45</a:t>
            </a:r>
            <a:endParaRPr lang="en-CA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28599" y="3124200"/>
            <a:ext cx="8674099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Supplier Acknowledgement  </a:t>
            </a:r>
            <a:r>
              <a:rPr lang="en-CA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en-CA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Week </a:t>
            </a:r>
            <a:r>
              <a:rPr lang="en-CA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1/11/2016 </a:t>
            </a:r>
            <a:r>
              <a:rPr lang="en-CA" sz="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(Generated 1/8/2016 11:48)</a:t>
            </a:r>
            <a:endParaRPr lang="en-CA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002840"/>
              </p:ext>
            </p:extLst>
          </p:nvPr>
        </p:nvGraphicFramePr>
        <p:xfrm>
          <a:off x="241300" y="5257800"/>
          <a:ext cx="86741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</a:tblGrid>
              <a:tr h="218440">
                <a:tc>
                  <a:txBody>
                    <a:bodyPr/>
                    <a:lstStyle/>
                    <a:p>
                      <a:endParaRPr lang="en-CA" sz="1400" i="1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Query</a:t>
                      </a:r>
                      <a:endParaRPr lang="en-CA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Save </a:t>
                      </a:r>
                      <a:r>
                        <a:rPr lang="en-CA" sz="1200" dirty="0" smtClean="0"/>
                        <a:t>(when modified)</a:t>
                      </a:r>
                      <a:endParaRPr lang="en-CA" sz="12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800600" y="2743200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Aim Metal and Alloys Inc.</a:t>
            </a:r>
            <a:endParaRPr lang="en-CA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52687"/>
              </p:ext>
            </p:extLst>
          </p:nvPr>
        </p:nvGraphicFramePr>
        <p:xfrm>
          <a:off x="217711" y="3407228"/>
          <a:ext cx="8684985" cy="21372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8918"/>
                <a:gridCol w="545013"/>
                <a:gridCol w="346825"/>
                <a:gridCol w="396373"/>
                <a:gridCol w="396373"/>
                <a:gridCol w="247733"/>
                <a:gridCol w="1190464"/>
                <a:gridCol w="493995"/>
                <a:gridCol w="493995"/>
                <a:gridCol w="614446"/>
                <a:gridCol w="341359"/>
                <a:gridCol w="446195"/>
                <a:gridCol w="373067"/>
                <a:gridCol w="1302335"/>
                <a:gridCol w="597894"/>
              </a:tblGrid>
              <a:tr h="162197"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 dirty="0" smtClean="0">
                          <a:effectLst/>
                        </a:rPr>
                        <a:t>Customer</a:t>
                      </a:r>
                      <a:endParaRPr lang="en-CA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Plant</a:t>
                      </a:r>
                      <a:endParaRPr lang="en-CA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Pick-Up</a:t>
                      </a:r>
                      <a:endParaRPr lang="en-CA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Pick Up Day</a:t>
                      </a:r>
                      <a:endParaRPr lang="en-CA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Arrival Day</a:t>
                      </a:r>
                      <a:endParaRPr lang="en-CA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Stack</a:t>
                      </a:r>
                      <a:endParaRPr lang="en-CA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 dirty="0" smtClean="0">
                          <a:effectLst/>
                        </a:rPr>
                        <a:t>Comments</a:t>
                      </a:r>
                      <a:endParaRPr lang="en-CA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Product</a:t>
                      </a:r>
                      <a:endParaRPr lang="en-CA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Skid Count</a:t>
                      </a:r>
                      <a:endParaRPr lang="en-CA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Dimension</a:t>
                      </a:r>
                      <a:endParaRPr lang="en-CA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Freight Class</a:t>
                      </a:r>
                      <a:endParaRPr lang="en-CA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Stackable</a:t>
                      </a:r>
                      <a:endParaRPr lang="en-CA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Weight</a:t>
                      </a:r>
                      <a:endParaRPr lang="en-CA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Comments</a:t>
                      </a:r>
                      <a:endParaRPr lang="en-CA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Status (Select)</a:t>
                      </a:r>
                      <a:endParaRPr lang="en-CA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62197"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 dirty="0" smtClean="0">
                          <a:effectLst/>
                        </a:rPr>
                        <a:t>Magna Trucks</a:t>
                      </a:r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Newmarket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No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 dirty="0" smtClean="0">
                          <a:effectLst/>
                        </a:rPr>
                        <a:t>Tues</a:t>
                      </a:r>
                    </a:p>
                    <a:p>
                      <a:pPr algn="l" fontAlgn="b"/>
                      <a:r>
                        <a:rPr lang="en-CA" sz="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011206:0800</a:t>
                      </a:r>
                      <a:endParaRPr lang="en-CA" sz="8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 dirty="0" smtClean="0">
                          <a:effectLst/>
                        </a:rPr>
                        <a:t>Wed</a:t>
                      </a:r>
                    </a:p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011306:1000</a:t>
                      </a:r>
                      <a:endParaRPr lang="en-CA" sz="8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 dirty="0">
                          <a:effectLst/>
                        </a:rPr>
                        <a:t>Yes</a:t>
                      </a:r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--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 dirty="0">
                          <a:effectLst/>
                        </a:rPr>
                        <a:t> </a:t>
                      </a:r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PENDING</a:t>
                      </a:r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62197"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 dirty="0" smtClean="0">
                          <a:effectLst/>
                        </a:rPr>
                        <a:t>Magna Breaks</a:t>
                      </a:r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Newmarket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Yes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 dirty="0" smtClean="0">
                          <a:effectLst/>
                        </a:rPr>
                        <a:t>Tues</a:t>
                      </a:r>
                    </a:p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011206:0800</a:t>
                      </a:r>
                      <a:endParaRPr lang="en-CA" sz="8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 dirty="0" smtClean="0">
                          <a:effectLst/>
                        </a:rPr>
                        <a:t>Thurs</a:t>
                      </a:r>
                    </a:p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011406:1430</a:t>
                      </a:r>
                      <a:endParaRPr lang="en-CA" sz="8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Yes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--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 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PENDING</a:t>
                      </a:r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62197"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62197"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62197"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62197"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62197"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62197"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62197"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652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Scope for the Software</a:t>
            </a:r>
            <a:endParaRPr lang="en-CA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 smtClean="0">
                <a:solidFill>
                  <a:schemeClr val="tx2">
                    <a:lumMod val="50000"/>
                  </a:schemeClr>
                </a:solidFill>
              </a:rPr>
              <a:t>Build a web based workflow system for Hybrid customers to submit material pickup details in a weekly or monthly format and such request is then routed automatically to the </a:t>
            </a:r>
            <a:r>
              <a:rPr lang="en-CA" dirty="0" smtClean="0">
                <a:solidFill>
                  <a:schemeClr val="tx2">
                    <a:lumMod val="50000"/>
                  </a:schemeClr>
                </a:solidFill>
              </a:rPr>
              <a:t>Suppliers for acknowledgement </a:t>
            </a:r>
            <a:r>
              <a:rPr lang="en-CA" dirty="0" smtClean="0">
                <a:solidFill>
                  <a:schemeClr val="tx2">
                    <a:lumMod val="50000"/>
                  </a:schemeClr>
                </a:solidFill>
              </a:rPr>
              <a:t>while the Master Record by the Customer is moved through stage gates of action with necessary alerts and reports.</a:t>
            </a:r>
          </a:p>
          <a:p>
            <a:pPr marL="0" indent="0">
              <a:buNone/>
            </a:pPr>
            <a:endParaRPr lang="en-CA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CA" dirty="0" smtClean="0">
                <a:solidFill>
                  <a:schemeClr val="tx2">
                    <a:lumMod val="50000"/>
                  </a:schemeClr>
                </a:solidFill>
              </a:rPr>
              <a:t>See following slides for this defined workflow</a:t>
            </a:r>
            <a:endParaRPr lang="en-CA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9"/>
          <a:stretch/>
        </p:blipFill>
        <p:spPr bwMode="auto">
          <a:xfrm>
            <a:off x="6414654" y="5715000"/>
            <a:ext cx="2729345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713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r>
              <a:rPr lang="en-CA" dirty="0" smtClean="0">
                <a:solidFill>
                  <a:schemeClr val="tx2">
                    <a:lumMod val="50000"/>
                  </a:schemeClr>
                </a:solidFill>
              </a:rPr>
              <a:t>Roles for the Software</a:t>
            </a:r>
            <a:endParaRPr lang="en-CA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9"/>
          <a:stretch/>
        </p:blipFill>
        <p:spPr bwMode="auto">
          <a:xfrm>
            <a:off x="6414654" y="5791200"/>
            <a:ext cx="2729345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9470295"/>
              </p:ext>
            </p:extLst>
          </p:nvPr>
        </p:nvGraphicFramePr>
        <p:xfrm>
          <a:off x="457200" y="990600"/>
          <a:ext cx="8229600" cy="454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Role</a:t>
                      </a:r>
                      <a:endParaRPr lang="en-CA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Description</a:t>
                      </a:r>
                      <a:endParaRPr lang="en-CA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Action</a:t>
                      </a:r>
                      <a:endParaRPr lang="en-CA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Hybrid Admin</a:t>
                      </a:r>
                      <a:endParaRPr lang="en-CA" sz="16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A</a:t>
                      </a:r>
                      <a:r>
                        <a:rPr lang="en-CA" sz="1600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person responsible for creating a new account for customer, partner or Hy-Brid user</a:t>
                      </a:r>
                      <a:endParaRPr lang="en-CA" sz="16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Full</a:t>
                      </a:r>
                      <a:r>
                        <a:rPr lang="en-CA" sz="1600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Rights to Add/Modify/Delete accounts, See consolidated schedules, Historical, Run Reports</a:t>
                      </a:r>
                      <a:endParaRPr lang="en-CA" sz="16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Customer</a:t>
                      </a:r>
                      <a:endParaRPr lang="en-CA" sz="16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A</a:t>
                      </a:r>
                      <a:r>
                        <a:rPr lang="en-CA" sz="1600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customer with an established relationship and user id can submit pick-up order or modify supplier details </a:t>
                      </a:r>
                      <a:endParaRPr lang="en-CA" sz="16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Controlled</a:t>
                      </a:r>
                      <a:r>
                        <a:rPr lang="en-CA" sz="1600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Rights – change password, create/modify pick up orders within a defined timeline, run historical and scheduled reports on the pickup status, receives confirmation on pick-up</a:t>
                      </a:r>
                      <a:endParaRPr lang="en-CA" sz="16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Supplier</a:t>
                      </a:r>
                      <a:r>
                        <a:rPr lang="en-CA" sz="1600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CA" sz="1600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Partner</a:t>
                      </a:r>
                      <a:endParaRPr lang="en-CA" sz="16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Supplier</a:t>
                      </a:r>
                      <a:r>
                        <a:rPr lang="en-CA" sz="1600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CA" sz="1600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Partner with active user id and password</a:t>
                      </a:r>
                      <a:endParaRPr lang="en-CA" sz="16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Controlled Rights – change password, See</a:t>
                      </a:r>
                      <a:r>
                        <a:rPr lang="en-CA" sz="1600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submitted orders (their orders only), Run scheduled and historical reports</a:t>
                      </a:r>
                      <a:endParaRPr lang="en-CA" sz="16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5715000"/>
            <a:ext cx="5715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Common Features:</a:t>
            </a:r>
            <a:r>
              <a:rPr lang="en-CA" sz="1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CA" sz="1400" b="1" dirty="0" smtClean="0">
                <a:solidFill>
                  <a:schemeClr val="tx2">
                    <a:lumMod val="50000"/>
                  </a:schemeClr>
                </a:solidFill>
              </a:rPr>
              <a:t>Email alerts on submission,  order received, order completed, password change. </a:t>
            </a:r>
          </a:p>
          <a:p>
            <a:r>
              <a:rPr lang="en-CA" sz="1400" b="1" dirty="0" smtClean="0">
                <a:solidFill>
                  <a:schemeClr val="tx2">
                    <a:lumMod val="50000"/>
                  </a:schemeClr>
                </a:solidFill>
              </a:rPr>
              <a:t>Optional: Copies of any query report to Hybrid Management</a:t>
            </a:r>
          </a:p>
          <a:p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56474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r>
              <a:rPr lang="en-CA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Features</a:t>
            </a:r>
            <a:endParaRPr lang="en-CA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6"/>
          <a:stretch/>
        </p:blipFill>
        <p:spPr bwMode="auto">
          <a:xfrm>
            <a:off x="6428508" y="5791200"/>
            <a:ext cx="2715491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CA" sz="2400" dirty="0" smtClean="0">
                <a:solidFill>
                  <a:schemeClr val="tx2"/>
                </a:solidFill>
              </a:rPr>
              <a:t>Internet based login via Hybrid website</a:t>
            </a:r>
          </a:p>
          <a:p>
            <a:r>
              <a:rPr lang="en-CA" sz="2400" dirty="0" smtClean="0">
                <a:solidFill>
                  <a:schemeClr val="tx2"/>
                </a:solidFill>
              </a:rPr>
              <a:t>Form submission by customer as auto insert (either completed by customer or by Hybrid employee)</a:t>
            </a:r>
          </a:p>
          <a:p>
            <a:r>
              <a:rPr lang="en-CA" sz="2400" dirty="0" smtClean="0">
                <a:solidFill>
                  <a:schemeClr val="tx2"/>
                </a:solidFill>
              </a:rPr>
              <a:t>Confirmation of order submission to customer</a:t>
            </a:r>
          </a:p>
          <a:p>
            <a:r>
              <a:rPr lang="en-CA" sz="2400" dirty="0" smtClean="0">
                <a:solidFill>
                  <a:schemeClr val="tx2"/>
                </a:solidFill>
              </a:rPr>
              <a:t>When saved of customer order – Auto alert to </a:t>
            </a:r>
            <a:r>
              <a:rPr lang="en-CA" sz="2400" dirty="0" smtClean="0">
                <a:solidFill>
                  <a:schemeClr val="tx2"/>
                </a:solidFill>
              </a:rPr>
              <a:t>Suppliers with acknowledgement of the order for pick-up</a:t>
            </a:r>
            <a:endParaRPr lang="en-CA" sz="2400" dirty="0" smtClean="0">
              <a:solidFill>
                <a:schemeClr val="tx2"/>
              </a:solidFill>
            </a:endParaRPr>
          </a:p>
          <a:p>
            <a:r>
              <a:rPr lang="en-CA" sz="2400" dirty="0" smtClean="0">
                <a:solidFill>
                  <a:schemeClr val="tx2"/>
                </a:solidFill>
              </a:rPr>
              <a:t>Adjustable Dashboard View for Hybrid team to see status</a:t>
            </a:r>
          </a:p>
          <a:p>
            <a:r>
              <a:rPr lang="en-CA" sz="2400" dirty="0" smtClean="0">
                <a:solidFill>
                  <a:schemeClr val="tx2"/>
                </a:solidFill>
              </a:rPr>
              <a:t>Historical and Scheduled Reports – On-demand or Scheduled</a:t>
            </a:r>
          </a:p>
          <a:p>
            <a:r>
              <a:rPr lang="en-CA" sz="2400" dirty="0" smtClean="0">
                <a:solidFill>
                  <a:schemeClr val="tx2"/>
                </a:solidFill>
              </a:rPr>
              <a:t>Audit history (Login Trace, Login Exemptions, Reports and Queries, Password changes)</a:t>
            </a:r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8217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r>
              <a:rPr lang="en-CA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Screen Mock-up – Login Entry</a:t>
            </a:r>
            <a:endParaRPr lang="en-CA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9"/>
          <a:stretch/>
        </p:blipFill>
        <p:spPr bwMode="auto">
          <a:xfrm>
            <a:off x="6414654" y="5791200"/>
            <a:ext cx="2729345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18" y="1065796"/>
            <a:ext cx="8404820" cy="4725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6418" y="6172200"/>
            <a:ext cx="5126182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Note: Hybrid to change Customer Login to LOGIN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3124200" y="1447800"/>
            <a:ext cx="838200" cy="228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b="1" dirty="0" smtClean="0"/>
              <a:t>LOGIN</a:t>
            </a:r>
            <a:endParaRPr lang="en-CA" b="1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999509" y="1676400"/>
            <a:ext cx="353291" cy="3048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18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Screen Mock-up – EOS Login Page</a:t>
            </a:r>
            <a:endParaRPr lang="en-CA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9"/>
          <a:stretch/>
        </p:blipFill>
        <p:spPr bwMode="auto">
          <a:xfrm>
            <a:off x="6414654" y="5791200"/>
            <a:ext cx="2729345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6418" y="6172200"/>
            <a:ext cx="573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Note: It is possible to have the EOS Login at the home page</a:t>
            </a:r>
            <a:endParaRPr lang="en-C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8674097" cy="4876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3530600" y="4025900"/>
            <a:ext cx="18034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11" t="60119" r="40264" b="17560"/>
          <a:stretch/>
        </p:blipFill>
        <p:spPr bwMode="auto">
          <a:xfrm>
            <a:off x="1983509" y="4151086"/>
            <a:ext cx="2032000" cy="1088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11" t="60119" r="40264" b="17560"/>
          <a:stretch/>
        </p:blipFill>
        <p:spPr bwMode="auto">
          <a:xfrm>
            <a:off x="4648200" y="4169229"/>
            <a:ext cx="2032000" cy="1088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876800" y="4267200"/>
            <a:ext cx="1645920" cy="1828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EOS Login</a:t>
            </a:r>
            <a:endParaRPr lang="en-CA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177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Screen Mock-up – EOS Hybrid User</a:t>
            </a:r>
            <a:endParaRPr lang="en-CA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9"/>
          <a:stretch/>
        </p:blipFill>
        <p:spPr bwMode="auto">
          <a:xfrm>
            <a:off x="6414654" y="5791200"/>
            <a:ext cx="2729345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6418" y="6019800"/>
            <a:ext cx="57357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/>
              <a:t>Note: The above you see in Blue column from the customer and the Orange column is Hybrid activities. Any Hybrid change requires ‘Save’. For ‘Query’ and ‘Account Maintenance’ – see separate slides</a:t>
            </a:r>
            <a:r>
              <a:rPr lang="en-CA" dirty="0" smtClean="0"/>
              <a:t> </a:t>
            </a:r>
            <a:endParaRPr lang="en-C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8674097" cy="4876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28599" y="1905000"/>
            <a:ext cx="8674097" cy="12192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 dirty="0" smtClean="0"/>
          </a:p>
          <a:p>
            <a:pPr algn="ctr"/>
            <a:r>
              <a:rPr lang="en-CA" sz="2400" dirty="0" smtClean="0"/>
              <a:t>Welcome to Hybrid EOS System</a:t>
            </a:r>
            <a:r>
              <a:rPr lang="en-CA" dirty="0" smtClean="0"/>
              <a:t>		 </a:t>
            </a:r>
          </a:p>
          <a:p>
            <a:pPr algn="r"/>
            <a:r>
              <a:rPr lang="en-CA" sz="1200" dirty="0" smtClean="0"/>
              <a:t>User: Ali Sheikh, Hybrid</a:t>
            </a:r>
          </a:p>
          <a:p>
            <a:pPr algn="r"/>
            <a:r>
              <a:rPr lang="en-CA" sz="1200" dirty="0"/>
              <a:t>	</a:t>
            </a:r>
            <a:r>
              <a:rPr lang="en-CA" sz="1200" dirty="0" smtClean="0"/>
              <a:t>		Last Login: Feb 1, 2016 09:45</a:t>
            </a:r>
            <a:endParaRPr lang="en-CA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28599" y="3124200"/>
            <a:ext cx="8674099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Scheduled Events – Week 1/11/2016 </a:t>
            </a:r>
            <a:r>
              <a:rPr lang="en-CA" sz="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(Generated 1/8/2016 11:48)</a:t>
            </a:r>
            <a:endParaRPr lang="en-CA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067075"/>
              </p:ext>
            </p:extLst>
          </p:nvPr>
        </p:nvGraphicFramePr>
        <p:xfrm>
          <a:off x="217711" y="3407228"/>
          <a:ext cx="8684986" cy="18029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3307"/>
                <a:gridCol w="608303"/>
                <a:gridCol w="387101"/>
                <a:gridCol w="442403"/>
                <a:gridCol w="442403"/>
                <a:gridCol w="276502"/>
                <a:gridCol w="1328709"/>
                <a:gridCol w="551361"/>
                <a:gridCol w="685800"/>
                <a:gridCol w="381000"/>
                <a:gridCol w="381000"/>
                <a:gridCol w="1529771"/>
                <a:gridCol w="667326"/>
              </a:tblGrid>
              <a:tr h="162197"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 dirty="0">
                          <a:effectLst/>
                        </a:rPr>
                        <a:t>Supplier - Canada</a:t>
                      </a:r>
                      <a:endParaRPr lang="en-CA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Plant</a:t>
                      </a:r>
                      <a:endParaRPr lang="en-CA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Pick-Up</a:t>
                      </a:r>
                      <a:endParaRPr lang="en-CA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Pick Up Day</a:t>
                      </a:r>
                      <a:endParaRPr lang="en-CA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Arrival Day</a:t>
                      </a:r>
                      <a:endParaRPr lang="en-CA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Stack</a:t>
                      </a:r>
                      <a:endParaRPr lang="en-CA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 dirty="0" smtClean="0">
                          <a:effectLst/>
                        </a:rPr>
                        <a:t>Comments</a:t>
                      </a:r>
                      <a:endParaRPr lang="en-CA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Supplier Status</a:t>
                      </a:r>
                      <a:endParaRPr lang="en-CA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1" u="none" strike="noStrike" dirty="0" smtClean="0">
                          <a:effectLst/>
                        </a:rPr>
                        <a:t>Assigned to</a:t>
                      </a:r>
                      <a:endParaRPr lang="en-CA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1" u="none" strike="noStrike" dirty="0" smtClean="0">
                          <a:effectLst/>
                        </a:rPr>
                        <a:t> Date</a:t>
                      </a:r>
                      <a:endParaRPr lang="en-CA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By</a:t>
                      </a:r>
                      <a:endParaRPr lang="en-CA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Hybrid Comments</a:t>
                      </a:r>
                      <a:endParaRPr lang="en-CA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Status (Select)</a:t>
                      </a:r>
                      <a:endParaRPr lang="en-CA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62197"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Aim Metals And Alloys Inc</a:t>
                      </a:r>
                      <a:endParaRPr lang="en-CA" sz="8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Newmarket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No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Tues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Wed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Yes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--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PENDING</a:t>
                      </a:r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 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62197"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sng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Co-Ex-Tec to H&amp;L</a:t>
                      </a:r>
                      <a:endParaRPr lang="en-CA" sz="800" b="0" i="0" u="sng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Newmarket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Yes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Tues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Thurs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Yes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--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ACCEPTED</a:t>
                      </a:r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 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62197"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sng" strike="noStrike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Dynacast</a:t>
                      </a:r>
                      <a:r>
                        <a:rPr lang="en-CA" sz="800" u="sng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endParaRPr lang="en-CA" sz="800" b="0" i="0" u="sng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Bradford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No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Wed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Thurs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Yes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--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ACCEPTED</a:t>
                      </a:r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 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62197"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sng" strike="noStrike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Dynacast</a:t>
                      </a:r>
                      <a:r>
                        <a:rPr lang="en-CA" sz="800" u="sng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endParaRPr lang="en-CA" sz="800" b="0" i="0" u="sng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Newmarket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No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 Wed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 Thurs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Yes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--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ACCEPETD</a:t>
                      </a:r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 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62197"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Etbo</a:t>
                      </a:r>
                      <a:r>
                        <a:rPr lang="en-CA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Tool &amp; Die </a:t>
                      </a:r>
                      <a:endParaRPr lang="en-CA" sz="8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Newmarket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Yes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Tues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Wed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Yes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--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PENDING</a:t>
                      </a:r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 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62197"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PAPP Plastics</a:t>
                      </a:r>
                      <a:endParaRPr lang="en-CA" sz="8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Newmarket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No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Fri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Mon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Yes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--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PENDING</a:t>
                      </a:r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 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62197"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sng" strike="noStrike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Precimold</a:t>
                      </a:r>
                      <a:r>
                        <a:rPr lang="en-CA" sz="800" u="sng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 Inc</a:t>
                      </a:r>
                      <a:endParaRPr lang="en-CA" sz="800" b="0" i="0" u="sng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Newmarket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No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Tues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Wed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Yes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--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ACCEPTED</a:t>
                      </a:r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 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62197"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Synthane</a:t>
                      </a:r>
                      <a:r>
                        <a:rPr lang="en-CA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-Taylor </a:t>
                      </a:r>
                      <a:endParaRPr lang="en-CA" sz="8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Bradford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No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Tues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Wed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Yes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--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PENDING</a:t>
                      </a:r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 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62197"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Vision Coaters Canada</a:t>
                      </a:r>
                      <a:endParaRPr lang="en-CA" sz="8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Newmarket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Yes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Daily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Daily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Yes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 dirty="0">
                          <a:effectLst/>
                        </a:rPr>
                        <a:t>--</a:t>
                      </a:r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PENDING</a:t>
                      </a:r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 dirty="0">
                          <a:effectLst/>
                        </a:rPr>
                        <a:t> </a:t>
                      </a:r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777829"/>
              </p:ext>
            </p:extLst>
          </p:nvPr>
        </p:nvGraphicFramePr>
        <p:xfrm>
          <a:off x="241300" y="5257800"/>
          <a:ext cx="86741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</a:tblGrid>
              <a:tr h="218440">
                <a:tc>
                  <a:txBody>
                    <a:bodyPr/>
                    <a:lstStyle/>
                    <a:p>
                      <a:r>
                        <a:rPr lang="en-CA" sz="1400" i="1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Canada (Selected)</a:t>
                      </a:r>
                      <a:endParaRPr lang="en-CA" sz="1400" i="1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US</a:t>
                      </a:r>
                      <a:endParaRPr lang="en-CA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Mexico</a:t>
                      </a:r>
                      <a:endParaRPr lang="en-CA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Query</a:t>
                      </a:r>
                      <a:endParaRPr lang="en-CA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Save </a:t>
                      </a:r>
                      <a:r>
                        <a:rPr lang="en-CA" sz="1200" dirty="0" smtClean="0"/>
                        <a:t>(when modified)</a:t>
                      </a:r>
                      <a:endParaRPr lang="en-CA" sz="12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629400" y="2057400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b="1" i="1" u="sng" dirty="0" smtClean="0">
                <a:solidFill>
                  <a:schemeClr val="bg1"/>
                </a:solidFill>
              </a:rPr>
              <a:t>Account Maintenance</a:t>
            </a:r>
            <a:endParaRPr lang="en-CA" sz="1400" b="1" i="1" u="sng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066800" y="2328714"/>
            <a:ext cx="838200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 smtClean="0"/>
              <a:t>Once the Supplier accepted with the delivery details, the system will hyper link the supplier to show the following details:</a:t>
            </a:r>
          </a:p>
          <a:p>
            <a:r>
              <a:rPr lang="en-CA" sz="800" b="1" i="1" dirty="0" smtClean="0"/>
              <a:t>Total </a:t>
            </a:r>
            <a:r>
              <a:rPr lang="en-CA" sz="800" b="1" i="1" dirty="0"/>
              <a:t>Skid Count:</a:t>
            </a:r>
            <a:br>
              <a:rPr lang="en-CA" sz="800" b="1" i="1" dirty="0"/>
            </a:br>
            <a:r>
              <a:rPr lang="en-CA" sz="800" b="1" i="1" dirty="0"/>
              <a:t>Dimensions:</a:t>
            </a:r>
            <a:br>
              <a:rPr lang="en-CA" sz="800" b="1" i="1" dirty="0"/>
            </a:br>
            <a:r>
              <a:rPr lang="en-CA" sz="800" b="1" i="1" dirty="0"/>
              <a:t>Freight Class:</a:t>
            </a:r>
            <a:br>
              <a:rPr lang="en-CA" sz="800" b="1" i="1" dirty="0"/>
            </a:br>
            <a:r>
              <a:rPr lang="en-CA" sz="800" b="1" i="1" dirty="0"/>
              <a:t>stackable?:</a:t>
            </a:r>
            <a:br>
              <a:rPr lang="en-CA" sz="800" b="1" i="1" dirty="0"/>
            </a:br>
            <a:r>
              <a:rPr lang="en-CA" sz="800" b="1" i="1" dirty="0"/>
              <a:t>Gross </a:t>
            </a:r>
            <a:r>
              <a:rPr lang="en-CA" sz="800" b="1" i="1" dirty="0" smtClean="0"/>
              <a:t>weight</a:t>
            </a:r>
          </a:p>
          <a:p>
            <a:endParaRPr lang="en-CA" sz="800" b="1" u="sng" dirty="0"/>
          </a:p>
          <a:p>
            <a:r>
              <a:rPr lang="en-CA" sz="800" b="1" u="sng" dirty="0" smtClean="0"/>
              <a:t>SEE SUPPLIER ACCEPTANCE SLIDE FOR DETAILS</a:t>
            </a:r>
            <a:endParaRPr lang="en-CA" sz="800" b="1" u="sng" dirty="0"/>
          </a:p>
          <a:p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335086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9"/>
          <a:stretch/>
        </p:blipFill>
        <p:spPr bwMode="auto">
          <a:xfrm>
            <a:off x="6414655" y="5879621"/>
            <a:ext cx="2488044" cy="911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Screen Mock-up – EOS Hybrid User</a:t>
            </a:r>
            <a:endParaRPr lang="en-CA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8674097" cy="4876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28599" y="1905000"/>
            <a:ext cx="8674097" cy="12192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 dirty="0" smtClean="0"/>
          </a:p>
          <a:p>
            <a:pPr algn="ctr"/>
            <a:r>
              <a:rPr lang="en-CA" sz="2400" dirty="0" smtClean="0"/>
              <a:t>Welcome to Hybrid EOS System</a:t>
            </a:r>
            <a:r>
              <a:rPr lang="en-CA" dirty="0" smtClean="0"/>
              <a:t>		 </a:t>
            </a:r>
          </a:p>
          <a:p>
            <a:pPr algn="r"/>
            <a:r>
              <a:rPr lang="en-CA" sz="1200" dirty="0" smtClean="0"/>
              <a:t>User: Ali Sheikh, Hybrid</a:t>
            </a:r>
          </a:p>
          <a:p>
            <a:pPr algn="r"/>
            <a:r>
              <a:rPr lang="en-CA" sz="1200" dirty="0"/>
              <a:t>	</a:t>
            </a:r>
            <a:r>
              <a:rPr lang="en-CA" sz="1200" dirty="0" smtClean="0"/>
              <a:t>		Last Login: Feb 1, 2016 09:45</a:t>
            </a:r>
            <a:endParaRPr lang="en-CA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28599" y="3124200"/>
            <a:ext cx="8674099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Account Maintenance	</a:t>
            </a:r>
            <a:endParaRPr lang="en-CA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550886"/>
              </p:ext>
            </p:extLst>
          </p:nvPr>
        </p:nvGraphicFramePr>
        <p:xfrm>
          <a:off x="241300" y="5334000"/>
          <a:ext cx="86741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</a:tblGrid>
              <a:tr h="218440">
                <a:tc>
                  <a:txBody>
                    <a:bodyPr/>
                    <a:lstStyle/>
                    <a:p>
                      <a:r>
                        <a:rPr lang="en-CA" sz="1400" i="0" dirty="0" smtClean="0">
                          <a:solidFill>
                            <a:schemeClr val="bg1"/>
                          </a:solidFill>
                        </a:rPr>
                        <a:t>Canada</a:t>
                      </a:r>
                      <a:endParaRPr lang="en-CA" sz="1400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US</a:t>
                      </a:r>
                      <a:endParaRPr lang="en-CA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Mexico</a:t>
                      </a:r>
                      <a:endParaRPr lang="en-CA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Query</a:t>
                      </a:r>
                      <a:endParaRPr lang="en-CA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Current</a:t>
                      </a:r>
                      <a:endParaRPr lang="en-CA" sz="12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629400" y="2057400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b="1" i="1" u="sng" dirty="0" smtClean="0">
                <a:solidFill>
                  <a:schemeClr val="bg1"/>
                </a:solidFill>
              </a:rPr>
              <a:t>Account Maintenance</a:t>
            </a:r>
            <a:endParaRPr lang="en-CA" sz="1400" b="1" i="1" u="sng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599" y="3401199"/>
            <a:ext cx="8674097" cy="19543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100" b="1" dirty="0" smtClean="0">
                <a:solidFill>
                  <a:schemeClr val="tx2"/>
                </a:solidFill>
              </a:rPr>
              <a:t>Manage User </a:t>
            </a:r>
          </a:p>
          <a:p>
            <a:pPr marL="4000500" lvl="8" indent="-342900">
              <a:buFont typeface="+mj-lt"/>
              <a:buAutoNum type="alphaLcPeriod"/>
            </a:pPr>
            <a:r>
              <a:rPr lang="en-CA" sz="1100" dirty="0" smtClean="0"/>
              <a:t>New User</a:t>
            </a:r>
          </a:p>
          <a:p>
            <a:pPr marL="4000500" lvl="8" indent="-342900">
              <a:buFont typeface="+mj-lt"/>
              <a:buAutoNum type="alphaLcPeriod"/>
            </a:pPr>
            <a:r>
              <a:rPr lang="en-CA" sz="1100" dirty="0" smtClean="0"/>
              <a:t>Update User</a:t>
            </a:r>
          </a:p>
          <a:p>
            <a:pPr marL="4000500" lvl="8" indent="-342900">
              <a:buFont typeface="+mj-lt"/>
              <a:buAutoNum type="alphaLcPeriod"/>
            </a:pPr>
            <a:r>
              <a:rPr lang="en-CA" sz="1100" dirty="0" smtClean="0"/>
              <a:t>User Password</a:t>
            </a:r>
          </a:p>
          <a:p>
            <a:pPr marL="4000500" lvl="8" indent="-342900">
              <a:buFont typeface="+mj-lt"/>
              <a:buAutoNum type="alphaLcPeriod"/>
            </a:pPr>
            <a:r>
              <a:rPr lang="en-CA" sz="1100" dirty="0" smtClean="0"/>
              <a:t>User Delete</a:t>
            </a:r>
          </a:p>
          <a:p>
            <a:pPr lvl="8"/>
            <a:endParaRPr lang="en-CA" sz="1100" dirty="0" smtClean="0"/>
          </a:p>
          <a:p>
            <a:pPr algn="ctr"/>
            <a:r>
              <a:rPr lang="en-CA" sz="1100" dirty="0" smtClean="0"/>
              <a:t>  </a:t>
            </a:r>
            <a:r>
              <a:rPr lang="en-CA" sz="1100" b="1" dirty="0" smtClean="0">
                <a:solidFill>
                  <a:schemeClr val="tx2"/>
                </a:solidFill>
              </a:rPr>
              <a:t>Manage </a:t>
            </a:r>
            <a:r>
              <a:rPr lang="en-CA" sz="1100" b="1" dirty="0" smtClean="0">
                <a:solidFill>
                  <a:schemeClr val="tx2"/>
                </a:solidFill>
              </a:rPr>
              <a:t>Supplier</a:t>
            </a:r>
            <a:endParaRPr lang="en-CA" sz="1100" b="1" dirty="0" smtClean="0">
              <a:solidFill>
                <a:schemeClr val="tx2"/>
              </a:solidFill>
            </a:endParaRPr>
          </a:p>
          <a:p>
            <a:pPr marL="4000500" lvl="8" indent="-342900">
              <a:buFont typeface="+mj-lt"/>
              <a:buAutoNum type="alphaLcParenR"/>
            </a:pPr>
            <a:r>
              <a:rPr lang="en-CA" sz="1100" dirty="0" smtClean="0"/>
              <a:t>New </a:t>
            </a:r>
            <a:r>
              <a:rPr lang="en-CA" sz="1100" dirty="0" smtClean="0"/>
              <a:t>Supplier</a:t>
            </a:r>
            <a:endParaRPr lang="en-CA" sz="1100" dirty="0" smtClean="0"/>
          </a:p>
          <a:p>
            <a:pPr marL="4000500" lvl="8" indent="-342900">
              <a:buFont typeface="+mj-lt"/>
              <a:buAutoNum type="alphaLcParenR"/>
            </a:pPr>
            <a:r>
              <a:rPr lang="en-CA" sz="1100" dirty="0" smtClean="0"/>
              <a:t>Update </a:t>
            </a:r>
            <a:r>
              <a:rPr lang="en-CA" sz="1100" dirty="0" smtClean="0"/>
              <a:t>Supplier </a:t>
            </a:r>
            <a:endParaRPr lang="en-CA" sz="1100" dirty="0" smtClean="0"/>
          </a:p>
          <a:p>
            <a:pPr marL="4000500" lvl="8" indent="-342900">
              <a:buFont typeface="+mj-lt"/>
              <a:buAutoNum type="alphaLcParenR"/>
            </a:pPr>
            <a:r>
              <a:rPr lang="en-CA" sz="1100" dirty="0" smtClean="0"/>
              <a:t>Partner Password</a:t>
            </a:r>
          </a:p>
          <a:p>
            <a:pPr marL="4000500" lvl="8" indent="-342900">
              <a:buFont typeface="+mj-lt"/>
              <a:buAutoNum type="alphaLcParenR"/>
            </a:pPr>
            <a:r>
              <a:rPr lang="en-CA" sz="1100" dirty="0" smtClean="0"/>
              <a:t>Partner Delete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135514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9"/>
          <a:stretch/>
        </p:blipFill>
        <p:spPr bwMode="auto">
          <a:xfrm>
            <a:off x="6414655" y="5879621"/>
            <a:ext cx="2488044" cy="911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Screen Mock-up – EOS Hybrid User</a:t>
            </a:r>
            <a:endParaRPr lang="en-CA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8674097" cy="4876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28599" y="1905000"/>
            <a:ext cx="8674097" cy="12192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 dirty="0" smtClean="0"/>
          </a:p>
          <a:p>
            <a:pPr algn="ctr"/>
            <a:r>
              <a:rPr lang="en-CA" sz="2400" dirty="0" smtClean="0"/>
              <a:t>Welcome to Hybrid EOS System</a:t>
            </a:r>
            <a:r>
              <a:rPr lang="en-CA" dirty="0" smtClean="0"/>
              <a:t>		 </a:t>
            </a:r>
          </a:p>
          <a:p>
            <a:pPr algn="r"/>
            <a:r>
              <a:rPr lang="en-CA" sz="1200" dirty="0" smtClean="0"/>
              <a:t>User: Ali Sheikh, Hybrid</a:t>
            </a:r>
          </a:p>
          <a:p>
            <a:pPr algn="r"/>
            <a:r>
              <a:rPr lang="en-CA" sz="1200" dirty="0"/>
              <a:t>	</a:t>
            </a:r>
            <a:r>
              <a:rPr lang="en-CA" sz="1200" dirty="0" smtClean="0"/>
              <a:t>		Last Login: Feb 1, 2016 09:45</a:t>
            </a:r>
            <a:endParaRPr lang="en-CA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28599" y="3124200"/>
            <a:ext cx="8674099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Account Maintenance – Manage User</a:t>
            </a:r>
            <a:endParaRPr lang="en-CA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974822"/>
              </p:ext>
            </p:extLst>
          </p:nvPr>
        </p:nvGraphicFramePr>
        <p:xfrm>
          <a:off x="241300" y="5334000"/>
          <a:ext cx="86741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</a:tblGrid>
              <a:tr h="218440">
                <a:tc>
                  <a:txBody>
                    <a:bodyPr/>
                    <a:lstStyle/>
                    <a:p>
                      <a:endParaRPr lang="en-CA" sz="1400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DELETE</a:t>
                      </a:r>
                      <a:endParaRPr lang="en-CA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SAVE</a:t>
                      </a:r>
                      <a:endParaRPr lang="en-CA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HOME</a:t>
                      </a:r>
                      <a:endParaRPr lang="en-CA" sz="12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629400" y="2057400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b="1" i="1" u="sng" dirty="0" smtClean="0">
                <a:solidFill>
                  <a:schemeClr val="bg1"/>
                </a:solidFill>
              </a:rPr>
              <a:t>Account Maintenance</a:t>
            </a:r>
            <a:endParaRPr lang="en-CA" sz="1400" b="1" i="1" u="sng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046833"/>
              </p:ext>
            </p:extLst>
          </p:nvPr>
        </p:nvGraphicFramePr>
        <p:xfrm>
          <a:off x="228600" y="3401198"/>
          <a:ext cx="8674095" cy="1918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590800"/>
                <a:gridCol w="4025895"/>
              </a:tblGrid>
              <a:tr h="256402"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Details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Comments</a:t>
                      </a:r>
                      <a:endParaRPr lang="en-CA" sz="1200" dirty="0"/>
                    </a:p>
                  </a:txBody>
                  <a:tcPr/>
                </a:tc>
              </a:tr>
              <a:tr h="265939"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User ID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 smtClean="0"/>
                        <a:t>Last Name/First</a:t>
                      </a:r>
                      <a:r>
                        <a:rPr lang="en-CA" sz="1200" baseline="0" dirty="0" smtClean="0"/>
                        <a:t> Initial (e.g. SHEIKHA)</a:t>
                      </a:r>
                      <a:endParaRPr lang="en-CA" sz="1200" dirty="0"/>
                    </a:p>
                  </a:txBody>
                  <a:tcPr/>
                </a:tc>
              </a:tr>
              <a:tr h="220219"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Full Name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200" dirty="0"/>
                    </a:p>
                  </a:txBody>
                  <a:tcPr/>
                </a:tc>
              </a:tr>
              <a:tr h="250699"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Company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SELECT COMPANY FROM DROP DOWN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000" dirty="0" smtClean="0"/>
                        <a:t>You need a Customer or </a:t>
                      </a:r>
                      <a:r>
                        <a:rPr lang="en-CA" sz="1000" dirty="0" smtClean="0"/>
                        <a:t>Supplier </a:t>
                      </a:r>
                      <a:r>
                        <a:rPr lang="en-CA" sz="1000" dirty="0" smtClean="0"/>
                        <a:t>in the system to create a </a:t>
                      </a:r>
                      <a:r>
                        <a:rPr lang="en-CA" sz="1000" dirty="0" smtClean="0"/>
                        <a:t>USERID. If new customer or supplier enter details as such</a:t>
                      </a:r>
                      <a:endParaRPr lang="en-CA" sz="1000" dirty="0"/>
                    </a:p>
                  </a:txBody>
                  <a:tcPr/>
                </a:tc>
              </a:tr>
              <a:tr h="281179"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Email Address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000" dirty="0" smtClean="0"/>
                        <a:t>This is the email be used for password reset/order confirmation etc.</a:t>
                      </a:r>
                      <a:endParaRPr lang="en-CA" sz="1000" dirty="0"/>
                    </a:p>
                  </a:txBody>
                  <a:tcPr/>
                </a:tc>
              </a:tr>
              <a:tr h="417896"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Password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000" dirty="0" smtClean="0"/>
                        <a:t>12 characters –  1 Cap, 1</a:t>
                      </a:r>
                      <a:r>
                        <a:rPr lang="en-CA" sz="1000" baseline="0" dirty="0" smtClean="0"/>
                        <a:t> Numeric, 1 Special  Character – NO PREVIOUS PASSWORDS</a:t>
                      </a:r>
                      <a:endParaRPr lang="en-CA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8600" y="6019800"/>
            <a:ext cx="601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/>
              <a:t>For USERID password reset, you will simply enter the person’s USERID and reset password. When a password is reset, an email will be sent to user with the new password. To update user details such as email address – same screen. To DELETE a user, simply enter USERID and once the USERID is confirmed, click DELETE.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157140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1326</Words>
  <Application>Microsoft Office PowerPoint</Application>
  <PresentationFormat>On-screen Show (4:3)</PresentationFormat>
  <Paragraphs>380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Electronic Order Submission (EOS) System</vt:lpstr>
      <vt:lpstr>Scope for the Software</vt:lpstr>
      <vt:lpstr>Roles for the Software</vt:lpstr>
      <vt:lpstr>Software Features</vt:lpstr>
      <vt:lpstr>Screen Mock-up – Login Entry</vt:lpstr>
      <vt:lpstr>Screen Mock-up – EOS Login Page</vt:lpstr>
      <vt:lpstr>Screen Mock-up – EOS Hybrid User</vt:lpstr>
      <vt:lpstr>Screen Mock-up – EOS Hybrid User</vt:lpstr>
      <vt:lpstr>Screen Mock-up – EOS Hybrid User</vt:lpstr>
      <vt:lpstr>Screen Mock-up – EOS Hybrid User</vt:lpstr>
      <vt:lpstr>Screen Mock-up – EOS Hybrid User</vt:lpstr>
      <vt:lpstr>Screen Mock-up – EOS Hybrid User</vt:lpstr>
      <vt:lpstr>Screen Mock-up – EOS Hybrid User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 Order Submission System</dc:title>
  <dc:creator>Sam</dc:creator>
  <cp:lastModifiedBy>Sam</cp:lastModifiedBy>
  <cp:revision>32</cp:revision>
  <dcterms:created xsi:type="dcterms:W3CDTF">2016-02-01T20:23:21Z</dcterms:created>
  <dcterms:modified xsi:type="dcterms:W3CDTF">2016-02-12T07:08:03Z</dcterms:modified>
</cp:coreProperties>
</file>