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5" r:id="rId11"/>
    <p:sldId id="266" r:id="rId12"/>
    <p:sldId id="267" r:id="rId13"/>
    <p:sldId id="270" r:id="rId14"/>
    <p:sldId id="269" r:id="rId15"/>
    <p:sldId id="264" r:id="rId16"/>
    <p:sldId id="268"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CB22C15-945B-4CF1-ABB3-211D85442B7D}" type="datetimeFigureOut">
              <a:rPr lang="en-CA" smtClean="0"/>
              <a:t>2016-02-25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419835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CB22C15-945B-4CF1-ABB3-211D85442B7D}" type="datetimeFigureOut">
              <a:rPr lang="en-CA" smtClean="0"/>
              <a:t>2016-02-25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393847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CB22C15-945B-4CF1-ABB3-211D85442B7D}" type="datetimeFigureOut">
              <a:rPr lang="en-CA" smtClean="0"/>
              <a:t>2016-02-25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223871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CB22C15-945B-4CF1-ABB3-211D85442B7D}" type="datetimeFigureOut">
              <a:rPr lang="en-CA" smtClean="0"/>
              <a:t>2016-02-25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255872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22C15-945B-4CF1-ABB3-211D85442B7D}" type="datetimeFigureOut">
              <a:rPr lang="en-CA" smtClean="0"/>
              <a:t>2016-02-25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187885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CB22C15-945B-4CF1-ABB3-211D85442B7D}" type="datetimeFigureOut">
              <a:rPr lang="en-CA" smtClean="0"/>
              <a:t>2016-02-25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35468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CB22C15-945B-4CF1-ABB3-211D85442B7D}" type="datetimeFigureOut">
              <a:rPr lang="en-CA" smtClean="0"/>
              <a:t>2016-02-25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178961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CB22C15-945B-4CF1-ABB3-211D85442B7D}" type="datetimeFigureOut">
              <a:rPr lang="en-CA" smtClean="0"/>
              <a:t>2016-02-25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200723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22C15-945B-4CF1-ABB3-211D85442B7D}" type="datetimeFigureOut">
              <a:rPr lang="en-CA" smtClean="0"/>
              <a:t>2016-02-25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41361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22C15-945B-4CF1-ABB3-211D85442B7D}" type="datetimeFigureOut">
              <a:rPr lang="en-CA" smtClean="0"/>
              <a:t>2016-02-25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360773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22C15-945B-4CF1-ABB3-211D85442B7D}" type="datetimeFigureOut">
              <a:rPr lang="en-CA" smtClean="0"/>
              <a:t>2016-02-25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59630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22C15-945B-4CF1-ABB3-211D85442B7D}" type="datetimeFigureOut">
              <a:rPr lang="en-CA" smtClean="0"/>
              <a:t>2016-02-25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6BB44-A6A3-42DA-9DD8-B4F9DCCA2066}" type="slidenum">
              <a:rPr lang="en-CA" smtClean="0"/>
              <a:t>‹#›</a:t>
            </a:fld>
            <a:endParaRPr lang="en-CA"/>
          </a:p>
        </p:txBody>
      </p:sp>
    </p:spTree>
    <p:extLst>
      <p:ext uri="{BB962C8B-B14F-4D97-AF65-F5344CB8AC3E}">
        <p14:creationId xmlns:p14="http://schemas.microsoft.com/office/powerpoint/2010/main" val="35424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587625"/>
            <a:ext cx="8305800" cy="1470025"/>
          </a:xfrm>
        </p:spPr>
        <p:txBody>
          <a:bodyPr/>
          <a:lstStyle/>
          <a:p>
            <a:r>
              <a:rPr lang="en-CA" dirty="0" smtClean="0">
                <a:solidFill>
                  <a:schemeClr val="tx2">
                    <a:lumMod val="50000"/>
                  </a:schemeClr>
                </a:solidFill>
              </a:rPr>
              <a:t>Hybrid Electronic </a:t>
            </a:r>
            <a:r>
              <a:rPr lang="en-CA" dirty="0" smtClean="0">
                <a:solidFill>
                  <a:schemeClr val="tx2">
                    <a:lumMod val="50000"/>
                  </a:schemeClr>
                </a:solidFill>
              </a:rPr>
              <a:t>Order Submission </a:t>
            </a:r>
            <a:r>
              <a:rPr lang="en-CA" dirty="0" smtClean="0">
                <a:solidFill>
                  <a:schemeClr val="tx2">
                    <a:lumMod val="50000"/>
                  </a:schemeClr>
                </a:solidFill>
              </a:rPr>
              <a:t>(HEOS) </a:t>
            </a:r>
            <a:r>
              <a:rPr lang="en-CA" dirty="0" smtClean="0">
                <a:solidFill>
                  <a:schemeClr val="tx2">
                    <a:lumMod val="50000"/>
                  </a:schemeClr>
                </a:solidFill>
              </a:rPr>
              <a:t>System</a:t>
            </a:r>
            <a:endParaRPr lang="en-CA" dirty="0">
              <a:solidFill>
                <a:schemeClr val="tx2">
                  <a:lumMod val="50000"/>
                </a:schemeClr>
              </a:solidFill>
            </a:endParaRPr>
          </a:p>
        </p:txBody>
      </p:sp>
      <p:sp>
        <p:nvSpPr>
          <p:cNvPr id="3" name="Subtitle 2"/>
          <p:cNvSpPr>
            <a:spLocks noGrp="1"/>
          </p:cNvSpPr>
          <p:nvPr>
            <p:ph type="subTitle" idx="1"/>
          </p:nvPr>
        </p:nvSpPr>
        <p:spPr>
          <a:xfrm>
            <a:off x="1371600" y="4724400"/>
            <a:ext cx="6400800" cy="1752600"/>
          </a:xfrm>
        </p:spPr>
        <p:txBody>
          <a:bodyPr/>
          <a:lstStyle/>
          <a:p>
            <a:r>
              <a:rPr lang="en-CA" dirty="0" smtClean="0">
                <a:solidFill>
                  <a:schemeClr val="accent6">
                    <a:lumMod val="75000"/>
                  </a:schemeClr>
                </a:solidFill>
              </a:rPr>
              <a:t>Requirement and Software Mock-up</a:t>
            </a:r>
            <a:endParaRPr lang="en-CA"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03" r="4007"/>
          <a:stretch/>
        </p:blipFill>
        <p:spPr bwMode="auto">
          <a:xfrm>
            <a:off x="2701636" y="533400"/>
            <a:ext cx="3685309" cy="1393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384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69"/>
          <a:stretch/>
        </p:blipFill>
        <p:spPr bwMode="auto">
          <a:xfrm>
            <a:off x="6414655" y="5879621"/>
            <a:ext cx="2488044" cy="91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914400"/>
          </a:xfrm>
        </p:spPr>
        <p:txBody>
          <a:bodyPr>
            <a:normAutofit fontScale="90000"/>
          </a:bodyPr>
          <a:lstStyle/>
          <a:p>
            <a:r>
              <a:rPr lang="en-CA" dirty="0" smtClean="0">
                <a:solidFill>
                  <a:schemeClr val="accent6">
                    <a:lumMod val="75000"/>
                  </a:schemeClr>
                </a:solidFill>
                <a:effectLst>
                  <a:outerShdw blurRad="38100" dist="38100" dir="2700000" algn="tl">
                    <a:srgbClr val="000000">
                      <a:alpha val="43137"/>
                    </a:srgbClr>
                  </a:outerShdw>
                </a:effectLst>
              </a:rPr>
              <a:t>Screen Mock-up – </a:t>
            </a:r>
            <a:r>
              <a:rPr lang="en-CA" dirty="0" smtClean="0">
                <a:solidFill>
                  <a:schemeClr val="accent6">
                    <a:lumMod val="75000"/>
                  </a:schemeClr>
                </a:solidFill>
                <a:effectLst>
                  <a:outerShdw blurRad="38100" dist="38100" dir="2700000" algn="tl">
                    <a:srgbClr val="000000">
                      <a:alpha val="43137"/>
                    </a:srgbClr>
                  </a:outerShdw>
                </a:effectLst>
              </a:rPr>
              <a:t>HEOS User Creation</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Ali Sheikh, Hybrid</a:t>
            </a:r>
          </a:p>
          <a:p>
            <a:pPr algn="r"/>
            <a:r>
              <a:rPr lang="en-CA" sz="1200" dirty="0"/>
              <a:t>	</a:t>
            </a:r>
            <a:r>
              <a:rPr lang="en-CA" sz="1200" dirty="0" smtClean="0"/>
              <a:t>		Last Login: Feb 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Account Maintenance – Manage User</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507974822"/>
              </p:ext>
            </p:extLst>
          </p:nvPr>
        </p:nvGraphicFramePr>
        <p:xfrm>
          <a:off x="241300" y="53340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endParaRPr lang="en-CA" sz="1400" i="0" dirty="0">
                        <a:solidFill>
                          <a:schemeClr val="bg1"/>
                        </a:solidFill>
                      </a:endParaRPr>
                    </a:p>
                  </a:txBody>
                  <a:tcPr>
                    <a:solidFill>
                      <a:schemeClr val="tx2">
                        <a:lumMod val="75000"/>
                      </a:schemeClr>
                    </a:solidFill>
                  </a:tcPr>
                </a:tc>
                <a:tc>
                  <a:txBody>
                    <a:bodyPr/>
                    <a:lstStyle/>
                    <a:p>
                      <a:r>
                        <a:rPr lang="en-CA" sz="1400" dirty="0" smtClean="0"/>
                        <a:t>DELETE</a:t>
                      </a:r>
                      <a:endParaRPr lang="en-CA" sz="1400" dirty="0"/>
                    </a:p>
                  </a:txBody>
                  <a:tcPr>
                    <a:solidFill>
                      <a:schemeClr val="tx2">
                        <a:lumMod val="75000"/>
                      </a:schemeClr>
                    </a:solidFill>
                  </a:tcPr>
                </a:tc>
                <a:tc>
                  <a:txBody>
                    <a:bodyPr/>
                    <a:lstStyle/>
                    <a:p>
                      <a:pPr algn="ctr"/>
                      <a:r>
                        <a:rPr lang="en-CA" sz="1400" dirty="0" smtClean="0"/>
                        <a:t>SAVE</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r>
                        <a:rPr lang="en-CA" sz="1200" dirty="0" smtClean="0"/>
                        <a:t>HOME</a:t>
                      </a:r>
                      <a:endParaRPr lang="en-CA" sz="1200" dirty="0"/>
                    </a:p>
                  </a:txBody>
                  <a:tcPr>
                    <a:solidFill>
                      <a:schemeClr val="tx2">
                        <a:lumMod val="75000"/>
                      </a:schemeClr>
                    </a:solidFill>
                  </a:tcPr>
                </a:tc>
              </a:tr>
            </a:tbl>
          </a:graphicData>
        </a:graphic>
      </p:graphicFrame>
      <p:sp>
        <p:nvSpPr>
          <p:cNvPr id="16" name="TextBox 15"/>
          <p:cNvSpPr txBox="1"/>
          <p:nvPr/>
        </p:nvSpPr>
        <p:spPr>
          <a:xfrm>
            <a:off x="6629400" y="2057400"/>
            <a:ext cx="2057400" cy="307777"/>
          </a:xfrm>
          <a:prstGeom prst="rect">
            <a:avLst/>
          </a:prstGeom>
          <a:noFill/>
        </p:spPr>
        <p:txBody>
          <a:bodyPr wrap="square" rtlCol="0">
            <a:spAutoFit/>
          </a:bodyPr>
          <a:lstStyle/>
          <a:p>
            <a:pPr algn="ctr"/>
            <a:r>
              <a:rPr lang="en-CA" sz="1400" b="1" i="1" u="sng" dirty="0" smtClean="0">
                <a:solidFill>
                  <a:schemeClr val="bg1"/>
                </a:solidFill>
              </a:rPr>
              <a:t>Account Maintenance</a:t>
            </a:r>
            <a:endParaRPr lang="en-CA" sz="1400" b="1" i="1" u="sng"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58046833"/>
              </p:ext>
            </p:extLst>
          </p:nvPr>
        </p:nvGraphicFramePr>
        <p:xfrm>
          <a:off x="228600" y="3401198"/>
          <a:ext cx="8674095" cy="1918275"/>
        </p:xfrm>
        <a:graphic>
          <a:graphicData uri="http://schemas.openxmlformats.org/drawingml/2006/table">
            <a:tbl>
              <a:tblPr firstRow="1" bandRow="1">
                <a:tableStyleId>{5C22544A-7EE6-4342-B048-85BDC9FD1C3A}</a:tableStyleId>
              </a:tblPr>
              <a:tblGrid>
                <a:gridCol w="2057400"/>
                <a:gridCol w="2590800"/>
                <a:gridCol w="4025895"/>
              </a:tblGrid>
              <a:tr h="256402">
                <a:tc>
                  <a:txBody>
                    <a:bodyPr/>
                    <a:lstStyle/>
                    <a:p>
                      <a:r>
                        <a:rPr lang="en-CA" sz="1200" dirty="0" smtClean="0"/>
                        <a:t>Details</a:t>
                      </a:r>
                      <a:endParaRPr lang="en-CA" sz="1200" dirty="0"/>
                    </a:p>
                  </a:txBody>
                  <a:tcPr/>
                </a:tc>
                <a:tc>
                  <a:txBody>
                    <a:bodyPr/>
                    <a:lstStyle/>
                    <a:p>
                      <a:endParaRPr lang="en-CA" sz="1200" dirty="0"/>
                    </a:p>
                  </a:txBody>
                  <a:tcPr/>
                </a:tc>
                <a:tc>
                  <a:txBody>
                    <a:bodyPr/>
                    <a:lstStyle/>
                    <a:p>
                      <a:r>
                        <a:rPr lang="en-CA" sz="1200" dirty="0" smtClean="0"/>
                        <a:t>Comments</a:t>
                      </a:r>
                      <a:endParaRPr lang="en-CA" sz="1200" dirty="0"/>
                    </a:p>
                  </a:txBody>
                  <a:tcPr/>
                </a:tc>
              </a:tr>
              <a:tr h="265939">
                <a:tc>
                  <a:txBody>
                    <a:bodyPr/>
                    <a:lstStyle/>
                    <a:p>
                      <a:r>
                        <a:rPr lang="en-CA" sz="1200" dirty="0" smtClean="0"/>
                        <a:t>User ID</a:t>
                      </a:r>
                      <a:endParaRPr lang="en-CA" sz="1200" dirty="0"/>
                    </a:p>
                  </a:txBody>
                  <a:tcPr/>
                </a:tc>
                <a:tc>
                  <a:txBody>
                    <a:bodyPr/>
                    <a:lstStyle/>
                    <a:p>
                      <a:endParaRPr lang="en-C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t>Last Name/First</a:t>
                      </a:r>
                      <a:r>
                        <a:rPr lang="en-CA" sz="1200" baseline="0" dirty="0" smtClean="0"/>
                        <a:t> Initial (e.g. SHEIKHA)</a:t>
                      </a:r>
                      <a:endParaRPr lang="en-CA" sz="1200" dirty="0"/>
                    </a:p>
                  </a:txBody>
                  <a:tcPr/>
                </a:tc>
              </a:tr>
              <a:tr h="220219">
                <a:tc>
                  <a:txBody>
                    <a:bodyPr/>
                    <a:lstStyle/>
                    <a:p>
                      <a:r>
                        <a:rPr lang="en-CA" sz="1200" dirty="0" smtClean="0"/>
                        <a:t>Full Name</a:t>
                      </a:r>
                      <a:endParaRPr lang="en-CA" sz="1200" dirty="0"/>
                    </a:p>
                  </a:txBody>
                  <a:tcPr/>
                </a:tc>
                <a:tc>
                  <a:txBody>
                    <a:bodyPr/>
                    <a:lstStyle/>
                    <a:p>
                      <a:endParaRPr lang="en-CA" sz="1200" dirty="0"/>
                    </a:p>
                  </a:txBody>
                  <a:tcPr/>
                </a:tc>
                <a:tc>
                  <a:txBody>
                    <a:bodyPr/>
                    <a:lstStyle/>
                    <a:p>
                      <a:endParaRPr lang="en-CA" sz="1200" dirty="0"/>
                    </a:p>
                  </a:txBody>
                  <a:tcPr/>
                </a:tc>
              </a:tr>
              <a:tr h="250699">
                <a:tc>
                  <a:txBody>
                    <a:bodyPr/>
                    <a:lstStyle/>
                    <a:p>
                      <a:r>
                        <a:rPr lang="en-CA" sz="1200" dirty="0" smtClean="0"/>
                        <a:t>Company</a:t>
                      </a:r>
                      <a:endParaRPr lang="en-CA" sz="1200" dirty="0"/>
                    </a:p>
                  </a:txBody>
                  <a:tcPr/>
                </a:tc>
                <a:tc>
                  <a:txBody>
                    <a:bodyPr/>
                    <a:lstStyle/>
                    <a:p>
                      <a:r>
                        <a:rPr lang="en-CA" sz="1200" dirty="0" smtClean="0"/>
                        <a:t>SELECT COMPANY FROM DROP DOWN</a:t>
                      </a:r>
                      <a:endParaRPr lang="en-CA" sz="1200" dirty="0"/>
                    </a:p>
                  </a:txBody>
                  <a:tcPr/>
                </a:tc>
                <a:tc>
                  <a:txBody>
                    <a:bodyPr/>
                    <a:lstStyle/>
                    <a:p>
                      <a:r>
                        <a:rPr lang="en-CA" sz="1000" dirty="0" smtClean="0"/>
                        <a:t>You need a Customer or Supplier in the system to create a USERID. If new customer or supplier enter details as such</a:t>
                      </a:r>
                      <a:endParaRPr lang="en-CA" sz="1000" dirty="0"/>
                    </a:p>
                  </a:txBody>
                  <a:tcPr/>
                </a:tc>
              </a:tr>
              <a:tr h="281179">
                <a:tc>
                  <a:txBody>
                    <a:bodyPr/>
                    <a:lstStyle/>
                    <a:p>
                      <a:r>
                        <a:rPr lang="en-CA" sz="1200" dirty="0" smtClean="0"/>
                        <a:t>Email Address</a:t>
                      </a:r>
                      <a:endParaRPr lang="en-CA" sz="1200" dirty="0"/>
                    </a:p>
                  </a:txBody>
                  <a:tcPr/>
                </a:tc>
                <a:tc>
                  <a:txBody>
                    <a:bodyPr/>
                    <a:lstStyle/>
                    <a:p>
                      <a:endParaRPr lang="en-CA" sz="1200" dirty="0"/>
                    </a:p>
                  </a:txBody>
                  <a:tcPr/>
                </a:tc>
                <a:tc>
                  <a:txBody>
                    <a:bodyPr/>
                    <a:lstStyle/>
                    <a:p>
                      <a:r>
                        <a:rPr lang="en-CA" sz="1000" dirty="0" smtClean="0"/>
                        <a:t>This is the email be used for password reset/order confirmation etc.</a:t>
                      </a:r>
                      <a:endParaRPr lang="en-CA" sz="1000" dirty="0"/>
                    </a:p>
                  </a:txBody>
                  <a:tcPr/>
                </a:tc>
              </a:tr>
              <a:tr h="417896">
                <a:tc>
                  <a:txBody>
                    <a:bodyPr/>
                    <a:lstStyle/>
                    <a:p>
                      <a:r>
                        <a:rPr lang="en-CA" sz="1200" dirty="0" smtClean="0"/>
                        <a:t>Password</a:t>
                      </a:r>
                      <a:endParaRPr lang="en-CA" sz="1200" dirty="0"/>
                    </a:p>
                  </a:txBody>
                  <a:tcPr/>
                </a:tc>
                <a:tc>
                  <a:txBody>
                    <a:bodyPr/>
                    <a:lstStyle/>
                    <a:p>
                      <a:endParaRPr lang="en-CA" sz="1200" dirty="0"/>
                    </a:p>
                  </a:txBody>
                  <a:tcPr/>
                </a:tc>
                <a:tc>
                  <a:txBody>
                    <a:bodyPr/>
                    <a:lstStyle/>
                    <a:p>
                      <a:r>
                        <a:rPr lang="en-CA" sz="1000" dirty="0" smtClean="0"/>
                        <a:t>12 characters –  1 Cap, 1</a:t>
                      </a:r>
                      <a:r>
                        <a:rPr lang="en-CA" sz="1000" baseline="0" dirty="0" smtClean="0"/>
                        <a:t> Numeric, 1 Special  Character – NO PREVIOUS PASSWORDS</a:t>
                      </a:r>
                      <a:endParaRPr lang="en-CA" sz="1000" dirty="0"/>
                    </a:p>
                  </a:txBody>
                  <a:tcPr/>
                </a:tc>
              </a:tr>
            </a:tbl>
          </a:graphicData>
        </a:graphic>
      </p:graphicFrame>
      <p:sp>
        <p:nvSpPr>
          <p:cNvPr id="5" name="TextBox 4"/>
          <p:cNvSpPr txBox="1"/>
          <p:nvPr/>
        </p:nvSpPr>
        <p:spPr>
          <a:xfrm>
            <a:off x="228600" y="6019800"/>
            <a:ext cx="6019800" cy="830997"/>
          </a:xfrm>
          <a:prstGeom prst="rect">
            <a:avLst/>
          </a:prstGeom>
          <a:noFill/>
        </p:spPr>
        <p:txBody>
          <a:bodyPr wrap="square" rtlCol="0">
            <a:spAutoFit/>
          </a:bodyPr>
          <a:lstStyle/>
          <a:p>
            <a:r>
              <a:rPr lang="en-CA" sz="1200" dirty="0" smtClean="0"/>
              <a:t>For USERID password reset, you will simply enter the person’s USERID and reset password. When a password is reset, an email will be sent to user with the new password. To update user details such as email address – same screen. To DELETE a user, simply enter USERID and once the USERID is confirmed, click DELETE.</a:t>
            </a:r>
            <a:endParaRPr lang="en-CA" sz="1200" dirty="0"/>
          </a:p>
        </p:txBody>
      </p:sp>
    </p:spTree>
    <p:extLst>
      <p:ext uri="{BB962C8B-B14F-4D97-AF65-F5344CB8AC3E}">
        <p14:creationId xmlns:p14="http://schemas.microsoft.com/office/powerpoint/2010/main" val="1571405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69"/>
          <a:stretch/>
        </p:blipFill>
        <p:spPr bwMode="auto">
          <a:xfrm>
            <a:off x="6414655" y="5879621"/>
            <a:ext cx="2488044" cy="91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914400"/>
          </a:xfrm>
        </p:spPr>
        <p:txBody>
          <a:bodyPr>
            <a:normAutofit/>
          </a:bodyPr>
          <a:lstStyle/>
          <a:p>
            <a:r>
              <a:rPr lang="en-CA" sz="3600" dirty="0" smtClean="0">
                <a:solidFill>
                  <a:schemeClr val="accent6">
                    <a:lumMod val="75000"/>
                  </a:schemeClr>
                </a:solidFill>
                <a:effectLst>
                  <a:outerShdw blurRad="38100" dist="38100" dir="2700000" algn="tl">
                    <a:srgbClr val="000000">
                      <a:alpha val="43137"/>
                    </a:srgbClr>
                  </a:outerShdw>
                </a:effectLst>
              </a:rPr>
              <a:t>Screen Mock-up – </a:t>
            </a:r>
            <a:r>
              <a:rPr lang="en-CA" sz="3600" dirty="0" smtClean="0">
                <a:solidFill>
                  <a:schemeClr val="accent6">
                    <a:lumMod val="75000"/>
                  </a:schemeClr>
                </a:solidFill>
                <a:effectLst>
                  <a:outerShdw blurRad="38100" dist="38100" dir="2700000" algn="tl">
                    <a:srgbClr val="000000">
                      <a:alpha val="43137"/>
                    </a:srgbClr>
                  </a:outerShdw>
                </a:effectLst>
              </a:rPr>
              <a:t>HEOS Partner Creation</a:t>
            </a:r>
            <a:endParaRPr lang="en-CA" sz="3600" dirty="0">
              <a:solidFill>
                <a:schemeClr val="accent6">
                  <a:lumMod val="75000"/>
                </a:schemeClr>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066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r>
              <a:rPr lang="en-CA" sz="1200" dirty="0" smtClean="0"/>
              <a:t>User: Ali Sheikh, Hybrid</a:t>
            </a:r>
          </a:p>
          <a:p>
            <a:pPr algn="r"/>
            <a:r>
              <a:rPr lang="en-CA" sz="1200" dirty="0" smtClean="0"/>
              <a:t>Last Login: Feb 1, 2016 09:45</a:t>
            </a:r>
            <a:endParaRPr lang="en-CA" sz="1200" dirty="0"/>
          </a:p>
        </p:txBody>
      </p:sp>
      <p:sp>
        <p:nvSpPr>
          <p:cNvPr id="7" name="TextBox 6"/>
          <p:cNvSpPr txBox="1"/>
          <p:nvPr/>
        </p:nvSpPr>
        <p:spPr>
          <a:xfrm>
            <a:off x="228599" y="29718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Account Maintenance – Manage Partner</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212475683"/>
              </p:ext>
            </p:extLst>
          </p:nvPr>
        </p:nvGraphicFramePr>
        <p:xfrm>
          <a:off x="241300" y="54102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endParaRPr lang="en-CA" sz="1400" i="0" dirty="0">
                        <a:solidFill>
                          <a:schemeClr val="bg1"/>
                        </a:solidFill>
                      </a:endParaRPr>
                    </a:p>
                  </a:txBody>
                  <a:tcPr>
                    <a:solidFill>
                      <a:schemeClr val="tx2">
                        <a:lumMod val="75000"/>
                      </a:schemeClr>
                    </a:solidFill>
                  </a:tcPr>
                </a:tc>
                <a:tc>
                  <a:txBody>
                    <a:bodyPr/>
                    <a:lstStyle/>
                    <a:p>
                      <a:r>
                        <a:rPr lang="en-CA" sz="1400" dirty="0" smtClean="0"/>
                        <a:t>DELETE</a:t>
                      </a:r>
                      <a:endParaRPr lang="en-CA" sz="1400" dirty="0"/>
                    </a:p>
                  </a:txBody>
                  <a:tcPr>
                    <a:solidFill>
                      <a:schemeClr val="tx2">
                        <a:lumMod val="75000"/>
                      </a:schemeClr>
                    </a:solidFill>
                  </a:tcPr>
                </a:tc>
                <a:tc>
                  <a:txBody>
                    <a:bodyPr/>
                    <a:lstStyle/>
                    <a:p>
                      <a:pPr algn="ctr"/>
                      <a:r>
                        <a:rPr lang="en-CA" sz="1400" dirty="0" smtClean="0"/>
                        <a:t>SAVE</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r>
                        <a:rPr lang="en-CA" sz="1200" dirty="0" smtClean="0"/>
                        <a:t>HOME</a:t>
                      </a:r>
                      <a:endParaRPr lang="en-CA" sz="1200" dirty="0"/>
                    </a:p>
                  </a:txBody>
                  <a:tcPr>
                    <a:solidFill>
                      <a:schemeClr val="tx2">
                        <a:lumMod val="75000"/>
                      </a:schemeClr>
                    </a:solidFill>
                  </a:tcPr>
                </a:tc>
              </a:tr>
            </a:tbl>
          </a:graphicData>
        </a:graphic>
      </p:graphicFrame>
      <p:sp>
        <p:nvSpPr>
          <p:cNvPr id="16" name="TextBox 15"/>
          <p:cNvSpPr txBox="1"/>
          <p:nvPr/>
        </p:nvSpPr>
        <p:spPr>
          <a:xfrm>
            <a:off x="6629400" y="2057400"/>
            <a:ext cx="2057400" cy="307777"/>
          </a:xfrm>
          <a:prstGeom prst="rect">
            <a:avLst/>
          </a:prstGeom>
          <a:noFill/>
        </p:spPr>
        <p:txBody>
          <a:bodyPr wrap="square" rtlCol="0">
            <a:spAutoFit/>
          </a:bodyPr>
          <a:lstStyle/>
          <a:p>
            <a:pPr algn="ctr"/>
            <a:r>
              <a:rPr lang="en-CA" sz="1400" b="1" i="1" u="sng" dirty="0" smtClean="0">
                <a:solidFill>
                  <a:schemeClr val="bg1"/>
                </a:solidFill>
              </a:rPr>
              <a:t>Account Maintenance</a:t>
            </a:r>
            <a:endParaRPr lang="en-CA" sz="1400" b="1" i="1" u="sng"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13647356"/>
              </p:ext>
            </p:extLst>
          </p:nvPr>
        </p:nvGraphicFramePr>
        <p:xfrm>
          <a:off x="228600" y="3200401"/>
          <a:ext cx="8674095" cy="2213328"/>
        </p:xfrm>
        <a:graphic>
          <a:graphicData uri="http://schemas.openxmlformats.org/drawingml/2006/table">
            <a:tbl>
              <a:tblPr firstRow="1" bandRow="1">
                <a:tableStyleId>{5C22544A-7EE6-4342-B048-85BDC9FD1C3A}</a:tableStyleId>
              </a:tblPr>
              <a:tblGrid>
                <a:gridCol w="2057400"/>
                <a:gridCol w="1828800"/>
                <a:gridCol w="4787895"/>
              </a:tblGrid>
              <a:tr h="257516">
                <a:tc>
                  <a:txBody>
                    <a:bodyPr/>
                    <a:lstStyle/>
                    <a:p>
                      <a:r>
                        <a:rPr lang="en-CA" sz="1200" dirty="0" smtClean="0"/>
                        <a:t>Details</a:t>
                      </a:r>
                      <a:endParaRPr lang="en-CA" sz="1200" dirty="0"/>
                    </a:p>
                  </a:txBody>
                  <a:tcPr/>
                </a:tc>
                <a:tc>
                  <a:txBody>
                    <a:bodyPr/>
                    <a:lstStyle/>
                    <a:p>
                      <a:endParaRPr lang="en-CA" sz="1200" dirty="0"/>
                    </a:p>
                  </a:txBody>
                  <a:tcPr/>
                </a:tc>
                <a:tc>
                  <a:txBody>
                    <a:bodyPr/>
                    <a:lstStyle/>
                    <a:p>
                      <a:r>
                        <a:rPr lang="en-CA" sz="1200" dirty="0" smtClean="0"/>
                        <a:t>Comments</a:t>
                      </a:r>
                      <a:endParaRPr lang="en-CA" sz="1200" dirty="0"/>
                    </a:p>
                  </a:txBody>
                  <a:tcPr/>
                </a:tc>
              </a:tr>
              <a:tr h="257516">
                <a:tc>
                  <a:txBody>
                    <a:bodyPr/>
                    <a:lstStyle/>
                    <a:p>
                      <a:r>
                        <a:rPr lang="en-CA" sz="1200" dirty="0" smtClean="0"/>
                        <a:t>Select Supplier Company</a:t>
                      </a:r>
                      <a:endParaRPr lang="en-CA" sz="1200" dirty="0"/>
                    </a:p>
                  </a:txBody>
                  <a:tcPr/>
                </a:tc>
                <a:tc>
                  <a:txBody>
                    <a:bodyPr/>
                    <a:lstStyle/>
                    <a:p>
                      <a:endParaRPr lang="en-C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p>
                  </a:txBody>
                  <a:tcPr/>
                </a:tc>
              </a:tr>
              <a:tr h="257516">
                <a:tc>
                  <a:txBody>
                    <a:bodyPr/>
                    <a:lstStyle/>
                    <a:p>
                      <a:r>
                        <a:rPr lang="en-CA" sz="1200" dirty="0" smtClean="0"/>
                        <a:t>Contact Full Name</a:t>
                      </a:r>
                      <a:endParaRPr lang="en-CA" sz="1200" dirty="0"/>
                    </a:p>
                  </a:txBody>
                  <a:tcPr/>
                </a:tc>
                <a:tc>
                  <a:txBody>
                    <a:bodyPr/>
                    <a:lstStyle/>
                    <a:p>
                      <a:endParaRPr lang="en-CA" sz="1200" dirty="0"/>
                    </a:p>
                  </a:txBody>
                  <a:tcPr/>
                </a:tc>
                <a:tc>
                  <a:txBody>
                    <a:bodyPr/>
                    <a:lstStyle/>
                    <a:p>
                      <a:endParaRPr lang="en-CA" sz="1200" dirty="0"/>
                    </a:p>
                  </a:txBody>
                  <a:tcPr/>
                </a:tc>
              </a:tr>
              <a:tr h="257516">
                <a:tc>
                  <a:txBody>
                    <a:bodyPr/>
                    <a:lstStyle/>
                    <a:p>
                      <a:r>
                        <a:rPr lang="en-CA" sz="1200" dirty="0" smtClean="0"/>
                        <a:t>Select USERID or IDs</a:t>
                      </a:r>
                      <a:endParaRPr lang="en-CA" sz="1200" dirty="0"/>
                    </a:p>
                  </a:txBody>
                  <a:tcPr/>
                </a:tc>
                <a:tc>
                  <a:txBody>
                    <a:bodyPr/>
                    <a:lstStyle/>
                    <a:p>
                      <a:endParaRPr lang="en-C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t>Last Name/First</a:t>
                      </a:r>
                      <a:r>
                        <a:rPr lang="en-CA" sz="1000" baseline="0" dirty="0" smtClean="0"/>
                        <a:t> Initial (e.g. SHEIKHA)</a:t>
                      </a:r>
                      <a:endParaRPr lang="en-CA" sz="1000" dirty="0"/>
                    </a:p>
                  </a:txBody>
                  <a:tcPr/>
                </a:tc>
              </a:tr>
              <a:tr h="257516">
                <a:tc>
                  <a:txBody>
                    <a:bodyPr/>
                    <a:lstStyle/>
                    <a:p>
                      <a:r>
                        <a:rPr lang="en-CA" sz="1200" dirty="0" smtClean="0"/>
                        <a:t>Contact</a:t>
                      </a:r>
                      <a:r>
                        <a:rPr lang="en-CA" sz="1200" baseline="0" dirty="0" smtClean="0"/>
                        <a:t> Phone No</a:t>
                      </a:r>
                      <a:endParaRPr lang="en-CA" sz="1200" dirty="0"/>
                    </a:p>
                  </a:txBody>
                  <a:tcPr/>
                </a:tc>
                <a:tc>
                  <a:txBody>
                    <a:bodyPr/>
                    <a:lstStyle/>
                    <a:p>
                      <a:endParaRPr lang="en-CA" sz="1200" dirty="0"/>
                    </a:p>
                  </a:txBody>
                  <a:tcPr/>
                </a:tc>
                <a:tc>
                  <a:txBody>
                    <a:bodyPr/>
                    <a:lstStyle/>
                    <a:p>
                      <a:r>
                        <a:rPr lang="en-CA" sz="1000" dirty="0" smtClean="0"/>
                        <a:t>Contact Phone No</a:t>
                      </a:r>
                      <a:endParaRPr lang="en-CA" sz="1000" dirty="0"/>
                    </a:p>
                  </a:txBody>
                  <a:tcPr/>
                </a:tc>
              </a:tr>
              <a:tr h="257516">
                <a:tc>
                  <a:txBody>
                    <a:bodyPr/>
                    <a:lstStyle/>
                    <a:p>
                      <a:r>
                        <a:rPr lang="en-CA" sz="1200" dirty="0" smtClean="0"/>
                        <a:t>Email Address</a:t>
                      </a:r>
                      <a:endParaRPr lang="en-CA" sz="1200" dirty="0"/>
                    </a:p>
                  </a:txBody>
                  <a:tcPr/>
                </a:tc>
                <a:tc>
                  <a:txBody>
                    <a:bodyPr/>
                    <a:lstStyle/>
                    <a:p>
                      <a:endParaRPr lang="en-CA" sz="1200" dirty="0"/>
                    </a:p>
                  </a:txBody>
                  <a:tcPr/>
                </a:tc>
                <a:tc>
                  <a:txBody>
                    <a:bodyPr/>
                    <a:lstStyle/>
                    <a:p>
                      <a:r>
                        <a:rPr lang="en-CA" sz="1000" dirty="0" smtClean="0"/>
                        <a:t>This is the email be used for password reset/order confirmation etc.</a:t>
                      </a:r>
                      <a:endParaRPr lang="en-CA" sz="1000" dirty="0"/>
                    </a:p>
                  </a:txBody>
                  <a:tcPr/>
                </a:tc>
              </a:tr>
              <a:tr h="283704">
                <a:tc>
                  <a:txBody>
                    <a:bodyPr/>
                    <a:lstStyle/>
                    <a:p>
                      <a:r>
                        <a:rPr lang="en-CA" sz="1200" dirty="0" smtClean="0"/>
                        <a:t>Password</a:t>
                      </a:r>
                      <a:endParaRPr lang="en-CA" sz="1200" dirty="0"/>
                    </a:p>
                  </a:txBody>
                  <a:tcPr/>
                </a:tc>
                <a:tc>
                  <a:txBody>
                    <a:bodyPr/>
                    <a:lstStyle/>
                    <a:p>
                      <a:endParaRPr lang="en-CA" sz="1200" dirty="0"/>
                    </a:p>
                  </a:txBody>
                  <a:tcPr/>
                </a:tc>
                <a:tc>
                  <a:txBody>
                    <a:bodyPr/>
                    <a:lstStyle/>
                    <a:p>
                      <a:r>
                        <a:rPr lang="en-CA" sz="1000" dirty="0" smtClean="0"/>
                        <a:t>12 characters –  1 Cap, 1</a:t>
                      </a:r>
                      <a:r>
                        <a:rPr lang="en-CA" sz="1000" baseline="0" dirty="0" smtClean="0"/>
                        <a:t> Numeric, 1 Special  Character – NO PREVIOUS PASSWORDS</a:t>
                      </a:r>
                      <a:endParaRPr lang="en-CA" sz="1000" dirty="0"/>
                    </a:p>
                  </a:txBody>
                  <a:tcPr/>
                </a:tc>
              </a:tr>
              <a:tr h="283704">
                <a:tc>
                  <a:txBody>
                    <a:bodyPr/>
                    <a:lstStyle/>
                    <a:p>
                      <a:r>
                        <a:rPr lang="en-CA" sz="1200" dirty="0" smtClean="0"/>
                        <a:t>Alternate Contact</a:t>
                      </a:r>
                      <a:endParaRPr lang="en-CA" sz="1200" dirty="0"/>
                    </a:p>
                  </a:txBody>
                  <a:tcPr/>
                </a:tc>
                <a:tc>
                  <a:txBody>
                    <a:bodyPr/>
                    <a:lstStyle/>
                    <a:p>
                      <a:endParaRPr lang="en-CA" sz="1200" dirty="0"/>
                    </a:p>
                  </a:txBody>
                  <a:tcPr/>
                </a:tc>
                <a:tc>
                  <a:txBody>
                    <a:bodyPr/>
                    <a:lstStyle/>
                    <a:p>
                      <a:r>
                        <a:rPr lang="en-CA" sz="1000" dirty="0" smtClean="0"/>
                        <a:t>Enter secondary</a:t>
                      </a:r>
                      <a:r>
                        <a:rPr lang="en-CA" sz="1000" baseline="0" dirty="0" smtClean="0"/>
                        <a:t> contact and phone number</a:t>
                      </a:r>
                      <a:endParaRPr lang="en-CA" sz="1000" dirty="0"/>
                    </a:p>
                  </a:txBody>
                  <a:tcPr/>
                </a:tc>
              </a:tr>
            </a:tbl>
          </a:graphicData>
        </a:graphic>
      </p:graphicFrame>
      <p:sp>
        <p:nvSpPr>
          <p:cNvPr id="5" name="TextBox 4"/>
          <p:cNvSpPr txBox="1"/>
          <p:nvPr/>
        </p:nvSpPr>
        <p:spPr>
          <a:xfrm>
            <a:off x="228600" y="6019800"/>
            <a:ext cx="6019800" cy="830997"/>
          </a:xfrm>
          <a:prstGeom prst="rect">
            <a:avLst/>
          </a:prstGeom>
          <a:noFill/>
        </p:spPr>
        <p:txBody>
          <a:bodyPr wrap="square" rtlCol="0">
            <a:spAutoFit/>
          </a:bodyPr>
          <a:lstStyle/>
          <a:p>
            <a:r>
              <a:rPr lang="en-CA" sz="1200" dirty="0" smtClean="0"/>
              <a:t>For  Contact USERID password reset, you will simply enter the Contact USERID and reset password. When a password is reset, an email will be sent to user with the new password. To update user details such as email address – same screen. To DELETE a user, simply enter USERID and once the USERID is confirmed, click DELETE.</a:t>
            </a:r>
            <a:endParaRPr lang="en-CA" sz="1200" dirty="0"/>
          </a:p>
        </p:txBody>
      </p:sp>
    </p:spTree>
    <p:extLst>
      <p:ext uri="{BB962C8B-B14F-4D97-AF65-F5344CB8AC3E}">
        <p14:creationId xmlns:p14="http://schemas.microsoft.com/office/powerpoint/2010/main" val="3789721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CA" sz="3600" dirty="0" smtClean="0">
                <a:solidFill>
                  <a:schemeClr val="accent6">
                    <a:lumMod val="75000"/>
                  </a:schemeClr>
                </a:solidFill>
                <a:effectLst>
                  <a:outerShdw blurRad="38100" dist="38100" dir="2700000" algn="tl">
                    <a:srgbClr val="000000">
                      <a:alpha val="43137"/>
                    </a:srgbClr>
                  </a:outerShdw>
                </a:effectLst>
              </a:rPr>
              <a:t>Screen Mock-up – </a:t>
            </a:r>
            <a:r>
              <a:rPr lang="en-CA" sz="3600" dirty="0" smtClean="0">
                <a:solidFill>
                  <a:schemeClr val="accent6">
                    <a:lumMod val="75000"/>
                  </a:schemeClr>
                </a:solidFill>
                <a:effectLst>
                  <a:outerShdw blurRad="38100" dist="38100" dir="2700000" algn="tl">
                    <a:srgbClr val="000000">
                      <a:alpha val="43137"/>
                    </a:srgbClr>
                  </a:outerShdw>
                </a:effectLst>
              </a:rPr>
              <a:t>HEOS Customer Page</a:t>
            </a:r>
            <a:endParaRPr lang="en-CA" sz="3600"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t>
            </a:r>
            <a:r>
              <a:rPr lang="en-US" sz="1200" b="1" dirty="0"/>
              <a:t>Cristina </a:t>
            </a:r>
            <a:r>
              <a:rPr lang="en-US" sz="1200" b="1" dirty="0" err="1" smtClean="0"/>
              <a:t>Szente</a:t>
            </a:r>
            <a:r>
              <a:rPr lang="en-CA" sz="1200" dirty="0" smtClean="0"/>
              <a:t>, Magna</a:t>
            </a:r>
          </a:p>
          <a:p>
            <a:pPr algn="r"/>
            <a:r>
              <a:rPr lang="en-CA" sz="1200" dirty="0"/>
              <a:t>	</a:t>
            </a:r>
            <a:r>
              <a:rPr lang="en-CA" sz="1200" dirty="0" smtClean="0"/>
              <a:t>		Last Login: Jan 31, 2016 09:45</a:t>
            </a:r>
            <a:endParaRPr lang="en-CA" sz="1200" dirty="0"/>
          </a:p>
        </p:txBody>
      </p:sp>
      <p:sp>
        <p:nvSpPr>
          <p:cNvPr id="7" name="TextBox 6"/>
          <p:cNvSpPr txBox="1"/>
          <p:nvPr/>
        </p:nvSpPr>
        <p:spPr>
          <a:xfrm>
            <a:off x="228599" y="3124200"/>
            <a:ext cx="8674099" cy="461665"/>
          </a:xfrm>
          <a:prstGeom prst="rect">
            <a:avLst/>
          </a:prstGeom>
          <a:solidFill>
            <a:schemeClr val="accent6">
              <a:lumMod val="75000"/>
            </a:schemeClr>
          </a:solidFill>
        </p:spPr>
        <p:txBody>
          <a:bodyPr wrap="square" rtlCol="0">
            <a:spAutoFit/>
          </a:bodyPr>
          <a:lstStyle/>
          <a:p>
            <a:r>
              <a:rPr lang="en-CA" sz="1200" b="1" dirty="0">
                <a:solidFill>
                  <a:schemeClr val="bg1"/>
                </a:solidFill>
                <a:effectLst>
                  <a:outerShdw blurRad="38100" dist="38100" dir="2700000" algn="tl">
                    <a:srgbClr val="000000">
                      <a:alpha val="43137"/>
                    </a:srgbClr>
                  </a:outerShdw>
                </a:effectLst>
              </a:rPr>
              <a:t>Welcome Cristina {Date/Time} </a:t>
            </a:r>
          </a:p>
          <a:p>
            <a:r>
              <a:rPr lang="en-CA" sz="1200" b="1" dirty="0" smtClean="0">
                <a:solidFill>
                  <a:schemeClr val="bg1"/>
                </a:solidFill>
                <a:effectLst>
                  <a:outerShdw blurRad="38100" dist="38100" dir="2700000" algn="tl">
                    <a:srgbClr val="000000">
                      <a:alpha val="43137"/>
                    </a:srgbClr>
                  </a:outerShdw>
                </a:effectLst>
              </a:rPr>
              <a:t> </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302204801"/>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b="1" i="0" dirty="0" smtClean="0">
                          <a:solidFill>
                            <a:schemeClr val="bg1"/>
                          </a:solidFill>
                        </a:rPr>
                        <a:t>Canada</a:t>
                      </a:r>
                      <a:endParaRPr lang="en-CA" sz="1400" b="1" i="0" dirty="0">
                        <a:solidFill>
                          <a:schemeClr val="bg1"/>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Save </a:t>
                      </a:r>
                      <a:r>
                        <a:rPr lang="en-CA" sz="1200" dirty="0" smtClean="0"/>
                        <a:t>(Once verified)</a:t>
                      </a:r>
                      <a:endParaRPr lang="en-CA" sz="1200" dirty="0"/>
                    </a:p>
                  </a:txBody>
                  <a:tcPr>
                    <a:solidFill>
                      <a:schemeClr val="tx2">
                        <a:lumMod val="75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8146215"/>
              </p:ext>
            </p:extLst>
          </p:nvPr>
        </p:nvGraphicFramePr>
        <p:xfrm>
          <a:off x="217709" y="3657600"/>
          <a:ext cx="8684987" cy="812726"/>
        </p:xfrm>
        <a:graphic>
          <a:graphicData uri="http://schemas.openxmlformats.org/drawingml/2006/table">
            <a:tbl>
              <a:tblPr>
                <a:tableStyleId>{5C22544A-7EE6-4342-B048-85BDC9FD1C3A}</a:tableStyleId>
              </a:tblPr>
              <a:tblGrid>
                <a:gridCol w="544289"/>
                <a:gridCol w="1219200"/>
                <a:gridCol w="811744"/>
                <a:gridCol w="336317"/>
                <a:gridCol w="470844"/>
                <a:gridCol w="470844"/>
                <a:gridCol w="269053"/>
                <a:gridCol w="2219691"/>
                <a:gridCol w="672634"/>
                <a:gridCol w="470844"/>
                <a:gridCol w="269053"/>
                <a:gridCol w="269053"/>
                <a:gridCol w="661421"/>
              </a:tblGrid>
              <a:tr h="406363">
                <a:tc>
                  <a:txBody>
                    <a:bodyPr/>
                    <a:lstStyle/>
                    <a:p>
                      <a:pPr algn="l" fontAlgn="b"/>
                      <a:r>
                        <a:rPr lang="en-CA" sz="800" b="0" i="0" u="none" strike="noStrike" dirty="0" smtClean="0">
                          <a:solidFill>
                            <a:schemeClr val="bg1"/>
                          </a:solidFill>
                          <a:effectLst/>
                          <a:latin typeface="Calibri"/>
                        </a:rPr>
                        <a:t>Customer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Supplier - Canada</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Supplier Status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Assigned to</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 Date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By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406363">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sng" strike="noStrike" dirty="0">
                          <a:solidFill>
                            <a:schemeClr val="tx2">
                              <a:lumMod val="75000"/>
                            </a:schemeClr>
                          </a:solidFill>
                          <a:effectLst/>
                        </a:rPr>
                        <a:t>Co-Ex-Tec to H&amp;L</a:t>
                      </a:r>
                      <a:endParaRPr lang="en-CA" sz="800" b="0" i="0" u="sng" strike="noStrike" dirty="0">
                        <a:solidFill>
                          <a:schemeClr val="tx2">
                            <a:lumMod val="75000"/>
                          </a:schemeClr>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FF0000"/>
                          </a:solidFill>
                          <a:effectLst/>
                          <a:latin typeface="+mn-lt"/>
                        </a:rPr>
                        <a:t>02/10/16  10:00 SHEIKHA:</a:t>
                      </a:r>
                      <a:r>
                        <a:rPr lang="en-CA" sz="800" b="0" i="0" u="none" strike="noStrike" baseline="0" dirty="0" smtClean="0">
                          <a:solidFill>
                            <a:srgbClr val="FF0000"/>
                          </a:solidFill>
                          <a:effectLst/>
                          <a:latin typeface="+mn-lt"/>
                        </a:rPr>
                        <a:t> </a:t>
                      </a:r>
                      <a:r>
                        <a:rPr lang="en-CA" sz="800" b="0" i="0" u="none" strike="noStrike" baseline="0" dirty="0" smtClean="0">
                          <a:solidFill>
                            <a:schemeClr val="dk1"/>
                          </a:solidFill>
                          <a:effectLst/>
                          <a:latin typeface="+mn-lt"/>
                        </a:rPr>
                        <a:t>Found issues with </a:t>
                      </a:r>
                      <a:r>
                        <a:rPr lang="en-CA" sz="800" b="0" i="0" u="none" strike="noStrike" baseline="0" dirty="0" err="1" smtClean="0">
                          <a:solidFill>
                            <a:schemeClr val="dk1"/>
                          </a:solidFill>
                          <a:effectLst/>
                          <a:latin typeface="+mn-lt"/>
                        </a:rPr>
                        <a:t>qty</a:t>
                      </a:r>
                      <a:endParaRPr lang="en-CA" sz="800" b="0" i="0" u="none" strike="noStrike" baseline="0" dirty="0" smtClean="0">
                        <a:solidFill>
                          <a:schemeClr val="dk1"/>
                        </a:solidFill>
                        <a:effectLst/>
                        <a:latin typeface="+mn-lt"/>
                      </a:endParaRPr>
                    </a:p>
                    <a:p>
                      <a:pPr algn="l" fontAlgn="b"/>
                      <a:r>
                        <a:rPr lang="en-CA" sz="800" b="0" i="0" u="none" strike="noStrike" baseline="0" dirty="0" smtClean="0">
                          <a:solidFill>
                            <a:srgbClr val="FF0000"/>
                          </a:solidFill>
                          <a:effectLst/>
                          <a:latin typeface="+mn-lt"/>
                        </a:rPr>
                        <a:t>02/10/16  13:15 SZENTEC: </a:t>
                      </a:r>
                      <a:r>
                        <a:rPr lang="en-CA" sz="800" b="0" i="0" u="none" strike="noStrike" baseline="0" dirty="0" smtClean="0">
                          <a:solidFill>
                            <a:schemeClr val="dk1"/>
                          </a:solidFill>
                          <a:effectLst/>
                          <a:latin typeface="+mn-lt"/>
                        </a:rPr>
                        <a:t>Problem corrected</a:t>
                      </a:r>
                      <a:endParaRPr lang="en-CA" sz="800" b="0" i="0" u="none" strike="noStrike" dirty="0">
                        <a:solidFill>
                          <a:srgbClr val="000000"/>
                        </a:solidFill>
                        <a:effectLst/>
                        <a:latin typeface="+mn-lt"/>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sp>
        <p:nvSpPr>
          <p:cNvPr id="11" name="TextBox 10"/>
          <p:cNvSpPr txBox="1"/>
          <p:nvPr/>
        </p:nvSpPr>
        <p:spPr>
          <a:xfrm>
            <a:off x="241301" y="3380601"/>
            <a:ext cx="8674099" cy="276999"/>
          </a:xfrm>
          <a:prstGeom prst="rect">
            <a:avLst/>
          </a:prstGeom>
          <a:solidFill>
            <a:srgbClr val="F9B073"/>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Pending Approval</a:t>
            </a:r>
            <a:endParaRPr lang="en-CA" sz="1200"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241301" y="4495800"/>
            <a:ext cx="8661395" cy="762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u="sng" dirty="0" smtClean="0">
                <a:solidFill>
                  <a:schemeClr val="tx1"/>
                </a:solidFill>
              </a:rPr>
              <a:t>Add manual Order</a:t>
            </a:r>
            <a:r>
              <a:rPr lang="en-CA" sz="1400" dirty="0" smtClean="0">
                <a:solidFill>
                  <a:schemeClr val="tx1"/>
                </a:solidFill>
              </a:rPr>
              <a:t>		</a:t>
            </a:r>
            <a:r>
              <a:rPr lang="en-CA" sz="1400" u="sng" dirty="0" smtClean="0">
                <a:solidFill>
                  <a:schemeClr val="tx1"/>
                </a:solidFill>
              </a:rPr>
              <a:t>Enter Batch Order</a:t>
            </a:r>
            <a:endParaRPr lang="en-CA" sz="1400" u="sng" dirty="0">
              <a:solidFill>
                <a:schemeClr val="tx1"/>
              </a:solidFill>
            </a:endParaRPr>
          </a:p>
        </p:txBody>
      </p:sp>
      <p:sp>
        <p:nvSpPr>
          <p:cNvPr id="9" name="TextBox 8"/>
          <p:cNvSpPr txBox="1"/>
          <p:nvPr/>
        </p:nvSpPr>
        <p:spPr>
          <a:xfrm>
            <a:off x="-1295400" y="1084521"/>
            <a:ext cx="1066800" cy="6186309"/>
          </a:xfrm>
          <a:prstGeom prst="rect">
            <a:avLst/>
          </a:prstGeom>
          <a:noFill/>
        </p:spPr>
        <p:txBody>
          <a:bodyPr wrap="square" rtlCol="0">
            <a:spAutoFit/>
          </a:bodyPr>
          <a:lstStyle/>
          <a:p>
            <a:r>
              <a:rPr lang="en-CA" sz="1200" dirty="0" smtClean="0"/>
              <a:t>Guys: When there is a manual entry made by supplier or Hybrid, the customer can cancel this order. So the choices for all entry is PENDING (Default), ACCEPTED, CANCEL. Only Customer or Hybrid can CANCEL an order.</a:t>
            </a:r>
          </a:p>
          <a:p>
            <a:endParaRPr lang="en-CA" sz="1200" dirty="0"/>
          </a:p>
          <a:p>
            <a:r>
              <a:rPr lang="en-CA" sz="1200" dirty="0" smtClean="0"/>
              <a:t>Dhammika: This brings an interesting challenge – what we do when an order gets cancelled… HEOS removes the order from the list and send alert?</a:t>
            </a:r>
            <a:endParaRPr lang="en-CA" sz="1200" dirty="0"/>
          </a:p>
        </p:txBody>
      </p:sp>
    </p:spTree>
    <p:extLst>
      <p:ext uri="{BB962C8B-B14F-4D97-AF65-F5344CB8AC3E}">
        <p14:creationId xmlns:p14="http://schemas.microsoft.com/office/powerpoint/2010/main" val="1832151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CA" sz="3200" dirty="0" smtClean="0">
                <a:solidFill>
                  <a:schemeClr val="accent6">
                    <a:lumMod val="75000"/>
                  </a:schemeClr>
                </a:solidFill>
                <a:effectLst>
                  <a:outerShdw blurRad="38100" dist="38100" dir="2700000" algn="tl">
                    <a:srgbClr val="000000">
                      <a:alpha val="43137"/>
                    </a:srgbClr>
                  </a:outerShdw>
                </a:effectLst>
              </a:rPr>
              <a:t>Screen Mock-up – </a:t>
            </a:r>
            <a:r>
              <a:rPr lang="en-CA" sz="3200" dirty="0" smtClean="0">
                <a:solidFill>
                  <a:schemeClr val="accent6">
                    <a:lumMod val="75000"/>
                  </a:schemeClr>
                </a:solidFill>
                <a:effectLst>
                  <a:outerShdw blurRad="38100" dist="38100" dir="2700000" algn="tl">
                    <a:srgbClr val="000000">
                      <a:alpha val="43137"/>
                    </a:srgbClr>
                  </a:outerShdw>
                </a:effectLst>
              </a:rPr>
              <a:t>Customer Manual Entry Page</a:t>
            </a:r>
            <a:endParaRPr lang="en-CA" sz="3200"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t>
            </a:r>
            <a:r>
              <a:rPr lang="en-US" sz="1200" b="1" dirty="0"/>
              <a:t>Cristina </a:t>
            </a:r>
            <a:r>
              <a:rPr lang="en-US" sz="1200" b="1" dirty="0" err="1" smtClean="0"/>
              <a:t>Szente</a:t>
            </a:r>
            <a:r>
              <a:rPr lang="en-CA" sz="1200" dirty="0" smtClean="0"/>
              <a:t>, Magna</a:t>
            </a:r>
          </a:p>
          <a:p>
            <a:pPr algn="r"/>
            <a:r>
              <a:rPr lang="en-CA" sz="1200" dirty="0"/>
              <a:t>	</a:t>
            </a:r>
            <a:r>
              <a:rPr lang="en-CA" sz="1200" dirty="0" smtClean="0"/>
              <a:t>		Last Login: Jan 31, 2016 09:45</a:t>
            </a:r>
            <a:endParaRPr lang="en-CA" sz="1200" dirty="0"/>
          </a:p>
        </p:txBody>
      </p:sp>
      <p:sp>
        <p:nvSpPr>
          <p:cNvPr id="7" name="TextBox 6"/>
          <p:cNvSpPr txBox="1"/>
          <p:nvPr/>
        </p:nvSpPr>
        <p:spPr>
          <a:xfrm>
            <a:off x="228599" y="3124200"/>
            <a:ext cx="8674099" cy="461665"/>
          </a:xfrm>
          <a:prstGeom prst="rect">
            <a:avLst/>
          </a:prstGeom>
          <a:solidFill>
            <a:schemeClr val="accent6">
              <a:lumMod val="75000"/>
            </a:schemeClr>
          </a:solidFill>
        </p:spPr>
        <p:txBody>
          <a:bodyPr wrap="square" rtlCol="0">
            <a:spAutoFit/>
          </a:bodyPr>
          <a:lstStyle/>
          <a:p>
            <a:r>
              <a:rPr lang="en-CA" sz="1200" b="1" dirty="0">
                <a:solidFill>
                  <a:schemeClr val="bg1"/>
                </a:solidFill>
                <a:effectLst>
                  <a:outerShdw blurRad="38100" dist="38100" dir="2700000" algn="tl">
                    <a:srgbClr val="000000">
                      <a:alpha val="43137"/>
                    </a:srgbClr>
                  </a:outerShdw>
                </a:effectLst>
              </a:rPr>
              <a:t>Welcome Cristina {Date/Time} </a:t>
            </a:r>
          </a:p>
          <a:p>
            <a:r>
              <a:rPr lang="en-CA" sz="1200" b="1" dirty="0" smtClean="0">
                <a:solidFill>
                  <a:schemeClr val="bg1"/>
                </a:solidFill>
                <a:effectLst>
                  <a:outerShdw blurRad="38100" dist="38100" dir="2700000" algn="tl">
                    <a:srgbClr val="000000">
                      <a:alpha val="43137"/>
                    </a:srgbClr>
                  </a:outerShdw>
                </a:effectLst>
              </a:rPr>
              <a:t> </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456369458"/>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b="1" i="0" dirty="0" smtClean="0">
                          <a:solidFill>
                            <a:schemeClr val="bg1"/>
                          </a:solidFill>
                        </a:rPr>
                        <a:t>Canada</a:t>
                      </a:r>
                      <a:endParaRPr lang="en-CA" sz="1400" b="1" i="0" dirty="0">
                        <a:solidFill>
                          <a:schemeClr val="bg1"/>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Save </a:t>
                      </a:r>
                      <a:r>
                        <a:rPr lang="en-CA" sz="1200" dirty="0" smtClean="0"/>
                        <a:t>(Once verified)</a:t>
                      </a:r>
                      <a:endParaRPr lang="en-CA" sz="1200" dirty="0"/>
                    </a:p>
                  </a:txBody>
                  <a:tcPr>
                    <a:solidFill>
                      <a:schemeClr val="tx2">
                        <a:lumMod val="75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79495134"/>
              </p:ext>
            </p:extLst>
          </p:nvPr>
        </p:nvGraphicFramePr>
        <p:xfrm>
          <a:off x="304800" y="3657600"/>
          <a:ext cx="8597896" cy="1219089"/>
        </p:xfrm>
        <a:graphic>
          <a:graphicData uri="http://schemas.openxmlformats.org/drawingml/2006/table">
            <a:tbl>
              <a:tblPr>
                <a:tableStyleId>{5C22544A-7EE6-4342-B048-85BDC9FD1C3A}</a:tableStyleId>
              </a:tblPr>
              <a:tblGrid>
                <a:gridCol w="457198"/>
                <a:gridCol w="1219200"/>
                <a:gridCol w="811744"/>
                <a:gridCol w="336317"/>
                <a:gridCol w="470844"/>
                <a:gridCol w="470844"/>
                <a:gridCol w="269053"/>
                <a:gridCol w="2219691"/>
                <a:gridCol w="672634"/>
                <a:gridCol w="470844"/>
                <a:gridCol w="269053"/>
                <a:gridCol w="269053"/>
                <a:gridCol w="661421"/>
              </a:tblGrid>
              <a:tr h="406363">
                <a:tc>
                  <a:txBody>
                    <a:bodyPr/>
                    <a:lstStyle/>
                    <a:p>
                      <a:pPr algn="l" fontAlgn="b"/>
                      <a:r>
                        <a:rPr lang="en-CA" sz="800" b="0" i="0" u="none" strike="noStrike" dirty="0" smtClean="0">
                          <a:solidFill>
                            <a:schemeClr val="bg1"/>
                          </a:solidFill>
                          <a:effectLst/>
                          <a:latin typeface="Calibri"/>
                        </a:rPr>
                        <a:t>Customer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Supplier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Supplier Status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Assigned to</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 Date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By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406363">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sng" strike="noStrike" dirty="0" smtClean="0">
                          <a:solidFill>
                            <a:schemeClr val="tx2">
                              <a:lumMod val="75000"/>
                            </a:schemeClr>
                          </a:solidFill>
                          <a:effectLst/>
                        </a:rPr>
                        <a:t>Select</a:t>
                      </a:r>
                      <a:r>
                        <a:rPr lang="en-CA" sz="800" u="sng" strike="noStrike" baseline="0" dirty="0" smtClean="0">
                          <a:solidFill>
                            <a:schemeClr val="tx2">
                              <a:lumMod val="75000"/>
                            </a:schemeClr>
                          </a:solidFill>
                          <a:effectLst/>
                        </a:rPr>
                        <a:t> Supplier</a:t>
                      </a:r>
                      <a:endParaRPr lang="en-CA" sz="800" b="0" i="0" u="sng" strike="noStrike" dirty="0">
                        <a:solidFill>
                          <a:schemeClr val="tx2">
                            <a:lumMod val="75000"/>
                          </a:schemeClr>
                        </a:solidFill>
                        <a:effectLst/>
                        <a:latin typeface="Calibri"/>
                      </a:endParaRPr>
                    </a:p>
                  </a:txBody>
                  <a:tcPr marL="8843" marR="8843" marT="8843" marB="0" anchor="b"/>
                </a:tc>
                <a:tc>
                  <a:txBody>
                    <a:bodyPr/>
                    <a:lstStyle/>
                    <a:p>
                      <a:pPr algn="l" fontAlgn="b"/>
                      <a:r>
                        <a:rPr lang="en-CA" sz="800" u="sng" strike="noStrike" dirty="0" smtClean="0">
                          <a:effectLst/>
                        </a:rPr>
                        <a:t>Select</a:t>
                      </a:r>
                      <a:r>
                        <a:rPr lang="en-CA" sz="800" u="sng" strike="noStrike" baseline="0" dirty="0" smtClean="0">
                          <a:effectLst/>
                        </a:rPr>
                        <a:t> Plant</a:t>
                      </a:r>
                      <a:endParaRPr lang="en-CA" sz="800" b="0" i="0" u="sng"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mn-lt"/>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406363">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sng" strike="noStrike" dirty="0" smtClean="0">
                          <a:solidFill>
                            <a:schemeClr val="tx2">
                              <a:lumMod val="75000"/>
                            </a:schemeClr>
                          </a:solidFill>
                          <a:effectLst/>
                        </a:rPr>
                        <a:t>Select</a:t>
                      </a:r>
                      <a:r>
                        <a:rPr lang="en-CA" sz="800" u="sng" strike="noStrike" baseline="0" dirty="0" smtClean="0">
                          <a:solidFill>
                            <a:schemeClr val="tx2">
                              <a:lumMod val="75000"/>
                            </a:schemeClr>
                          </a:solidFill>
                          <a:effectLst/>
                        </a:rPr>
                        <a:t> Supplier</a:t>
                      </a:r>
                      <a:endParaRPr lang="en-CA" sz="800" b="0" i="0" u="sng" strike="noStrike" dirty="0">
                        <a:solidFill>
                          <a:schemeClr val="tx2">
                            <a:lumMod val="75000"/>
                          </a:schemeClr>
                        </a:solidFill>
                        <a:effectLst/>
                        <a:latin typeface="Calibri"/>
                      </a:endParaRPr>
                    </a:p>
                  </a:txBody>
                  <a:tcPr marL="8843" marR="8843" marT="8843" marB="0" anchor="b"/>
                </a:tc>
                <a:tc>
                  <a:txBody>
                    <a:bodyPr/>
                    <a:lstStyle/>
                    <a:p>
                      <a:pPr algn="l" fontAlgn="b"/>
                      <a:r>
                        <a:rPr lang="en-CA" sz="800" u="sng" strike="noStrike" dirty="0" smtClean="0">
                          <a:effectLst/>
                        </a:rPr>
                        <a:t>Select</a:t>
                      </a:r>
                      <a:r>
                        <a:rPr lang="en-CA" sz="800" u="sng" strike="noStrike" baseline="0" dirty="0" smtClean="0">
                          <a:effectLst/>
                        </a:rPr>
                        <a:t> Plant</a:t>
                      </a:r>
                      <a:endParaRPr lang="en-CA" sz="800" b="0" i="0" u="sng"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baseline="0" dirty="0" smtClean="0">
                          <a:solidFill>
                            <a:srgbClr val="FF0000"/>
                          </a:solidFill>
                          <a:effectLst/>
                          <a:latin typeface="+mn-lt"/>
                        </a:rPr>
                        <a:t>02/10/16  13:15 SZENTEC: Missed  Order</a:t>
                      </a:r>
                      <a:endParaRPr lang="en-CA" sz="800" b="0" i="0" u="none" strike="noStrike" dirty="0">
                        <a:solidFill>
                          <a:srgbClr val="000000"/>
                        </a:solidFill>
                        <a:effectLst/>
                        <a:latin typeface="+mn-lt"/>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sp>
        <p:nvSpPr>
          <p:cNvPr id="11" name="TextBox 10"/>
          <p:cNvSpPr txBox="1"/>
          <p:nvPr/>
        </p:nvSpPr>
        <p:spPr>
          <a:xfrm>
            <a:off x="241301" y="3380601"/>
            <a:ext cx="8674099" cy="276999"/>
          </a:xfrm>
          <a:prstGeom prst="rect">
            <a:avLst/>
          </a:prstGeom>
          <a:solidFill>
            <a:srgbClr val="F9B073"/>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Manual Order Entry</a:t>
            </a:r>
            <a:endParaRPr lang="en-CA" sz="1200"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241301" y="4876800"/>
            <a:ext cx="8661395" cy="381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u="sng" dirty="0">
                <a:solidFill>
                  <a:schemeClr val="tx1"/>
                </a:solidFill>
              </a:rPr>
              <a:t>Add </a:t>
            </a:r>
            <a:r>
              <a:rPr lang="en-CA" sz="1400" u="sng" dirty="0" smtClean="0">
                <a:solidFill>
                  <a:schemeClr val="tx1"/>
                </a:solidFill>
              </a:rPr>
              <a:t>More Lines of Order</a:t>
            </a:r>
            <a:endParaRPr lang="en-CA" sz="1400" u="sng" dirty="0">
              <a:solidFill>
                <a:schemeClr val="tx1"/>
              </a:solidFill>
            </a:endParaRPr>
          </a:p>
        </p:txBody>
      </p:sp>
    </p:spTree>
    <p:extLst>
      <p:ext uri="{BB962C8B-B14F-4D97-AF65-F5344CB8AC3E}">
        <p14:creationId xmlns:p14="http://schemas.microsoft.com/office/powerpoint/2010/main" val="2472119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CA" sz="2800" dirty="0" smtClean="0">
                <a:solidFill>
                  <a:schemeClr val="accent6">
                    <a:lumMod val="75000"/>
                  </a:schemeClr>
                </a:solidFill>
                <a:effectLst>
                  <a:outerShdw blurRad="38100" dist="38100" dir="2700000" algn="tl">
                    <a:srgbClr val="000000">
                      <a:alpha val="43137"/>
                    </a:srgbClr>
                  </a:outerShdw>
                </a:effectLst>
              </a:rPr>
              <a:t>Screen Mock-up – </a:t>
            </a:r>
            <a:r>
              <a:rPr lang="en-CA" sz="2800" dirty="0" smtClean="0">
                <a:solidFill>
                  <a:schemeClr val="accent6">
                    <a:lumMod val="75000"/>
                  </a:schemeClr>
                </a:solidFill>
                <a:effectLst>
                  <a:outerShdw blurRad="38100" dist="38100" dir="2700000" algn="tl">
                    <a:srgbClr val="000000">
                      <a:alpha val="43137"/>
                    </a:srgbClr>
                  </a:outerShdw>
                </a:effectLst>
              </a:rPr>
              <a:t>HEOS Customer Batch Entry Page</a:t>
            </a:r>
            <a:endParaRPr lang="en-CA" sz="2800"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t>
            </a:r>
            <a:r>
              <a:rPr lang="en-US" sz="1200" b="1" dirty="0"/>
              <a:t>Cristina </a:t>
            </a:r>
            <a:r>
              <a:rPr lang="en-US" sz="1200" b="1" dirty="0" err="1" smtClean="0"/>
              <a:t>Szente</a:t>
            </a:r>
            <a:r>
              <a:rPr lang="en-CA" sz="1200" dirty="0" smtClean="0"/>
              <a:t>, Magna</a:t>
            </a:r>
          </a:p>
          <a:p>
            <a:pPr algn="r"/>
            <a:r>
              <a:rPr lang="en-CA" sz="1200" dirty="0"/>
              <a:t>	</a:t>
            </a:r>
            <a:r>
              <a:rPr lang="en-CA" sz="1200" dirty="0" smtClean="0"/>
              <a:t>		Last Login: Jan 31, 2016 09:45</a:t>
            </a:r>
            <a:endParaRPr lang="en-CA" sz="1200" dirty="0"/>
          </a:p>
        </p:txBody>
      </p:sp>
      <p:sp>
        <p:nvSpPr>
          <p:cNvPr id="7" name="TextBox 6"/>
          <p:cNvSpPr txBox="1"/>
          <p:nvPr/>
        </p:nvSpPr>
        <p:spPr>
          <a:xfrm>
            <a:off x="228599" y="3304401"/>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Batch Entry Screen </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2968218834"/>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b="1" i="0" dirty="0" smtClean="0">
                          <a:solidFill>
                            <a:schemeClr val="bg1"/>
                          </a:solidFill>
                        </a:rPr>
                        <a:t>Canada</a:t>
                      </a:r>
                      <a:endParaRPr lang="en-CA" sz="1400" b="1" i="0" dirty="0">
                        <a:solidFill>
                          <a:schemeClr val="bg1"/>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Save </a:t>
                      </a:r>
                      <a:r>
                        <a:rPr lang="en-CA" sz="1200" dirty="0" smtClean="0"/>
                        <a:t>(Once verified)</a:t>
                      </a:r>
                      <a:endParaRPr lang="en-CA" sz="1200" dirty="0"/>
                    </a:p>
                  </a:txBody>
                  <a:tcPr>
                    <a:solidFill>
                      <a:schemeClr val="tx2">
                        <a:lumMod val="75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57931682"/>
              </p:ext>
            </p:extLst>
          </p:nvPr>
        </p:nvGraphicFramePr>
        <p:xfrm>
          <a:off x="228599" y="3581400"/>
          <a:ext cx="8674096" cy="1559560"/>
        </p:xfrm>
        <a:graphic>
          <a:graphicData uri="http://schemas.openxmlformats.org/drawingml/2006/table">
            <a:tbl>
              <a:tblPr firstRow="1" bandRow="1">
                <a:tableStyleId>{5C22544A-7EE6-4342-B048-85BDC9FD1C3A}</a:tableStyleId>
              </a:tblPr>
              <a:tblGrid>
                <a:gridCol w="4320803"/>
                <a:gridCol w="4353293"/>
              </a:tblGrid>
              <a:tr h="389890">
                <a:tc>
                  <a:txBody>
                    <a:bodyPr/>
                    <a:lstStyle/>
                    <a:p>
                      <a:r>
                        <a:rPr lang="en-CA" sz="1400" dirty="0" smtClean="0"/>
                        <a:t>Description</a:t>
                      </a:r>
                      <a:endParaRPr lang="en-CA" sz="1400" dirty="0"/>
                    </a:p>
                  </a:txBody>
                  <a:tcPr/>
                </a:tc>
                <a:tc>
                  <a:txBody>
                    <a:bodyPr/>
                    <a:lstStyle/>
                    <a:p>
                      <a:r>
                        <a:rPr lang="en-CA" sz="1400" dirty="0" smtClean="0"/>
                        <a:t>Action</a:t>
                      </a:r>
                      <a:endParaRPr lang="en-CA" sz="1400" dirty="0"/>
                    </a:p>
                  </a:txBody>
                  <a:tcPr/>
                </a:tc>
              </a:tr>
              <a:tr h="389890">
                <a:tc>
                  <a:txBody>
                    <a:bodyPr/>
                    <a:lstStyle/>
                    <a:p>
                      <a:r>
                        <a:rPr lang="en-CA" sz="1400" dirty="0" smtClean="0"/>
                        <a:t>File Name (File stored</a:t>
                      </a:r>
                      <a:r>
                        <a:rPr lang="en-CA" sz="1400" baseline="0" dirty="0" smtClean="0"/>
                        <a:t> within the </a:t>
                      </a:r>
                      <a:r>
                        <a:rPr lang="en-CA" sz="1400" baseline="0" dirty="0" smtClean="0"/>
                        <a:t>HEOS </a:t>
                      </a:r>
                      <a:r>
                        <a:rPr lang="en-CA" sz="1400" baseline="0" dirty="0" smtClean="0"/>
                        <a:t>for verification)</a:t>
                      </a:r>
                      <a:endParaRPr lang="en-CA" sz="1400" dirty="0"/>
                    </a:p>
                  </a:txBody>
                  <a:tcPr/>
                </a:tc>
                <a:tc>
                  <a:txBody>
                    <a:bodyPr/>
                    <a:lstStyle/>
                    <a:p>
                      <a:r>
                        <a:rPr lang="en-CA" sz="1400" i="1" u="sng" dirty="0" smtClean="0"/>
                        <a:t>Select</a:t>
                      </a:r>
                      <a:endParaRPr lang="en-CA" sz="1400" i="1" u="sng" dirty="0"/>
                    </a:p>
                  </a:txBody>
                  <a:tcPr/>
                </a:tc>
              </a:tr>
              <a:tr h="389890">
                <a:tc>
                  <a:txBody>
                    <a:bodyPr/>
                    <a:lstStyle/>
                    <a:p>
                      <a:r>
                        <a:rPr lang="en-CA" sz="1400" dirty="0" smtClean="0"/>
                        <a:t>Submitted By – Auto</a:t>
                      </a:r>
                      <a:r>
                        <a:rPr lang="en-CA" sz="1400" baseline="0" dirty="0" smtClean="0"/>
                        <a:t> user name</a:t>
                      </a:r>
                      <a:endParaRPr lang="en-CA" sz="1400" dirty="0"/>
                    </a:p>
                  </a:txBody>
                  <a:tcPr/>
                </a:tc>
                <a:tc>
                  <a:txBody>
                    <a:bodyPr/>
                    <a:lstStyle/>
                    <a:p>
                      <a:r>
                        <a:rPr lang="en-CA" sz="1400" dirty="0" smtClean="0"/>
                        <a:t>Christina</a:t>
                      </a:r>
                      <a:r>
                        <a:rPr lang="en-CA" sz="1400" baseline="0" dirty="0" smtClean="0"/>
                        <a:t> </a:t>
                      </a:r>
                      <a:r>
                        <a:rPr lang="en-CA" sz="1400" baseline="0" dirty="0" err="1" smtClean="0"/>
                        <a:t>Szente</a:t>
                      </a:r>
                      <a:endParaRPr lang="en-CA" sz="1400" dirty="0"/>
                    </a:p>
                  </a:txBody>
                  <a:tcPr/>
                </a:tc>
              </a:tr>
              <a:tr h="389890">
                <a:tc>
                  <a:txBody>
                    <a:bodyPr/>
                    <a:lstStyle/>
                    <a:p>
                      <a:r>
                        <a:rPr lang="en-CA" sz="1400" dirty="0" smtClean="0"/>
                        <a:t>Submitted Date and Time</a:t>
                      </a:r>
                      <a:endParaRPr lang="en-CA" sz="1400" dirty="0"/>
                    </a:p>
                  </a:txBody>
                  <a:tcPr/>
                </a:tc>
                <a:tc>
                  <a:txBody>
                    <a:bodyPr/>
                    <a:lstStyle/>
                    <a:p>
                      <a:r>
                        <a:rPr lang="en-CA" sz="1400" dirty="0" smtClean="0"/>
                        <a:t>Date and Time  Stamp</a:t>
                      </a:r>
                      <a:endParaRPr lang="en-CA" sz="1400" dirty="0"/>
                    </a:p>
                  </a:txBody>
                  <a:tcPr/>
                </a:tc>
              </a:tr>
            </a:tbl>
          </a:graphicData>
        </a:graphic>
      </p:graphicFrame>
      <p:sp>
        <p:nvSpPr>
          <p:cNvPr id="10" name="TextBox 9"/>
          <p:cNvSpPr txBox="1"/>
          <p:nvPr/>
        </p:nvSpPr>
        <p:spPr>
          <a:xfrm>
            <a:off x="228599" y="3048000"/>
            <a:ext cx="8597900"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Welcome Cristina {Date/Time} </a:t>
            </a:r>
            <a:endParaRPr lang="en-CA" sz="1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9983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CA" sz="2800" dirty="0" smtClean="0">
                <a:solidFill>
                  <a:schemeClr val="accent6">
                    <a:lumMod val="75000"/>
                  </a:schemeClr>
                </a:solidFill>
                <a:effectLst>
                  <a:outerShdw blurRad="38100" dist="38100" dir="2700000" algn="tl">
                    <a:srgbClr val="000000">
                      <a:alpha val="43137"/>
                    </a:srgbClr>
                  </a:outerShdw>
                </a:effectLst>
              </a:rPr>
              <a:t>Screen Mock-up – </a:t>
            </a:r>
            <a:r>
              <a:rPr lang="en-CA" sz="2800" dirty="0" smtClean="0">
                <a:solidFill>
                  <a:schemeClr val="accent6">
                    <a:lumMod val="75000"/>
                  </a:schemeClr>
                </a:solidFill>
                <a:effectLst>
                  <a:outerShdw blurRad="38100" dist="38100" dir="2700000" algn="tl">
                    <a:srgbClr val="000000">
                      <a:alpha val="43137"/>
                    </a:srgbClr>
                  </a:outerShdw>
                </a:effectLst>
              </a:rPr>
              <a:t>HEOS Batch Entry Verification Page</a:t>
            </a:r>
            <a:endParaRPr lang="en-CA" sz="2800"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t>
            </a:r>
            <a:r>
              <a:rPr lang="en-US" sz="1200" b="1" dirty="0"/>
              <a:t>Cristina </a:t>
            </a:r>
            <a:r>
              <a:rPr lang="en-US" sz="1200" b="1" dirty="0" err="1" smtClean="0"/>
              <a:t>Szente</a:t>
            </a:r>
            <a:r>
              <a:rPr lang="en-CA" sz="1200" dirty="0" smtClean="0"/>
              <a:t>, Magna</a:t>
            </a:r>
          </a:p>
          <a:p>
            <a:pPr algn="r"/>
            <a:r>
              <a:rPr lang="en-CA" sz="1200" dirty="0"/>
              <a:t>	</a:t>
            </a:r>
            <a:r>
              <a:rPr lang="en-CA" sz="1200" dirty="0" smtClean="0"/>
              <a:t>		Last Login: Jan 31,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Scheduled Events – Week 1/11/2016 </a:t>
            </a:r>
            <a:r>
              <a:rPr lang="en-CA" sz="700" b="1" dirty="0" smtClean="0">
                <a:solidFill>
                  <a:schemeClr val="bg1"/>
                </a:solidFill>
                <a:effectLst>
                  <a:outerShdw blurRad="38100" dist="38100" dir="2700000" algn="tl">
                    <a:srgbClr val="000000">
                      <a:alpha val="43137"/>
                    </a:srgbClr>
                  </a:outerShdw>
                </a:effectLst>
              </a:rPr>
              <a:t>(Generated 1/8/2016 11:48</a:t>
            </a:r>
            <a:r>
              <a:rPr lang="en-CA" sz="700" b="1" dirty="0" smtClean="0">
                <a:solidFill>
                  <a:schemeClr val="bg1"/>
                </a:solidFill>
                <a:effectLst>
                  <a:outerShdw blurRad="38100" dist="38100" dir="2700000" algn="tl">
                    <a:srgbClr val="000000">
                      <a:alpha val="43137"/>
                    </a:srgbClr>
                  </a:outerShdw>
                </a:effectLst>
              </a:rPr>
              <a:t>)		</a:t>
            </a:r>
            <a:r>
              <a:rPr lang="en-CA" sz="1000" b="1" dirty="0" smtClean="0">
                <a:solidFill>
                  <a:schemeClr val="bg1"/>
                </a:solidFill>
                <a:effectLst>
                  <a:outerShdw blurRad="38100" dist="38100" dir="2700000" algn="tl">
                    <a:srgbClr val="000000">
                      <a:alpha val="43137"/>
                    </a:srgbClr>
                  </a:outerShdw>
                </a:effectLst>
              </a:rPr>
              <a:t>SHOWING YES BY CANADA</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186074222"/>
              </p:ext>
            </p:extLst>
          </p:nvPr>
        </p:nvGraphicFramePr>
        <p:xfrm>
          <a:off x="241300" y="55626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i="1" dirty="0" smtClean="0">
                          <a:solidFill>
                            <a:schemeClr val="bg2">
                              <a:lumMod val="90000"/>
                            </a:schemeClr>
                          </a:solidFill>
                        </a:rPr>
                        <a:t>Canada (Selected)</a:t>
                      </a:r>
                      <a:endParaRPr lang="en-CA" sz="1400" i="1" dirty="0">
                        <a:solidFill>
                          <a:schemeClr val="bg2">
                            <a:lumMod val="90000"/>
                          </a:schemeClr>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400" dirty="0" smtClean="0"/>
                        <a:t>Save </a:t>
                      </a:r>
                      <a:r>
                        <a:rPr lang="en-CA" sz="1200" dirty="0" smtClean="0"/>
                        <a:t>(when modified)</a:t>
                      </a:r>
                      <a:endParaRPr lang="en-CA" sz="1200" dirty="0"/>
                    </a:p>
                  </a:txBody>
                  <a:tcPr>
                    <a:solidFill>
                      <a:schemeClr val="tx2">
                        <a:lumMod val="75000"/>
                      </a:schemeClr>
                    </a:solidFill>
                  </a:tcPr>
                </a:tc>
              </a:tr>
            </a:tbl>
          </a:graphicData>
        </a:graphic>
      </p:graphicFrame>
      <p:sp>
        <p:nvSpPr>
          <p:cNvPr id="16" name="TextBox 15"/>
          <p:cNvSpPr txBox="1"/>
          <p:nvPr/>
        </p:nvSpPr>
        <p:spPr>
          <a:xfrm>
            <a:off x="4800600" y="2743200"/>
            <a:ext cx="2057400" cy="307777"/>
          </a:xfrm>
          <a:prstGeom prst="rect">
            <a:avLst/>
          </a:prstGeom>
          <a:noFill/>
        </p:spPr>
        <p:txBody>
          <a:bodyPr wrap="square" rtlCol="0">
            <a:spAutoFit/>
          </a:bodyPr>
          <a:lstStyle/>
          <a:p>
            <a:pPr algn="ctr"/>
            <a:r>
              <a:rPr lang="en-CA" sz="1400" b="1" i="1" u="sng" dirty="0" smtClean="0">
                <a:solidFill>
                  <a:schemeClr val="bg1"/>
                </a:solidFill>
              </a:rPr>
              <a:t>Imported  </a:t>
            </a:r>
            <a:r>
              <a:rPr lang="en-CA" sz="1400" b="1" i="1" u="sng" dirty="0" smtClean="0">
                <a:solidFill>
                  <a:schemeClr val="bg1"/>
                </a:solidFill>
              </a:rPr>
              <a:t>Schedule</a:t>
            </a:r>
            <a:endParaRPr lang="en-CA" sz="1400" b="1" i="1" u="sng"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70250885"/>
              </p:ext>
            </p:extLst>
          </p:nvPr>
        </p:nvGraphicFramePr>
        <p:xfrm>
          <a:off x="217711" y="3407228"/>
          <a:ext cx="8684986" cy="1874653"/>
        </p:xfrm>
        <a:graphic>
          <a:graphicData uri="http://schemas.openxmlformats.org/drawingml/2006/table">
            <a:tbl>
              <a:tblPr>
                <a:tableStyleId>{5C22544A-7EE6-4342-B048-85BDC9FD1C3A}</a:tableStyleId>
              </a:tblPr>
              <a:tblGrid>
                <a:gridCol w="544289"/>
                <a:gridCol w="1219200"/>
                <a:gridCol w="1020167"/>
                <a:gridCol w="412080"/>
                <a:gridCol w="470951"/>
                <a:gridCol w="470951"/>
                <a:gridCol w="294345"/>
                <a:gridCol w="1414449"/>
                <a:gridCol w="586940"/>
                <a:gridCol w="730054"/>
                <a:gridCol w="405586"/>
                <a:gridCol w="405586"/>
                <a:gridCol w="710388"/>
              </a:tblGrid>
              <a:tr h="162197">
                <a:tc>
                  <a:txBody>
                    <a:bodyPr/>
                    <a:lstStyle/>
                    <a:p>
                      <a:pPr algn="l" fontAlgn="b"/>
                      <a:r>
                        <a:rPr lang="en-CA" sz="800" b="0" i="0" u="none" strike="noStrike" dirty="0" smtClean="0">
                          <a:solidFill>
                            <a:schemeClr val="bg1"/>
                          </a:solidFill>
                          <a:effectLst/>
                          <a:latin typeface="Calibri"/>
                        </a:rPr>
                        <a:t>Customer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Supplier </a:t>
                      </a:r>
                      <a:r>
                        <a:rPr lang="en-CA" sz="800" b="0" u="none" strike="noStrike" dirty="0" smtClean="0">
                          <a:solidFill>
                            <a:schemeClr val="bg1"/>
                          </a:solidFill>
                          <a:effectLst/>
                        </a:rPr>
                        <a:t>– </a:t>
                      </a:r>
                      <a:r>
                        <a:rPr lang="en-CA" sz="800" b="0" u="none" strike="noStrike" dirty="0">
                          <a:solidFill>
                            <a:schemeClr val="bg1"/>
                          </a:solidFill>
                          <a:effectLst/>
                        </a:rPr>
                        <a:t>Canada</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Supplier Status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Assigned to</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 Date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By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162197">
                <a:tc>
                  <a:txBody>
                    <a:bodyPr/>
                    <a:lstStyle/>
                    <a:p>
                      <a:pPr algn="l" fontAlgn="b"/>
                      <a:r>
                        <a:rPr lang="en-CA" sz="800" b="0" i="0" u="none" strike="noStrike" dirty="0" smtClean="0">
                          <a:solidFill>
                            <a:srgbClr val="000000"/>
                          </a:solidFill>
                          <a:effectLst/>
                          <a:latin typeface="Calibri"/>
                        </a:rPr>
                        <a:t>Magna</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Co-Ex-Tec to H&amp;L</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a:t>
                      </a:r>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b="0" i="0" u="none" strike="noStrike" dirty="0" smtClean="0">
                          <a:solidFill>
                            <a:srgbClr val="000000"/>
                          </a:solidFill>
                          <a:effectLst/>
                          <a:latin typeface="Calibri"/>
                        </a:rPr>
                        <a:t>Magna</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err="1">
                          <a:effectLst/>
                        </a:rPr>
                        <a:t>Etbo</a:t>
                      </a:r>
                      <a:r>
                        <a:rPr lang="en-CA" sz="800" u="none" strike="noStrike" dirty="0">
                          <a:effectLst/>
                        </a:rPr>
                        <a:t> Tool &amp; Die </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Wed</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a:t>
                      </a:r>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b="0" i="0" u="none" strike="noStrike" dirty="0" smtClean="0">
                          <a:solidFill>
                            <a:srgbClr val="000000"/>
                          </a:solidFill>
                          <a:effectLst/>
                          <a:latin typeface="Calibri"/>
                        </a:rPr>
                        <a:t>Magna</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Vision Coaters Canada</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Daily</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Daily</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a:t>
                      </a:r>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sp>
        <p:nvSpPr>
          <p:cNvPr id="3" name="Rectangle 2"/>
          <p:cNvSpPr/>
          <p:nvPr/>
        </p:nvSpPr>
        <p:spPr>
          <a:xfrm>
            <a:off x="228600" y="5181600"/>
            <a:ext cx="8674096" cy="381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u="sng" dirty="0" smtClean="0">
                <a:solidFill>
                  <a:schemeClr val="tx2"/>
                </a:solidFill>
              </a:rPr>
              <a:t>Show All</a:t>
            </a:r>
            <a:r>
              <a:rPr lang="en-CA" sz="1400" b="1" dirty="0" smtClean="0">
                <a:solidFill>
                  <a:schemeClr val="tx2"/>
                </a:solidFill>
              </a:rPr>
              <a:t>           </a:t>
            </a:r>
            <a:r>
              <a:rPr lang="en-CA" sz="1400" b="1" u="sng" dirty="0" smtClean="0">
                <a:solidFill>
                  <a:schemeClr val="tx2"/>
                </a:solidFill>
              </a:rPr>
              <a:t>Show all YES</a:t>
            </a:r>
            <a:r>
              <a:rPr lang="en-CA" sz="1400" b="1" dirty="0" smtClean="0">
                <a:solidFill>
                  <a:schemeClr val="tx2"/>
                </a:solidFill>
              </a:rPr>
              <a:t>	</a:t>
            </a:r>
            <a:r>
              <a:rPr lang="en-CA" sz="1400" b="1" u="sng" dirty="0" smtClean="0">
                <a:solidFill>
                  <a:schemeClr val="tx2"/>
                </a:solidFill>
              </a:rPr>
              <a:t>Show YES by Country</a:t>
            </a:r>
            <a:r>
              <a:rPr lang="en-CA" sz="1400" b="1" dirty="0" smtClean="0">
                <a:solidFill>
                  <a:schemeClr val="tx2"/>
                </a:solidFill>
              </a:rPr>
              <a:t>	         </a:t>
            </a:r>
            <a:r>
              <a:rPr lang="en-CA" sz="1400" b="1" u="sng" dirty="0" smtClean="0">
                <a:solidFill>
                  <a:schemeClr val="tx2"/>
                </a:solidFill>
              </a:rPr>
              <a:t>Show all NO</a:t>
            </a:r>
            <a:r>
              <a:rPr lang="en-CA" sz="1400" b="1" dirty="0" smtClean="0">
                <a:solidFill>
                  <a:schemeClr val="tx2"/>
                </a:solidFill>
              </a:rPr>
              <a:t>	   </a:t>
            </a:r>
            <a:r>
              <a:rPr lang="en-CA" sz="1400" b="1" u="sng" dirty="0" smtClean="0">
                <a:solidFill>
                  <a:schemeClr val="tx2"/>
                </a:solidFill>
              </a:rPr>
              <a:t>Show all NO by Country</a:t>
            </a:r>
            <a:endParaRPr lang="en-CA" sz="1600" b="1" u="sng" dirty="0">
              <a:solidFill>
                <a:schemeClr val="tx2"/>
              </a:solidFill>
            </a:endParaRPr>
          </a:p>
        </p:txBody>
      </p:sp>
    </p:spTree>
    <p:extLst>
      <p:ext uri="{BB962C8B-B14F-4D97-AF65-F5344CB8AC3E}">
        <p14:creationId xmlns:p14="http://schemas.microsoft.com/office/powerpoint/2010/main" val="2273442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CA" sz="2400" dirty="0" smtClean="0">
                <a:solidFill>
                  <a:schemeClr val="accent6">
                    <a:lumMod val="75000"/>
                  </a:schemeClr>
                </a:solidFill>
                <a:effectLst>
                  <a:outerShdw blurRad="38100" dist="38100" dir="2700000" algn="tl">
                    <a:srgbClr val="000000">
                      <a:alpha val="43137"/>
                    </a:srgbClr>
                  </a:outerShdw>
                </a:effectLst>
              </a:rPr>
              <a:t>Screen Mock-up – </a:t>
            </a:r>
            <a:r>
              <a:rPr lang="en-CA" sz="2400" dirty="0" smtClean="0">
                <a:solidFill>
                  <a:schemeClr val="accent6">
                    <a:lumMod val="75000"/>
                  </a:schemeClr>
                </a:solidFill>
                <a:effectLst>
                  <a:outerShdw blurRad="38100" dist="38100" dir="2700000" algn="tl">
                    <a:srgbClr val="000000">
                      <a:alpha val="43137"/>
                    </a:srgbClr>
                  </a:outerShdw>
                </a:effectLst>
              </a:rPr>
              <a:t>HEOS Supplier Acknowledgement Page</a:t>
            </a:r>
            <a:endParaRPr lang="en-CA" sz="2400"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t>
            </a:r>
            <a:r>
              <a:rPr lang="en-US" sz="1200" b="1" dirty="0" smtClean="0"/>
              <a:t>Harry Singh</a:t>
            </a:r>
            <a:r>
              <a:rPr lang="en-CA" sz="1200" dirty="0" smtClean="0"/>
              <a:t>, </a:t>
            </a:r>
            <a:r>
              <a:rPr lang="en-CA" sz="1200" dirty="0">
                <a:solidFill>
                  <a:schemeClr val="bg1"/>
                </a:solidFill>
              </a:rPr>
              <a:t>Co-Ex-Tec to H&amp;L</a:t>
            </a:r>
            <a:endParaRPr lang="en-CA" sz="1200" dirty="0" smtClean="0"/>
          </a:p>
          <a:p>
            <a:pPr algn="r"/>
            <a:r>
              <a:rPr lang="en-CA" sz="1200" dirty="0"/>
              <a:t>	</a:t>
            </a:r>
            <a:r>
              <a:rPr lang="en-CA" sz="1200" dirty="0" smtClean="0"/>
              <a:t>		Last Login: Jan 30, 2016 10:45</a:t>
            </a:r>
            <a:endParaRPr lang="en-CA" sz="1200" dirty="0"/>
          </a:p>
        </p:txBody>
      </p:sp>
      <p:sp>
        <p:nvSpPr>
          <p:cNvPr id="7" name="TextBox 6"/>
          <p:cNvSpPr txBox="1"/>
          <p:nvPr/>
        </p:nvSpPr>
        <p:spPr>
          <a:xfrm>
            <a:off x="228599" y="33528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Supplier Acknowledgement  –  Week 1/11/2016 </a:t>
            </a:r>
            <a:r>
              <a:rPr lang="en-CA" sz="700" b="1" dirty="0" smtClean="0">
                <a:solidFill>
                  <a:schemeClr val="bg1"/>
                </a:solidFill>
                <a:effectLst>
                  <a:outerShdw blurRad="38100" dist="38100" dir="2700000" algn="tl">
                    <a:srgbClr val="000000">
                      <a:alpha val="43137"/>
                    </a:srgbClr>
                  </a:outerShdw>
                </a:effectLst>
              </a:rPr>
              <a:t>(Generated 1/8/2016 11:48)</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2372002840"/>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endParaRPr lang="en-CA" sz="1400" i="1" dirty="0">
                        <a:solidFill>
                          <a:schemeClr val="bg2">
                            <a:lumMod val="90000"/>
                          </a:schemeClr>
                        </a:solidFill>
                      </a:endParaRPr>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400" dirty="0" smtClean="0"/>
                        <a:t>Save </a:t>
                      </a:r>
                      <a:r>
                        <a:rPr lang="en-CA" sz="1200" dirty="0" smtClean="0"/>
                        <a:t>(when modified)</a:t>
                      </a:r>
                      <a:endParaRPr lang="en-CA" sz="1200" dirty="0"/>
                    </a:p>
                  </a:txBody>
                  <a:tcPr>
                    <a:solidFill>
                      <a:schemeClr val="tx2">
                        <a:lumMod val="75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7220704"/>
              </p:ext>
            </p:extLst>
          </p:nvPr>
        </p:nvGraphicFramePr>
        <p:xfrm>
          <a:off x="205305" y="3657600"/>
          <a:ext cx="8684986" cy="1298787"/>
        </p:xfrm>
        <a:graphic>
          <a:graphicData uri="http://schemas.openxmlformats.org/drawingml/2006/table">
            <a:tbl>
              <a:tblPr>
                <a:tableStyleId>{5C22544A-7EE6-4342-B048-85BDC9FD1C3A}</a:tableStyleId>
              </a:tblPr>
              <a:tblGrid>
                <a:gridCol w="696689"/>
                <a:gridCol w="609600"/>
                <a:gridCol w="381000"/>
                <a:gridCol w="609600"/>
                <a:gridCol w="533400"/>
                <a:gridCol w="304800"/>
                <a:gridCol w="2057400"/>
                <a:gridCol w="381000"/>
                <a:gridCol w="533400"/>
                <a:gridCol w="509371"/>
                <a:gridCol w="401576"/>
                <a:gridCol w="524906"/>
                <a:gridCol w="438878"/>
                <a:gridCol w="703366"/>
              </a:tblGrid>
              <a:tr h="215631">
                <a:tc>
                  <a:txBody>
                    <a:bodyPr/>
                    <a:lstStyle/>
                    <a:p>
                      <a:pPr algn="l" fontAlgn="b"/>
                      <a:r>
                        <a:rPr lang="en-CA" sz="800" b="0" u="none" strike="noStrike" dirty="0" smtClean="0">
                          <a:solidFill>
                            <a:schemeClr val="bg1"/>
                          </a:solidFill>
                          <a:effectLst/>
                        </a:rPr>
                        <a:t>Customer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Product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Skid Count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Dimension</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Freight Class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Stackable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Weight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111589">
                <a:tc>
                  <a:txBody>
                    <a:bodyPr/>
                    <a:lstStyle/>
                    <a:p>
                      <a:pPr algn="l" fontAlgn="b"/>
                      <a:r>
                        <a:rPr lang="en-CA" sz="800" u="none" strike="noStrike" dirty="0" smtClean="0">
                          <a:effectLst/>
                        </a:rPr>
                        <a:t>Magna</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dirty="0" smtClean="0">
                          <a:effectLst/>
                        </a:rPr>
                        <a:t>Tues</a:t>
                      </a:r>
                    </a:p>
                  </a:txBody>
                  <a:tcPr marL="8843" marR="8843" marT="8843" marB="0" anchor="b"/>
                </a:tc>
                <a:tc>
                  <a:txBody>
                    <a:bodyPr/>
                    <a:lstStyle/>
                    <a:p>
                      <a:pPr algn="l" fontAlgn="b"/>
                      <a:r>
                        <a:rPr lang="en-CA" sz="800" u="none" strike="noStrike" dirty="0" smtClean="0">
                          <a:effectLst/>
                        </a:rPr>
                        <a:t>Thurs</a:t>
                      </a: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sp>
        <p:nvSpPr>
          <p:cNvPr id="12" name="TextBox 11"/>
          <p:cNvSpPr txBox="1"/>
          <p:nvPr/>
        </p:nvSpPr>
        <p:spPr>
          <a:xfrm>
            <a:off x="228599" y="3075801"/>
            <a:ext cx="8674099" cy="276999"/>
          </a:xfrm>
          <a:prstGeom prst="rect">
            <a:avLst/>
          </a:prstGeom>
          <a:solidFill>
            <a:schemeClr val="accent6">
              <a:lumMod val="75000"/>
            </a:schemeClr>
          </a:solidFill>
        </p:spPr>
        <p:txBody>
          <a:bodyPr wrap="square" rtlCol="0">
            <a:spAutoFit/>
          </a:bodyPr>
          <a:lstStyle/>
          <a:p>
            <a:r>
              <a:rPr lang="en-CA" sz="1200" b="1" dirty="0">
                <a:solidFill>
                  <a:schemeClr val="bg1"/>
                </a:solidFill>
                <a:effectLst>
                  <a:outerShdw blurRad="38100" dist="38100" dir="2700000" algn="tl">
                    <a:srgbClr val="000000">
                      <a:alpha val="43137"/>
                    </a:srgbClr>
                  </a:outerShdw>
                </a:effectLst>
              </a:rPr>
              <a:t>Welcome </a:t>
            </a:r>
            <a:r>
              <a:rPr lang="en-CA" sz="1200" b="1" dirty="0" smtClean="0">
                <a:solidFill>
                  <a:schemeClr val="bg1"/>
                </a:solidFill>
                <a:effectLst>
                  <a:outerShdw blurRad="38100" dist="38100" dir="2700000" algn="tl">
                    <a:srgbClr val="000000">
                      <a:alpha val="43137"/>
                    </a:srgbClr>
                  </a:outerShdw>
                </a:effectLst>
              </a:rPr>
              <a:t>Harry </a:t>
            </a:r>
            <a:r>
              <a:rPr lang="en-CA" sz="1200" b="1" dirty="0">
                <a:solidFill>
                  <a:schemeClr val="bg1"/>
                </a:solidFill>
                <a:effectLst>
                  <a:outerShdw blurRad="38100" dist="38100" dir="2700000" algn="tl">
                    <a:srgbClr val="000000">
                      <a:alpha val="43137"/>
                    </a:srgbClr>
                  </a:outerShdw>
                </a:effectLst>
              </a:rPr>
              <a:t>{Date/Time</a:t>
            </a:r>
            <a:r>
              <a:rPr lang="en-CA" sz="1200" b="1" dirty="0" smtClean="0">
                <a:solidFill>
                  <a:schemeClr val="bg1"/>
                </a:solidFill>
                <a:effectLst>
                  <a:outerShdw blurRad="38100" dist="38100" dir="2700000" algn="tl">
                    <a:srgbClr val="000000">
                      <a:alpha val="43137"/>
                    </a:srgbClr>
                  </a:outerShdw>
                </a:effectLst>
              </a:rPr>
              <a:t>}</a:t>
            </a:r>
            <a:r>
              <a:rPr lang="en-CA" sz="1200" b="1" dirty="0" smtClean="0">
                <a:solidFill>
                  <a:schemeClr val="bg1"/>
                </a:solidFill>
                <a:effectLst>
                  <a:outerShdw blurRad="38100" dist="38100" dir="2700000" algn="tl">
                    <a:srgbClr val="000000">
                      <a:alpha val="43137"/>
                    </a:srgbClr>
                  </a:outerShdw>
                </a:effectLst>
              </a:rPr>
              <a:t> </a:t>
            </a:r>
            <a:endParaRPr lang="en-CA" sz="1200" b="1"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152400" y="5029200"/>
            <a:ext cx="8839200" cy="261610"/>
          </a:xfrm>
          <a:prstGeom prst="rect">
            <a:avLst/>
          </a:prstGeom>
          <a:noFill/>
        </p:spPr>
        <p:txBody>
          <a:bodyPr wrap="square" rtlCol="0">
            <a:spAutoFit/>
          </a:bodyPr>
          <a:lstStyle/>
          <a:p>
            <a:pPr algn="ctr"/>
            <a:r>
              <a:rPr lang="en-CA" sz="1100" b="1" u="sng" dirty="0" smtClean="0"/>
              <a:t>Insert Manual Entry</a:t>
            </a:r>
            <a:endParaRPr lang="en-CA" sz="1100" b="1" u="sng" dirty="0"/>
          </a:p>
        </p:txBody>
      </p:sp>
      <p:sp>
        <p:nvSpPr>
          <p:cNvPr id="4" name="TextBox 3"/>
          <p:cNvSpPr txBox="1"/>
          <p:nvPr/>
        </p:nvSpPr>
        <p:spPr>
          <a:xfrm>
            <a:off x="-1219200" y="3075801"/>
            <a:ext cx="990600" cy="3308598"/>
          </a:xfrm>
          <a:prstGeom prst="rect">
            <a:avLst/>
          </a:prstGeom>
          <a:noFill/>
        </p:spPr>
        <p:txBody>
          <a:bodyPr wrap="square" rtlCol="0">
            <a:spAutoFit/>
          </a:bodyPr>
          <a:lstStyle/>
          <a:p>
            <a:r>
              <a:rPr lang="en-CA" sz="1100" dirty="0" smtClean="0"/>
              <a:t>Guys:</a:t>
            </a:r>
          </a:p>
          <a:p>
            <a:r>
              <a:rPr lang="en-CA" sz="1100" dirty="0" smtClean="0"/>
              <a:t>For any Insert Manual Entry Record ONLY the Customer (Magna) can turn that into ACCEPTED.</a:t>
            </a:r>
          </a:p>
          <a:p>
            <a:r>
              <a:rPr lang="en-CA" sz="1100" dirty="0" smtClean="0"/>
              <a:t>Until the Customer accepts the record will show as pending even though the supplier has entered DETAILS and saved.</a:t>
            </a:r>
            <a:endParaRPr lang="en-CA" sz="1100" dirty="0"/>
          </a:p>
        </p:txBody>
      </p:sp>
    </p:spTree>
    <p:extLst>
      <p:ext uri="{BB962C8B-B14F-4D97-AF65-F5344CB8AC3E}">
        <p14:creationId xmlns:p14="http://schemas.microsoft.com/office/powerpoint/2010/main" val="3316520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CA" sz="2800" dirty="0" smtClean="0">
                <a:solidFill>
                  <a:schemeClr val="accent6">
                    <a:lumMod val="75000"/>
                  </a:schemeClr>
                </a:solidFill>
                <a:effectLst>
                  <a:outerShdw blurRad="38100" dist="38100" dir="2700000" algn="tl">
                    <a:srgbClr val="000000">
                      <a:alpha val="43137"/>
                    </a:srgbClr>
                  </a:outerShdw>
                </a:effectLst>
              </a:rPr>
              <a:t>Screen Mock-up – </a:t>
            </a:r>
            <a:r>
              <a:rPr lang="en-CA" sz="2800" dirty="0" smtClean="0">
                <a:solidFill>
                  <a:schemeClr val="accent6">
                    <a:lumMod val="75000"/>
                  </a:schemeClr>
                </a:solidFill>
                <a:effectLst>
                  <a:outerShdw blurRad="38100" dist="38100" dir="2700000" algn="tl">
                    <a:srgbClr val="000000">
                      <a:alpha val="43137"/>
                    </a:srgbClr>
                  </a:outerShdw>
                </a:effectLst>
              </a:rPr>
              <a:t>HEOS Supplier Manual Entry Page</a:t>
            </a:r>
            <a:endParaRPr lang="en-CA" sz="2800"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t>
            </a:r>
            <a:r>
              <a:rPr lang="en-US" sz="1200" b="1" dirty="0" smtClean="0"/>
              <a:t>Harry Singh</a:t>
            </a:r>
            <a:r>
              <a:rPr lang="en-CA" sz="1200" dirty="0" smtClean="0"/>
              <a:t>, </a:t>
            </a:r>
            <a:r>
              <a:rPr lang="en-CA" sz="1050" dirty="0">
                <a:solidFill>
                  <a:schemeClr val="bg1"/>
                </a:solidFill>
              </a:rPr>
              <a:t>Co-Ex-Tec to H&amp;L</a:t>
            </a:r>
          </a:p>
          <a:p>
            <a:pPr algn="r"/>
            <a:r>
              <a:rPr lang="en-CA" sz="1200" dirty="0"/>
              <a:t>	</a:t>
            </a:r>
            <a:r>
              <a:rPr lang="en-CA" sz="1200" dirty="0" smtClean="0"/>
              <a:t>		Last Login: </a:t>
            </a:r>
            <a:r>
              <a:rPr lang="en-CA" sz="1200" dirty="0" smtClean="0"/>
              <a:t>Dec </a:t>
            </a:r>
            <a:r>
              <a:rPr lang="en-CA" sz="1200" dirty="0" smtClean="0"/>
              <a:t>30, </a:t>
            </a:r>
            <a:r>
              <a:rPr lang="en-CA" sz="1200" dirty="0" smtClean="0"/>
              <a:t>2015 </a:t>
            </a:r>
            <a:r>
              <a:rPr lang="en-CA" sz="1200" dirty="0" smtClean="0"/>
              <a:t>10:45</a:t>
            </a:r>
            <a:endParaRPr lang="en-CA" sz="1200" dirty="0"/>
          </a:p>
        </p:txBody>
      </p:sp>
      <p:sp>
        <p:nvSpPr>
          <p:cNvPr id="7" name="TextBox 6"/>
          <p:cNvSpPr txBox="1"/>
          <p:nvPr/>
        </p:nvSpPr>
        <p:spPr>
          <a:xfrm>
            <a:off x="228599" y="33528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Supplier Acknowledgement  –  Week 1/11/2016 </a:t>
            </a:r>
            <a:r>
              <a:rPr lang="en-CA" sz="700" b="1" dirty="0" smtClean="0">
                <a:solidFill>
                  <a:schemeClr val="bg1"/>
                </a:solidFill>
                <a:effectLst>
                  <a:outerShdw blurRad="38100" dist="38100" dir="2700000" algn="tl">
                    <a:srgbClr val="000000">
                      <a:alpha val="43137"/>
                    </a:srgbClr>
                  </a:outerShdw>
                </a:effectLst>
              </a:rPr>
              <a:t>(Generated 1/8/2016 11:48</a:t>
            </a:r>
            <a:r>
              <a:rPr lang="en-CA" sz="700" b="1" dirty="0" smtClean="0">
                <a:solidFill>
                  <a:schemeClr val="bg1"/>
                </a:solidFill>
                <a:effectLst>
                  <a:outerShdw blurRad="38100" dist="38100" dir="2700000" algn="tl">
                    <a:srgbClr val="000000">
                      <a:alpha val="43137"/>
                    </a:srgbClr>
                  </a:outerShdw>
                </a:effectLst>
              </a:rPr>
              <a:t>)    </a:t>
            </a:r>
            <a:r>
              <a:rPr lang="en-CA" sz="1000" b="1" dirty="0" smtClean="0">
                <a:solidFill>
                  <a:schemeClr val="bg1"/>
                </a:solidFill>
                <a:effectLst>
                  <a:outerShdw blurRad="38100" dist="38100" dir="2700000" algn="tl">
                    <a:srgbClr val="000000">
                      <a:alpha val="43137"/>
                    </a:srgbClr>
                  </a:outerShdw>
                </a:effectLst>
              </a:rPr>
              <a:t>MANUAL ENTRY MODE FOR MISSED ORDER</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951552663"/>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endParaRPr lang="en-CA" sz="1400" i="1" dirty="0">
                        <a:solidFill>
                          <a:schemeClr val="bg2">
                            <a:lumMod val="90000"/>
                          </a:schemeClr>
                        </a:solidFill>
                      </a:endParaRPr>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400" dirty="0" smtClean="0"/>
                        <a:t>Save </a:t>
                      </a:r>
                      <a:r>
                        <a:rPr lang="en-CA" sz="1200" dirty="0" smtClean="0"/>
                        <a:t>(when modified)</a:t>
                      </a:r>
                      <a:endParaRPr lang="en-CA" sz="1200" dirty="0"/>
                    </a:p>
                  </a:txBody>
                  <a:tcPr>
                    <a:solidFill>
                      <a:schemeClr val="tx2">
                        <a:lumMod val="75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27685083"/>
              </p:ext>
            </p:extLst>
          </p:nvPr>
        </p:nvGraphicFramePr>
        <p:xfrm>
          <a:off x="205305" y="3657600"/>
          <a:ext cx="8684986" cy="1298787"/>
        </p:xfrm>
        <a:graphic>
          <a:graphicData uri="http://schemas.openxmlformats.org/drawingml/2006/table">
            <a:tbl>
              <a:tblPr>
                <a:tableStyleId>{5C22544A-7EE6-4342-B048-85BDC9FD1C3A}</a:tableStyleId>
              </a:tblPr>
              <a:tblGrid>
                <a:gridCol w="696689"/>
                <a:gridCol w="609600"/>
                <a:gridCol w="381000"/>
                <a:gridCol w="609600"/>
                <a:gridCol w="533400"/>
                <a:gridCol w="304800"/>
                <a:gridCol w="2057400"/>
                <a:gridCol w="381000"/>
                <a:gridCol w="533400"/>
                <a:gridCol w="509371"/>
                <a:gridCol w="401576"/>
                <a:gridCol w="524906"/>
                <a:gridCol w="438878"/>
                <a:gridCol w="703366"/>
              </a:tblGrid>
              <a:tr h="215631">
                <a:tc>
                  <a:txBody>
                    <a:bodyPr/>
                    <a:lstStyle/>
                    <a:p>
                      <a:pPr algn="l" fontAlgn="b"/>
                      <a:r>
                        <a:rPr lang="en-CA" sz="800" b="0" u="none" strike="noStrike" dirty="0" smtClean="0">
                          <a:solidFill>
                            <a:schemeClr val="bg1"/>
                          </a:solidFill>
                          <a:effectLst/>
                        </a:rPr>
                        <a:t>Customer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Product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Skid Count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Dimension</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Freight Class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Stackable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Weight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111589">
                <a:tc>
                  <a:txBody>
                    <a:bodyPr/>
                    <a:lstStyle/>
                    <a:p>
                      <a:pPr algn="l" fontAlgn="b"/>
                      <a:r>
                        <a:rPr lang="en-CA" sz="800" u="none" strike="noStrike" dirty="0" smtClean="0">
                          <a:effectLst/>
                        </a:rPr>
                        <a:t>Magna</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dirty="0" smtClean="0">
                          <a:effectLst/>
                        </a:rPr>
                        <a:t>Tues</a:t>
                      </a:r>
                    </a:p>
                  </a:txBody>
                  <a:tcPr marL="8843" marR="8843" marT="8843" marB="0" anchor="b"/>
                </a:tc>
                <a:tc>
                  <a:txBody>
                    <a:bodyPr/>
                    <a:lstStyle/>
                    <a:p>
                      <a:pPr algn="l" fontAlgn="b"/>
                      <a:r>
                        <a:rPr lang="en-CA" sz="800" u="none" strike="noStrike" dirty="0" smtClean="0">
                          <a:effectLst/>
                        </a:rPr>
                        <a:t>Thurs</a:t>
                      </a: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r" fontAlgn="b"/>
                      <a:r>
                        <a:rPr lang="en-CA" sz="800" b="0" i="0" u="none" strike="noStrike" dirty="0" smtClean="0">
                          <a:solidFill>
                            <a:srgbClr val="000000"/>
                          </a:solidFill>
                          <a:effectLst/>
                          <a:latin typeface="Calibri"/>
                        </a:rPr>
                        <a:t>xxx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r>
                        <a:rPr lang="en-CA" sz="800" b="0" i="0" u="none" strike="noStrike" dirty="0" smtClean="0">
                          <a:solidFill>
                            <a:srgbClr val="000000"/>
                          </a:solidFill>
                          <a:effectLst/>
                          <a:latin typeface="Calibri"/>
                        </a:rPr>
                        <a:t>xxx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r>
                        <a:rPr lang="en-CA" sz="800" b="0" i="0" u="none" strike="noStrike" dirty="0" smtClean="0">
                          <a:solidFill>
                            <a:srgbClr val="000000"/>
                          </a:solidFill>
                          <a:effectLst/>
                          <a:latin typeface="Calibri"/>
                        </a:rPr>
                        <a:t>xxx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smtClean="0">
                          <a:effectLst/>
                        </a:rPr>
                        <a:t>xxx</a:t>
                      </a:r>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smtClean="0">
                          <a:solidFill>
                            <a:srgbClr val="000000"/>
                          </a:solidFill>
                          <a:effectLst/>
                          <a:latin typeface="Calibri"/>
                        </a:rPr>
                        <a:t>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err="1" smtClean="0">
                          <a:solidFill>
                            <a:srgbClr val="000000"/>
                          </a:solidFill>
                          <a:effectLst/>
                          <a:latin typeface="Calibri"/>
                        </a:rPr>
                        <a:t>xxxx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smtClean="0">
                          <a:solidFill>
                            <a:srgbClr val="000000"/>
                          </a:solidFill>
                          <a:effectLst/>
                          <a:latin typeface="Calibri"/>
                        </a:rPr>
                        <a:t>ACCPTED</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r>
                        <a:rPr lang="en-CA" sz="800" b="0" i="0" u="none" strike="noStrike" dirty="0" smtClean="0">
                          <a:solidFill>
                            <a:srgbClr val="000000"/>
                          </a:solidFill>
                          <a:effectLst/>
                          <a:latin typeface="Calibri"/>
                        </a:rPr>
                        <a:t>Select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Select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NEW ENTRY</a:t>
                      </a:r>
                      <a:endParaRPr lang="en-CA" sz="800" b="0" i="0" u="none" strike="noStrike" dirty="0">
                        <a:solidFill>
                          <a:srgbClr val="000000"/>
                        </a:solidFill>
                        <a:effectLst/>
                        <a:latin typeface="Calibri"/>
                      </a:endParaRPr>
                    </a:p>
                  </a:txBody>
                  <a:tcPr marL="8843" marR="8843" marT="8843" marB="0" anchor="b"/>
                </a:tc>
                <a:tc>
                  <a:txBody>
                    <a:bodyPr/>
                    <a:lstStyle/>
                    <a:p>
                      <a:pPr algn="r" fontAlgn="b"/>
                      <a:r>
                        <a:rPr lang="en-CA" sz="800" b="0" i="0" u="none" strike="noStrike" dirty="0" smtClean="0">
                          <a:solidFill>
                            <a:srgbClr val="000000"/>
                          </a:solidFill>
                          <a:effectLst/>
                          <a:latin typeface="Calibri"/>
                        </a:rPr>
                        <a:t>xxx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r>
                        <a:rPr lang="en-CA" sz="800" b="0" i="0" u="none" strike="noStrike" dirty="0" smtClean="0">
                          <a:solidFill>
                            <a:srgbClr val="000000"/>
                          </a:solidFill>
                          <a:effectLst/>
                          <a:latin typeface="Calibri"/>
                        </a:rPr>
                        <a:t>xxx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r>
                        <a:rPr lang="en-CA" sz="800" b="0" i="0" u="none" strike="noStrike" dirty="0" smtClean="0">
                          <a:solidFill>
                            <a:srgbClr val="000000"/>
                          </a:solidFill>
                          <a:effectLst/>
                          <a:latin typeface="Calibri"/>
                        </a:rPr>
                        <a:t>xxx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smtClean="0">
                          <a:effectLst/>
                        </a:rPr>
                        <a:t>xxx</a:t>
                      </a:r>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smtClean="0">
                          <a:solidFill>
                            <a:srgbClr val="000000"/>
                          </a:solidFill>
                          <a:effectLst/>
                          <a:latin typeface="Calibri"/>
                        </a:rPr>
                        <a:t>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err="1" smtClean="0">
                          <a:solidFill>
                            <a:srgbClr val="000000"/>
                          </a:solidFill>
                          <a:effectLst/>
                          <a:latin typeface="Calibri"/>
                        </a:rPr>
                        <a:t>xxxx</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11589">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sp>
        <p:nvSpPr>
          <p:cNvPr id="12" name="TextBox 11"/>
          <p:cNvSpPr txBox="1"/>
          <p:nvPr/>
        </p:nvSpPr>
        <p:spPr>
          <a:xfrm>
            <a:off x="228599" y="3075801"/>
            <a:ext cx="8674099" cy="276999"/>
          </a:xfrm>
          <a:prstGeom prst="rect">
            <a:avLst/>
          </a:prstGeom>
          <a:solidFill>
            <a:schemeClr val="accent6">
              <a:lumMod val="75000"/>
            </a:schemeClr>
          </a:solidFill>
        </p:spPr>
        <p:txBody>
          <a:bodyPr wrap="square" rtlCol="0">
            <a:spAutoFit/>
          </a:bodyPr>
          <a:lstStyle/>
          <a:p>
            <a:r>
              <a:rPr lang="en-CA" sz="1200" b="1" dirty="0">
                <a:solidFill>
                  <a:schemeClr val="bg1"/>
                </a:solidFill>
                <a:effectLst>
                  <a:outerShdw blurRad="38100" dist="38100" dir="2700000" algn="tl">
                    <a:srgbClr val="000000">
                      <a:alpha val="43137"/>
                    </a:srgbClr>
                  </a:outerShdw>
                </a:effectLst>
              </a:rPr>
              <a:t>Welcome </a:t>
            </a:r>
            <a:r>
              <a:rPr lang="en-CA" sz="1200" b="1" dirty="0" smtClean="0">
                <a:solidFill>
                  <a:schemeClr val="bg1"/>
                </a:solidFill>
                <a:effectLst>
                  <a:outerShdw blurRad="38100" dist="38100" dir="2700000" algn="tl">
                    <a:srgbClr val="000000">
                      <a:alpha val="43137"/>
                    </a:srgbClr>
                  </a:outerShdw>
                </a:effectLst>
              </a:rPr>
              <a:t>Harry </a:t>
            </a:r>
            <a:r>
              <a:rPr lang="en-CA" sz="1200" b="1" dirty="0">
                <a:solidFill>
                  <a:schemeClr val="bg1"/>
                </a:solidFill>
                <a:effectLst>
                  <a:outerShdw blurRad="38100" dist="38100" dir="2700000" algn="tl">
                    <a:srgbClr val="000000">
                      <a:alpha val="43137"/>
                    </a:srgbClr>
                  </a:outerShdw>
                </a:effectLst>
              </a:rPr>
              <a:t>{Date/Time</a:t>
            </a:r>
            <a:r>
              <a:rPr lang="en-CA" sz="1200" b="1" dirty="0" smtClean="0">
                <a:solidFill>
                  <a:schemeClr val="bg1"/>
                </a:solidFill>
                <a:effectLst>
                  <a:outerShdw blurRad="38100" dist="38100" dir="2700000" algn="tl">
                    <a:srgbClr val="000000">
                      <a:alpha val="43137"/>
                    </a:srgbClr>
                  </a:outerShdw>
                </a:effectLst>
              </a:rPr>
              <a:t>}</a:t>
            </a:r>
            <a:r>
              <a:rPr lang="en-CA" sz="1200" b="1" dirty="0" smtClean="0">
                <a:solidFill>
                  <a:schemeClr val="bg1"/>
                </a:solidFill>
                <a:effectLst>
                  <a:outerShdw blurRad="38100" dist="38100" dir="2700000" algn="tl">
                    <a:srgbClr val="000000">
                      <a:alpha val="43137"/>
                    </a:srgbClr>
                  </a:outerShdw>
                </a:effectLst>
              </a:rPr>
              <a:t> </a:t>
            </a:r>
            <a:endParaRPr lang="en-CA" sz="1200" b="1"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152400" y="5029200"/>
            <a:ext cx="8839200" cy="261610"/>
          </a:xfrm>
          <a:prstGeom prst="rect">
            <a:avLst/>
          </a:prstGeom>
          <a:noFill/>
        </p:spPr>
        <p:txBody>
          <a:bodyPr wrap="square" rtlCol="0">
            <a:spAutoFit/>
          </a:bodyPr>
          <a:lstStyle/>
          <a:p>
            <a:pPr algn="ctr"/>
            <a:r>
              <a:rPr lang="en-CA" sz="1100" b="1" u="sng" dirty="0" smtClean="0"/>
              <a:t>Insert Manual Entry</a:t>
            </a:r>
            <a:endParaRPr lang="en-CA" sz="1100" b="1" u="sng" dirty="0"/>
          </a:p>
        </p:txBody>
      </p:sp>
      <p:sp>
        <p:nvSpPr>
          <p:cNvPr id="4" name="TextBox 3"/>
          <p:cNvSpPr txBox="1"/>
          <p:nvPr/>
        </p:nvSpPr>
        <p:spPr>
          <a:xfrm>
            <a:off x="-1189074" y="0"/>
            <a:ext cx="990600" cy="7478970"/>
          </a:xfrm>
          <a:prstGeom prst="rect">
            <a:avLst/>
          </a:prstGeom>
          <a:noFill/>
        </p:spPr>
        <p:txBody>
          <a:bodyPr wrap="square" rtlCol="0">
            <a:spAutoFit/>
          </a:bodyPr>
          <a:lstStyle/>
          <a:p>
            <a:r>
              <a:rPr lang="en-CA" sz="1000" dirty="0" smtClean="0"/>
              <a:t>Guys:</a:t>
            </a:r>
          </a:p>
          <a:p>
            <a:r>
              <a:rPr lang="en-CA" sz="1000" dirty="0" smtClean="0"/>
              <a:t>For any Insert Manual Entry Record ONLY the Customer (Magna) can turn that into ACCEPTED.</a:t>
            </a:r>
          </a:p>
          <a:p>
            <a:r>
              <a:rPr lang="en-CA" sz="1000" dirty="0" smtClean="0"/>
              <a:t>Until the Customer accepts the record will show as pending even though the supplier has entered DETAILS and saved.</a:t>
            </a:r>
          </a:p>
          <a:p>
            <a:r>
              <a:rPr lang="en-CA" sz="1000" dirty="0" smtClean="0"/>
              <a:t>Please see on Hybrid Dashboard there will be two orders for Co-Ex-Tec to H&amp;L where one was from customer and supplier accepted while the other is waiting for customer approval</a:t>
            </a:r>
          </a:p>
          <a:p>
            <a:endParaRPr lang="en-CA" sz="1000" dirty="0"/>
          </a:p>
          <a:p>
            <a:r>
              <a:rPr lang="en-CA" sz="1000" dirty="0" smtClean="0"/>
              <a:t>In similar, all suppliers can make manual entry to submit to the customer for approval.. Means a supplier can login to HEOS and make a manual submission.</a:t>
            </a:r>
            <a:endParaRPr lang="en-CA" sz="1000" dirty="0"/>
          </a:p>
        </p:txBody>
      </p:sp>
    </p:spTree>
    <p:extLst>
      <p:ext uri="{BB962C8B-B14F-4D97-AF65-F5344CB8AC3E}">
        <p14:creationId xmlns:p14="http://schemas.microsoft.com/office/powerpoint/2010/main" val="1122636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6">
                    <a:lumMod val="75000"/>
                  </a:schemeClr>
                </a:solidFill>
                <a:effectLst>
                  <a:outerShdw blurRad="38100" dist="38100" dir="2700000" algn="tl">
                    <a:srgbClr val="000000">
                      <a:alpha val="43137"/>
                    </a:srgbClr>
                  </a:outerShdw>
                </a:effectLst>
              </a:rPr>
              <a:t>Scope for the Software</a:t>
            </a:r>
            <a:endParaRPr lang="en-CA"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marL="0" indent="0">
              <a:buNone/>
            </a:pPr>
            <a:r>
              <a:rPr lang="en-CA" dirty="0" smtClean="0">
                <a:solidFill>
                  <a:schemeClr val="tx2">
                    <a:lumMod val="50000"/>
                  </a:schemeClr>
                </a:solidFill>
              </a:rPr>
              <a:t>Build a web based workflow system for Hybrid customers to submit material pickup details in a weekly or monthly format and such request is then routed automatically to the Suppliers for acknowledgement while the Master Record by the Customer is moved through stage gates of action with necessary alerts and reports.</a:t>
            </a:r>
          </a:p>
          <a:p>
            <a:pPr marL="0" indent="0">
              <a:buNone/>
            </a:pPr>
            <a:endParaRPr lang="en-CA" dirty="0">
              <a:solidFill>
                <a:schemeClr val="tx2">
                  <a:lumMod val="50000"/>
                </a:schemeClr>
              </a:solidFill>
            </a:endParaRPr>
          </a:p>
          <a:p>
            <a:pPr marL="0" indent="0">
              <a:buNone/>
            </a:pPr>
            <a:r>
              <a:rPr lang="en-CA" dirty="0" smtClean="0">
                <a:solidFill>
                  <a:schemeClr val="tx2">
                    <a:lumMod val="50000"/>
                  </a:schemeClr>
                </a:solidFill>
              </a:rPr>
              <a:t>See following slides for this defined workflow</a:t>
            </a:r>
            <a:endParaRPr lang="en-CA" dirty="0">
              <a:solidFill>
                <a:schemeClr val="tx2">
                  <a:lumMod val="50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150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13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CA" dirty="0" smtClean="0">
                <a:solidFill>
                  <a:schemeClr val="tx2">
                    <a:lumMod val="50000"/>
                  </a:schemeClr>
                </a:solidFill>
              </a:rPr>
              <a:t>Roles for the Software</a:t>
            </a:r>
            <a:endParaRPr lang="en-CA" dirty="0">
              <a:solidFill>
                <a:schemeClr val="tx2">
                  <a:lumMod val="50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Content Placeholder 4"/>
          <p:cNvGraphicFramePr>
            <a:graphicFrameLocks noGrp="1"/>
          </p:cNvGraphicFramePr>
          <p:nvPr>
            <p:ph idx="1"/>
            <p:extLst>
              <p:ext uri="{D42A27DB-BD31-4B8C-83A1-F6EECF244321}">
                <p14:modId xmlns:p14="http://schemas.microsoft.com/office/powerpoint/2010/main" val="3579470295"/>
              </p:ext>
            </p:extLst>
          </p:nvPr>
        </p:nvGraphicFramePr>
        <p:xfrm>
          <a:off x="457200" y="990600"/>
          <a:ext cx="8229600" cy="45466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CA" dirty="0" smtClean="0">
                          <a:solidFill>
                            <a:schemeClr val="tx2">
                              <a:lumMod val="50000"/>
                            </a:schemeClr>
                          </a:solidFill>
                        </a:rPr>
                        <a:t>Role</a:t>
                      </a:r>
                      <a:endParaRPr lang="en-CA" dirty="0">
                        <a:solidFill>
                          <a:schemeClr val="tx2">
                            <a:lumMod val="50000"/>
                          </a:schemeClr>
                        </a:solidFill>
                      </a:endParaRPr>
                    </a:p>
                  </a:txBody>
                  <a:tcPr>
                    <a:solidFill>
                      <a:schemeClr val="accent6">
                        <a:lumMod val="75000"/>
                      </a:schemeClr>
                    </a:solidFill>
                  </a:tcPr>
                </a:tc>
                <a:tc>
                  <a:txBody>
                    <a:bodyPr/>
                    <a:lstStyle/>
                    <a:p>
                      <a:r>
                        <a:rPr lang="en-CA" dirty="0" smtClean="0">
                          <a:solidFill>
                            <a:schemeClr val="tx2">
                              <a:lumMod val="50000"/>
                            </a:schemeClr>
                          </a:solidFill>
                        </a:rPr>
                        <a:t>Description</a:t>
                      </a:r>
                      <a:endParaRPr lang="en-CA" dirty="0">
                        <a:solidFill>
                          <a:schemeClr val="tx2">
                            <a:lumMod val="50000"/>
                          </a:schemeClr>
                        </a:solidFill>
                      </a:endParaRPr>
                    </a:p>
                  </a:txBody>
                  <a:tcPr>
                    <a:solidFill>
                      <a:schemeClr val="accent6">
                        <a:lumMod val="75000"/>
                      </a:schemeClr>
                    </a:solidFill>
                  </a:tcPr>
                </a:tc>
                <a:tc>
                  <a:txBody>
                    <a:bodyPr/>
                    <a:lstStyle/>
                    <a:p>
                      <a:r>
                        <a:rPr lang="en-CA" dirty="0" smtClean="0">
                          <a:solidFill>
                            <a:schemeClr val="tx2">
                              <a:lumMod val="50000"/>
                            </a:schemeClr>
                          </a:solidFill>
                        </a:rPr>
                        <a:t>Action</a:t>
                      </a:r>
                      <a:endParaRPr lang="en-CA" dirty="0">
                        <a:solidFill>
                          <a:schemeClr val="tx2">
                            <a:lumMod val="50000"/>
                          </a:schemeClr>
                        </a:solidFill>
                      </a:endParaRPr>
                    </a:p>
                  </a:txBody>
                  <a:tcPr>
                    <a:solidFill>
                      <a:schemeClr val="accent6">
                        <a:lumMod val="75000"/>
                      </a:schemeClr>
                    </a:solidFill>
                  </a:tcPr>
                </a:tc>
              </a:tr>
              <a:tr h="370840">
                <a:tc>
                  <a:txBody>
                    <a:bodyPr/>
                    <a:lstStyle/>
                    <a:p>
                      <a:r>
                        <a:rPr lang="en-CA" sz="1600" dirty="0" smtClean="0">
                          <a:solidFill>
                            <a:schemeClr val="tx2">
                              <a:lumMod val="50000"/>
                            </a:schemeClr>
                          </a:solidFill>
                        </a:rPr>
                        <a:t>Hybrid Admin</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A</a:t>
                      </a:r>
                      <a:r>
                        <a:rPr lang="en-CA" sz="1600" baseline="0" dirty="0" smtClean="0">
                          <a:solidFill>
                            <a:schemeClr val="tx2">
                              <a:lumMod val="50000"/>
                            </a:schemeClr>
                          </a:solidFill>
                        </a:rPr>
                        <a:t> person responsible for creating a new account for customer, partner or Hy-Brid user</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Full</a:t>
                      </a:r>
                      <a:r>
                        <a:rPr lang="en-CA" sz="1600" baseline="0" dirty="0" smtClean="0">
                          <a:solidFill>
                            <a:schemeClr val="tx2">
                              <a:lumMod val="50000"/>
                            </a:schemeClr>
                          </a:solidFill>
                        </a:rPr>
                        <a:t> Rights to Add/Modify/Delete accounts, See consolidated schedules, Historical, Run Reports</a:t>
                      </a:r>
                      <a:endParaRPr lang="en-CA" sz="1600" dirty="0">
                        <a:solidFill>
                          <a:schemeClr val="tx2">
                            <a:lumMod val="50000"/>
                          </a:schemeClr>
                        </a:solidFill>
                      </a:endParaRPr>
                    </a:p>
                  </a:txBody>
                  <a:tcPr/>
                </a:tc>
              </a:tr>
              <a:tr h="370840">
                <a:tc>
                  <a:txBody>
                    <a:bodyPr/>
                    <a:lstStyle/>
                    <a:p>
                      <a:r>
                        <a:rPr lang="en-CA" sz="1600" dirty="0" smtClean="0">
                          <a:solidFill>
                            <a:schemeClr val="tx2">
                              <a:lumMod val="50000"/>
                            </a:schemeClr>
                          </a:solidFill>
                        </a:rPr>
                        <a:t>Customer</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A</a:t>
                      </a:r>
                      <a:r>
                        <a:rPr lang="en-CA" sz="1600" baseline="0" dirty="0" smtClean="0">
                          <a:solidFill>
                            <a:schemeClr val="tx2">
                              <a:lumMod val="50000"/>
                            </a:schemeClr>
                          </a:solidFill>
                        </a:rPr>
                        <a:t> customer with an established relationship and user id can submit pick-up order or modify supplier details </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Controlled</a:t>
                      </a:r>
                      <a:r>
                        <a:rPr lang="en-CA" sz="1600" baseline="0" dirty="0" smtClean="0">
                          <a:solidFill>
                            <a:schemeClr val="tx2">
                              <a:lumMod val="50000"/>
                            </a:schemeClr>
                          </a:solidFill>
                        </a:rPr>
                        <a:t> Rights – change password, create/modify pick up orders within a defined timeline, run historical and scheduled reports on the pickup status, receives confirmation on pick-up</a:t>
                      </a:r>
                      <a:endParaRPr lang="en-CA" sz="1600" dirty="0">
                        <a:solidFill>
                          <a:schemeClr val="tx2">
                            <a:lumMod val="50000"/>
                          </a:schemeClr>
                        </a:solidFill>
                      </a:endParaRPr>
                    </a:p>
                  </a:txBody>
                  <a:tcPr/>
                </a:tc>
              </a:tr>
              <a:tr h="370840">
                <a:tc>
                  <a:txBody>
                    <a:bodyPr/>
                    <a:lstStyle/>
                    <a:p>
                      <a:r>
                        <a:rPr lang="en-CA" sz="1600" dirty="0" smtClean="0">
                          <a:solidFill>
                            <a:schemeClr val="tx2">
                              <a:lumMod val="50000"/>
                            </a:schemeClr>
                          </a:solidFill>
                        </a:rPr>
                        <a:t>Supplier</a:t>
                      </a:r>
                      <a:r>
                        <a:rPr lang="en-CA" sz="1600" baseline="0" dirty="0" smtClean="0">
                          <a:solidFill>
                            <a:schemeClr val="tx2">
                              <a:lumMod val="50000"/>
                            </a:schemeClr>
                          </a:solidFill>
                        </a:rPr>
                        <a:t> Partner</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Supplier</a:t>
                      </a:r>
                      <a:r>
                        <a:rPr lang="en-CA" sz="1600" baseline="0" dirty="0" smtClean="0">
                          <a:solidFill>
                            <a:schemeClr val="tx2">
                              <a:lumMod val="50000"/>
                            </a:schemeClr>
                          </a:solidFill>
                        </a:rPr>
                        <a:t> Partner with active user id and password</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Controlled Rights – change password, See</a:t>
                      </a:r>
                      <a:r>
                        <a:rPr lang="en-CA" sz="1600" baseline="0" dirty="0" smtClean="0">
                          <a:solidFill>
                            <a:schemeClr val="tx2">
                              <a:lumMod val="50000"/>
                            </a:schemeClr>
                          </a:solidFill>
                        </a:rPr>
                        <a:t> submitted orders (their orders only), Run scheduled and historical reports</a:t>
                      </a:r>
                      <a:endParaRPr lang="en-CA" sz="1600" dirty="0">
                        <a:solidFill>
                          <a:schemeClr val="tx2">
                            <a:lumMod val="50000"/>
                          </a:schemeClr>
                        </a:solidFill>
                      </a:endParaRPr>
                    </a:p>
                  </a:txBody>
                  <a:tcPr/>
                </a:tc>
              </a:tr>
            </a:tbl>
          </a:graphicData>
        </a:graphic>
      </p:graphicFrame>
      <p:sp>
        <p:nvSpPr>
          <p:cNvPr id="6" name="TextBox 5"/>
          <p:cNvSpPr txBox="1"/>
          <p:nvPr/>
        </p:nvSpPr>
        <p:spPr>
          <a:xfrm>
            <a:off x="457200" y="5715000"/>
            <a:ext cx="5715000" cy="954107"/>
          </a:xfrm>
          <a:prstGeom prst="rect">
            <a:avLst/>
          </a:prstGeom>
          <a:noFill/>
        </p:spPr>
        <p:txBody>
          <a:bodyPr wrap="square" rtlCol="0">
            <a:spAutoFit/>
          </a:bodyPr>
          <a:lstStyle/>
          <a:p>
            <a:r>
              <a:rPr lang="en-CA" sz="1400" b="1" dirty="0" smtClean="0">
                <a:solidFill>
                  <a:schemeClr val="accent6">
                    <a:lumMod val="75000"/>
                  </a:schemeClr>
                </a:solidFill>
                <a:effectLst>
                  <a:outerShdw blurRad="38100" dist="38100" dir="2700000" algn="tl">
                    <a:srgbClr val="000000">
                      <a:alpha val="43137"/>
                    </a:srgbClr>
                  </a:outerShdw>
                </a:effectLst>
              </a:rPr>
              <a:t>Common Features:</a:t>
            </a:r>
            <a:r>
              <a:rPr lang="en-CA" sz="1400" b="1" dirty="0" smtClean="0">
                <a:solidFill>
                  <a:schemeClr val="accent6">
                    <a:lumMod val="75000"/>
                  </a:schemeClr>
                </a:solidFill>
              </a:rPr>
              <a:t> </a:t>
            </a:r>
            <a:r>
              <a:rPr lang="en-CA" sz="1400" b="1" dirty="0" smtClean="0">
                <a:solidFill>
                  <a:schemeClr val="tx2">
                    <a:lumMod val="50000"/>
                  </a:schemeClr>
                </a:solidFill>
              </a:rPr>
              <a:t>Email alerts on submission,  order received, order completed, password change. </a:t>
            </a:r>
          </a:p>
          <a:p>
            <a:r>
              <a:rPr lang="en-CA" sz="1400" b="1" dirty="0" smtClean="0">
                <a:solidFill>
                  <a:schemeClr val="tx2">
                    <a:lumMod val="50000"/>
                  </a:schemeClr>
                </a:solidFill>
              </a:rPr>
              <a:t>Optional: Copies of any query report to Hybrid Management</a:t>
            </a:r>
          </a:p>
          <a:p>
            <a:endParaRPr lang="en-CA" sz="1400" dirty="0"/>
          </a:p>
        </p:txBody>
      </p:sp>
    </p:spTree>
    <p:extLst>
      <p:ext uri="{BB962C8B-B14F-4D97-AF65-F5344CB8AC3E}">
        <p14:creationId xmlns:p14="http://schemas.microsoft.com/office/powerpoint/2010/main" val="564741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CA" dirty="0" smtClean="0">
                <a:solidFill>
                  <a:schemeClr val="accent6">
                    <a:lumMod val="75000"/>
                  </a:schemeClr>
                </a:solidFill>
                <a:effectLst>
                  <a:outerShdw blurRad="38100" dist="38100" dir="2700000" algn="tl">
                    <a:srgbClr val="000000">
                      <a:alpha val="43137"/>
                    </a:srgbClr>
                  </a:outerShdw>
                </a:effectLst>
              </a:rPr>
              <a:t>Software Features</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56"/>
          <a:stretch/>
        </p:blipFill>
        <p:spPr bwMode="auto">
          <a:xfrm>
            <a:off x="6428508" y="5791200"/>
            <a:ext cx="2715491"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143000"/>
            <a:ext cx="8229600" cy="4983163"/>
          </a:xfrm>
        </p:spPr>
        <p:txBody>
          <a:bodyPr/>
          <a:lstStyle/>
          <a:p>
            <a:r>
              <a:rPr lang="en-CA" sz="2400" dirty="0" smtClean="0">
                <a:solidFill>
                  <a:schemeClr val="tx2"/>
                </a:solidFill>
              </a:rPr>
              <a:t>Internet based login via Hybrid website</a:t>
            </a:r>
          </a:p>
          <a:p>
            <a:r>
              <a:rPr lang="en-CA" sz="2400" dirty="0" smtClean="0">
                <a:solidFill>
                  <a:schemeClr val="tx2"/>
                </a:solidFill>
              </a:rPr>
              <a:t>Form submission by customer as auto insert (either completed by customer or by Hybrid employee)</a:t>
            </a:r>
          </a:p>
          <a:p>
            <a:r>
              <a:rPr lang="en-CA" sz="2400" dirty="0" smtClean="0">
                <a:solidFill>
                  <a:schemeClr val="tx2"/>
                </a:solidFill>
              </a:rPr>
              <a:t>Confirmation of order submission to customer</a:t>
            </a:r>
          </a:p>
          <a:p>
            <a:r>
              <a:rPr lang="en-CA" sz="2400" dirty="0" smtClean="0">
                <a:solidFill>
                  <a:schemeClr val="tx2"/>
                </a:solidFill>
              </a:rPr>
              <a:t>When saved of customer order – Auto alert to Suppliers with acknowledgement of the order for pick-up</a:t>
            </a:r>
          </a:p>
          <a:p>
            <a:r>
              <a:rPr lang="en-CA" sz="2400" dirty="0" smtClean="0">
                <a:solidFill>
                  <a:schemeClr val="tx2"/>
                </a:solidFill>
              </a:rPr>
              <a:t>Adjustable Dashboard View for Hybrid team to see status</a:t>
            </a:r>
          </a:p>
          <a:p>
            <a:r>
              <a:rPr lang="en-CA" sz="2400" dirty="0" smtClean="0">
                <a:solidFill>
                  <a:schemeClr val="tx2"/>
                </a:solidFill>
              </a:rPr>
              <a:t>Historical and Scheduled Reports – On-demand or Scheduled</a:t>
            </a:r>
          </a:p>
          <a:p>
            <a:r>
              <a:rPr lang="en-CA" sz="2400" dirty="0" smtClean="0">
                <a:solidFill>
                  <a:schemeClr val="tx2"/>
                </a:solidFill>
              </a:rPr>
              <a:t>Audit history (Login Trace, Login Exemptions, Reports and Queries, Password changes)</a:t>
            </a:r>
          </a:p>
          <a:p>
            <a:endParaRPr lang="en-CA" dirty="0" smtClean="0"/>
          </a:p>
          <a:p>
            <a:endParaRPr lang="en-CA" dirty="0"/>
          </a:p>
        </p:txBody>
      </p:sp>
    </p:spTree>
    <p:extLst>
      <p:ext uri="{BB962C8B-B14F-4D97-AF65-F5344CB8AC3E}">
        <p14:creationId xmlns:p14="http://schemas.microsoft.com/office/powerpoint/2010/main" val="1682176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CA" dirty="0" smtClean="0">
                <a:solidFill>
                  <a:schemeClr val="accent6">
                    <a:lumMod val="75000"/>
                  </a:schemeClr>
                </a:solidFill>
                <a:effectLst>
                  <a:outerShdw blurRad="38100" dist="38100" dir="2700000" algn="tl">
                    <a:srgbClr val="000000">
                      <a:alpha val="43137"/>
                    </a:srgbClr>
                  </a:outerShdw>
                </a:effectLst>
              </a:rPr>
              <a:t>HEOS – Entry Page</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18" y="1065796"/>
            <a:ext cx="8404820" cy="4725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6418" y="6172200"/>
            <a:ext cx="5126182" cy="381000"/>
          </a:xfrm>
          <a:prstGeom prst="rect">
            <a:avLst/>
          </a:prstGeom>
          <a:noFill/>
        </p:spPr>
        <p:txBody>
          <a:bodyPr wrap="square" rtlCol="0">
            <a:spAutoFit/>
          </a:bodyPr>
          <a:lstStyle/>
          <a:p>
            <a:r>
              <a:rPr lang="en-CA" dirty="0" smtClean="0"/>
              <a:t>Note: Hybrid to change Customer Login to LOGIN</a:t>
            </a:r>
            <a:endParaRPr lang="en-CA" dirty="0"/>
          </a:p>
        </p:txBody>
      </p:sp>
      <p:sp>
        <p:nvSpPr>
          <p:cNvPr id="6" name="Rectangle 5"/>
          <p:cNvSpPr/>
          <p:nvPr/>
        </p:nvSpPr>
        <p:spPr>
          <a:xfrm>
            <a:off x="3124200" y="1447800"/>
            <a:ext cx="8382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b="1" dirty="0" smtClean="0"/>
              <a:t>LOGIN</a:t>
            </a:r>
            <a:endParaRPr lang="en-CA" b="1" dirty="0"/>
          </a:p>
        </p:txBody>
      </p:sp>
      <p:cxnSp>
        <p:nvCxnSpPr>
          <p:cNvPr id="8" name="Straight Arrow Connector 7"/>
          <p:cNvCxnSpPr/>
          <p:nvPr/>
        </p:nvCxnSpPr>
        <p:spPr>
          <a:xfrm flipV="1">
            <a:off x="2999509" y="1676400"/>
            <a:ext cx="353291" cy="304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183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a:t>
            </a:r>
            <a:r>
              <a:rPr lang="en-CA" dirty="0" smtClean="0">
                <a:solidFill>
                  <a:schemeClr val="accent6">
                    <a:lumMod val="75000"/>
                  </a:schemeClr>
                </a:solidFill>
                <a:effectLst>
                  <a:outerShdw blurRad="38100" dist="38100" dir="2700000" algn="tl">
                    <a:srgbClr val="000000">
                      <a:alpha val="43137"/>
                    </a:srgbClr>
                  </a:outerShdw>
                </a:effectLst>
              </a:rPr>
              <a:t>HEOS </a:t>
            </a:r>
            <a:r>
              <a:rPr lang="en-CA" dirty="0" smtClean="0">
                <a:solidFill>
                  <a:schemeClr val="accent6">
                    <a:lumMod val="75000"/>
                  </a:schemeClr>
                </a:solidFill>
                <a:effectLst>
                  <a:outerShdw blurRad="38100" dist="38100" dir="2700000" algn="tl">
                    <a:srgbClr val="000000">
                      <a:alpha val="43137"/>
                    </a:srgbClr>
                  </a:outerShdw>
                </a:effectLst>
              </a:rPr>
              <a:t>Login Page</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6418" y="6172200"/>
            <a:ext cx="5735782" cy="646331"/>
          </a:xfrm>
          <a:prstGeom prst="rect">
            <a:avLst/>
          </a:prstGeom>
          <a:noFill/>
        </p:spPr>
        <p:txBody>
          <a:bodyPr wrap="square" rtlCol="0">
            <a:spAutoFit/>
          </a:bodyPr>
          <a:lstStyle/>
          <a:p>
            <a:r>
              <a:rPr lang="en-CA" dirty="0" smtClean="0"/>
              <a:t>Note: It is possible to have the </a:t>
            </a:r>
            <a:r>
              <a:rPr lang="en-CA" dirty="0" smtClean="0"/>
              <a:t>HEOS </a:t>
            </a:r>
            <a:r>
              <a:rPr lang="en-CA" dirty="0" smtClean="0"/>
              <a:t>Login at the home page</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530600" y="4025900"/>
            <a:ext cx="18034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11" t="60119" r="40264" b="17560"/>
          <a:stretch/>
        </p:blipFill>
        <p:spPr bwMode="auto">
          <a:xfrm>
            <a:off x="1983509" y="4151086"/>
            <a:ext cx="2032000" cy="10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11" t="60119" r="40264" b="17560"/>
          <a:stretch/>
        </p:blipFill>
        <p:spPr bwMode="auto">
          <a:xfrm>
            <a:off x="4648200" y="4169229"/>
            <a:ext cx="2032000" cy="10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876800" y="4267200"/>
            <a:ext cx="1645920" cy="1828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smtClean="0">
                <a:effectLst>
                  <a:outerShdw blurRad="38100" dist="38100" dir="2700000" algn="tl">
                    <a:srgbClr val="000000">
                      <a:alpha val="43137"/>
                    </a:srgbClr>
                  </a:outerShdw>
                </a:effectLst>
              </a:rPr>
              <a:t>HEOS </a:t>
            </a:r>
            <a:r>
              <a:rPr lang="en-CA" sz="1000" b="1" dirty="0" smtClean="0">
                <a:effectLst>
                  <a:outerShdw blurRad="38100" dist="38100" dir="2700000" algn="tl">
                    <a:srgbClr val="000000">
                      <a:alpha val="43137"/>
                    </a:srgbClr>
                  </a:outerShdw>
                </a:effectLst>
              </a:rPr>
              <a:t>Login</a:t>
            </a:r>
            <a:endParaRPr lang="en-CA"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1778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fontScale="90000"/>
          </a:bodyPr>
          <a:lstStyle/>
          <a:p>
            <a:r>
              <a:rPr lang="en-CA" dirty="0" smtClean="0">
                <a:solidFill>
                  <a:schemeClr val="accent6">
                    <a:lumMod val="75000"/>
                  </a:schemeClr>
                </a:solidFill>
                <a:effectLst>
                  <a:outerShdw blurRad="38100" dist="38100" dir="2700000" algn="tl">
                    <a:srgbClr val="000000">
                      <a:alpha val="43137"/>
                    </a:srgbClr>
                  </a:outerShdw>
                </a:effectLst>
              </a:rPr>
              <a:t>Screen Mock-up – </a:t>
            </a:r>
            <a:r>
              <a:rPr lang="en-CA" dirty="0" smtClean="0">
                <a:solidFill>
                  <a:schemeClr val="accent6">
                    <a:lumMod val="75000"/>
                  </a:schemeClr>
                </a:solidFill>
                <a:effectLst>
                  <a:outerShdw blurRad="38100" dist="38100" dir="2700000" algn="tl">
                    <a:srgbClr val="000000">
                      <a:alpha val="43137"/>
                    </a:srgbClr>
                  </a:outerShdw>
                </a:effectLst>
              </a:rPr>
              <a:t>HEOS </a:t>
            </a:r>
            <a:r>
              <a:rPr lang="en-CA" dirty="0" smtClean="0">
                <a:solidFill>
                  <a:schemeClr val="accent6">
                    <a:lumMod val="75000"/>
                  </a:schemeClr>
                </a:solidFill>
                <a:effectLst>
                  <a:outerShdw blurRad="38100" dist="38100" dir="2700000" algn="tl">
                    <a:srgbClr val="000000">
                      <a:alpha val="43137"/>
                    </a:srgbClr>
                  </a:outerShdw>
                </a:effectLst>
              </a:rPr>
              <a:t>Hybrid </a:t>
            </a:r>
            <a:r>
              <a:rPr lang="en-CA" dirty="0" smtClean="0">
                <a:solidFill>
                  <a:schemeClr val="accent6">
                    <a:lumMod val="75000"/>
                  </a:schemeClr>
                </a:solidFill>
                <a:effectLst>
                  <a:outerShdw blurRad="38100" dist="38100" dir="2700000" algn="tl">
                    <a:srgbClr val="000000">
                      <a:alpha val="43137"/>
                    </a:srgbClr>
                  </a:outerShdw>
                </a:effectLst>
              </a:rPr>
              <a:t>Page</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6418" y="6019800"/>
            <a:ext cx="5735782" cy="738664"/>
          </a:xfrm>
          <a:prstGeom prst="rect">
            <a:avLst/>
          </a:prstGeom>
          <a:noFill/>
        </p:spPr>
        <p:txBody>
          <a:bodyPr wrap="square" rtlCol="0">
            <a:spAutoFit/>
          </a:bodyPr>
          <a:lstStyle/>
          <a:p>
            <a:r>
              <a:rPr lang="en-CA" sz="1200" dirty="0" smtClean="0"/>
              <a:t>Note: The above you see in Blue column from the customer and the Orange column is Hybrid activities. Any Hybrid change requires ‘Save’. For ‘Query’ and ‘Account Maintenance’ – see separate slides</a:t>
            </a:r>
            <a:r>
              <a:rPr lang="en-CA" dirty="0" smtClean="0"/>
              <a:t>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Ali Sheikh, Hybrid</a:t>
            </a:r>
          </a:p>
          <a:p>
            <a:pPr algn="r"/>
            <a:r>
              <a:rPr lang="en-CA" sz="1200" dirty="0"/>
              <a:t>	</a:t>
            </a:r>
            <a:r>
              <a:rPr lang="en-CA" sz="1200" dirty="0" smtClean="0"/>
              <a:t>		Last Login: Feb 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Scheduled Events – Week 1/11/2016 </a:t>
            </a:r>
            <a:r>
              <a:rPr lang="en-CA" sz="700" b="1" dirty="0" smtClean="0">
                <a:solidFill>
                  <a:schemeClr val="bg1"/>
                </a:solidFill>
                <a:effectLst>
                  <a:outerShdw blurRad="38100" dist="38100" dir="2700000" algn="tl">
                    <a:srgbClr val="000000">
                      <a:alpha val="43137"/>
                    </a:srgbClr>
                  </a:outerShdw>
                </a:effectLst>
              </a:rPr>
              <a:t>(Generated 1/8/2016 11:48)</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3" name="Table 12"/>
          <p:cNvGraphicFramePr>
            <a:graphicFrameLocks noGrp="1"/>
          </p:cNvGraphicFramePr>
          <p:nvPr>
            <p:extLst>
              <p:ext uri="{D42A27DB-BD31-4B8C-83A1-F6EECF244321}">
                <p14:modId xmlns:p14="http://schemas.microsoft.com/office/powerpoint/2010/main" val="2047680168"/>
              </p:ext>
            </p:extLst>
          </p:nvPr>
        </p:nvGraphicFramePr>
        <p:xfrm>
          <a:off x="217711" y="3407228"/>
          <a:ext cx="8684987" cy="1534252"/>
        </p:xfrm>
        <a:graphic>
          <a:graphicData uri="http://schemas.openxmlformats.org/drawingml/2006/table">
            <a:tbl>
              <a:tblPr>
                <a:tableStyleId>{5C22544A-7EE6-4342-B048-85BDC9FD1C3A}</a:tableStyleId>
              </a:tblPr>
              <a:tblGrid>
                <a:gridCol w="544289"/>
                <a:gridCol w="1219200"/>
                <a:gridCol w="811744"/>
                <a:gridCol w="336317"/>
                <a:gridCol w="470844"/>
                <a:gridCol w="470844"/>
                <a:gridCol w="269053"/>
                <a:gridCol w="2219691"/>
                <a:gridCol w="672634"/>
                <a:gridCol w="470844"/>
                <a:gridCol w="269053"/>
                <a:gridCol w="269053"/>
                <a:gridCol w="661421"/>
              </a:tblGrid>
              <a:tr h="406363">
                <a:tc>
                  <a:txBody>
                    <a:bodyPr/>
                    <a:lstStyle/>
                    <a:p>
                      <a:pPr algn="l" fontAlgn="b"/>
                      <a:r>
                        <a:rPr lang="en-CA" sz="800" b="0" i="0" u="none" strike="noStrike" dirty="0" smtClean="0">
                          <a:solidFill>
                            <a:schemeClr val="bg1"/>
                          </a:solidFill>
                          <a:effectLst/>
                          <a:latin typeface="Calibri"/>
                        </a:rPr>
                        <a:t>Customer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Supplier - Canada</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Supplier Status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Assigned to</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 Date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By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301209">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sng" strike="noStrike" dirty="0">
                          <a:solidFill>
                            <a:schemeClr val="tx2">
                              <a:lumMod val="75000"/>
                            </a:schemeClr>
                          </a:solidFill>
                          <a:effectLst/>
                        </a:rPr>
                        <a:t>Co-Ex-Tec to H&amp;L</a:t>
                      </a:r>
                      <a:endParaRPr lang="en-CA" sz="800" b="0" i="0" u="sng" strike="noStrike" dirty="0">
                        <a:solidFill>
                          <a:schemeClr val="tx2">
                            <a:lumMod val="75000"/>
                          </a:schemeClr>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FF0000"/>
                          </a:solidFill>
                          <a:effectLst/>
                          <a:latin typeface="+mn-lt"/>
                        </a:rPr>
                        <a:t>02/10/16  10:00 SHEIKHA:</a:t>
                      </a:r>
                      <a:r>
                        <a:rPr lang="en-CA" sz="800" b="0" i="0" u="none" strike="noStrike" baseline="0" dirty="0" smtClean="0">
                          <a:solidFill>
                            <a:srgbClr val="FF0000"/>
                          </a:solidFill>
                          <a:effectLst/>
                          <a:latin typeface="+mn-lt"/>
                        </a:rPr>
                        <a:t> </a:t>
                      </a:r>
                      <a:r>
                        <a:rPr lang="en-CA" sz="800" b="0" i="0" u="none" strike="noStrike" baseline="0" dirty="0" smtClean="0">
                          <a:solidFill>
                            <a:schemeClr val="dk1"/>
                          </a:solidFill>
                          <a:effectLst/>
                          <a:latin typeface="+mn-lt"/>
                        </a:rPr>
                        <a:t>Found issues with </a:t>
                      </a:r>
                      <a:r>
                        <a:rPr lang="en-CA" sz="800" b="0" i="0" u="none" strike="noStrike" baseline="0" dirty="0" err="1" smtClean="0">
                          <a:solidFill>
                            <a:schemeClr val="dk1"/>
                          </a:solidFill>
                          <a:effectLst/>
                          <a:latin typeface="+mn-lt"/>
                        </a:rPr>
                        <a:t>qty</a:t>
                      </a:r>
                      <a:endParaRPr lang="en-CA" sz="800" b="0" i="0" u="none" strike="noStrike" baseline="0" dirty="0" smtClean="0">
                        <a:solidFill>
                          <a:schemeClr val="dk1"/>
                        </a:solidFill>
                        <a:effectLst/>
                        <a:latin typeface="+mn-lt"/>
                      </a:endParaRPr>
                    </a:p>
                    <a:p>
                      <a:pPr algn="l" fontAlgn="b"/>
                      <a:r>
                        <a:rPr lang="en-CA" sz="800" b="0" i="0" u="none" strike="noStrike" baseline="0" dirty="0" smtClean="0">
                          <a:solidFill>
                            <a:srgbClr val="FF0000"/>
                          </a:solidFill>
                          <a:effectLst/>
                          <a:latin typeface="+mn-lt"/>
                        </a:rPr>
                        <a:t>02/10/16  13:15 SZENTEC: </a:t>
                      </a:r>
                      <a:r>
                        <a:rPr lang="en-CA" sz="800" b="0" i="0" u="none" strike="noStrike" baseline="0" dirty="0" smtClean="0">
                          <a:solidFill>
                            <a:schemeClr val="dk1"/>
                          </a:solidFill>
                          <a:effectLst/>
                          <a:latin typeface="+mn-lt"/>
                        </a:rPr>
                        <a:t>Problem corrected</a:t>
                      </a:r>
                      <a:endParaRPr lang="en-CA" sz="800" b="0" i="0" u="none" strike="noStrike" dirty="0">
                        <a:solidFill>
                          <a:srgbClr val="000000"/>
                        </a:solidFill>
                        <a:effectLst/>
                        <a:latin typeface="+mn-lt"/>
                      </a:endParaRPr>
                    </a:p>
                  </a:txBody>
                  <a:tcPr marL="8843" marR="8843" marT="8843" marB="0" anchor="b"/>
                </a:tc>
                <a:tc>
                  <a:txBody>
                    <a:bodyPr/>
                    <a:lstStyle/>
                    <a:p>
                      <a:pPr algn="l" fontAlgn="b"/>
                      <a:r>
                        <a:rPr lang="en-CA" sz="800" b="0" i="0" u="none" strike="noStrike" dirty="0" smtClean="0">
                          <a:solidFill>
                            <a:srgbClr val="000000"/>
                          </a:solidFill>
                          <a:effectLst/>
                          <a:latin typeface="Calibri"/>
                        </a:rPr>
                        <a:t>ACCEPTED</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228600">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sng" strike="noStrike" dirty="0">
                          <a:solidFill>
                            <a:schemeClr val="tx2">
                              <a:lumMod val="75000"/>
                            </a:schemeClr>
                          </a:solidFill>
                          <a:effectLst/>
                        </a:rPr>
                        <a:t>Co-Ex-Tec to H&amp;L</a:t>
                      </a:r>
                      <a:endParaRPr lang="en-CA" sz="800" b="0" i="0" u="sng" strike="noStrike" dirty="0">
                        <a:solidFill>
                          <a:schemeClr val="tx2">
                            <a:lumMod val="75000"/>
                          </a:schemeClr>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FF0000"/>
                          </a:solidFill>
                          <a:effectLst/>
                          <a:latin typeface="+mn-lt"/>
                        </a:rPr>
                        <a:t>02/10/16  10:00 </a:t>
                      </a:r>
                      <a:r>
                        <a:rPr lang="en-CA" sz="800" b="0" i="0" u="none" strike="noStrike" dirty="0" smtClean="0">
                          <a:solidFill>
                            <a:srgbClr val="FF0000"/>
                          </a:solidFill>
                          <a:effectLst/>
                          <a:latin typeface="+mn-lt"/>
                        </a:rPr>
                        <a:t>SSINGHH:</a:t>
                      </a:r>
                      <a:r>
                        <a:rPr lang="en-CA" sz="800" b="0" i="0" u="none" strike="noStrike" baseline="0" dirty="0" smtClean="0">
                          <a:solidFill>
                            <a:srgbClr val="FF0000"/>
                          </a:solidFill>
                          <a:effectLst/>
                          <a:latin typeface="+mn-lt"/>
                        </a:rPr>
                        <a:t> Missing pickup – Manual submission</a:t>
                      </a:r>
                      <a:endParaRPr lang="en-CA" sz="800" b="0" i="0" u="none" strike="noStrike" dirty="0">
                        <a:solidFill>
                          <a:srgbClr val="000000"/>
                        </a:solidFill>
                        <a:effectLst/>
                        <a:latin typeface="+mn-lt"/>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204517">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dirty="0" err="1">
                          <a:solidFill>
                            <a:schemeClr val="tx1"/>
                          </a:solidFill>
                          <a:effectLst/>
                        </a:rPr>
                        <a:t>Etbo</a:t>
                      </a:r>
                      <a:r>
                        <a:rPr lang="en-CA" sz="800" u="none" strike="noStrike" dirty="0">
                          <a:solidFill>
                            <a:schemeClr val="tx1"/>
                          </a:solidFill>
                          <a:effectLst/>
                        </a:rPr>
                        <a:t> Tool &amp; Die </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Tues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52400">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dirty="0">
                          <a:solidFill>
                            <a:schemeClr val="tx1"/>
                          </a:solidFill>
                          <a:effectLst/>
                        </a:rPr>
                        <a:t>Vision Coaters Canada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Daily</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Daily</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217080">
                <a:tc>
                  <a:txBody>
                    <a:bodyPr/>
                    <a:lstStyle/>
                    <a:p>
                      <a:pPr algn="l" fontAlgn="b"/>
                      <a:endParaRPr lang="en-CA" sz="800" b="0" i="0" u="none" strike="noStrike" dirty="0">
                        <a:solidFill>
                          <a:schemeClr val="tx1"/>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chemeClr val="tx1"/>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12249258"/>
              </p:ext>
            </p:extLst>
          </p:nvPr>
        </p:nvGraphicFramePr>
        <p:xfrm>
          <a:off x="241300" y="53340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i="1" dirty="0" smtClean="0">
                          <a:solidFill>
                            <a:schemeClr val="bg2">
                              <a:lumMod val="90000"/>
                            </a:schemeClr>
                          </a:solidFill>
                        </a:rPr>
                        <a:t>Canada (Selected)</a:t>
                      </a:r>
                      <a:endParaRPr lang="en-CA" sz="1400" i="1" dirty="0">
                        <a:solidFill>
                          <a:schemeClr val="bg2">
                            <a:lumMod val="90000"/>
                          </a:schemeClr>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400" dirty="0" smtClean="0"/>
                        <a:t>Save </a:t>
                      </a:r>
                      <a:r>
                        <a:rPr lang="en-CA" sz="1200" dirty="0" smtClean="0"/>
                        <a:t>(when modified)</a:t>
                      </a:r>
                      <a:endParaRPr lang="en-CA" sz="1200" dirty="0"/>
                    </a:p>
                  </a:txBody>
                  <a:tcPr>
                    <a:solidFill>
                      <a:schemeClr val="tx2">
                        <a:lumMod val="75000"/>
                      </a:schemeClr>
                    </a:solidFill>
                  </a:tcPr>
                </a:tc>
              </a:tr>
            </a:tbl>
          </a:graphicData>
        </a:graphic>
      </p:graphicFrame>
      <p:sp>
        <p:nvSpPr>
          <p:cNvPr id="16" name="TextBox 15"/>
          <p:cNvSpPr txBox="1"/>
          <p:nvPr/>
        </p:nvSpPr>
        <p:spPr>
          <a:xfrm>
            <a:off x="6629400" y="2057400"/>
            <a:ext cx="2057400" cy="307777"/>
          </a:xfrm>
          <a:prstGeom prst="rect">
            <a:avLst/>
          </a:prstGeom>
          <a:noFill/>
        </p:spPr>
        <p:txBody>
          <a:bodyPr wrap="square" rtlCol="0">
            <a:spAutoFit/>
          </a:bodyPr>
          <a:lstStyle/>
          <a:p>
            <a:pPr algn="ctr"/>
            <a:r>
              <a:rPr lang="en-CA" sz="1400" b="1" i="1" u="sng" dirty="0" smtClean="0">
                <a:solidFill>
                  <a:schemeClr val="bg1"/>
                </a:solidFill>
              </a:rPr>
              <a:t>Account Maintenance</a:t>
            </a:r>
            <a:endParaRPr lang="en-CA" sz="1400" b="1" i="1" u="sng" dirty="0">
              <a:solidFill>
                <a:schemeClr val="bg1"/>
              </a:solidFill>
            </a:endParaRPr>
          </a:p>
        </p:txBody>
      </p:sp>
      <p:sp>
        <p:nvSpPr>
          <p:cNvPr id="4" name="TextBox 3"/>
          <p:cNvSpPr txBox="1"/>
          <p:nvPr/>
        </p:nvSpPr>
        <p:spPr>
          <a:xfrm>
            <a:off x="-1219200" y="1524000"/>
            <a:ext cx="967563" cy="2477601"/>
          </a:xfrm>
          <a:prstGeom prst="rect">
            <a:avLst/>
          </a:prstGeom>
          <a:noFill/>
        </p:spPr>
        <p:txBody>
          <a:bodyPr wrap="square" rtlCol="0">
            <a:spAutoFit/>
          </a:bodyPr>
          <a:lstStyle/>
          <a:p>
            <a:r>
              <a:rPr lang="en-CA" sz="800" dirty="0" smtClean="0"/>
              <a:t>Once the Supplier accepted with the delivery details, the system will hyper link the supplier to show the following details:</a:t>
            </a:r>
          </a:p>
          <a:p>
            <a:r>
              <a:rPr lang="en-CA" sz="800" b="1" i="1" dirty="0" smtClean="0"/>
              <a:t>Total </a:t>
            </a:r>
            <a:r>
              <a:rPr lang="en-CA" sz="800" b="1" i="1" dirty="0"/>
              <a:t>Skid Count:</a:t>
            </a:r>
            <a:br>
              <a:rPr lang="en-CA" sz="800" b="1" i="1" dirty="0"/>
            </a:br>
            <a:r>
              <a:rPr lang="en-CA" sz="800" b="1" i="1" dirty="0"/>
              <a:t>Dimensions:</a:t>
            </a:r>
            <a:br>
              <a:rPr lang="en-CA" sz="800" b="1" i="1" dirty="0"/>
            </a:br>
            <a:r>
              <a:rPr lang="en-CA" sz="800" b="1" i="1" dirty="0"/>
              <a:t>Freight Class:</a:t>
            </a:r>
            <a:br>
              <a:rPr lang="en-CA" sz="800" b="1" i="1" dirty="0"/>
            </a:br>
            <a:r>
              <a:rPr lang="en-CA" sz="800" b="1" i="1" dirty="0"/>
              <a:t>stackable?:</a:t>
            </a:r>
            <a:br>
              <a:rPr lang="en-CA" sz="800" b="1" i="1" dirty="0"/>
            </a:br>
            <a:r>
              <a:rPr lang="en-CA" sz="800" b="1" i="1" dirty="0"/>
              <a:t>Gross </a:t>
            </a:r>
            <a:r>
              <a:rPr lang="en-CA" sz="800" b="1" i="1" dirty="0" smtClean="0"/>
              <a:t>weight</a:t>
            </a:r>
          </a:p>
          <a:p>
            <a:endParaRPr lang="en-CA" sz="800" b="1" u="sng" dirty="0"/>
          </a:p>
          <a:p>
            <a:r>
              <a:rPr lang="en-CA" sz="800" b="1" u="sng" dirty="0" smtClean="0"/>
              <a:t>SEE SUPPLIER ACCEPTANCE SLIDE FOR DETAILS</a:t>
            </a:r>
            <a:endParaRPr lang="en-CA" sz="800" b="1" u="sng" dirty="0"/>
          </a:p>
          <a:p>
            <a:endParaRPr lang="en-CA" sz="1100" dirty="0"/>
          </a:p>
        </p:txBody>
      </p:sp>
      <p:sp>
        <p:nvSpPr>
          <p:cNvPr id="3" name="TextBox 2"/>
          <p:cNvSpPr txBox="1"/>
          <p:nvPr/>
        </p:nvSpPr>
        <p:spPr>
          <a:xfrm>
            <a:off x="-1219200" y="4611975"/>
            <a:ext cx="838200" cy="1892826"/>
          </a:xfrm>
          <a:prstGeom prst="rect">
            <a:avLst/>
          </a:prstGeom>
          <a:noFill/>
          <a:ln>
            <a:solidFill>
              <a:srgbClr val="002060"/>
            </a:solidFill>
          </a:ln>
        </p:spPr>
        <p:txBody>
          <a:bodyPr wrap="square" rtlCol="0">
            <a:spAutoFit/>
          </a:bodyPr>
          <a:lstStyle/>
          <a:p>
            <a:r>
              <a:rPr lang="en-CA" sz="900" dirty="0" smtClean="0"/>
              <a:t>Guys:</a:t>
            </a:r>
          </a:p>
          <a:p>
            <a:r>
              <a:rPr lang="en-CA" sz="900" dirty="0" smtClean="0"/>
              <a:t>As discussed, lets hide the No pickup however add a hyperlink for Hybrid to go to the Order Submission (see slides  further below)</a:t>
            </a:r>
            <a:endParaRPr lang="en-CA" sz="900" dirty="0"/>
          </a:p>
        </p:txBody>
      </p:sp>
      <p:cxnSp>
        <p:nvCxnSpPr>
          <p:cNvPr id="9" name="Straight Arrow Connector 8"/>
          <p:cNvCxnSpPr>
            <a:stCxn id="3" idx="3"/>
          </p:cNvCxnSpPr>
          <p:nvPr/>
        </p:nvCxnSpPr>
        <p:spPr>
          <a:xfrm flipV="1">
            <a:off x="-381000" y="5145378"/>
            <a:ext cx="533400" cy="4130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 y="4960710"/>
            <a:ext cx="2514600" cy="276999"/>
          </a:xfrm>
          <a:prstGeom prst="rect">
            <a:avLst/>
          </a:prstGeom>
          <a:noFill/>
        </p:spPr>
        <p:txBody>
          <a:bodyPr wrap="square" rtlCol="0">
            <a:spAutoFit/>
          </a:bodyPr>
          <a:lstStyle/>
          <a:p>
            <a:r>
              <a:rPr lang="en-CA" sz="1200" u="sng" dirty="0" smtClean="0">
                <a:effectLst>
                  <a:outerShdw blurRad="38100" dist="38100" dir="2700000" algn="tl">
                    <a:srgbClr val="000000">
                      <a:alpha val="43137"/>
                    </a:srgbClr>
                  </a:outerShdw>
                </a:effectLst>
              </a:rPr>
              <a:t>Click to Enter an Order</a:t>
            </a:r>
            <a:endParaRPr lang="en-CA"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50869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CA" sz="3200" dirty="0" smtClean="0">
                <a:solidFill>
                  <a:schemeClr val="accent6">
                    <a:lumMod val="75000"/>
                  </a:schemeClr>
                </a:solidFill>
                <a:effectLst>
                  <a:outerShdw blurRad="38100" dist="38100" dir="2700000" algn="tl">
                    <a:srgbClr val="000000">
                      <a:alpha val="43137"/>
                    </a:srgbClr>
                  </a:outerShdw>
                </a:effectLst>
              </a:rPr>
              <a:t>Screen Mock-up – </a:t>
            </a:r>
            <a:r>
              <a:rPr lang="en-CA" sz="3200" dirty="0" smtClean="0">
                <a:solidFill>
                  <a:schemeClr val="accent6">
                    <a:lumMod val="75000"/>
                  </a:schemeClr>
                </a:solidFill>
                <a:effectLst>
                  <a:outerShdw blurRad="38100" dist="38100" dir="2700000" algn="tl">
                    <a:srgbClr val="000000">
                      <a:alpha val="43137"/>
                    </a:srgbClr>
                  </a:outerShdw>
                </a:effectLst>
              </a:rPr>
              <a:t>HEOS </a:t>
            </a:r>
            <a:r>
              <a:rPr lang="en-CA" sz="3200" dirty="0" smtClean="0">
                <a:solidFill>
                  <a:schemeClr val="accent6">
                    <a:lumMod val="75000"/>
                  </a:schemeClr>
                </a:solidFill>
                <a:effectLst>
                  <a:outerShdw blurRad="38100" dist="38100" dir="2700000" algn="tl">
                    <a:srgbClr val="000000">
                      <a:alpha val="43137"/>
                    </a:srgbClr>
                  </a:outerShdw>
                </a:effectLst>
              </a:rPr>
              <a:t>Hybrid </a:t>
            </a:r>
            <a:r>
              <a:rPr lang="en-CA" sz="3200" dirty="0" smtClean="0">
                <a:solidFill>
                  <a:schemeClr val="accent6">
                    <a:lumMod val="75000"/>
                  </a:schemeClr>
                </a:solidFill>
                <a:effectLst>
                  <a:outerShdw blurRad="38100" dist="38100" dir="2700000" algn="tl">
                    <a:srgbClr val="000000">
                      <a:alpha val="43137"/>
                    </a:srgbClr>
                  </a:outerShdw>
                </a:effectLst>
              </a:rPr>
              <a:t>Manual Entry</a:t>
            </a:r>
            <a:endParaRPr lang="en-CA" sz="3200"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a:t>User: Ali Sheikh, Hybrid</a:t>
            </a:r>
          </a:p>
          <a:p>
            <a:pPr algn="r"/>
            <a:r>
              <a:rPr lang="en-CA" sz="1200" dirty="0"/>
              <a:t>			Last Login: Feb 1, 2016 09:45</a:t>
            </a:r>
            <a:endParaRPr lang="en-CA" sz="1200" dirty="0"/>
          </a:p>
        </p:txBody>
      </p:sp>
      <p:sp>
        <p:nvSpPr>
          <p:cNvPr id="7" name="TextBox 6"/>
          <p:cNvSpPr txBox="1"/>
          <p:nvPr/>
        </p:nvSpPr>
        <p:spPr>
          <a:xfrm>
            <a:off x="228599" y="3124200"/>
            <a:ext cx="8674099" cy="461665"/>
          </a:xfrm>
          <a:prstGeom prst="rect">
            <a:avLst/>
          </a:prstGeom>
          <a:solidFill>
            <a:schemeClr val="accent6">
              <a:lumMod val="75000"/>
            </a:schemeClr>
          </a:solidFill>
        </p:spPr>
        <p:txBody>
          <a:bodyPr wrap="square" rtlCol="0">
            <a:spAutoFit/>
          </a:bodyPr>
          <a:lstStyle/>
          <a:p>
            <a:r>
              <a:rPr lang="en-CA" sz="1200" b="1" dirty="0">
                <a:solidFill>
                  <a:schemeClr val="bg1"/>
                </a:solidFill>
                <a:effectLst>
                  <a:outerShdw blurRad="38100" dist="38100" dir="2700000" algn="tl">
                    <a:srgbClr val="000000">
                      <a:alpha val="43137"/>
                    </a:srgbClr>
                  </a:outerShdw>
                </a:effectLst>
              </a:rPr>
              <a:t>Welcome </a:t>
            </a:r>
            <a:r>
              <a:rPr lang="en-CA" sz="1200" b="1" dirty="0" smtClean="0">
                <a:solidFill>
                  <a:schemeClr val="bg1"/>
                </a:solidFill>
                <a:effectLst>
                  <a:outerShdw blurRad="38100" dist="38100" dir="2700000" algn="tl">
                    <a:srgbClr val="000000">
                      <a:alpha val="43137"/>
                    </a:srgbClr>
                  </a:outerShdw>
                </a:effectLst>
              </a:rPr>
              <a:t>Ali </a:t>
            </a:r>
            <a:r>
              <a:rPr lang="en-CA" sz="1200" b="1" dirty="0">
                <a:solidFill>
                  <a:schemeClr val="bg1"/>
                </a:solidFill>
                <a:effectLst>
                  <a:outerShdw blurRad="38100" dist="38100" dir="2700000" algn="tl">
                    <a:srgbClr val="000000">
                      <a:alpha val="43137"/>
                    </a:srgbClr>
                  </a:outerShdw>
                </a:effectLst>
              </a:rPr>
              <a:t>{Date/Time} </a:t>
            </a:r>
          </a:p>
          <a:p>
            <a:r>
              <a:rPr lang="en-CA" sz="1200" b="1" dirty="0" smtClean="0">
                <a:solidFill>
                  <a:schemeClr val="bg1"/>
                </a:solidFill>
                <a:effectLst>
                  <a:outerShdw blurRad="38100" dist="38100" dir="2700000" algn="tl">
                    <a:srgbClr val="000000">
                      <a:alpha val="43137"/>
                    </a:srgbClr>
                  </a:outerShdw>
                </a:effectLst>
              </a:rPr>
              <a:t> </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2731457471"/>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b="1" i="0" dirty="0" smtClean="0">
                          <a:solidFill>
                            <a:schemeClr val="bg1"/>
                          </a:solidFill>
                        </a:rPr>
                        <a:t>Canada</a:t>
                      </a:r>
                      <a:endParaRPr lang="en-CA" sz="1400" b="1" i="0" dirty="0">
                        <a:solidFill>
                          <a:schemeClr val="bg1"/>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Save </a:t>
                      </a:r>
                      <a:r>
                        <a:rPr lang="en-CA" sz="1200" dirty="0" smtClean="0"/>
                        <a:t>(Once verified)</a:t>
                      </a:r>
                      <a:endParaRPr lang="en-CA" sz="1200" dirty="0"/>
                    </a:p>
                  </a:txBody>
                  <a:tcPr>
                    <a:solidFill>
                      <a:schemeClr val="tx2">
                        <a:lumMod val="75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72599435"/>
              </p:ext>
            </p:extLst>
          </p:nvPr>
        </p:nvGraphicFramePr>
        <p:xfrm>
          <a:off x="304800" y="3657600"/>
          <a:ext cx="8597896" cy="1219089"/>
        </p:xfrm>
        <a:graphic>
          <a:graphicData uri="http://schemas.openxmlformats.org/drawingml/2006/table">
            <a:tbl>
              <a:tblPr>
                <a:tableStyleId>{5C22544A-7EE6-4342-B048-85BDC9FD1C3A}</a:tableStyleId>
              </a:tblPr>
              <a:tblGrid>
                <a:gridCol w="457198"/>
                <a:gridCol w="1219200"/>
                <a:gridCol w="811744"/>
                <a:gridCol w="336317"/>
                <a:gridCol w="470844"/>
                <a:gridCol w="470844"/>
                <a:gridCol w="269053"/>
                <a:gridCol w="2219691"/>
                <a:gridCol w="672634"/>
                <a:gridCol w="470844"/>
                <a:gridCol w="269053"/>
                <a:gridCol w="269053"/>
                <a:gridCol w="661421"/>
              </a:tblGrid>
              <a:tr h="406363">
                <a:tc>
                  <a:txBody>
                    <a:bodyPr/>
                    <a:lstStyle/>
                    <a:p>
                      <a:pPr algn="l" fontAlgn="b"/>
                      <a:r>
                        <a:rPr lang="en-CA" sz="800" b="0" i="0" u="none" strike="noStrike" dirty="0" smtClean="0">
                          <a:solidFill>
                            <a:schemeClr val="bg1"/>
                          </a:solidFill>
                          <a:effectLst/>
                          <a:latin typeface="Calibri"/>
                        </a:rPr>
                        <a:t>Customer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Supplier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Supplier Status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Assigned to</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 Date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By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406363">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sng" strike="noStrike" dirty="0" smtClean="0">
                          <a:solidFill>
                            <a:schemeClr val="tx2">
                              <a:lumMod val="75000"/>
                            </a:schemeClr>
                          </a:solidFill>
                          <a:effectLst/>
                        </a:rPr>
                        <a:t>Select</a:t>
                      </a:r>
                      <a:r>
                        <a:rPr lang="en-CA" sz="800" u="sng" strike="noStrike" baseline="0" dirty="0" smtClean="0">
                          <a:solidFill>
                            <a:schemeClr val="tx2">
                              <a:lumMod val="75000"/>
                            </a:schemeClr>
                          </a:solidFill>
                          <a:effectLst/>
                        </a:rPr>
                        <a:t> Supplier</a:t>
                      </a:r>
                      <a:endParaRPr lang="en-CA" sz="800" b="0" i="0" u="sng" strike="noStrike" dirty="0">
                        <a:solidFill>
                          <a:schemeClr val="tx2">
                            <a:lumMod val="75000"/>
                          </a:schemeClr>
                        </a:solidFill>
                        <a:effectLst/>
                        <a:latin typeface="Calibri"/>
                      </a:endParaRPr>
                    </a:p>
                  </a:txBody>
                  <a:tcPr marL="8843" marR="8843" marT="8843" marB="0" anchor="b"/>
                </a:tc>
                <a:tc>
                  <a:txBody>
                    <a:bodyPr/>
                    <a:lstStyle/>
                    <a:p>
                      <a:pPr algn="l" fontAlgn="b"/>
                      <a:r>
                        <a:rPr lang="en-CA" sz="800" u="sng" strike="noStrike" dirty="0" smtClean="0">
                          <a:effectLst/>
                        </a:rPr>
                        <a:t>Select</a:t>
                      </a:r>
                      <a:r>
                        <a:rPr lang="en-CA" sz="800" u="sng" strike="noStrike" baseline="0" dirty="0" smtClean="0">
                          <a:effectLst/>
                        </a:rPr>
                        <a:t> Plant</a:t>
                      </a:r>
                      <a:endParaRPr lang="en-CA" sz="800" b="0" i="0" u="sng"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mn-lt"/>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406363">
                <a:tc>
                  <a:txBody>
                    <a:bodyPr/>
                    <a:lstStyle/>
                    <a:p>
                      <a:pPr algn="l" fontAlgn="b"/>
                      <a:r>
                        <a:rPr lang="en-CA" sz="800" b="0" i="0" u="none" strike="noStrike" dirty="0" smtClean="0">
                          <a:solidFill>
                            <a:schemeClr val="tx1"/>
                          </a:solidFill>
                          <a:effectLst/>
                          <a:latin typeface="Calibri"/>
                        </a:rPr>
                        <a:t>Magna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sng" strike="noStrike" dirty="0" smtClean="0">
                          <a:solidFill>
                            <a:schemeClr val="tx2">
                              <a:lumMod val="75000"/>
                            </a:schemeClr>
                          </a:solidFill>
                          <a:effectLst/>
                        </a:rPr>
                        <a:t>Select</a:t>
                      </a:r>
                      <a:r>
                        <a:rPr lang="en-CA" sz="800" u="sng" strike="noStrike" baseline="0" dirty="0" smtClean="0">
                          <a:solidFill>
                            <a:schemeClr val="tx2">
                              <a:lumMod val="75000"/>
                            </a:schemeClr>
                          </a:solidFill>
                          <a:effectLst/>
                        </a:rPr>
                        <a:t> Supplier</a:t>
                      </a:r>
                      <a:endParaRPr lang="en-CA" sz="800" b="0" i="0" u="sng" strike="noStrike" dirty="0">
                        <a:solidFill>
                          <a:schemeClr val="tx2">
                            <a:lumMod val="75000"/>
                          </a:schemeClr>
                        </a:solidFill>
                        <a:effectLst/>
                        <a:latin typeface="Calibri"/>
                      </a:endParaRPr>
                    </a:p>
                  </a:txBody>
                  <a:tcPr marL="8843" marR="8843" marT="8843" marB="0" anchor="b"/>
                </a:tc>
                <a:tc>
                  <a:txBody>
                    <a:bodyPr/>
                    <a:lstStyle/>
                    <a:p>
                      <a:pPr algn="l" fontAlgn="b"/>
                      <a:r>
                        <a:rPr lang="en-CA" sz="800" u="sng" strike="noStrike" dirty="0" smtClean="0">
                          <a:effectLst/>
                        </a:rPr>
                        <a:t>Select</a:t>
                      </a:r>
                      <a:r>
                        <a:rPr lang="en-CA" sz="800" u="sng" strike="noStrike" baseline="0" dirty="0" smtClean="0">
                          <a:effectLst/>
                        </a:rPr>
                        <a:t> Plant</a:t>
                      </a:r>
                      <a:endParaRPr lang="en-CA" sz="800" b="0" i="0" u="sng"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mn-lt"/>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sp>
        <p:nvSpPr>
          <p:cNvPr id="11" name="TextBox 10"/>
          <p:cNvSpPr txBox="1"/>
          <p:nvPr/>
        </p:nvSpPr>
        <p:spPr>
          <a:xfrm>
            <a:off x="241301" y="3380601"/>
            <a:ext cx="8674099" cy="276999"/>
          </a:xfrm>
          <a:prstGeom prst="rect">
            <a:avLst/>
          </a:prstGeom>
          <a:solidFill>
            <a:srgbClr val="F9B073"/>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Manual Order Entry</a:t>
            </a:r>
            <a:endParaRPr lang="en-CA" sz="1200"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241301" y="4876800"/>
            <a:ext cx="8661395" cy="381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u="sng" dirty="0">
                <a:solidFill>
                  <a:schemeClr val="tx1"/>
                </a:solidFill>
              </a:rPr>
              <a:t>Add </a:t>
            </a:r>
            <a:r>
              <a:rPr lang="en-CA" sz="1400" u="sng" dirty="0" smtClean="0">
                <a:solidFill>
                  <a:schemeClr val="tx1"/>
                </a:solidFill>
              </a:rPr>
              <a:t>More Lines of Order</a:t>
            </a:r>
            <a:endParaRPr lang="en-CA" sz="1400" u="sng" dirty="0">
              <a:solidFill>
                <a:schemeClr val="tx1"/>
              </a:solidFill>
            </a:endParaRPr>
          </a:p>
        </p:txBody>
      </p:sp>
    </p:spTree>
    <p:extLst>
      <p:ext uri="{BB962C8B-B14F-4D97-AF65-F5344CB8AC3E}">
        <p14:creationId xmlns:p14="http://schemas.microsoft.com/office/powerpoint/2010/main" val="954172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69"/>
          <a:stretch/>
        </p:blipFill>
        <p:spPr bwMode="auto">
          <a:xfrm>
            <a:off x="6414655" y="5879621"/>
            <a:ext cx="2488044" cy="91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914400"/>
          </a:xfrm>
        </p:spPr>
        <p:txBody>
          <a:bodyPr>
            <a:noAutofit/>
          </a:bodyPr>
          <a:lstStyle/>
          <a:p>
            <a:r>
              <a:rPr lang="en-CA" sz="3200" dirty="0" smtClean="0">
                <a:solidFill>
                  <a:schemeClr val="accent6">
                    <a:lumMod val="75000"/>
                  </a:schemeClr>
                </a:solidFill>
                <a:effectLst>
                  <a:outerShdw blurRad="38100" dist="38100" dir="2700000" algn="tl">
                    <a:srgbClr val="000000">
                      <a:alpha val="43137"/>
                    </a:srgbClr>
                  </a:outerShdw>
                </a:effectLst>
              </a:rPr>
              <a:t>Screen Mock-up – </a:t>
            </a:r>
            <a:r>
              <a:rPr lang="en-CA" sz="3200" dirty="0" smtClean="0">
                <a:solidFill>
                  <a:schemeClr val="accent6">
                    <a:lumMod val="75000"/>
                  </a:schemeClr>
                </a:solidFill>
                <a:effectLst>
                  <a:outerShdw blurRad="38100" dist="38100" dir="2700000" algn="tl">
                    <a:srgbClr val="000000">
                      <a:alpha val="43137"/>
                    </a:srgbClr>
                  </a:outerShdw>
                </a:effectLst>
              </a:rPr>
              <a:t>HEOS Account Maintenance</a:t>
            </a:r>
            <a:endParaRPr lang="en-CA" sz="3200" dirty="0">
              <a:solidFill>
                <a:schemeClr val="accent6">
                  <a:lumMod val="75000"/>
                </a:schemeClr>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a:t>
            </a:r>
            <a:r>
              <a:rPr lang="en-CA" sz="2400" dirty="0" smtClean="0"/>
              <a:t>HEOS </a:t>
            </a:r>
            <a:r>
              <a:rPr lang="en-CA" sz="2400" dirty="0" smtClean="0"/>
              <a:t>System</a:t>
            </a:r>
            <a:r>
              <a:rPr lang="en-CA" dirty="0" smtClean="0"/>
              <a:t>		 </a:t>
            </a:r>
          </a:p>
          <a:p>
            <a:pPr algn="r"/>
            <a:r>
              <a:rPr lang="en-CA" sz="1200" dirty="0" smtClean="0"/>
              <a:t>User: Ali Sheikh, Hybrid</a:t>
            </a:r>
          </a:p>
          <a:p>
            <a:pPr algn="r"/>
            <a:r>
              <a:rPr lang="en-CA" sz="1200" dirty="0"/>
              <a:t>	</a:t>
            </a:r>
            <a:r>
              <a:rPr lang="en-CA" sz="1200" dirty="0" smtClean="0"/>
              <a:t>		Last Login: Feb 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Account Maintenance	</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1162550886"/>
              </p:ext>
            </p:extLst>
          </p:nvPr>
        </p:nvGraphicFramePr>
        <p:xfrm>
          <a:off x="241300" y="53340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i="0" dirty="0" smtClean="0">
                          <a:solidFill>
                            <a:schemeClr val="bg1"/>
                          </a:solidFill>
                        </a:rPr>
                        <a:t>Canada</a:t>
                      </a:r>
                      <a:endParaRPr lang="en-CA" sz="1400" i="0" dirty="0">
                        <a:solidFill>
                          <a:schemeClr val="bg1"/>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200" dirty="0" smtClean="0"/>
                        <a:t>Current</a:t>
                      </a:r>
                      <a:endParaRPr lang="en-CA" sz="1200" dirty="0"/>
                    </a:p>
                  </a:txBody>
                  <a:tcPr>
                    <a:solidFill>
                      <a:schemeClr val="tx2">
                        <a:lumMod val="75000"/>
                      </a:schemeClr>
                    </a:solidFill>
                  </a:tcPr>
                </a:tc>
              </a:tr>
            </a:tbl>
          </a:graphicData>
        </a:graphic>
      </p:graphicFrame>
      <p:sp>
        <p:nvSpPr>
          <p:cNvPr id="16" name="TextBox 15"/>
          <p:cNvSpPr txBox="1"/>
          <p:nvPr/>
        </p:nvSpPr>
        <p:spPr>
          <a:xfrm>
            <a:off x="6629400" y="2057400"/>
            <a:ext cx="2057400" cy="307777"/>
          </a:xfrm>
          <a:prstGeom prst="rect">
            <a:avLst/>
          </a:prstGeom>
          <a:noFill/>
        </p:spPr>
        <p:txBody>
          <a:bodyPr wrap="square" rtlCol="0">
            <a:spAutoFit/>
          </a:bodyPr>
          <a:lstStyle/>
          <a:p>
            <a:pPr algn="ctr"/>
            <a:r>
              <a:rPr lang="en-CA" sz="1400" b="1" i="1" u="sng" dirty="0" smtClean="0">
                <a:solidFill>
                  <a:schemeClr val="bg1"/>
                </a:solidFill>
              </a:rPr>
              <a:t>Account Maintenance</a:t>
            </a:r>
            <a:endParaRPr lang="en-CA" sz="1400" b="1" i="1" u="sng" dirty="0">
              <a:solidFill>
                <a:schemeClr val="bg1"/>
              </a:solidFill>
            </a:endParaRPr>
          </a:p>
        </p:txBody>
      </p:sp>
      <p:sp>
        <p:nvSpPr>
          <p:cNvPr id="3" name="TextBox 2"/>
          <p:cNvSpPr txBox="1"/>
          <p:nvPr/>
        </p:nvSpPr>
        <p:spPr>
          <a:xfrm>
            <a:off x="228599" y="3401199"/>
            <a:ext cx="8674097" cy="1954381"/>
          </a:xfrm>
          <a:prstGeom prst="rect">
            <a:avLst/>
          </a:prstGeom>
          <a:solidFill>
            <a:schemeClr val="bg1"/>
          </a:solidFill>
        </p:spPr>
        <p:txBody>
          <a:bodyPr wrap="square" rtlCol="0">
            <a:spAutoFit/>
          </a:bodyPr>
          <a:lstStyle/>
          <a:p>
            <a:pPr algn="ctr"/>
            <a:r>
              <a:rPr lang="en-CA" sz="1100" b="1" dirty="0" smtClean="0">
                <a:solidFill>
                  <a:schemeClr val="tx2"/>
                </a:solidFill>
              </a:rPr>
              <a:t>Manage User </a:t>
            </a:r>
          </a:p>
          <a:p>
            <a:pPr marL="4000500" lvl="8" indent="-342900">
              <a:buFont typeface="+mj-lt"/>
              <a:buAutoNum type="alphaLcPeriod"/>
            </a:pPr>
            <a:r>
              <a:rPr lang="en-CA" sz="1100" dirty="0" smtClean="0"/>
              <a:t>New User</a:t>
            </a:r>
          </a:p>
          <a:p>
            <a:pPr marL="4000500" lvl="8" indent="-342900">
              <a:buFont typeface="+mj-lt"/>
              <a:buAutoNum type="alphaLcPeriod"/>
            </a:pPr>
            <a:r>
              <a:rPr lang="en-CA" sz="1100" dirty="0" smtClean="0"/>
              <a:t>Update User</a:t>
            </a:r>
          </a:p>
          <a:p>
            <a:pPr marL="4000500" lvl="8" indent="-342900">
              <a:buFont typeface="+mj-lt"/>
              <a:buAutoNum type="alphaLcPeriod"/>
            </a:pPr>
            <a:r>
              <a:rPr lang="en-CA" sz="1100" dirty="0" smtClean="0"/>
              <a:t>User Password</a:t>
            </a:r>
          </a:p>
          <a:p>
            <a:pPr marL="4000500" lvl="8" indent="-342900">
              <a:buFont typeface="+mj-lt"/>
              <a:buAutoNum type="alphaLcPeriod"/>
            </a:pPr>
            <a:r>
              <a:rPr lang="en-CA" sz="1100" dirty="0" smtClean="0"/>
              <a:t>User Delete</a:t>
            </a:r>
          </a:p>
          <a:p>
            <a:pPr lvl="8"/>
            <a:endParaRPr lang="en-CA" sz="1100" dirty="0" smtClean="0"/>
          </a:p>
          <a:p>
            <a:pPr algn="ctr"/>
            <a:r>
              <a:rPr lang="en-CA" sz="1100" dirty="0" smtClean="0"/>
              <a:t>  </a:t>
            </a:r>
            <a:r>
              <a:rPr lang="en-CA" sz="1100" b="1" dirty="0" smtClean="0">
                <a:solidFill>
                  <a:schemeClr val="tx2"/>
                </a:solidFill>
              </a:rPr>
              <a:t>Manage Partner</a:t>
            </a:r>
          </a:p>
          <a:p>
            <a:pPr marL="4000500" lvl="8" indent="-342900">
              <a:buFont typeface="+mj-lt"/>
              <a:buAutoNum type="alphaLcParenR"/>
            </a:pPr>
            <a:r>
              <a:rPr lang="en-CA" sz="1100" dirty="0" smtClean="0"/>
              <a:t>New Partner</a:t>
            </a:r>
          </a:p>
          <a:p>
            <a:pPr marL="4000500" lvl="8" indent="-342900">
              <a:buFont typeface="+mj-lt"/>
              <a:buAutoNum type="alphaLcParenR"/>
            </a:pPr>
            <a:r>
              <a:rPr lang="en-CA" sz="1100" dirty="0" smtClean="0"/>
              <a:t>Update Partner </a:t>
            </a:r>
          </a:p>
          <a:p>
            <a:pPr marL="4000500" lvl="8" indent="-342900">
              <a:buFont typeface="+mj-lt"/>
              <a:buAutoNum type="alphaLcParenR"/>
            </a:pPr>
            <a:r>
              <a:rPr lang="en-CA" sz="1100" dirty="0" smtClean="0"/>
              <a:t>Partner Password</a:t>
            </a:r>
          </a:p>
          <a:p>
            <a:pPr marL="4000500" lvl="8" indent="-342900">
              <a:buFont typeface="+mj-lt"/>
              <a:buAutoNum type="alphaLcParenR"/>
            </a:pPr>
            <a:r>
              <a:rPr lang="en-CA" sz="1100" dirty="0" smtClean="0"/>
              <a:t>Partner Delete</a:t>
            </a:r>
            <a:endParaRPr lang="en-CA" sz="1400" dirty="0"/>
          </a:p>
        </p:txBody>
      </p:sp>
    </p:spTree>
    <p:extLst>
      <p:ext uri="{BB962C8B-B14F-4D97-AF65-F5344CB8AC3E}">
        <p14:creationId xmlns:p14="http://schemas.microsoft.com/office/powerpoint/2010/main" val="1355140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2051</Words>
  <Application>Microsoft Office PowerPoint</Application>
  <PresentationFormat>On-screen Show (4:3)</PresentationFormat>
  <Paragraphs>481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Hybrid Electronic Order Submission (HEOS) System</vt:lpstr>
      <vt:lpstr>Scope for the Software</vt:lpstr>
      <vt:lpstr>Roles for the Software</vt:lpstr>
      <vt:lpstr>Software Features</vt:lpstr>
      <vt:lpstr>HEOS – Entry Page</vt:lpstr>
      <vt:lpstr>Screen Mock-up – HEOS Login Page</vt:lpstr>
      <vt:lpstr>Screen Mock-up – HEOS Hybrid Page</vt:lpstr>
      <vt:lpstr>Screen Mock-up – HEOS Hybrid Manual Entry</vt:lpstr>
      <vt:lpstr>Screen Mock-up – HEOS Account Maintenance</vt:lpstr>
      <vt:lpstr>Screen Mock-up – HEOS User Creation</vt:lpstr>
      <vt:lpstr>Screen Mock-up – HEOS Partner Creation</vt:lpstr>
      <vt:lpstr>Screen Mock-up – HEOS Customer Page</vt:lpstr>
      <vt:lpstr>Screen Mock-up – Customer Manual Entry Page</vt:lpstr>
      <vt:lpstr>Screen Mock-up – HEOS Customer Batch Entry Page</vt:lpstr>
      <vt:lpstr>Screen Mock-up – HEOS Batch Entry Verification Page</vt:lpstr>
      <vt:lpstr>Screen Mock-up – HEOS Supplier Acknowledgement Page</vt:lpstr>
      <vt:lpstr>Screen Mock-up – HEOS Supplier Manual Entry Page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Order Submission System</dc:title>
  <dc:creator>Sam</dc:creator>
  <cp:lastModifiedBy>Sam</cp:lastModifiedBy>
  <cp:revision>48</cp:revision>
  <dcterms:created xsi:type="dcterms:W3CDTF">2016-02-01T20:23:21Z</dcterms:created>
  <dcterms:modified xsi:type="dcterms:W3CDTF">2016-02-26T00:00:54Z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-1274620184</vt:i4>
  </property>
  <property fmtid="{D5CDD505-2E9C-101B-9397-08002B2CF9AE}" pid="3" name="_NewReviewCycle">
    <vt:lpwstr/>
  </property>
  <property fmtid="{D5CDD505-2E9C-101B-9397-08002B2CF9AE}" pid="4" name="_EmailSubject">
    <vt:lpwstr>Updated HEOS slides showing manual entry - IMPORTANT CONFIRMATION REQUIRED</vt:lpwstr>
  </property>
  <property fmtid="{D5CDD505-2E9C-101B-9397-08002B2CF9AE}" pid="5" name="_AuthorEmail">
    <vt:lpwstr/>
  </property>
  <property fmtid="{D5CDD505-2E9C-101B-9397-08002B2CF9AE}" pid="6" name="_AuthorEmailDisplayName">
    <vt:lpwstr>Sam Veerasingham</vt:lpwstr>
  </property>
</Properties>
</file>