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 autoAdjust="0"/>
  </p:normalViewPr>
  <p:slideViewPr>
    <p:cSldViewPr snapToGrid="0">
      <p:cViewPr varScale="1">
        <p:scale>
          <a:sx n="104" d="100"/>
          <a:sy n="104" d="100"/>
        </p:scale>
        <p:origin x="1312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AC7312-5529-B16B-DC80-D40C126B7E0A}"/>
              </a:ext>
            </a:extLst>
          </p:cNvPr>
          <p:cNvSpPr/>
          <p:nvPr userDrawn="1"/>
        </p:nvSpPr>
        <p:spPr>
          <a:xfrm>
            <a:off x="0" y="2379216"/>
            <a:ext cx="8753383" cy="1242873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187" y="2503503"/>
            <a:ext cx="8549196" cy="100646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41" y="3903878"/>
            <a:ext cx="8371642" cy="2369191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24-10-2024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84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AC7312-5529-B16B-DC80-D40C126B7E0A}"/>
              </a:ext>
            </a:extLst>
          </p:cNvPr>
          <p:cNvSpPr/>
          <p:nvPr userDrawn="1"/>
        </p:nvSpPr>
        <p:spPr>
          <a:xfrm>
            <a:off x="0" y="2379216"/>
            <a:ext cx="8753383" cy="1242873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187" y="2503503"/>
            <a:ext cx="8549196" cy="100646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41" y="3903878"/>
            <a:ext cx="8371642" cy="2369191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3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5509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6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0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4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E8D8F-9FFD-9711-7D96-52F730F751A8}"/>
              </a:ext>
            </a:extLst>
          </p:cNvPr>
          <p:cNvSpPr/>
          <p:nvPr userDrawn="1"/>
        </p:nvSpPr>
        <p:spPr>
          <a:xfrm>
            <a:off x="701336" y="6267635"/>
            <a:ext cx="5604028" cy="453841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FA716-BD05-5540-8EEF-646D5FA3793F}"/>
              </a:ext>
            </a:extLst>
          </p:cNvPr>
          <p:cNvSpPr/>
          <p:nvPr userDrawn="1"/>
        </p:nvSpPr>
        <p:spPr>
          <a:xfrm>
            <a:off x="6477924" y="6267635"/>
            <a:ext cx="2686050" cy="453841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757D3-442F-02B7-9358-D72BAEF838CE}"/>
              </a:ext>
            </a:extLst>
          </p:cNvPr>
          <p:cNvSpPr/>
          <p:nvPr userDrawn="1"/>
        </p:nvSpPr>
        <p:spPr>
          <a:xfrm>
            <a:off x="0" y="185738"/>
            <a:ext cx="8753383" cy="1242873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053" y="368300"/>
            <a:ext cx="7787381" cy="877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53" y="1822450"/>
            <a:ext cx="8444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2249" y="630713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0839-7F69-4DC5-AFC7-B7D175ACA1FF}" type="datetimeFigureOut">
              <a:rPr lang="en-IN" smtClean="0"/>
              <a:t>24-10-2024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695" y="6307137"/>
            <a:ext cx="5258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509" y="6307136"/>
            <a:ext cx="372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CBB483-E4CD-4E7D-8C8D-488FFAAFD9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3A7BD-B31A-EDAE-A212-ED0B8DBF0231}"/>
              </a:ext>
            </a:extLst>
          </p:cNvPr>
          <p:cNvSpPr/>
          <p:nvPr userDrawn="1"/>
        </p:nvSpPr>
        <p:spPr>
          <a:xfrm>
            <a:off x="124287" y="6267635"/>
            <a:ext cx="426129" cy="453841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013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Cloud Data Engineering Solution for Banking Sector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Modern Data Architecture Solution for HDFC Bank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Archival and Lifecycle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Lifecycle Policies:</a:t>
            </a:r>
          </a:p>
          <a:p>
            <a:r>
              <a:t>• 90-day active data retention</a:t>
            </a:r>
          </a:p>
          <a:p>
            <a:r>
              <a:t>• 2-year archive period</a:t>
            </a:r>
          </a:p>
          <a:p>
            <a:r>
              <a:t>• Automated archival to Glacier</a:t>
            </a:r>
          </a:p>
          <a:p>
            <a:r>
              <a:t>• Deletion policies</a:t>
            </a:r>
          </a:p>
          <a:p>
            <a:r>
              <a:t>• Cost optimization</a:t>
            </a:r>
          </a:p>
          <a:p>
            <a:r>
              <a:t>• Compliance management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Analysis and Benefits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Monthly Cost Estimates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• S3 Storage: $2,000</a:t>
            </a:r>
          </a:p>
          <a:p>
            <a:r>
              <a:t>• Glue ETL: $1,500</a:t>
            </a:r>
          </a:p>
          <a:p>
            <a:r>
              <a:t>• Redshift: $3,000</a:t>
            </a:r>
          </a:p>
          <a:p>
            <a:r>
              <a:t>• Data Transfer: $500</a:t>
            </a:r>
          </a:p>
          <a:p>
            <a:r>
              <a:t>• Other Services: $1,000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t>• Improved Performance</a:t>
            </a:r>
          </a:p>
          <a:p>
            <a:r>
              <a:t>• Enhanced Scalability</a:t>
            </a:r>
          </a:p>
          <a:p>
            <a:r>
              <a:t>• Better Security</a:t>
            </a:r>
          </a:p>
          <a:p>
            <a:r>
              <a:t>• Cost Optimization</a:t>
            </a:r>
          </a:p>
          <a:p>
            <a:r>
              <a:t>• Automated Workflows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Timeline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Phases:</a:t>
            </a:r>
          </a:p>
          <a:p>
            <a:r>
              <a:t>• Phase 1: Infrastructure Setup (4 weeks)</a:t>
            </a:r>
          </a:p>
          <a:p>
            <a:r>
              <a:t>• Phase 2: Data Migration (8 weeks)</a:t>
            </a:r>
          </a:p>
          <a:p>
            <a:r>
              <a:t>• Phase 3: ETL Implementation (6 weeks)</a:t>
            </a:r>
          </a:p>
          <a:p>
            <a:r>
              <a:t>• Phase 4: Testing &amp; Optimization (4 weeks)</a:t>
            </a:r>
          </a:p>
          <a:p>
            <a:r>
              <a:t>• Phase 5: Go-Live &amp; Support (2 weeks)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Challenges and Current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Current Challenges:</a:t>
            </a:r>
          </a:p>
          <a:p>
            <a:r>
              <a:rPr dirty="0"/>
              <a:t>• Data Volume: 15-20 GB daily data ingestion in local NAS Drive</a:t>
            </a:r>
          </a:p>
          <a:p>
            <a:r>
              <a:rPr dirty="0"/>
              <a:t>• Scalability Issues in Business Intelligence Unit (BIU)</a:t>
            </a:r>
          </a:p>
          <a:p>
            <a:r>
              <a:rPr dirty="0"/>
              <a:t>• Performance bottlenecks in existing infrastructure</a:t>
            </a:r>
          </a:p>
          <a:p>
            <a:r>
              <a:rPr dirty="0"/>
              <a:t>• Growing storage requirements</a:t>
            </a:r>
          </a:p>
          <a:p>
            <a:r>
              <a:rPr dirty="0"/>
              <a:t>• Limited data processing capabilities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Proposed AWS Architecture Components:</a:t>
            </a:r>
          </a:p>
          <a:p>
            <a:r>
              <a:rPr dirty="0"/>
              <a:t>• Amazon S3 for scalable storage</a:t>
            </a:r>
          </a:p>
          <a:p>
            <a:r>
              <a:rPr dirty="0"/>
              <a:t>• AWS Glue for ETL processing</a:t>
            </a:r>
          </a:p>
          <a:p>
            <a:r>
              <a:rPr dirty="0"/>
              <a:t>• Amazon Redshift for data warehousing</a:t>
            </a:r>
          </a:p>
          <a:p>
            <a:r>
              <a:rPr dirty="0"/>
              <a:t>• AWS IAM for security management</a:t>
            </a:r>
          </a:p>
          <a:p>
            <a:r>
              <a:rPr dirty="0"/>
              <a:t>• VPC for network isolation</a:t>
            </a:r>
          </a:p>
          <a:p>
            <a:r>
              <a:rPr dirty="0"/>
              <a:t>• AWS KMS for encryption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Storage Strategy - S3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S3 Layer Structure:</a:t>
            </a:r>
          </a:p>
          <a:p>
            <a:r>
              <a:rPr dirty="0"/>
              <a:t>• Raw Layer (Bronze)</a:t>
            </a:r>
          </a:p>
          <a:p>
            <a:r>
              <a:rPr dirty="0"/>
              <a:t>• Processed Layer (Silver)</a:t>
            </a:r>
          </a:p>
          <a:p>
            <a:r>
              <a:rPr dirty="0"/>
              <a:t>• Curated Layer (Gold)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dirty="0"/>
              <a:t>Storage Features:</a:t>
            </a:r>
          </a:p>
          <a:p>
            <a:r>
              <a:rPr dirty="0"/>
              <a:t>• Parquet format implementation</a:t>
            </a:r>
          </a:p>
          <a:p>
            <a:r>
              <a:rPr dirty="0"/>
              <a:t>• Snappy compression</a:t>
            </a:r>
          </a:p>
          <a:p>
            <a:r>
              <a:rPr dirty="0"/>
              <a:t>• Lifecycle policies</a:t>
            </a:r>
          </a:p>
          <a:p>
            <a:r>
              <a:rPr dirty="0"/>
              <a:t>• Versioning enabled</a:t>
            </a:r>
          </a:p>
          <a:p>
            <a:r>
              <a:rPr dirty="0"/>
              <a:t>• Cross-region replication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Ingestion and Migration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Ingestion Approach:</a:t>
            </a:r>
          </a:p>
          <a:p>
            <a:r>
              <a:rPr dirty="0"/>
              <a:t>• Third-party vendor integration for data migration</a:t>
            </a:r>
          </a:p>
          <a:p>
            <a:r>
              <a:rPr dirty="0"/>
              <a:t>• Automated data ingestion pipelines</a:t>
            </a:r>
          </a:p>
          <a:p>
            <a:r>
              <a:rPr dirty="0"/>
              <a:t>• Real-time and batch processing capabilities</a:t>
            </a:r>
          </a:p>
          <a:p>
            <a:r>
              <a:rPr dirty="0"/>
              <a:t>• Data validation at ingestion</a:t>
            </a:r>
          </a:p>
          <a:p>
            <a:r>
              <a:rPr dirty="0"/>
              <a:t>• Error handling and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Implementation - IAM &amp;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IAM Configuration:</a:t>
            </a:r>
          </a:p>
          <a:p>
            <a:r>
              <a:t>• Role-based access control</a:t>
            </a:r>
          </a:p>
          <a:p>
            <a:r>
              <a:t>• Bucket-specific policies</a:t>
            </a:r>
          </a:p>
          <a:p>
            <a:r>
              <a:t>• User group management</a:t>
            </a:r>
          </a:p>
          <a:p>
            <a:r>
              <a:t>• Least privilege principle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VPC Setup:</a:t>
            </a:r>
          </a:p>
          <a:p>
            <a:r>
              <a:t>• Mumbai region deployment</a:t>
            </a:r>
          </a:p>
          <a:p>
            <a:r>
              <a:t>• Private subnets</a:t>
            </a:r>
          </a:p>
          <a:p>
            <a:r>
              <a:t>• Security groups</a:t>
            </a:r>
          </a:p>
          <a:p>
            <a:r>
              <a:t>• Network ACLs</a:t>
            </a:r>
          </a:p>
          <a:p>
            <a:r>
              <a:t>• VPC endpoints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Glue ETL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ETL Process:</a:t>
            </a:r>
          </a:p>
          <a:p>
            <a:r>
              <a:rPr dirty="0"/>
              <a:t>• Custom transformation jobs</a:t>
            </a:r>
          </a:p>
          <a:p>
            <a:r>
              <a:rPr dirty="0"/>
              <a:t>• Partitioning strategy</a:t>
            </a:r>
          </a:p>
          <a:p>
            <a:r>
              <a:rPr dirty="0"/>
              <a:t>• Data cataloging</a:t>
            </a:r>
          </a:p>
          <a:p>
            <a:r>
              <a:rPr dirty="0"/>
              <a:t>• Job scheduling and monitoring</a:t>
            </a:r>
          </a:p>
          <a:p>
            <a:r>
              <a:rPr dirty="0"/>
              <a:t>• Error handling and notifications</a:t>
            </a:r>
          </a:p>
          <a:p>
            <a:r>
              <a:rPr dirty="0"/>
              <a:t>• Performance optimization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Quality and Transformation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Management:</a:t>
            </a:r>
          </a:p>
          <a:p>
            <a:r>
              <a:rPr dirty="0"/>
              <a:t>• Data quality checks</a:t>
            </a:r>
          </a:p>
          <a:p>
            <a:r>
              <a:rPr dirty="0"/>
              <a:t>• Data profiling</a:t>
            </a:r>
          </a:p>
          <a:p>
            <a:r>
              <a:rPr dirty="0"/>
              <a:t>• Data enrichment</a:t>
            </a:r>
          </a:p>
          <a:p>
            <a:r>
              <a:rPr dirty="0"/>
              <a:t>• Data masking for PII</a:t>
            </a:r>
          </a:p>
          <a:p>
            <a:r>
              <a:rPr dirty="0"/>
              <a:t>• Schema validation</a:t>
            </a:r>
          </a:p>
          <a:p>
            <a:r>
              <a:rPr dirty="0"/>
              <a:t>• Data standardization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Redshift Implementation and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Redshift Configuration:</a:t>
            </a:r>
          </a:p>
          <a:p>
            <a:r>
              <a:t>• Distribution key strategy</a:t>
            </a:r>
          </a:p>
          <a:p>
            <a:r>
              <a:t>• Sort key implementation</a:t>
            </a:r>
          </a:p>
          <a:p>
            <a:r>
              <a:t>• Vacuum operations</a:t>
            </a:r>
          </a:p>
          <a:p>
            <a:r>
              <a:t>• Workload Management (WLM)</a:t>
            </a:r>
          </a:p>
          <a:p>
            <a:r>
              <a:t>• Query optimization</a:t>
            </a:r>
          </a:p>
          <a:p>
            <a:r>
              <a:t>• Performance monitoring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Black"/>
        <a:ea typeface=""/>
        <a:cs typeface=""/>
      </a:majorFont>
      <a:minorFont>
        <a:latin typeface="Source Sans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463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Source Sans Pro Black</vt:lpstr>
      <vt:lpstr>Source Sans Pro Light</vt:lpstr>
      <vt:lpstr>Office Theme</vt:lpstr>
      <vt:lpstr>AWS Cloud Data Engineering Solution for Banking Sector</vt:lpstr>
      <vt:lpstr>Business Challenges and Current Architecture</vt:lpstr>
      <vt:lpstr>AWS Solution Overview</vt:lpstr>
      <vt:lpstr>Data Storage Strategy - S3 Layers</vt:lpstr>
      <vt:lpstr>Data Ingestion and Migration Strategy</vt:lpstr>
      <vt:lpstr>Security Implementation - IAM &amp; VPC</vt:lpstr>
      <vt:lpstr>AWS Glue ETL Implementation</vt:lpstr>
      <vt:lpstr>Data Quality and Transformation Strategy</vt:lpstr>
      <vt:lpstr>Redshift Implementation and Optimization</vt:lpstr>
      <vt:lpstr>Data Archival and Lifecycle Management</vt:lpstr>
      <vt:lpstr>Cost Analysis and Benefits</vt:lpstr>
      <vt:lpstr>Implementation Timeline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Data Engineering Solution for Banking Sector</dc:title>
  <dc:creator>Aditya Patil</dc:creator>
  <cp:lastModifiedBy>Mayurkumar Surani</cp:lastModifiedBy>
  <cp:revision>13</cp:revision>
  <dcterms:created xsi:type="dcterms:W3CDTF">2024-09-01T20:31:39Z</dcterms:created>
  <dcterms:modified xsi:type="dcterms:W3CDTF">2024-10-24T09:17:19Z</dcterms:modified>
</cp:coreProperties>
</file>