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354" r:id="rId2"/>
    <p:sldId id="35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SGNz8B9+ztpXZDXnQlv/UJj4+b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114B58-79E6-2F6B-9154-5BC7C36DA755}" name="Zachary Sharpe" initials="ZS" userId="S::gr6935@wayne.edu::fb390ea9-f0d2-44d2-9ef9-f4fa829248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8/10/relationships/authors" Target="authors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64B6AAF-02AD-CC87-0E9C-4AF74BB15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917b1955_0_0:notes">
            <a:extLst>
              <a:ext uri="{FF2B5EF4-FFF2-40B4-BE49-F238E27FC236}">
                <a16:creationId xmlns:a16="http://schemas.microsoft.com/office/drawing/2014/main" id="{964981CB-0548-EBD4-5D7F-B69D5F14A0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26b917b1955_0_0:notes">
            <a:extLst>
              <a:ext uri="{FF2B5EF4-FFF2-40B4-BE49-F238E27FC236}">
                <a16:creationId xmlns:a16="http://schemas.microsoft.com/office/drawing/2014/main" id="{474B5E9C-3511-0716-0066-9AF80263B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95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 Slide">
  <p:cSld name="Main 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ctrTitle"/>
          </p:nvPr>
        </p:nvSpPr>
        <p:spPr>
          <a:xfrm>
            <a:off x="1524000" y="3428999"/>
            <a:ext cx="9144000" cy="12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ubTitle" idx="1"/>
          </p:nvPr>
        </p:nvSpPr>
        <p:spPr>
          <a:xfrm>
            <a:off x="1524000" y="4975761"/>
            <a:ext cx="9144000" cy="86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" name="Google Shape;15;p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92" t="24928" r="3310" b="19757"/>
          <a:stretch/>
        </p:blipFill>
        <p:spPr>
          <a:xfrm>
            <a:off x="2492674" y="1150085"/>
            <a:ext cx="7206652" cy="200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51" y="5842659"/>
            <a:ext cx="1119306" cy="697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08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 rot="5400000">
            <a:off x="7462382" y="1627644"/>
            <a:ext cx="5153937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128382" y="-925056"/>
            <a:ext cx="51539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5" name="Google Shape;75;p16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0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/Background">
  <p:cSld name="Section Header w/Backgroun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6" descr="A group of people sitting in a room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831850" y="1908036"/>
            <a:ext cx="10515600" cy="119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831850" y="3627299"/>
            <a:ext cx="10515600" cy="5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 rotWithShape="1">
          <a:blip r:embed="rId3">
            <a:alphaModFix amt="65000"/>
          </a:blip>
          <a:srcRect/>
          <a:stretch/>
        </p:blipFill>
        <p:spPr>
          <a:xfrm>
            <a:off x="10794672" y="6054951"/>
            <a:ext cx="892161" cy="55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 rotWithShape="1">
          <a:blip r:embed="rId4">
            <a:alphaModFix amt="65000"/>
          </a:blip>
          <a:srcRect t="18858" b="16482"/>
          <a:stretch/>
        </p:blipFill>
        <p:spPr>
          <a:xfrm>
            <a:off x="505167" y="6055022"/>
            <a:ext cx="1813432" cy="558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5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8200" y="1506538"/>
            <a:ext cx="10515600" cy="395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" name="Google Shape;27;p7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68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ank">
  <p:cSld name="Section Header 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1850" y="1908036"/>
            <a:ext cx="10515600" cy="119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1850" y="3627299"/>
            <a:ext cx="10515600" cy="51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2" name="Google Shape;32;p8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9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74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74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8" name="Google Shape;38;p9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992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06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06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10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20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66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65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9" name="Google Shape;59;p13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9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59318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52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5" name="Google Shape;65;p14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42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 rot="5400000">
            <a:off x="4229327" y="-1565502"/>
            <a:ext cx="373334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0" name="Google Shape;70;p15" descr="MCIRCC-BlankSlide.png"/>
          <p:cNvPicPr preferRelativeResize="0"/>
          <p:nvPr/>
        </p:nvPicPr>
        <p:blipFill rotWithShape="1">
          <a:blip r:embed="rId2">
            <a:alphaModFix/>
          </a:blip>
          <a:srcRect l="-1" r="96569"/>
          <a:stretch/>
        </p:blipFill>
        <p:spPr>
          <a:xfrm>
            <a:off x="0" y="1"/>
            <a:ext cx="418353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8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4" descr="A group of people in a room&#10;&#10;Description automatically generated with medium confidenc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0798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7B013B3-2FAF-A5C9-F592-8171CF647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b917b1955_0_0">
            <a:extLst>
              <a:ext uri="{FF2B5EF4-FFF2-40B4-BE49-F238E27FC236}">
                <a16:creationId xmlns:a16="http://schemas.microsoft.com/office/drawing/2014/main" id="{7D8C4F45-331A-3793-C042-46C26FA12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4668" y="779399"/>
            <a:ext cx="4696335" cy="114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Diastolic blood pressure (DBP): proxy for coronary perfusion pressure when only arterial line available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93;g26b917b1955_0_0">
            <a:extLst>
              <a:ext uri="{FF2B5EF4-FFF2-40B4-BE49-F238E27FC236}">
                <a16:creationId xmlns:a16="http://schemas.microsoft.com/office/drawing/2014/main" id="{4E7FE19A-771B-C516-C5D2-B2C222420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Cardiac Arrest: Problem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1BB7C-80EE-4DE1-6294-B09633CAFA10}"/>
              </a:ext>
            </a:extLst>
          </p:cNvPr>
          <p:cNvSpPr txBox="1"/>
          <p:nvPr/>
        </p:nvSpPr>
        <p:spPr>
          <a:xfrm>
            <a:off x="466504" y="5342099"/>
            <a:ext cx="5387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Many solutions for annotating the systolic and diastolic pressure </a:t>
            </a:r>
            <a:r>
              <a:rPr lang="en-US" sz="1600" b="1" dirty="0"/>
              <a:t>during spontaneous beating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exist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noProof="0" dirty="0"/>
              <a:t>Limited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work has been done for automatic analysis of waveforms during chest compressions in CPR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20C5F6-5BAC-C5A2-706D-F890A16E1A9A}"/>
              </a:ext>
            </a:extLst>
          </p:cNvPr>
          <p:cNvGrpSpPr/>
          <p:nvPr/>
        </p:nvGrpSpPr>
        <p:grpSpPr>
          <a:xfrm>
            <a:off x="5984761" y="4364310"/>
            <a:ext cx="5954633" cy="1821328"/>
            <a:chOff x="8419287" y="3271760"/>
            <a:chExt cx="4918906" cy="148159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34BC17-AC7A-02C5-1324-7AE636645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0459" y="3271760"/>
              <a:ext cx="2607734" cy="148159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ED3897-D7D4-A3C0-17A7-5C706C7CC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9287" y="3273982"/>
              <a:ext cx="2221288" cy="133401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7103F-D06B-334D-FD8A-0CE704228411}"/>
              </a:ext>
            </a:extLst>
          </p:cNvPr>
          <p:cNvGrpSpPr/>
          <p:nvPr/>
        </p:nvGrpSpPr>
        <p:grpSpPr>
          <a:xfrm>
            <a:off x="5803692" y="415182"/>
            <a:ext cx="6556132" cy="3946002"/>
            <a:chOff x="5635868" y="644649"/>
            <a:chExt cx="6556132" cy="394600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826E436-074B-8D66-7149-8585F5E41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5868" y="901829"/>
              <a:ext cx="6556132" cy="368882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7A4902-6255-152C-390F-0D8F6BDEB186}"/>
                </a:ext>
              </a:extLst>
            </p:cNvPr>
            <p:cNvSpPr txBox="1"/>
            <p:nvPr/>
          </p:nvSpPr>
          <p:spPr>
            <a:xfrm>
              <a:off x="8297152" y="644649"/>
              <a:ext cx="1312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End-Diastolic</a:t>
              </a:r>
            </a:p>
          </p:txBody>
        </p:sp>
      </p:grpSp>
      <p:sp>
        <p:nvSpPr>
          <p:cNvPr id="3" name="Google Shape;92;g26b917b1955_0_0">
            <a:extLst>
              <a:ext uri="{FF2B5EF4-FFF2-40B4-BE49-F238E27FC236}">
                <a16:creationId xmlns:a16="http://schemas.microsoft.com/office/drawing/2014/main" id="{935A490A-800A-EB24-3F15-83A4CD56213A}"/>
              </a:ext>
            </a:extLst>
          </p:cNvPr>
          <p:cNvSpPr txBox="1">
            <a:spLocks/>
          </p:cNvSpPr>
          <p:nvPr/>
        </p:nvSpPr>
        <p:spPr>
          <a:xfrm>
            <a:off x="564667" y="2077915"/>
            <a:ext cx="4696335" cy="103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SzPts val="1800"/>
              <a:buFont typeface="Arial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Decompressions during cardiopulmonary resuscitation may generate distal arterial pressure drops and retrograde flow</a:t>
            </a:r>
          </a:p>
          <a:p>
            <a:pPr marL="114300" indent="0">
              <a:spcBef>
                <a:spcPts val="0"/>
              </a:spcBef>
              <a:buSzPts val="1800"/>
              <a:buFont typeface="Arial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92;g26b917b1955_0_0">
            <a:extLst>
              <a:ext uri="{FF2B5EF4-FFF2-40B4-BE49-F238E27FC236}">
                <a16:creationId xmlns:a16="http://schemas.microsoft.com/office/drawing/2014/main" id="{348DFC12-195C-A8EF-1A23-AE44FBB54E97}"/>
              </a:ext>
            </a:extLst>
          </p:cNvPr>
          <p:cNvSpPr txBox="1">
            <a:spLocks/>
          </p:cNvSpPr>
          <p:nvPr/>
        </p:nvSpPr>
        <p:spPr>
          <a:xfrm>
            <a:off x="564667" y="3453646"/>
            <a:ext cx="4696335" cy="182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Font typeface="Arial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cause issues when trying to use standard peak/local minima detection to analyze waveforms</a:t>
            </a:r>
          </a:p>
          <a:p>
            <a:pPr marL="400050" indent="-285750">
              <a:spcBef>
                <a:spcPts val="0"/>
              </a:spcBef>
              <a:buSzPts val="18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 embedded on pressure monitors may have challenges</a:t>
            </a:r>
          </a:p>
          <a:p>
            <a:pPr marL="114300" indent="0">
              <a:spcBef>
                <a:spcPts val="0"/>
              </a:spcBef>
              <a:buSzPts val="1800"/>
              <a:buFont typeface="Arial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ts val="0"/>
              </a:spcBef>
              <a:buSzPts val="1800"/>
              <a:buFont typeface="Arial"/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A0B29-ABA1-979F-DE2B-1366655D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59646"/>
            <a:ext cx="10515600" cy="5785597"/>
          </a:xfrm>
        </p:spPr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US" dirty="0"/>
              <a:t>NumPy array of shape </a:t>
            </a:r>
            <a:r>
              <a:rPr lang="en-US" b="1" dirty="0"/>
              <a:t>(2 x 6800 x 400)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dirty="0"/>
              <a:t>The two matrices that make up the first dimension are:</a:t>
            </a:r>
          </a:p>
          <a:p>
            <a:pPr marL="76200" indent="0">
              <a:buNone/>
            </a:pPr>
            <a:r>
              <a:rPr lang="en-US" b="1" dirty="0"/>
              <a:t>Input Data</a:t>
            </a:r>
            <a:r>
              <a:rPr lang="en-US" dirty="0"/>
              <a:t>: 6,800 x 400 (# segments x # samples @ 200 Hz) of raw arterial waveform data across both chest compressions and normal beats</a:t>
            </a:r>
          </a:p>
          <a:p>
            <a:pPr marL="76200" indent="0">
              <a:buNone/>
            </a:pPr>
            <a:r>
              <a:rPr lang="en-US" b="1" dirty="0"/>
              <a:t>Label Data</a:t>
            </a:r>
            <a:r>
              <a:rPr lang="en-US" dirty="0"/>
              <a:t>: 6,800 x 400 segments containing class labels for each of the 400 datapoints in a waveform segment</a:t>
            </a:r>
          </a:p>
          <a:p>
            <a:pPr marL="76200" indent="0">
              <a:buNone/>
            </a:pPr>
            <a:r>
              <a:rPr lang="en-US" sz="1800" b="1" dirty="0"/>
              <a:t>0</a:t>
            </a:r>
            <a:r>
              <a:rPr lang="en-US" sz="1800" dirty="0"/>
              <a:t>: nothing</a:t>
            </a:r>
          </a:p>
          <a:p>
            <a:pPr marL="76200" indent="0">
              <a:buNone/>
            </a:pPr>
            <a:r>
              <a:rPr lang="en-US" sz="1800" b="1" dirty="0"/>
              <a:t>1</a:t>
            </a:r>
            <a:r>
              <a:rPr lang="en-US" sz="1800" dirty="0"/>
              <a:t>: diastolic point during chest compression</a:t>
            </a:r>
          </a:p>
          <a:p>
            <a:pPr marL="76200" indent="0">
              <a:buNone/>
            </a:pPr>
            <a:r>
              <a:rPr lang="en-US" sz="1800" b="1" dirty="0"/>
              <a:t>2</a:t>
            </a:r>
            <a:r>
              <a:rPr lang="en-US" sz="1800" dirty="0"/>
              <a:t>: systolic point during chest compression</a:t>
            </a:r>
          </a:p>
          <a:p>
            <a:pPr marL="76200" indent="0">
              <a:buNone/>
            </a:pPr>
            <a:r>
              <a:rPr lang="en-US" sz="1800" b="1" dirty="0"/>
              <a:t>3</a:t>
            </a:r>
            <a:r>
              <a:rPr lang="en-US" sz="1800" dirty="0"/>
              <a:t>: diastolic point during normal heartbeat</a:t>
            </a:r>
          </a:p>
          <a:p>
            <a:pPr marL="76200" indent="0">
              <a:buNone/>
            </a:pPr>
            <a:r>
              <a:rPr lang="en-US" sz="1800" b="1" dirty="0"/>
              <a:t>4</a:t>
            </a:r>
            <a:r>
              <a:rPr lang="en-US" sz="1800" dirty="0"/>
              <a:t>: systolic point during normal heartbeat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Each region around the point of interest is around 7 points wide</a:t>
            </a:r>
          </a:p>
          <a:p>
            <a:pPr marL="76200" indent="0">
              <a:buNone/>
            </a:pPr>
            <a:r>
              <a:rPr lang="en-US" dirty="0"/>
              <a:t>Please apply a machine learning approach to segment out the points </a:t>
            </a:r>
            <a:r>
              <a:rPr lang="en-US"/>
              <a:t>of interest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FBBB8-F87A-CA4B-9425-AFBEB156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9463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8053323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10523</TotalTime>
  <Words>214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1_Office Theme</vt:lpstr>
      <vt:lpstr>Cardiac Arrest: Problem</vt:lpstr>
      <vt:lpstr>Data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Murphy, Katelyn</dc:creator>
  <cp:lastModifiedBy>Sharpe, Zachary</cp:lastModifiedBy>
  <cp:revision>381</cp:revision>
  <dcterms:created xsi:type="dcterms:W3CDTF">2021-10-25T18:03:06Z</dcterms:created>
  <dcterms:modified xsi:type="dcterms:W3CDTF">2025-08-29T16:50:09Z</dcterms:modified>
</cp:coreProperties>
</file>