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85" r:id="rId5"/>
    <p:sldId id="284" r:id="rId6"/>
    <p:sldId id="283" r:id="rId7"/>
    <p:sldId id="282" r:id="rId8"/>
    <p:sldId id="293" r:id="rId9"/>
    <p:sldId id="287" r:id="rId10"/>
    <p:sldId id="288" r:id="rId11"/>
    <p:sldId id="290" r:id="rId12"/>
    <p:sldId id="289" r:id="rId13"/>
    <p:sldId id="291" r:id="rId14"/>
    <p:sldId id="294"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2" autoAdjust="0"/>
    <p:restoredTop sz="94681"/>
  </p:normalViewPr>
  <p:slideViewPr>
    <p:cSldViewPr snapToGrid="0" snapToObjects="1" showGuides="1">
      <p:cViewPr varScale="1">
        <p:scale>
          <a:sx n="85" d="100"/>
          <a:sy n="85" d="100"/>
        </p:scale>
        <p:origin x="590" y="62"/>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un\Year_profi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run\geography.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run\gender_count.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run\gender_count.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run\Age_Profit.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run\Age_count.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run\Income_Binned.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run\Age_Profit.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run\Age_count.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Yearly</a:t>
            </a:r>
            <a:r>
              <a:rPr lang="en-IN" baseline="0"/>
              <a:t> Profit Analysis </a:t>
            </a:r>
            <a:endParaRPr lang="en-IN"/>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536032708738465"/>
          <c:y val="0.1033970847529817"/>
          <c:w val="0.62274207587484876"/>
          <c:h val="0.83592410793082872"/>
        </c:manualLayout>
      </c:layout>
      <c:lineChart>
        <c:grouping val="standard"/>
        <c:varyColors val="0"/>
        <c:ser>
          <c:idx val="0"/>
          <c:order val="0"/>
          <c:tx>
            <c:strRef>
              <c:f>Year_profit!$B$11</c:f>
              <c:strCache>
                <c:ptCount val="1"/>
                <c:pt idx="0">
                  <c:v>Pink Cab</c:v>
                </c:pt>
              </c:strCache>
            </c:strRef>
          </c:tx>
          <c:spPr>
            <a:ln w="34925" cap="rnd">
              <a:solidFill>
                <a:srgbClr val="F612D0"/>
              </a:solidFill>
              <a:round/>
            </a:ln>
            <a:effectLst>
              <a:outerShdw blurRad="57150" dist="19050" dir="5400000" algn="ctr" rotWithShape="0">
                <a:srgbClr val="000000">
                  <a:alpha val="63000"/>
                </a:srgbClr>
              </a:outerShdw>
            </a:effectLst>
          </c:spPr>
          <c:marker>
            <c:symbol val="none"/>
          </c:marker>
          <c:dLbls>
            <c:dLbl>
              <c:idx val="0"/>
              <c:layout>
                <c:manualLayout>
                  <c:x val="-2.2792022792022793E-2"/>
                  <c:y val="-4.045512547061601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7DA-4F63-8711-3A79963A5459}"/>
                </c:ext>
              </c:extLst>
            </c:dLbl>
            <c:dLbl>
              <c:idx val="1"/>
              <c:layout>
                <c:manualLayout>
                  <c:x val="-4.2734930569576293E-2"/>
                  <c:y val="-3.3712471832057077E-2"/>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8.5327635327635321E-2"/>
                      <c:h val="8.0859814761183341E-2"/>
                    </c:manualLayout>
                  </c15:layout>
                </c:ext>
                <c:ext xmlns:c16="http://schemas.microsoft.com/office/drawing/2014/chart" uri="{C3380CC4-5D6E-409C-BE32-E72D297353CC}">
                  <c16:uniqueId val="{00000001-27DA-4F63-8711-3A79963A5459}"/>
                </c:ext>
              </c:extLst>
            </c:dLbl>
            <c:dLbl>
              <c:idx val="2"/>
              <c:layout>
                <c:manualLayout>
                  <c:x val="-4.843304843304843E-2"/>
                  <c:y val="5.056890683826989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7DA-4F63-8711-3A79963A5459}"/>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Year_profit!$A$12:$A$14</c:f>
              <c:numCache>
                <c:formatCode>General</c:formatCode>
                <c:ptCount val="3"/>
                <c:pt idx="0">
                  <c:v>2016</c:v>
                </c:pt>
                <c:pt idx="1">
                  <c:v>2017</c:v>
                </c:pt>
                <c:pt idx="2">
                  <c:v>2018</c:v>
                </c:pt>
              </c:numCache>
            </c:numRef>
          </c:cat>
          <c:val>
            <c:numRef>
              <c:f>Year_profit!$B$12:$B$14</c:f>
              <c:numCache>
                <c:formatCode>0.0</c:formatCode>
                <c:ptCount val="3"/>
                <c:pt idx="0">
                  <c:v>68.321819138755899</c:v>
                </c:pt>
                <c:pt idx="1">
                  <c:v>67.070838956498804</c:v>
                </c:pt>
                <c:pt idx="2">
                  <c:v>53.229689150460501</c:v>
                </c:pt>
              </c:numCache>
            </c:numRef>
          </c:val>
          <c:smooth val="0"/>
          <c:extLst>
            <c:ext xmlns:c16="http://schemas.microsoft.com/office/drawing/2014/chart" uri="{C3380CC4-5D6E-409C-BE32-E72D297353CC}">
              <c16:uniqueId val="{00000003-27DA-4F63-8711-3A79963A5459}"/>
            </c:ext>
          </c:extLst>
        </c:ser>
        <c:ser>
          <c:idx val="1"/>
          <c:order val="1"/>
          <c:tx>
            <c:strRef>
              <c:f>Year_profit!$C$11</c:f>
              <c:strCache>
                <c:ptCount val="1"/>
                <c:pt idx="0">
                  <c:v>Yellow Cab</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dLbls>
            <c:dLbl>
              <c:idx val="0"/>
              <c:layout>
                <c:manualLayout>
                  <c:x val="-1.709401709401712E-2"/>
                  <c:y val="4.719764638238532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7DA-4F63-8711-3A79963A5459}"/>
                </c:ext>
              </c:extLst>
            </c:dLbl>
            <c:dLbl>
              <c:idx val="1"/>
              <c:layout>
                <c:manualLayout>
                  <c:x val="-3.418803418803424E-2"/>
                  <c:y val="-3.708386501473134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7DA-4F63-8711-3A79963A5459}"/>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Year_profit!$A$12:$A$14</c:f>
              <c:numCache>
                <c:formatCode>General</c:formatCode>
                <c:ptCount val="3"/>
                <c:pt idx="0">
                  <c:v>2016</c:v>
                </c:pt>
                <c:pt idx="1">
                  <c:v>2017</c:v>
                </c:pt>
                <c:pt idx="2">
                  <c:v>2018</c:v>
                </c:pt>
              </c:numCache>
            </c:numRef>
          </c:cat>
          <c:val>
            <c:numRef>
              <c:f>Year_profit!$C$12:$C$14</c:f>
              <c:numCache>
                <c:formatCode>0.0</c:formatCode>
                <c:ptCount val="3"/>
                <c:pt idx="0">
                  <c:v>169.34782076143901</c:v>
                </c:pt>
                <c:pt idx="1">
                  <c:v>168.81705657456499</c:v>
                </c:pt>
                <c:pt idx="2">
                  <c:v>143.41612225817701</c:v>
                </c:pt>
              </c:numCache>
            </c:numRef>
          </c:val>
          <c:smooth val="0"/>
          <c:extLst>
            <c:ext xmlns:c16="http://schemas.microsoft.com/office/drawing/2014/chart" uri="{C3380CC4-5D6E-409C-BE32-E72D297353CC}">
              <c16:uniqueId val="{00000006-27DA-4F63-8711-3A79963A5459}"/>
            </c:ext>
          </c:extLst>
        </c:ser>
        <c:dLbls>
          <c:showLegendKey val="0"/>
          <c:showVal val="1"/>
          <c:showCatName val="0"/>
          <c:showSerName val="0"/>
          <c:showPercent val="0"/>
          <c:showBubbleSize val="0"/>
        </c:dLbls>
        <c:smooth val="0"/>
        <c:axId val="1216123663"/>
        <c:axId val="1216125583"/>
      </c:lineChart>
      <c:catAx>
        <c:axId val="121612366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6125583"/>
        <c:crosses val="autoZero"/>
        <c:auto val="1"/>
        <c:lblAlgn val="ctr"/>
        <c:lblOffset val="100"/>
        <c:noMultiLvlLbl val="0"/>
      </c:catAx>
      <c:valAx>
        <c:axId val="1216125583"/>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6123663"/>
        <c:crosses val="autoZero"/>
        <c:crossBetween val="between"/>
      </c:valAx>
      <c:spPr>
        <a:noFill/>
        <a:ln>
          <a:noFill/>
        </a:ln>
        <a:effectLst/>
      </c:spPr>
    </c:plotArea>
    <c:legend>
      <c:legendPos val="r"/>
      <c:layout>
        <c:manualLayout>
          <c:xMode val="edge"/>
          <c:yMode val="edge"/>
          <c:x val="0.74455705800016858"/>
          <c:y val="0.4931728154955885"/>
          <c:w val="0.23417087222744254"/>
          <c:h val="8.827918125275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Profit</a:t>
            </a:r>
            <a:r>
              <a:rPr lang="en-IN" baseline="0"/>
              <a:t> wise % Analysis accross regions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6096830581548051E-2"/>
          <c:y val="0.1647438987708954"/>
          <c:w val="0.95390316941845199"/>
          <c:h val="0.67012633036255087"/>
        </c:manualLayout>
      </c:layout>
      <c:barChart>
        <c:barDir val="col"/>
        <c:grouping val="clustered"/>
        <c:varyColors val="0"/>
        <c:ser>
          <c:idx val="0"/>
          <c:order val="0"/>
          <c:tx>
            <c:strRef>
              <c:f>Sheet1!$F$1</c:f>
              <c:strCache>
                <c:ptCount val="1"/>
                <c:pt idx="0">
                  <c:v>Pink cab Profit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Sheet1!$E$2:$E$20</c:f>
              <c:strCache>
                <c:ptCount val="19"/>
                <c:pt idx="0">
                  <c:v>NEW YORK NY</c:v>
                </c:pt>
                <c:pt idx="1">
                  <c:v>WASHINGTON DC</c:v>
                </c:pt>
                <c:pt idx="2">
                  <c:v>LOS ANGELES CA</c:v>
                </c:pt>
                <c:pt idx="3">
                  <c:v>CHICAGO IL</c:v>
                </c:pt>
                <c:pt idx="4">
                  <c:v>BOSTON MA</c:v>
                </c:pt>
                <c:pt idx="5">
                  <c:v>DALLAS TX</c:v>
                </c:pt>
                <c:pt idx="6">
                  <c:v>SILICON VALLEY</c:v>
                </c:pt>
                <c:pt idx="7">
                  <c:v>SAN DIEGO CA</c:v>
                </c:pt>
                <c:pt idx="8">
                  <c:v>ATLANTA GA</c:v>
                </c:pt>
                <c:pt idx="9">
                  <c:v>MIAMI FL</c:v>
                </c:pt>
                <c:pt idx="10">
                  <c:v>SEATTLE WA</c:v>
                </c:pt>
                <c:pt idx="11">
                  <c:v>AUSTIN TX</c:v>
                </c:pt>
                <c:pt idx="12">
                  <c:v>DENVER CO</c:v>
                </c:pt>
                <c:pt idx="13">
                  <c:v>ORANGE COUNTY</c:v>
                </c:pt>
                <c:pt idx="14">
                  <c:v>PHOENIX AZ</c:v>
                </c:pt>
                <c:pt idx="15">
                  <c:v>NASHVILLE TN</c:v>
                </c:pt>
                <c:pt idx="16">
                  <c:v>TUCSON AZ</c:v>
                </c:pt>
                <c:pt idx="17">
                  <c:v>PITTSBURGH PA</c:v>
                </c:pt>
                <c:pt idx="18">
                  <c:v>SACRAMENTO CA</c:v>
                </c:pt>
              </c:strCache>
            </c:strRef>
          </c:cat>
          <c:val>
            <c:numRef>
              <c:f>Sheet1!$F$2:$F$20</c:f>
              <c:numCache>
                <c:formatCode>0%</c:formatCode>
                <c:ptCount val="19"/>
                <c:pt idx="0">
                  <c:v>0.28479006697577164</c:v>
                </c:pt>
                <c:pt idx="1">
                  <c:v>3.6509207887762775E-2</c:v>
                </c:pt>
                <c:pt idx="2">
                  <c:v>0.21210899287042612</c:v>
                </c:pt>
                <c:pt idx="3">
                  <c:v>6.0053282691948977E-2</c:v>
                </c:pt>
                <c:pt idx="4">
                  <c:v>4.9366024137476747E-2</c:v>
                </c:pt>
                <c:pt idx="5">
                  <c:v>4.6596160072004704E-3</c:v>
                </c:pt>
                <c:pt idx="6">
                  <c:v>6.4109568962164826E-2</c:v>
                </c:pt>
                <c:pt idx="7">
                  <c:v>0.12019037271088016</c:v>
                </c:pt>
                <c:pt idx="8">
                  <c:v>1.80976322154312E-2</c:v>
                </c:pt>
                <c:pt idx="9">
                  <c:v>3.0580582391672984E-2</c:v>
                </c:pt>
                <c:pt idx="10">
                  <c:v>2.1250114592260585E-2</c:v>
                </c:pt>
                <c:pt idx="11">
                  <c:v>2.7781452565613752E-2</c:v>
                </c:pt>
                <c:pt idx="12">
                  <c:v>7.6469621898863464E-3</c:v>
                </c:pt>
                <c:pt idx="13">
                  <c:v>1.9217924128873572E-2</c:v>
                </c:pt>
                <c:pt idx="14">
                  <c:v>6.7070269346541887E-3</c:v>
                </c:pt>
                <c:pt idx="15">
                  <c:v>1.211240950472941E-2</c:v>
                </c:pt>
                <c:pt idx="16">
                  <c:v>1.1171265731837882E-2</c:v>
                </c:pt>
                <c:pt idx="17">
                  <c:v>3.2234180674875941E-3</c:v>
                </c:pt>
                <c:pt idx="18">
                  <c:v>1.0424079433920513E-2</c:v>
                </c:pt>
              </c:numCache>
            </c:numRef>
          </c:val>
          <c:extLst>
            <c:ext xmlns:c16="http://schemas.microsoft.com/office/drawing/2014/chart" uri="{C3380CC4-5D6E-409C-BE32-E72D297353CC}">
              <c16:uniqueId val="{00000000-CE26-431A-BC7D-ABA640212E28}"/>
            </c:ext>
          </c:extLst>
        </c:ser>
        <c:ser>
          <c:idx val="1"/>
          <c:order val="1"/>
          <c:tx>
            <c:strRef>
              <c:f>Sheet1!$G$1</c:f>
              <c:strCache>
                <c:ptCount val="1"/>
                <c:pt idx="0">
                  <c:v>Yellow cab Profit</c:v>
                </c:pt>
              </c:strCache>
            </c:strRef>
          </c:tx>
          <c:spPr>
            <a:solidFill>
              <a:schemeClr val="accent2"/>
            </a:solidFill>
            <a:ln>
              <a:noFill/>
            </a:ln>
            <a:effectLst/>
          </c:spPr>
          <c:invertIfNegative val="0"/>
          <c:dLbls>
            <c:dLbl>
              <c:idx val="0"/>
              <c:layout>
                <c:manualLayout>
                  <c:x val="2.3380093520374071E-2"/>
                  <c:y val="-2.616431187859771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26-431A-BC7D-ABA640212E28}"/>
                </c:ext>
              </c:extLst>
            </c:dLbl>
            <c:dLbl>
              <c:idx val="2"/>
              <c:layout>
                <c:manualLayout>
                  <c:x val="2.004008016032064E-2"/>
                  <c:y val="2.616431187859759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E26-431A-BC7D-ABA640212E2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Sheet1!$E$2:$E$20</c:f>
              <c:strCache>
                <c:ptCount val="19"/>
                <c:pt idx="0">
                  <c:v>NEW YORK NY</c:v>
                </c:pt>
                <c:pt idx="1">
                  <c:v>WASHINGTON DC</c:v>
                </c:pt>
                <c:pt idx="2">
                  <c:v>LOS ANGELES CA</c:v>
                </c:pt>
                <c:pt idx="3">
                  <c:v>CHICAGO IL</c:v>
                </c:pt>
                <c:pt idx="4">
                  <c:v>BOSTON MA</c:v>
                </c:pt>
                <c:pt idx="5">
                  <c:v>DALLAS TX</c:v>
                </c:pt>
                <c:pt idx="6">
                  <c:v>SILICON VALLEY</c:v>
                </c:pt>
                <c:pt idx="7">
                  <c:v>SAN DIEGO CA</c:v>
                </c:pt>
                <c:pt idx="8">
                  <c:v>ATLANTA GA</c:v>
                </c:pt>
                <c:pt idx="9">
                  <c:v>MIAMI FL</c:v>
                </c:pt>
                <c:pt idx="10">
                  <c:v>SEATTLE WA</c:v>
                </c:pt>
                <c:pt idx="11">
                  <c:v>AUSTIN TX</c:v>
                </c:pt>
                <c:pt idx="12">
                  <c:v>DENVER CO</c:v>
                </c:pt>
                <c:pt idx="13">
                  <c:v>ORANGE COUNTY</c:v>
                </c:pt>
                <c:pt idx="14">
                  <c:v>PHOENIX AZ</c:v>
                </c:pt>
                <c:pt idx="15">
                  <c:v>NASHVILLE TN</c:v>
                </c:pt>
                <c:pt idx="16">
                  <c:v>TUCSON AZ</c:v>
                </c:pt>
                <c:pt idx="17">
                  <c:v>PITTSBURGH PA</c:v>
                </c:pt>
                <c:pt idx="18">
                  <c:v>SACRAMENTO CA</c:v>
                </c:pt>
              </c:strCache>
            </c:strRef>
          </c:cat>
          <c:val>
            <c:numRef>
              <c:f>Sheet1!$G$2:$G$20</c:f>
              <c:numCache>
                <c:formatCode>0%</c:formatCode>
                <c:ptCount val="19"/>
                <c:pt idx="0">
                  <c:v>0.28479006697577164</c:v>
                </c:pt>
                <c:pt idx="1">
                  <c:v>3.6509207887762775E-2</c:v>
                </c:pt>
                <c:pt idx="2">
                  <c:v>0.21210899287042612</c:v>
                </c:pt>
                <c:pt idx="3">
                  <c:v>6.0053282691948977E-2</c:v>
                </c:pt>
                <c:pt idx="4">
                  <c:v>4.9366024137476747E-2</c:v>
                </c:pt>
                <c:pt idx="5">
                  <c:v>4.6596160072004704E-3</c:v>
                </c:pt>
                <c:pt idx="6">
                  <c:v>6.4109568962164826E-2</c:v>
                </c:pt>
                <c:pt idx="7">
                  <c:v>0.12019037271088016</c:v>
                </c:pt>
                <c:pt idx="8">
                  <c:v>1.80976322154312E-2</c:v>
                </c:pt>
                <c:pt idx="9">
                  <c:v>3.0580582391672984E-2</c:v>
                </c:pt>
                <c:pt idx="10">
                  <c:v>2.1250114592260585E-2</c:v>
                </c:pt>
                <c:pt idx="11">
                  <c:v>2.7781452565613752E-2</c:v>
                </c:pt>
                <c:pt idx="12">
                  <c:v>7.6469621898863464E-3</c:v>
                </c:pt>
                <c:pt idx="13">
                  <c:v>1.9217924128873572E-2</c:v>
                </c:pt>
                <c:pt idx="14">
                  <c:v>6.7070269346541887E-3</c:v>
                </c:pt>
                <c:pt idx="15">
                  <c:v>1.211240950472941E-2</c:v>
                </c:pt>
                <c:pt idx="16">
                  <c:v>1.1171265731837882E-2</c:v>
                </c:pt>
                <c:pt idx="17">
                  <c:v>3.2234180674875941E-3</c:v>
                </c:pt>
                <c:pt idx="18">
                  <c:v>1.0424079433920513E-2</c:v>
                </c:pt>
              </c:numCache>
            </c:numRef>
          </c:val>
          <c:extLst>
            <c:ext xmlns:c16="http://schemas.microsoft.com/office/drawing/2014/chart" uri="{C3380CC4-5D6E-409C-BE32-E72D297353CC}">
              <c16:uniqueId val="{00000003-CE26-431A-BC7D-ABA640212E28}"/>
            </c:ext>
          </c:extLst>
        </c:ser>
        <c:dLbls>
          <c:showLegendKey val="0"/>
          <c:showVal val="0"/>
          <c:showCatName val="0"/>
          <c:showSerName val="0"/>
          <c:showPercent val="0"/>
          <c:showBubbleSize val="0"/>
        </c:dLbls>
        <c:gapWidth val="219"/>
        <c:overlap val="-27"/>
        <c:axId val="1932413439"/>
        <c:axId val="1932413919"/>
      </c:barChart>
      <c:catAx>
        <c:axId val="19324134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2413919"/>
        <c:crosses val="autoZero"/>
        <c:auto val="1"/>
        <c:lblAlgn val="ctr"/>
        <c:lblOffset val="100"/>
        <c:noMultiLvlLbl val="0"/>
      </c:catAx>
      <c:valAx>
        <c:axId val="193241391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24134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[gender_count.csv]Sheet2!PivotTable15</c:name>
    <c:fmtId val="19"/>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pivotFmt>
      <c:pivotFmt>
        <c:idx val="2"/>
        <c:spPr>
          <a:solidFill>
            <a:schemeClr val="accent2"/>
          </a:solidFill>
          <a:ln>
            <a:noFill/>
          </a:ln>
          <a:effectLst/>
        </c:spP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Sheet2!$B$5:$B$6</c:f>
              <c:strCache>
                <c:ptCount val="1"/>
                <c:pt idx="0">
                  <c:v>Female</c:v>
                </c:pt>
              </c:strCache>
            </c:strRef>
          </c:tx>
          <c:spPr>
            <a:solidFill>
              <a:schemeClr val="accent1"/>
            </a:solidFill>
            <a:ln>
              <a:noFill/>
            </a:ln>
            <a:effectLst/>
          </c:spPr>
          <c:invertIfNegative val="0"/>
          <c:cat>
            <c:strRef>
              <c:f>Sheet2!$A$7:$A$26</c:f>
              <c:strCache>
                <c:ptCount val="19"/>
                <c:pt idx="0">
                  <c:v>ATLANTA GA</c:v>
                </c:pt>
                <c:pt idx="1">
                  <c:v>AUSTIN TX</c:v>
                </c:pt>
                <c:pt idx="2">
                  <c:v>BOSTON MA</c:v>
                </c:pt>
                <c:pt idx="3">
                  <c:v>CHICAGO IL</c:v>
                </c:pt>
                <c:pt idx="4">
                  <c:v>DALLAS TX</c:v>
                </c:pt>
                <c:pt idx="5">
                  <c:v>DENVER CO</c:v>
                </c:pt>
                <c:pt idx="6">
                  <c:v>LOS ANGELES CA</c:v>
                </c:pt>
                <c:pt idx="7">
                  <c:v>MIAMI FL</c:v>
                </c:pt>
                <c:pt idx="8">
                  <c:v>NASHVILLE TN</c:v>
                </c:pt>
                <c:pt idx="9">
                  <c:v>NEW YORK NY</c:v>
                </c:pt>
                <c:pt idx="10">
                  <c:v>ORANGE COUNTY</c:v>
                </c:pt>
                <c:pt idx="11">
                  <c:v>PHOENIX AZ</c:v>
                </c:pt>
                <c:pt idx="12">
                  <c:v>PITTSBURGH PA</c:v>
                </c:pt>
                <c:pt idx="13">
                  <c:v>SACRAMENTO CA</c:v>
                </c:pt>
                <c:pt idx="14">
                  <c:v>SAN DIEGO CA</c:v>
                </c:pt>
                <c:pt idx="15">
                  <c:v>SEATTLE WA</c:v>
                </c:pt>
                <c:pt idx="16">
                  <c:v>SILICON VALLEY</c:v>
                </c:pt>
                <c:pt idx="17">
                  <c:v>TUCSON AZ</c:v>
                </c:pt>
                <c:pt idx="18">
                  <c:v>WASHINGTON DC</c:v>
                </c:pt>
              </c:strCache>
            </c:strRef>
          </c:cat>
          <c:val>
            <c:numRef>
              <c:f>Sheet2!$B$7:$B$26</c:f>
              <c:numCache>
                <c:formatCode>General</c:formatCode>
                <c:ptCount val="19"/>
                <c:pt idx="0">
                  <c:v>884</c:v>
                </c:pt>
                <c:pt idx="1">
                  <c:v>927</c:v>
                </c:pt>
                <c:pt idx="2">
                  <c:v>2356</c:v>
                </c:pt>
                <c:pt idx="3">
                  <c:v>3605</c:v>
                </c:pt>
                <c:pt idx="4">
                  <c:v>644</c:v>
                </c:pt>
                <c:pt idx="5">
                  <c:v>653</c:v>
                </c:pt>
                <c:pt idx="6">
                  <c:v>8666</c:v>
                </c:pt>
                <c:pt idx="7">
                  <c:v>972</c:v>
                </c:pt>
                <c:pt idx="8">
                  <c:v>861</c:v>
                </c:pt>
                <c:pt idx="9">
                  <c:v>5578</c:v>
                </c:pt>
                <c:pt idx="10">
                  <c:v>765</c:v>
                </c:pt>
                <c:pt idx="11">
                  <c:v>439</c:v>
                </c:pt>
                <c:pt idx="12">
                  <c:v>367</c:v>
                </c:pt>
                <c:pt idx="13">
                  <c:v>683</c:v>
                </c:pt>
                <c:pt idx="14">
                  <c:v>5017</c:v>
                </c:pt>
                <c:pt idx="15">
                  <c:v>1248</c:v>
                </c:pt>
                <c:pt idx="16">
                  <c:v>1894</c:v>
                </c:pt>
                <c:pt idx="17">
                  <c:v>377</c:v>
                </c:pt>
                <c:pt idx="18">
                  <c:v>1544</c:v>
                </c:pt>
              </c:numCache>
            </c:numRef>
          </c:val>
          <c:extLst>
            <c:ext xmlns:c16="http://schemas.microsoft.com/office/drawing/2014/chart" uri="{C3380CC4-5D6E-409C-BE32-E72D297353CC}">
              <c16:uniqueId val="{00000000-6484-4D6C-9E50-3C6CBB5287FD}"/>
            </c:ext>
          </c:extLst>
        </c:ser>
        <c:ser>
          <c:idx val="1"/>
          <c:order val="1"/>
          <c:tx>
            <c:strRef>
              <c:f>Sheet2!$C$5:$C$6</c:f>
              <c:strCache>
                <c:ptCount val="1"/>
                <c:pt idx="0">
                  <c:v>Male</c:v>
                </c:pt>
              </c:strCache>
            </c:strRef>
          </c:tx>
          <c:spPr>
            <a:solidFill>
              <a:schemeClr val="accent2"/>
            </a:solidFill>
            <a:ln>
              <a:noFill/>
            </a:ln>
            <a:effectLst/>
          </c:spPr>
          <c:invertIfNegative val="0"/>
          <c:cat>
            <c:strRef>
              <c:f>Sheet2!$A$7:$A$26</c:f>
              <c:strCache>
                <c:ptCount val="19"/>
                <c:pt idx="0">
                  <c:v>ATLANTA GA</c:v>
                </c:pt>
                <c:pt idx="1">
                  <c:v>AUSTIN TX</c:v>
                </c:pt>
                <c:pt idx="2">
                  <c:v>BOSTON MA</c:v>
                </c:pt>
                <c:pt idx="3">
                  <c:v>CHICAGO IL</c:v>
                </c:pt>
                <c:pt idx="4">
                  <c:v>DALLAS TX</c:v>
                </c:pt>
                <c:pt idx="5">
                  <c:v>DENVER CO</c:v>
                </c:pt>
                <c:pt idx="6">
                  <c:v>LOS ANGELES CA</c:v>
                </c:pt>
                <c:pt idx="7">
                  <c:v>MIAMI FL</c:v>
                </c:pt>
                <c:pt idx="8">
                  <c:v>NASHVILLE TN</c:v>
                </c:pt>
                <c:pt idx="9">
                  <c:v>NEW YORK NY</c:v>
                </c:pt>
                <c:pt idx="10">
                  <c:v>ORANGE COUNTY</c:v>
                </c:pt>
                <c:pt idx="11">
                  <c:v>PHOENIX AZ</c:v>
                </c:pt>
                <c:pt idx="12">
                  <c:v>PITTSBURGH PA</c:v>
                </c:pt>
                <c:pt idx="13">
                  <c:v>SACRAMENTO CA</c:v>
                </c:pt>
                <c:pt idx="14">
                  <c:v>SAN DIEGO CA</c:v>
                </c:pt>
                <c:pt idx="15">
                  <c:v>SEATTLE WA</c:v>
                </c:pt>
                <c:pt idx="16">
                  <c:v>SILICON VALLEY</c:v>
                </c:pt>
                <c:pt idx="17">
                  <c:v>TUCSON AZ</c:v>
                </c:pt>
                <c:pt idx="18">
                  <c:v>WASHINGTON DC</c:v>
                </c:pt>
              </c:strCache>
            </c:strRef>
          </c:cat>
          <c:val>
            <c:numRef>
              <c:f>Sheet2!$C$7:$C$26</c:f>
              <c:numCache>
                <c:formatCode>General</c:formatCode>
                <c:ptCount val="19"/>
                <c:pt idx="0">
                  <c:v>878</c:v>
                </c:pt>
                <c:pt idx="1">
                  <c:v>941</c:v>
                </c:pt>
                <c:pt idx="2">
                  <c:v>2830</c:v>
                </c:pt>
                <c:pt idx="3">
                  <c:v>5756</c:v>
                </c:pt>
                <c:pt idx="4">
                  <c:v>736</c:v>
                </c:pt>
                <c:pt idx="5">
                  <c:v>741</c:v>
                </c:pt>
                <c:pt idx="6">
                  <c:v>11199</c:v>
                </c:pt>
                <c:pt idx="7">
                  <c:v>1030</c:v>
                </c:pt>
                <c:pt idx="8">
                  <c:v>980</c:v>
                </c:pt>
                <c:pt idx="9">
                  <c:v>8389</c:v>
                </c:pt>
                <c:pt idx="10">
                  <c:v>748</c:v>
                </c:pt>
                <c:pt idx="11">
                  <c:v>425</c:v>
                </c:pt>
                <c:pt idx="12">
                  <c:v>315</c:v>
                </c:pt>
                <c:pt idx="13">
                  <c:v>651</c:v>
                </c:pt>
                <c:pt idx="14">
                  <c:v>5655</c:v>
                </c:pt>
                <c:pt idx="15">
                  <c:v>1484</c:v>
                </c:pt>
                <c:pt idx="16">
                  <c:v>1903</c:v>
                </c:pt>
                <c:pt idx="17">
                  <c:v>422</c:v>
                </c:pt>
                <c:pt idx="18">
                  <c:v>2148</c:v>
                </c:pt>
              </c:numCache>
            </c:numRef>
          </c:val>
          <c:extLst>
            <c:ext xmlns:c16="http://schemas.microsoft.com/office/drawing/2014/chart" uri="{C3380CC4-5D6E-409C-BE32-E72D297353CC}">
              <c16:uniqueId val="{00000001-6484-4D6C-9E50-3C6CBB5287FD}"/>
            </c:ext>
          </c:extLst>
        </c:ser>
        <c:dLbls>
          <c:showLegendKey val="0"/>
          <c:showVal val="0"/>
          <c:showCatName val="0"/>
          <c:showSerName val="0"/>
          <c:showPercent val="0"/>
          <c:showBubbleSize val="0"/>
        </c:dLbls>
        <c:gapWidth val="219"/>
        <c:overlap val="100"/>
        <c:axId val="1315506223"/>
        <c:axId val="1319678559"/>
      </c:barChart>
      <c:catAx>
        <c:axId val="1315506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9678559"/>
        <c:crosses val="autoZero"/>
        <c:auto val="1"/>
        <c:lblAlgn val="ctr"/>
        <c:lblOffset val="100"/>
        <c:noMultiLvlLbl val="0"/>
      </c:catAx>
      <c:valAx>
        <c:axId val="13196785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55062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EFFD"/>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[gender_count.csv]Sheet2!PivotTable15</c:name>
    <c:fmtId val="22"/>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2578166937765873E-2"/>
          <c:y val="4.3478260869565216E-2"/>
          <c:w val="0.82570101399195606"/>
          <c:h val="0.62747536992658526"/>
        </c:manualLayout>
      </c:layout>
      <c:barChart>
        <c:barDir val="col"/>
        <c:grouping val="stacked"/>
        <c:varyColors val="0"/>
        <c:ser>
          <c:idx val="0"/>
          <c:order val="0"/>
          <c:tx>
            <c:strRef>
              <c:f>Sheet2!$B$5:$B$6</c:f>
              <c:strCache>
                <c:ptCount val="1"/>
                <c:pt idx="0">
                  <c:v>Female</c:v>
                </c:pt>
              </c:strCache>
            </c:strRef>
          </c:tx>
          <c:spPr>
            <a:solidFill>
              <a:schemeClr val="accent1"/>
            </a:solidFill>
            <a:ln>
              <a:noFill/>
            </a:ln>
            <a:effectLst/>
          </c:spPr>
          <c:invertIfNegative val="0"/>
          <c:cat>
            <c:strRef>
              <c:f>Sheet2!$A$7:$A$26</c:f>
              <c:strCache>
                <c:ptCount val="19"/>
                <c:pt idx="0">
                  <c:v>ATLANTA GA</c:v>
                </c:pt>
                <c:pt idx="1">
                  <c:v>AUSTIN TX</c:v>
                </c:pt>
                <c:pt idx="2">
                  <c:v>BOSTON MA</c:v>
                </c:pt>
                <c:pt idx="3">
                  <c:v>CHICAGO IL</c:v>
                </c:pt>
                <c:pt idx="4">
                  <c:v>DALLAS TX</c:v>
                </c:pt>
                <c:pt idx="5">
                  <c:v>DENVER CO</c:v>
                </c:pt>
                <c:pt idx="6">
                  <c:v>LOS ANGELES CA</c:v>
                </c:pt>
                <c:pt idx="7">
                  <c:v>MIAMI FL</c:v>
                </c:pt>
                <c:pt idx="8">
                  <c:v>NASHVILLE TN</c:v>
                </c:pt>
                <c:pt idx="9">
                  <c:v>NEW YORK NY</c:v>
                </c:pt>
                <c:pt idx="10">
                  <c:v>ORANGE COUNTY</c:v>
                </c:pt>
                <c:pt idx="11">
                  <c:v>PHOENIX AZ</c:v>
                </c:pt>
                <c:pt idx="12">
                  <c:v>PITTSBURGH PA</c:v>
                </c:pt>
                <c:pt idx="13">
                  <c:v>SACRAMENTO CA</c:v>
                </c:pt>
                <c:pt idx="14">
                  <c:v>SAN DIEGO CA</c:v>
                </c:pt>
                <c:pt idx="15">
                  <c:v>SEATTLE WA</c:v>
                </c:pt>
                <c:pt idx="16">
                  <c:v>SILICON VALLEY</c:v>
                </c:pt>
                <c:pt idx="17">
                  <c:v>TUCSON AZ</c:v>
                </c:pt>
                <c:pt idx="18">
                  <c:v>WASHINGTON DC</c:v>
                </c:pt>
              </c:strCache>
            </c:strRef>
          </c:cat>
          <c:val>
            <c:numRef>
              <c:f>Sheet2!$B$7:$B$26</c:f>
              <c:numCache>
                <c:formatCode>General</c:formatCode>
                <c:ptCount val="19"/>
                <c:pt idx="0">
                  <c:v>884</c:v>
                </c:pt>
                <c:pt idx="1">
                  <c:v>927</c:v>
                </c:pt>
                <c:pt idx="2">
                  <c:v>2356</c:v>
                </c:pt>
                <c:pt idx="3">
                  <c:v>3605</c:v>
                </c:pt>
                <c:pt idx="4">
                  <c:v>644</c:v>
                </c:pt>
                <c:pt idx="5">
                  <c:v>653</c:v>
                </c:pt>
                <c:pt idx="6">
                  <c:v>8666</c:v>
                </c:pt>
                <c:pt idx="7">
                  <c:v>972</c:v>
                </c:pt>
                <c:pt idx="8">
                  <c:v>861</c:v>
                </c:pt>
                <c:pt idx="9">
                  <c:v>5578</c:v>
                </c:pt>
                <c:pt idx="10">
                  <c:v>765</c:v>
                </c:pt>
                <c:pt idx="11">
                  <c:v>439</c:v>
                </c:pt>
                <c:pt idx="12">
                  <c:v>367</c:v>
                </c:pt>
                <c:pt idx="13">
                  <c:v>683</c:v>
                </c:pt>
                <c:pt idx="14">
                  <c:v>5017</c:v>
                </c:pt>
                <c:pt idx="15">
                  <c:v>1248</c:v>
                </c:pt>
                <c:pt idx="16">
                  <c:v>1894</c:v>
                </c:pt>
                <c:pt idx="17">
                  <c:v>377</c:v>
                </c:pt>
                <c:pt idx="18">
                  <c:v>1544</c:v>
                </c:pt>
              </c:numCache>
            </c:numRef>
          </c:val>
          <c:extLst>
            <c:ext xmlns:c16="http://schemas.microsoft.com/office/drawing/2014/chart" uri="{C3380CC4-5D6E-409C-BE32-E72D297353CC}">
              <c16:uniqueId val="{00000000-2199-47FA-83D7-257E93E8AB95}"/>
            </c:ext>
          </c:extLst>
        </c:ser>
        <c:ser>
          <c:idx val="1"/>
          <c:order val="1"/>
          <c:tx>
            <c:strRef>
              <c:f>Sheet2!$C$5:$C$6</c:f>
              <c:strCache>
                <c:ptCount val="1"/>
                <c:pt idx="0">
                  <c:v>Male</c:v>
                </c:pt>
              </c:strCache>
            </c:strRef>
          </c:tx>
          <c:spPr>
            <a:solidFill>
              <a:schemeClr val="accent2"/>
            </a:solidFill>
            <a:ln>
              <a:noFill/>
            </a:ln>
            <a:effectLst/>
          </c:spPr>
          <c:invertIfNegative val="0"/>
          <c:cat>
            <c:strRef>
              <c:f>Sheet2!$A$7:$A$26</c:f>
              <c:strCache>
                <c:ptCount val="19"/>
                <c:pt idx="0">
                  <c:v>ATLANTA GA</c:v>
                </c:pt>
                <c:pt idx="1">
                  <c:v>AUSTIN TX</c:v>
                </c:pt>
                <c:pt idx="2">
                  <c:v>BOSTON MA</c:v>
                </c:pt>
                <c:pt idx="3">
                  <c:v>CHICAGO IL</c:v>
                </c:pt>
                <c:pt idx="4">
                  <c:v>DALLAS TX</c:v>
                </c:pt>
                <c:pt idx="5">
                  <c:v>DENVER CO</c:v>
                </c:pt>
                <c:pt idx="6">
                  <c:v>LOS ANGELES CA</c:v>
                </c:pt>
                <c:pt idx="7">
                  <c:v>MIAMI FL</c:v>
                </c:pt>
                <c:pt idx="8">
                  <c:v>NASHVILLE TN</c:v>
                </c:pt>
                <c:pt idx="9">
                  <c:v>NEW YORK NY</c:v>
                </c:pt>
                <c:pt idx="10">
                  <c:v>ORANGE COUNTY</c:v>
                </c:pt>
                <c:pt idx="11">
                  <c:v>PHOENIX AZ</c:v>
                </c:pt>
                <c:pt idx="12">
                  <c:v>PITTSBURGH PA</c:v>
                </c:pt>
                <c:pt idx="13">
                  <c:v>SACRAMENTO CA</c:v>
                </c:pt>
                <c:pt idx="14">
                  <c:v>SAN DIEGO CA</c:v>
                </c:pt>
                <c:pt idx="15">
                  <c:v>SEATTLE WA</c:v>
                </c:pt>
                <c:pt idx="16">
                  <c:v>SILICON VALLEY</c:v>
                </c:pt>
                <c:pt idx="17">
                  <c:v>TUCSON AZ</c:v>
                </c:pt>
                <c:pt idx="18">
                  <c:v>WASHINGTON DC</c:v>
                </c:pt>
              </c:strCache>
            </c:strRef>
          </c:cat>
          <c:val>
            <c:numRef>
              <c:f>Sheet2!$C$7:$C$26</c:f>
              <c:numCache>
                <c:formatCode>General</c:formatCode>
                <c:ptCount val="19"/>
                <c:pt idx="0">
                  <c:v>878</c:v>
                </c:pt>
                <c:pt idx="1">
                  <c:v>941</c:v>
                </c:pt>
                <c:pt idx="2">
                  <c:v>2830</c:v>
                </c:pt>
                <c:pt idx="3">
                  <c:v>5756</c:v>
                </c:pt>
                <c:pt idx="4">
                  <c:v>736</c:v>
                </c:pt>
                <c:pt idx="5">
                  <c:v>741</c:v>
                </c:pt>
                <c:pt idx="6">
                  <c:v>11199</c:v>
                </c:pt>
                <c:pt idx="7">
                  <c:v>1030</c:v>
                </c:pt>
                <c:pt idx="8">
                  <c:v>980</c:v>
                </c:pt>
                <c:pt idx="9">
                  <c:v>8389</c:v>
                </c:pt>
                <c:pt idx="10">
                  <c:v>748</c:v>
                </c:pt>
                <c:pt idx="11">
                  <c:v>425</c:v>
                </c:pt>
                <c:pt idx="12">
                  <c:v>315</c:v>
                </c:pt>
                <c:pt idx="13">
                  <c:v>651</c:v>
                </c:pt>
                <c:pt idx="14">
                  <c:v>5655</c:v>
                </c:pt>
                <c:pt idx="15">
                  <c:v>1484</c:v>
                </c:pt>
                <c:pt idx="16">
                  <c:v>1903</c:v>
                </c:pt>
                <c:pt idx="17">
                  <c:v>422</c:v>
                </c:pt>
                <c:pt idx="18">
                  <c:v>2148</c:v>
                </c:pt>
              </c:numCache>
            </c:numRef>
          </c:val>
          <c:extLst>
            <c:ext xmlns:c16="http://schemas.microsoft.com/office/drawing/2014/chart" uri="{C3380CC4-5D6E-409C-BE32-E72D297353CC}">
              <c16:uniqueId val="{00000001-2199-47FA-83D7-257E93E8AB95}"/>
            </c:ext>
          </c:extLst>
        </c:ser>
        <c:dLbls>
          <c:showLegendKey val="0"/>
          <c:showVal val="0"/>
          <c:showCatName val="0"/>
          <c:showSerName val="0"/>
          <c:showPercent val="0"/>
          <c:showBubbleSize val="0"/>
        </c:dLbls>
        <c:gapWidth val="219"/>
        <c:overlap val="100"/>
        <c:axId val="1315506223"/>
        <c:axId val="1319678559"/>
      </c:barChart>
      <c:catAx>
        <c:axId val="1315506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9678559"/>
        <c:crosses val="autoZero"/>
        <c:auto val="1"/>
        <c:lblAlgn val="ctr"/>
        <c:lblOffset val="100"/>
        <c:noMultiLvlLbl val="0"/>
      </c:catAx>
      <c:valAx>
        <c:axId val="13196785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55062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Average Profit by 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Sheet1!$F$1</c:f>
              <c:strCache>
                <c:ptCount val="1"/>
                <c:pt idx="0">
                  <c:v>Pink Cab</c:v>
                </c:pt>
              </c:strCache>
            </c:strRef>
          </c:tx>
          <c:spPr>
            <a:ln w="28575" cap="rnd">
              <a:solidFill>
                <a:srgbClr val="F315D3"/>
              </a:solidFill>
              <a:round/>
            </a:ln>
            <a:effectLst/>
          </c:spPr>
          <c:marker>
            <c:symbol val="none"/>
          </c:marker>
          <c:dLbls>
            <c:dLbl>
              <c:idx val="2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6F3-4308-B8C6-DEC378183C15}"/>
                </c:ext>
              </c:extLst>
            </c:dLbl>
            <c:dLbl>
              <c:idx val="3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6F3-4308-B8C6-DEC378183C1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Sheet1!$E$2:$E$49</c:f>
              <c:numCache>
                <c:formatCode>General</c:formatCode>
                <c:ptCount val="48"/>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pt idx="47">
                  <c:v>65</c:v>
                </c:pt>
              </c:numCache>
            </c:numRef>
          </c:cat>
          <c:val>
            <c:numRef>
              <c:f>Sheet1!$F$2:$F$49</c:f>
              <c:numCache>
                <c:formatCode>0</c:formatCode>
                <c:ptCount val="48"/>
                <c:pt idx="0">
                  <c:v>54.721719907633364</c:v>
                </c:pt>
                <c:pt idx="1">
                  <c:v>56.944354239561321</c:v>
                </c:pt>
                <c:pt idx="2">
                  <c:v>56.915040656588978</c:v>
                </c:pt>
                <c:pt idx="3">
                  <c:v>56.227773671242765</c:v>
                </c:pt>
                <c:pt idx="4">
                  <c:v>56.697181108191778</c:v>
                </c:pt>
                <c:pt idx="5">
                  <c:v>56.386632741527272</c:v>
                </c:pt>
                <c:pt idx="6">
                  <c:v>50.943981135182582</c:v>
                </c:pt>
                <c:pt idx="7">
                  <c:v>57.953660334536814</c:v>
                </c:pt>
                <c:pt idx="8">
                  <c:v>54.002905298607715</c:v>
                </c:pt>
                <c:pt idx="9">
                  <c:v>55.418766080995354</c:v>
                </c:pt>
                <c:pt idx="10">
                  <c:v>54.376675734683381</c:v>
                </c:pt>
                <c:pt idx="11">
                  <c:v>55.093409456590507</c:v>
                </c:pt>
                <c:pt idx="12">
                  <c:v>56.845900784798744</c:v>
                </c:pt>
                <c:pt idx="13">
                  <c:v>51.882096205341426</c:v>
                </c:pt>
                <c:pt idx="14">
                  <c:v>50.432232737291621</c:v>
                </c:pt>
                <c:pt idx="15">
                  <c:v>57.593563455634083</c:v>
                </c:pt>
                <c:pt idx="16">
                  <c:v>58.883404802263492</c:v>
                </c:pt>
                <c:pt idx="17">
                  <c:v>53.296244318026311</c:v>
                </c:pt>
                <c:pt idx="18">
                  <c:v>50.867497558523134</c:v>
                </c:pt>
                <c:pt idx="19">
                  <c:v>53.736788593645905</c:v>
                </c:pt>
                <c:pt idx="20">
                  <c:v>52.191615100477101</c:v>
                </c:pt>
                <c:pt idx="21">
                  <c:v>54.60463059322025</c:v>
                </c:pt>
                <c:pt idx="22">
                  <c:v>49.721758688256514</c:v>
                </c:pt>
                <c:pt idx="23">
                  <c:v>47.171558683018894</c:v>
                </c:pt>
                <c:pt idx="24">
                  <c:v>55.236826670564035</c:v>
                </c:pt>
                <c:pt idx="25">
                  <c:v>53.518856803028001</c:v>
                </c:pt>
                <c:pt idx="26">
                  <c:v>51.204913383196015</c:v>
                </c:pt>
                <c:pt idx="27">
                  <c:v>57.52053909700318</c:v>
                </c:pt>
                <c:pt idx="28">
                  <c:v>60.555322847139891</c:v>
                </c:pt>
                <c:pt idx="29">
                  <c:v>51.881576900914808</c:v>
                </c:pt>
                <c:pt idx="30">
                  <c:v>53.375093043920174</c:v>
                </c:pt>
                <c:pt idx="31">
                  <c:v>47.307073103001123</c:v>
                </c:pt>
                <c:pt idx="32">
                  <c:v>57.410039556697505</c:v>
                </c:pt>
                <c:pt idx="33">
                  <c:v>47.353432125534759</c:v>
                </c:pt>
                <c:pt idx="34">
                  <c:v>62.588315813477664</c:v>
                </c:pt>
                <c:pt idx="35">
                  <c:v>58.674389206571327</c:v>
                </c:pt>
                <c:pt idx="36">
                  <c:v>56.18002205746059</c:v>
                </c:pt>
                <c:pt idx="37">
                  <c:v>59.343605363449115</c:v>
                </c:pt>
                <c:pt idx="38">
                  <c:v>55.410997924220773</c:v>
                </c:pt>
                <c:pt idx="39">
                  <c:v>59.873053136825042</c:v>
                </c:pt>
                <c:pt idx="40">
                  <c:v>59.956679097040684</c:v>
                </c:pt>
                <c:pt idx="41">
                  <c:v>52.748194215103965</c:v>
                </c:pt>
                <c:pt idx="42">
                  <c:v>55.828598542228711</c:v>
                </c:pt>
                <c:pt idx="43">
                  <c:v>52.055817918398837</c:v>
                </c:pt>
                <c:pt idx="44">
                  <c:v>62.211203015065045</c:v>
                </c:pt>
                <c:pt idx="45">
                  <c:v>55.151262957945285</c:v>
                </c:pt>
                <c:pt idx="46">
                  <c:v>49.439645158749656</c:v>
                </c:pt>
                <c:pt idx="47">
                  <c:v>55.822651228059243</c:v>
                </c:pt>
              </c:numCache>
            </c:numRef>
          </c:val>
          <c:smooth val="0"/>
          <c:extLst>
            <c:ext xmlns:c16="http://schemas.microsoft.com/office/drawing/2014/chart" uri="{C3380CC4-5D6E-409C-BE32-E72D297353CC}">
              <c16:uniqueId val="{00000002-D6F3-4308-B8C6-DEC378183C15}"/>
            </c:ext>
          </c:extLst>
        </c:ser>
        <c:ser>
          <c:idx val="1"/>
          <c:order val="1"/>
          <c:tx>
            <c:strRef>
              <c:f>Sheet1!$G$1</c:f>
              <c:strCache>
                <c:ptCount val="1"/>
                <c:pt idx="0">
                  <c:v>Yellow Cab</c:v>
                </c:pt>
              </c:strCache>
            </c:strRef>
          </c:tx>
          <c:spPr>
            <a:ln w="28575" cap="rnd">
              <a:solidFill>
                <a:srgbClr val="FFFF00"/>
              </a:solidFill>
              <a:round/>
            </a:ln>
            <a:effectLst/>
          </c:spPr>
          <c:marker>
            <c:symbol val="none"/>
          </c:marker>
          <c:dLbls>
            <c:dLbl>
              <c:idx val="27"/>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6F3-4308-B8C6-DEC378183C15}"/>
                </c:ext>
              </c:extLst>
            </c:dLbl>
            <c:dLbl>
              <c:idx val="4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6F3-4308-B8C6-DEC378183C1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Sheet1!$E$2:$E$49</c:f>
              <c:numCache>
                <c:formatCode>General</c:formatCode>
                <c:ptCount val="48"/>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pt idx="47">
                  <c:v>65</c:v>
                </c:pt>
              </c:numCache>
            </c:numRef>
          </c:cat>
          <c:val>
            <c:numRef>
              <c:f>Sheet1!$G$2:$G$49</c:f>
              <c:numCache>
                <c:formatCode>0</c:formatCode>
                <c:ptCount val="48"/>
                <c:pt idx="0">
                  <c:v>116.71005528840485</c:v>
                </c:pt>
                <c:pt idx="1">
                  <c:v>126.22543570424533</c:v>
                </c:pt>
                <c:pt idx="2">
                  <c:v>122.90425706042315</c:v>
                </c:pt>
                <c:pt idx="3">
                  <c:v>120.31334416978773</c:v>
                </c:pt>
                <c:pt idx="4">
                  <c:v>126.60056815968255</c:v>
                </c:pt>
                <c:pt idx="5">
                  <c:v>123.20488471231219</c:v>
                </c:pt>
                <c:pt idx="6">
                  <c:v>121.41345767423397</c:v>
                </c:pt>
                <c:pt idx="7">
                  <c:v>124.61871266868086</c:v>
                </c:pt>
                <c:pt idx="8">
                  <c:v>121.51654363009835</c:v>
                </c:pt>
                <c:pt idx="9">
                  <c:v>128.13911406637541</c:v>
                </c:pt>
                <c:pt idx="10">
                  <c:v>123.97583813855688</c:v>
                </c:pt>
                <c:pt idx="11">
                  <c:v>120.66111310425923</c:v>
                </c:pt>
                <c:pt idx="12">
                  <c:v>122.33736403481252</c:v>
                </c:pt>
                <c:pt idx="13">
                  <c:v>124.45793808301809</c:v>
                </c:pt>
                <c:pt idx="14">
                  <c:v>125.3904485467135</c:v>
                </c:pt>
                <c:pt idx="15">
                  <c:v>120.08599064697</c:v>
                </c:pt>
                <c:pt idx="16">
                  <c:v>125.61233467845331</c:v>
                </c:pt>
                <c:pt idx="17">
                  <c:v>123.75414255908503</c:v>
                </c:pt>
                <c:pt idx="18">
                  <c:v>126.1785369322441</c:v>
                </c:pt>
                <c:pt idx="19">
                  <c:v>122.55378316062431</c:v>
                </c:pt>
                <c:pt idx="20">
                  <c:v>120.32404440674669</c:v>
                </c:pt>
                <c:pt idx="21">
                  <c:v>122.47840929604766</c:v>
                </c:pt>
                <c:pt idx="22">
                  <c:v>119.48501959510727</c:v>
                </c:pt>
                <c:pt idx="23">
                  <c:v>121.93750164147116</c:v>
                </c:pt>
                <c:pt idx="24">
                  <c:v>121.51939731431233</c:v>
                </c:pt>
                <c:pt idx="25">
                  <c:v>127.95696013056609</c:v>
                </c:pt>
                <c:pt idx="26">
                  <c:v>133.11212797821636</c:v>
                </c:pt>
                <c:pt idx="27">
                  <c:v>134.63301625748051</c:v>
                </c:pt>
                <c:pt idx="28">
                  <c:v>114.3810593525551</c:v>
                </c:pt>
                <c:pt idx="29">
                  <c:v>128.26868194242547</c:v>
                </c:pt>
                <c:pt idx="30">
                  <c:v>121.90487443323218</c:v>
                </c:pt>
                <c:pt idx="31">
                  <c:v>132.60324971510741</c:v>
                </c:pt>
                <c:pt idx="32">
                  <c:v>125.10419655281979</c:v>
                </c:pt>
                <c:pt idx="33">
                  <c:v>127.52234223927186</c:v>
                </c:pt>
                <c:pt idx="34">
                  <c:v>118.85334001412778</c:v>
                </c:pt>
                <c:pt idx="35">
                  <c:v>118.89836424430881</c:v>
                </c:pt>
                <c:pt idx="36">
                  <c:v>127.4870453236738</c:v>
                </c:pt>
                <c:pt idx="37">
                  <c:v>126.34364725632567</c:v>
                </c:pt>
                <c:pt idx="38">
                  <c:v>118.11247531264718</c:v>
                </c:pt>
                <c:pt idx="39">
                  <c:v>123.52637952397789</c:v>
                </c:pt>
                <c:pt idx="40">
                  <c:v>132.8324470659887</c:v>
                </c:pt>
                <c:pt idx="41">
                  <c:v>127.03758561589324</c:v>
                </c:pt>
                <c:pt idx="42">
                  <c:v>138.63264074747551</c:v>
                </c:pt>
                <c:pt idx="43">
                  <c:v>121.90894537527943</c:v>
                </c:pt>
                <c:pt idx="44">
                  <c:v>118.99175773109116</c:v>
                </c:pt>
                <c:pt idx="45">
                  <c:v>119.52691079155454</c:v>
                </c:pt>
                <c:pt idx="46">
                  <c:v>121.39577368312197</c:v>
                </c:pt>
                <c:pt idx="47">
                  <c:v>126.58825118597417</c:v>
                </c:pt>
              </c:numCache>
            </c:numRef>
          </c:val>
          <c:smooth val="0"/>
          <c:extLst>
            <c:ext xmlns:c16="http://schemas.microsoft.com/office/drawing/2014/chart" uri="{C3380CC4-5D6E-409C-BE32-E72D297353CC}">
              <c16:uniqueId val="{00000005-D6F3-4308-B8C6-DEC378183C15}"/>
            </c:ext>
          </c:extLst>
        </c:ser>
        <c:dLbls>
          <c:showLegendKey val="0"/>
          <c:showVal val="0"/>
          <c:showCatName val="0"/>
          <c:showSerName val="0"/>
          <c:showPercent val="0"/>
          <c:showBubbleSize val="0"/>
        </c:dLbls>
        <c:smooth val="0"/>
        <c:axId val="1319684799"/>
        <c:axId val="1319681919"/>
      </c:lineChart>
      <c:catAx>
        <c:axId val="1319684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9681919"/>
        <c:crosses val="autoZero"/>
        <c:auto val="1"/>
        <c:lblAlgn val="ctr"/>
        <c:lblOffset val="100"/>
        <c:noMultiLvlLbl val="0"/>
      </c:catAx>
      <c:valAx>
        <c:axId val="131968191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96847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Age Analysis for yellow and Pink Cab</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Sheet1!$F$1</c:f>
              <c:strCache>
                <c:ptCount val="1"/>
                <c:pt idx="0">
                  <c:v>Pink Cab</c:v>
                </c:pt>
              </c:strCache>
            </c:strRef>
          </c:tx>
          <c:spPr>
            <a:ln w="28575" cap="rnd">
              <a:solidFill>
                <a:srgbClr val="E622C5"/>
              </a:solidFill>
              <a:round/>
            </a:ln>
            <a:effectLst/>
          </c:spPr>
          <c:marker>
            <c:symbol val="none"/>
          </c:marker>
          <c:cat>
            <c:numRef>
              <c:f>Sheet1!$E$2:$E$49</c:f>
              <c:numCache>
                <c:formatCode>General</c:formatCode>
                <c:ptCount val="48"/>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pt idx="47">
                  <c:v>65</c:v>
                </c:pt>
              </c:numCache>
            </c:numRef>
          </c:cat>
          <c:val>
            <c:numRef>
              <c:f>Sheet1!$F$2:$F$49</c:f>
              <c:numCache>
                <c:formatCode>General</c:formatCode>
                <c:ptCount val="48"/>
                <c:pt idx="0">
                  <c:v>2676</c:v>
                </c:pt>
                <c:pt idx="1">
                  <c:v>2821</c:v>
                </c:pt>
                <c:pt idx="2">
                  <c:v>2853</c:v>
                </c:pt>
                <c:pt idx="3">
                  <c:v>2590</c:v>
                </c:pt>
                <c:pt idx="4">
                  <c:v>2783</c:v>
                </c:pt>
                <c:pt idx="5">
                  <c:v>2913</c:v>
                </c:pt>
                <c:pt idx="6">
                  <c:v>2670</c:v>
                </c:pt>
                <c:pt idx="7">
                  <c:v>2814</c:v>
                </c:pt>
                <c:pt idx="8">
                  <c:v>2894</c:v>
                </c:pt>
                <c:pt idx="9">
                  <c:v>2738</c:v>
                </c:pt>
                <c:pt idx="10">
                  <c:v>2543</c:v>
                </c:pt>
                <c:pt idx="11">
                  <c:v>2672</c:v>
                </c:pt>
                <c:pt idx="12">
                  <c:v>2586</c:v>
                </c:pt>
                <c:pt idx="13">
                  <c:v>2541</c:v>
                </c:pt>
                <c:pt idx="14">
                  <c:v>2841</c:v>
                </c:pt>
                <c:pt idx="15">
                  <c:v>2654</c:v>
                </c:pt>
                <c:pt idx="16">
                  <c:v>2789</c:v>
                </c:pt>
                <c:pt idx="17">
                  <c:v>2420</c:v>
                </c:pt>
                <c:pt idx="18">
                  <c:v>2534</c:v>
                </c:pt>
                <c:pt idx="19">
                  <c:v>2742</c:v>
                </c:pt>
                <c:pt idx="20">
                  <c:v>2516</c:v>
                </c:pt>
                <c:pt idx="21">
                  <c:v>2785</c:v>
                </c:pt>
                <c:pt idx="22">
                  <c:v>2734</c:v>
                </c:pt>
                <c:pt idx="23">
                  <c:v>854</c:v>
                </c:pt>
                <c:pt idx="24">
                  <c:v>880</c:v>
                </c:pt>
                <c:pt idx="25">
                  <c:v>902</c:v>
                </c:pt>
                <c:pt idx="26">
                  <c:v>903</c:v>
                </c:pt>
                <c:pt idx="27">
                  <c:v>980</c:v>
                </c:pt>
                <c:pt idx="28">
                  <c:v>941</c:v>
                </c:pt>
                <c:pt idx="29">
                  <c:v>917</c:v>
                </c:pt>
                <c:pt idx="30">
                  <c:v>845</c:v>
                </c:pt>
                <c:pt idx="31">
                  <c:v>975</c:v>
                </c:pt>
                <c:pt idx="32">
                  <c:v>922</c:v>
                </c:pt>
                <c:pt idx="33">
                  <c:v>885</c:v>
                </c:pt>
                <c:pt idx="34">
                  <c:v>935</c:v>
                </c:pt>
                <c:pt idx="35">
                  <c:v>886</c:v>
                </c:pt>
                <c:pt idx="36">
                  <c:v>883</c:v>
                </c:pt>
                <c:pt idx="37">
                  <c:v>812</c:v>
                </c:pt>
                <c:pt idx="38">
                  <c:v>843</c:v>
                </c:pt>
                <c:pt idx="39">
                  <c:v>861</c:v>
                </c:pt>
                <c:pt idx="40">
                  <c:v>988</c:v>
                </c:pt>
                <c:pt idx="41">
                  <c:v>961</c:v>
                </c:pt>
                <c:pt idx="42">
                  <c:v>843</c:v>
                </c:pt>
                <c:pt idx="43">
                  <c:v>1041</c:v>
                </c:pt>
                <c:pt idx="44">
                  <c:v>881</c:v>
                </c:pt>
                <c:pt idx="45">
                  <c:v>944</c:v>
                </c:pt>
                <c:pt idx="46">
                  <c:v>899</c:v>
                </c:pt>
                <c:pt idx="47">
                  <c:v>821</c:v>
                </c:pt>
              </c:numCache>
            </c:numRef>
          </c:val>
          <c:smooth val="0"/>
          <c:extLst>
            <c:ext xmlns:c16="http://schemas.microsoft.com/office/drawing/2014/chart" uri="{C3380CC4-5D6E-409C-BE32-E72D297353CC}">
              <c16:uniqueId val="{00000000-DBA5-48D9-BCCE-7EAD2F2E3F54}"/>
            </c:ext>
          </c:extLst>
        </c:ser>
        <c:ser>
          <c:idx val="1"/>
          <c:order val="1"/>
          <c:tx>
            <c:strRef>
              <c:f>Sheet1!$G$1</c:f>
              <c:strCache>
                <c:ptCount val="1"/>
                <c:pt idx="0">
                  <c:v>Yellow Cab</c:v>
                </c:pt>
              </c:strCache>
            </c:strRef>
          </c:tx>
          <c:spPr>
            <a:ln w="28575" cap="rnd">
              <a:solidFill>
                <a:srgbClr val="FFFF00"/>
              </a:solidFill>
              <a:round/>
            </a:ln>
            <a:effectLst/>
          </c:spPr>
          <c:marker>
            <c:symbol val="none"/>
          </c:marker>
          <c:cat>
            <c:numRef>
              <c:f>Sheet1!$E$2:$E$49</c:f>
              <c:numCache>
                <c:formatCode>General</c:formatCode>
                <c:ptCount val="48"/>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pt idx="47">
                  <c:v>65</c:v>
                </c:pt>
              </c:numCache>
            </c:numRef>
          </c:cat>
          <c:val>
            <c:numRef>
              <c:f>Sheet1!$G$2:$G$49</c:f>
              <c:numCache>
                <c:formatCode>General</c:formatCode>
                <c:ptCount val="48"/>
                <c:pt idx="0">
                  <c:v>8170</c:v>
                </c:pt>
                <c:pt idx="1">
                  <c:v>8770</c:v>
                </c:pt>
                <c:pt idx="2">
                  <c:v>9376</c:v>
                </c:pt>
                <c:pt idx="3">
                  <c:v>8841</c:v>
                </c:pt>
                <c:pt idx="4">
                  <c:v>9013</c:v>
                </c:pt>
                <c:pt idx="5">
                  <c:v>9414</c:v>
                </c:pt>
                <c:pt idx="6">
                  <c:v>8481</c:v>
                </c:pt>
                <c:pt idx="7">
                  <c:v>9159</c:v>
                </c:pt>
                <c:pt idx="8">
                  <c:v>8761</c:v>
                </c:pt>
                <c:pt idx="9">
                  <c:v>9292</c:v>
                </c:pt>
                <c:pt idx="10">
                  <c:v>8620</c:v>
                </c:pt>
                <c:pt idx="11">
                  <c:v>8003</c:v>
                </c:pt>
                <c:pt idx="12">
                  <c:v>8579</c:v>
                </c:pt>
                <c:pt idx="13">
                  <c:v>8389</c:v>
                </c:pt>
                <c:pt idx="14">
                  <c:v>9118</c:v>
                </c:pt>
                <c:pt idx="15">
                  <c:v>8803</c:v>
                </c:pt>
                <c:pt idx="16">
                  <c:v>9036</c:v>
                </c:pt>
                <c:pt idx="17">
                  <c:v>8135</c:v>
                </c:pt>
                <c:pt idx="18">
                  <c:v>8520</c:v>
                </c:pt>
                <c:pt idx="19">
                  <c:v>8344</c:v>
                </c:pt>
                <c:pt idx="20">
                  <c:v>8390</c:v>
                </c:pt>
                <c:pt idx="21">
                  <c:v>9013</c:v>
                </c:pt>
                <c:pt idx="22">
                  <c:v>8802</c:v>
                </c:pt>
                <c:pt idx="23">
                  <c:v>2998</c:v>
                </c:pt>
                <c:pt idx="24">
                  <c:v>3090</c:v>
                </c:pt>
                <c:pt idx="25">
                  <c:v>2921</c:v>
                </c:pt>
                <c:pt idx="26">
                  <c:v>2822</c:v>
                </c:pt>
                <c:pt idx="27">
                  <c:v>3268</c:v>
                </c:pt>
                <c:pt idx="28">
                  <c:v>2977</c:v>
                </c:pt>
                <c:pt idx="29">
                  <c:v>3170</c:v>
                </c:pt>
                <c:pt idx="30">
                  <c:v>2855</c:v>
                </c:pt>
                <c:pt idx="31">
                  <c:v>3183</c:v>
                </c:pt>
                <c:pt idx="32">
                  <c:v>3167</c:v>
                </c:pt>
                <c:pt idx="33">
                  <c:v>3046</c:v>
                </c:pt>
                <c:pt idx="34">
                  <c:v>2849</c:v>
                </c:pt>
                <c:pt idx="35">
                  <c:v>2755</c:v>
                </c:pt>
                <c:pt idx="36">
                  <c:v>2927</c:v>
                </c:pt>
                <c:pt idx="37">
                  <c:v>2630</c:v>
                </c:pt>
                <c:pt idx="38">
                  <c:v>2899</c:v>
                </c:pt>
                <c:pt idx="39">
                  <c:v>2612</c:v>
                </c:pt>
                <c:pt idx="40">
                  <c:v>3119</c:v>
                </c:pt>
                <c:pt idx="41">
                  <c:v>3107</c:v>
                </c:pt>
                <c:pt idx="42">
                  <c:v>2932</c:v>
                </c:pt>
                <c:pt idx="43">
                  <c:v>3320</c:v>
                </c:pt>
                <c:pt idx="44">
                  <c:v>2649</c:v>
                </c:pt>
                <c:pt idx="45">
                  <c:v>2789</c:v>
                </c:pt>
                <c:pt idx="46">
                  <c:v>3009</c:v>
                </c:pt>
                <c:pt idx="47">
                  <c:v>2558</c:v>
                </c:pt>
              </c:numCache>
            </c:numRef>
          </c:val>
          <c:smooth val="0"/>
          <c:extLst>
            <c:ext xmlns:c16="http://schemas.microsoft.com/office/drawing/2014/chart" uri="{C3380CC4-5D6E-409C-BE32-E72D297353CC}">
              <c16:uniqueId val="{00000001-DBA5-48D9-BCCE-7EAD2F2E3F54}"/>
            </c:ext>
          </c:extLst>
        </c:ser>
        <c:dLbls>
          <c:showLegendKey val="0"/>
          <c:showVal val="0"/>
          <c:showCatName val="0"/>
          <c:showSerName val="0"/>
          <c:showPercent val="0"/>
          <c:showBubbleSize val="0"/>
        </c:dLbls>
        <c:smooth val="0"/>
        <c:axId val="975238319"/>
        <c:axId val="975224399"/>
      </c:lineChart>
      <c:catAx>
        <c:axId val="975238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5224399"/>
        <c:crosses val="autoZero"/>
        <c:auto val="1"/>
        <c:lblAlgn val="ctr"/>
        <c:lblOffset val="100"/>
        <c:noMultiLvlLbl val="0"/>
      </c:catAx>
      <c:valAx>
        <c:axId val="975224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52383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Profit Analysis for Pink and Yellow Cab</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Sheet1!$F$4</c:f>
              <c:strCache>
                <c:ptCount val="1"/>
                <c:pt idx="0">
                  <c:v>High</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Sheet1!$I$3:$J$3</c:f>
              <c:strCache>
                <c:ptCount val="2"/>
                <c:pt idx="0">
                  <c:v>Pink Cab</c:v>
                </c:pt>
                <c:pt idx="1">
                  <c:v>Yellow Cab</c:v>
                </c:pt>
              </c:strCache>
            </c:strRef>
          </c:cat>
          <c:val>
            <c:numRef>
              <c:f>Sheet1!$I$4:$J$4</c:f>
              <c:numCache>
                <c:formatCode>0%</c:formatCode>
                <c:ptCount val="2"/>
                <c:pt idx="0">
                  <c:v>0.32013189656398883</c:v>
                </c:pt>
                <c:pt idx="1">
                  <c:v>0.3219375243143231</c:v>
                </c:pt>
              </c:numCache>
            </c:numRef>
          </c:val>
          <c:extLst>
            <c:ext xmlns:c16="http://schemas.microsoft.com/office/drawing/2014/chart" uri="{C3380CC4-5D6E-409C-BE32-E72D297353CC}">
              <c16:uniqueId val="{00000000-0E4C-48AC-812C-41E25383D19C}"/>
            </c:ext>
          </c:extLst>
        </c:ser>
        <c:ser>
          <c:idx val="1"/>
          <c:order val="1"/>
          <c:tx>
            <c:strRef>
              <c:f>Sheet1!$F$5</c:f>
              <c:strCache>
                <c:ptCount val="1"/>
                <c:pt idx="0">
                  <c:v>Low</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Sheet1!$I$3:$J$3</c:f>
              <c:strCache>
                <c:ptCount val="2"/>
                <c:pt idx="0">
                  <c:v>Pink Cab</c:v>
                </c:pt>
                <c:pt idx="1">
                  <c:v>Yellow Cab</c:v>
                </c:pt>
              </c:strCache>
            </c:strRef>
          </c:cat>
          <c:val>
            <c:numRef>
              <c:f>Sheet1!$I$5:$J$5</c:f>
              <c:numCache>
                <c:formatCode>0%</c:formatCode>
                <c:ptCount val="2"/>
                <c:pt idx="0">
                  <c:v>0.25386215018786773</c:v>
                </c:pt>
                <c:pt idx="1">
                  <c:v>0.24833910212400248</c:v>
                </c:pt>
              </c:numCache>
            </c:numRef>
          </c:val>
          <c:extLst>
            <c:ext xmlns:c16="http://schemas.microsoft.com/office/drawing/2014/chart" uri="{C3380CC4-5D6E-409C-BE32-E72D297353CC}">
              <c16:uniqueId val="{00000001-0E4C-48AC-812C-41E25383D19C}"/>
            </c:ext>
          </c:extLst>
        </c:ser>
        <c:ser>
          <c:idx val="2"/>
          <c:order val="2"/>
          <c:tx>
            <c:strRef>
              <c:f>Sheet1!$F$6</c:f>
              <c:strCache>
                <c:ptCount val="1"/>
                <c:pt idx="0">
                  <c:v>Medium</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Sheet1!$I$3:$J$3</c:f>
              <c:strCache>
                <c:ptCount val="2"/>
                <c:pt idx="0">
                  <c:v>Pink Cab</c:v>
                </c:pt>
                <c:pt idx="1">
                  <c:v>Yellow Cab</c:v>
                </c:pt>
              </c:strCache>
            </c:strRef>
          </c:cat>
          <c:val>
            <c:numRef>
              <c:f>Sheet1!$I$6:$J$6</c:f>
              <c:numCache>
                <c:formatCode>0%</c:formatCode>
                <c:ptCount val="2"/>
                <c:pt idx="0">
                  <c:v>0.29218362239315149</c:v>
                </c:pt>
                <c:pt idx="1">
                  <c:v>0.29760108665980028</c:v>
                </c:pt>
              </c:numCache>
            </c:numRef>
          </c:val>
          <c:extLst>
            <c:ext xmlns:c16="http://schemas.microsoft.com/office/drawing/2014/chart" uri="{C3380CC4-5D6E-409C-BE32-E72D297353CC}">
              <c16:uniqueId val="{00000002-0E4C-48AC-812C-41E25383D19C}"/>
            </c:ext>
          </c:extLst>
        </c:ser>
        <c:ser>
          <c:idx val="3"/>
          <c:order val="3"/>
          <c:tx>
            <c:strRef>
              <c:f>Sheet1!$F$7</c:f>
              <c:strCache>
                <c:ptCount val="1"/>
                <c:pt idx="0">
                  <c:v>Very High</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Sheet1!$I$3:$J$3</c:f>
              <c:strCache>
                <c:ptCount val="2"/>
                <c:pt idx="0">
                  <c:v>Pink Cab</c:v>
                </c:pt>
                <c:pt idx="1">
                  <c:v>Yellow Cab</c:v>
                </c:pt>
              </c:strCache>
            </c:strRef>
          </c:cat>
          <c:val>
            <c:numRef>
              <c:f>Sheet1!$I$7:$J$7</c:f>
              <c:numCache>
                <c:formatCode>0%</c:formatCode>
                <c:ptCount val="2"/>
                <c:pt idx="0">
                  <c:v>0.13382233085499207</c:v>
                </c:pt>
                <c:pt idx="1">
                  <c:v>0.13212228690187411</c:v>
                </c:pt>
              </c:numCache>
            </c:numRef>
          </c:val>
          <c:extLst>
            <c:ext xmlns:c16="http://schemas.microsoft.com/office/drawing/2014/chart" uri="{C3380CC4-5D6E-409C-BE32-E72D297353CC}">
              <c16:uniqueId val="{00000003-0E4C-48AC-812C-41E25383D19C}"/>
            </c:ext>
          </c:extLst>
        </c:ser>
        <c:dLbls>
          <c:showLegendKey val="0"/>
          <c:showVal val="1"/>
          <c:showCatName val="0"/>
          <c:showSerName val="0"/>
          <c:showPercent val="0"/>
          <c:showBubbleSize val="0"/>
        </c:dLbls>
        <c:gapWidth val="95"/>
        <c:overlap val="100"/>
        <c:axId val="975242639"/>
        <c:axId val="975243119"/>
      </c:barChart>
      <c:catAx>
        <c:axId val="9752426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5243119"/>
        <c:crosses val="autoZero"/>
        <c:auto val="1"/>
        <c:lblAlgn val="ctr"/>
        <c:lblOffset val="100"/>
        <c:noMultiLvlLbl val="0"/>
      </c:catAx>
      <c:valAx>
        <c:axId val="975243119"/>
        <c:scaling>
          <c:orientation val="minMax"/>
        </c:scaling>
        <c:delete val="1"/>
        <c:axPos val="l"/>
        <c:numFmt formatCode="0%" sourceLinked="1"/>
        <c:majorTickMark val="out"/>
        <c:minorTickMark val="none"/>
        <c:tickLblPos val="nextTo"/>
        <c:crossAx val="97524263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Average Profit by 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Sheet1!$F$1</c:f>
              <c:strCache>
                <c:ptCount val="1"/>
                <c:pt idx="0">
                  <c:v>Pink Cab</c:v>
                </c:pt>
              </c:strCache>
            </c:strRef>
          </c:tx>
          <c:spPr>
            <a:ln w="28575" cap="rnd">
              <a:solidFill>
                <a:srgbClr val="F315D3"/>
              </a:solidFill>
              <a:round/>
            </a:ln>
            <a:effectLst/>
          </c:spPr>
          <c:marker>
            <c:symbol val="none"/>
          </c:marker>
          <c:dLbls>
            <c:dLbl>
              <c:idx val="2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6F3-4308-B8C6-DEC378183C15}"/>
                </c:ext>
              </c:extLst>
            </c:dLbl>
            <c:dLbl>
              <c:idx val="3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6F3-4308-B8C6-DEC378183C1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Sheet1!$E$2:$E$49</c:f>
              <c:numCache>
                <c:formatCode>General</c:formatCode>
                <c:ptCount val="48"/>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pt idx="47">
                  <c:v>65</c:v>
                </c:pt>
              </c:numCache>
            </c:numRef>
          </c:cat>
          <c:val>
            <c:numRef>
              <c:f>Sheet1!$F$2:$F$49</c:f>
              <c:numCache>
                <c:formatCode>0</c:formatCode>
                <c:ptCount val="48"/>
                <c:pt idx="0">
                  <c:v>54.721719907633364</c:v>
                </c:pt>
                <c:pt idx="1">
                  <c:v>56.944354239561321</c:v>
                </c:pt>
                <c:pt idx="2">
                  <c:v>56.915040656588978</c:v>
                </c:pt>
                <c:pt idx="3">
                  <c:v>56.227773671242765</c:v>
                </c:pt>
                <c:pt idx="4">
                  <c:v>56.697181108191778</c:v>
                </c:pt>
                <c:pt idx="5">
                  <c:v>56.386632741527272</c:v>
                </c:pt>
                <c:pt idx="6">
                  <c:v>50.943981135182582</c:v>
                </c:pt>
                <c:pt idx="7">
                  <c:v>57.953660334536814</c:v>
                </c:pt>
                <c:pt idx="8">
                  <c:v>54.002905298607715</c:v>
                </c:pt>
                <c:pt idx="9">
                  <c:v>55.418766080995354</c:v>
                </c:pt>
                <c:pt idx="10">
                  <c:v>54.376675734683381</c:v>
                </c:pt>
                <c:pt idx="11">
                  <c:v>55.093409456590507</c:v>
                </c:pt>
                <c:pt idx="12">
                  <c:v>56.845900784798744</c:v>
                </c:pt>
                <c:pt idx="13">
                  <c:v>51.882096205341426</c:v>
                </c:pt>
                <c:pt idx="14">
                  <c:v>50.432232737291621</c:v>
                </c:pt>
                <c:pt idx="15">
                  <c:v>57.593563455634083</c:v>
                </c:pt>
                <c:pt idx="16">
                  <c:v>58.883404802263492</c:v>
                </c:pt>
                <c:pt idx="17">
                  <c:v>53.296244318026311</c:v>
                </c:pt>
                <c:pt idx="18">
                  <c:v>50.867497558523134</c:v>
                </c:pt>
                <c:pt idx="19">
                  <c:v>53.736788593645905</c:v>
                </c:pt>
                <c:pt idx="20">
                  <c:v>52.191615100477101</c:v>
                </c:pt>
                <c:pt idx="21">
                  <c:v>54.60463059322025</c:v>
                </c:pt>
                <c:pt idx="22">
                  <c:v>49.721758688256514</c:v>
                </c:pt>
                <c:pt idx="23">
                  <c:v>47.171558683018894</c:v>
                </c:pt>
                <c:pt idx="24">
                  <c:v>55.236826670564035</c:v>
                </c:pt>
                <c:pt idx="25">
                  <c:v>53.518856803028001</c:v>
                </c:pt>
                <c:pt idx="26">
                  <c:v>51.204913383196015</c:v>
                </c:pt>
                <c:pt idx="27">
                  <c:v>57.52053909700318</c:v>
                </c:pt>
                <c:pt idx="28">
                  <c:v>60.555322847139891</c:v>
                </c:pt>
                <c:pt idx="29">
                  <c:v>51.881576900914808</c:v>
                </c:pt>
                <c:pt idx="30">
                  <c:v>53.375093043920174</c:v>
                </c:pt>
                <c:pt idx="31">
                  <c:v>47.307073103001123</c:v>
                </c:pt>
                <c:pt idx="32">
                  <c:v>57.410039556697505</c:v>
                </c:pt>
                <c:pt idx="33">
                  <c:v>47.353432125534759</c:v>
                </c:pt>
                <c:pt idx="34">
                  <c:v>62.588315813477664</c:v>
                </c:pt>
                <c:pt idx="35">
                  <c:v>58.674389206571327</c:v>
                </c:pt>
                <c:pt idx="36">
                  <c:v>56.18002205746059</c:v>
                </c:pt>
                <c:pt idx="37">
                  <c:v>59.343605363449115</c:v>
                </c:pt>
                <c:pt idx="38">
                  <c:v>55.410997924220773</c:v>
                </c:pt>
                <c:pt idx="39">
                  <c:v>59.873053136825042</c:v>
                </c:pt>
                <c:pt idx="40">
                  <c:v>59.956679097040684</c:v>
                </c:pt>
                <c:pt idx="41">
                  <c:v>52.748194215103965</c:v>
                </c:pt>
                <c:pt idx="42">
                  <c:v>55.828598542228711</c:v>
                </c:pt>
                <c:pt idx="43">
                  <c:v>52.055817918398837</c:v>
                </c:pt>
                <c:pt idx="44">
                  <c:v>62.211203015065045</c:v>
                </c:pt>
                <c:pt idx="45">
                  <c:v>55.151262957945285</c:v>
                </c:pt>
                <c:pt idx="46">
                  <c:v>49.439645158749656</c:v>
                </c:pt>
                <c:pt idx="47">
                  <c:v>55.822651228059243</c:v>
                </c:pt>
              </c:numCache>
            </c:numRef>
          </c:val>
          <c:smooth val="0"/>
          <c:extLst>
            <c:ext xmlns:c16="http://schemas.microsoft.com/office/drawing/2014/chart" uri="{C3380CC4-5D6E-409C-BE32-E72D297353CC}">
              <c16:uniqueId val="{00000002-D6F3-4308-B8C6-DEC378183C15}"/>
            </c:ext>
          </c:extLst>
        </c:ser>
        <c:ser>
          <c:idx val="1"/>
          <c:order val="1"/>
          <c:tx>
            <c:strRef>
              <c:f>Sheet1!$G$1</c:f>
              <c:strCache>
                <c:ptCount val="1"/>
                <c:pt idx="0">
                  <c:v>Yellow Cab</c:v>
                </c:pt>
              </c:strCache>
            </c:strRef>
          </c:tx>
          <c:spPr>
            <a:ln w="28575" cap="rnd">
              <a:solidFill>
                <a:srgbClr val="FFFF00"/>
              </a:solidFill>
              <a:round/>
            </a:ln>
            <a:effectLst/>
          </c:spPr>
          <c:marker>
            <c:symbol val="none"/>
          </c:marker>
          <c:dLbls>
            <c:dLbl>
              <c:idx val="27"/>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6F3-4308-B8C6-DEC378183C15}"/>
                </c:ext>
              </c:extLst>
            </c:dLbl>
            <c:dLbl>
              <c:idx val="4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6F3-4308-B8C6-DEC378183C1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Sheet1!$E$2:$E$49</c:f>
              <c:numCache>
                <c:formatCode>General</c:formatCode>
                <c:ptCount val="48"/>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pt idx="47">
                  <c:v>65</c:v>
                </c:pt>
              </c:numCache>
            </c:numRef>
          </c:cat>
          <c:val>
            <c:numRef>
              <c:f>Sheet1!$G$2:$G$49</c:f>
              <c:numCache>
                <c:formatCode>0</c:formatCode>
                <c:ptCount val="48"/>
                <c:pt idx="0">
                  <c:v>116.71005528840485</c:v>
                </c:pt>
                <c:pt idx="1">
                  <c:v>126.22543570424533</c:v>
                </c:pt>
                <c:pt idx="2">
                  <c:v>122.90425706042315</c:v>
                </c:pt>
                <c:pt idx="3">
                  <c:v>120.31334416978773</c:v>
                </c:pt>
                <c:pt idx="4">
                  <c:v>126.60056815968255</c:v>
                </c:pt>
                <c:pt idx="5">
                  <c:v>123.20488471231219</c:v>
                </c:pt>
                <c:pt idx="6">
                  <c:v>121.41345767423397</c:v>
                </c:pt>
                <c:pt idx="7">
                  <c:v>124.61871266868086</c:v>
                </c:pt>
                <c:pt idx="8">
                  <c:v>121.51654363009835</c:v>
                </c:pt>
                <c:pt idx="9">
                  <c:v>128.13911406637541</c:v>
                </c:pt>
                <c:pt idx="10">
                  <c:v>123.97583813855688</c:v>
                </c:pt>
                <c:pt idx="11">
                  <c:v>120.66111310425923</c:v>
                </c:pt>
                <c:pt idx="12">
                  <c:v>122.33736403481252</c:v>
                </c:pt>
                <c:pt idx="13">
                  <c:v>124.45793808301809</c:v>
                </c:pt>
                <c:pt idx="14">
                  <c:v>125.3904485467135</c:v>
                </c:pt>
                <c:pt idx="15">
                  <c:v>120.08599064697</c:v>
                </c:pt>
                <c:pt idx="16">
                  <c:v>125.61233467845331</c:v>
                </c:pt>
                <c:pt idx="17">
                  <c:v>123.75414255908503</c:v>
                </c:pt>
                <c:pt idx="18">
                  <c:v>126.1785369322441</c:v>
                </c:pt>
                <c:pt idx="19">
                  <c:v>122.55378316062431</c:v>
                </c:pt>
                <c:pt idx="20">
                  <c:v>120.32404440674669</c:v>
                </c:pt>
                <c:pt idx="21">
                  <c:v>122.47840929604766</c:v>
                </c:pt>
                <c:pt idx="22">
                  <c:v>119.48501959510727</c:v>
                </c:pt>
                <c:pt idx="23">
                  <c:v>121.93750164147116</c:v>
                </c:pt>
                <c:pt idx="24">
                  <c:v>121.51939731431233</c:v>
                </c:pt>
                <c:pt idx="25">
                  <c:v>127.95696013056609</c:v>
                </c:pt>
                <c:pt idx="26">
                  <c:v>133.11212797821636</c:v>
                </c:pt>
                <c:pt idx="27">
                  <c:v>134.63301625748051</c:v>
                </c:pt>
                <c:pt idx="28">
                  <c:v>114.3810593525551</c:v>
                </c:pt>
                <c:pt idx="29">
                  <c:v>128.26868194242547</c:v>
                </c:pt>
                <c:pt idx="30">
                  <c:v>121.90487443323218</c:v>
                </c:pt>
                <c:pt idx="31">
                  <c:v>132.60324971510741</c:v>
                </c:pt>
                <c:pt idx="32">
                  <c:v>125.10419655281979</c:v>
                </c:pt>
                <c:pt idx="33">
                  <c:v>127.52234223927186</c:v>
                </c:pt>
                <c:pt idx="34">
                  <c:v>118.85334001412778</c:v>
                </c:pt>
                <c:pt idx="35">
                  <c:v>118.89836424430881</c:v>
                </c:pt>
                <c:pt idx="36">
                  <c:v>127.4870453236738</c:v>
                </c:pt>
                <c:pt idx="37">
                  <c:v>126.34364725632567</c:v>
                </c:pt>
                <c:pt idx="38">
                  <c:v>118.11247531264718</c:v>
                </c:pt>
                <c:pt idx="39">
                  <c:v>123.52637952397789</c:v>
                </c:pt>
                <c:pt idx="40">
                  <c:v>132.8324470659887</c:v>
                </c:pt>
                <c:pt idx="41">
                  <c:v>127.03758561589324</c:v>
                </c:pt>
                <c:pt idx="42">
                  <c:v>138.63264074747551</c:v>
                </c:pt>
                <c:pt idx="43">
                  <c:v>121.90894537527943</c:v>
                </c:pt>
                <c:pt idx="44">
                  <c:v>118.99175773109116</c:v>
                </c:pt>
                <c:pt idx="45">
                  <c:v>119.52691079155454</c:v>
                </c:pt>
                <c:pt idx="46">
                  <c:v>121.39577368312197</c:v>
                </c:pt>
                <c:pt idx="47">
                  <c:v>126.58825118597417</c:v>
                </c:pt>
              </c:numCache>
            </c:numRef>
          </c:val>
          <c:smooth val="0"/>
          <c:extLst>
            <c:ext xmlns:c16="http://schemas.microsoft.com/office/drawing/2014/chart" uri="{C3380CC4-5D6E-409C-BE32-E72D297353CC}">
              <c16:uniqueId val="{00000005-D6F3-4308-B8C6-DEC378183C15}"/>
            </c:ext>
          </c:extLst>
        </c:ser>
        <c:dLbls>
          <c:showLegendKey val="0"/>
          <c:showVal val="0"/>
          <c:showCatName val="0"/>
          <c:showSerName val="0"/>
          <c:showPercent val="0"/>
          <c:showBubbleSize val="0"/>
        </c:dLbls>
        <c:smooth val="0"/>
        <c:axId val="1319684799"/>
        <c:axId val="1319681919"/>
      </c:lineChart>
      <c:catAx>
        <c:axId val="1319684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9681919"/>
        <c:crosses val="autoZero"/>
        <c:auto val="1"/>
        <c:lblAlgn val="ctr"/>
        <c:lblOffset val="100"/>
        <c:noMultiLvlLbl val="0"/>
      </c:catAx>
      <c:valAx>
        <c:axId val="131968191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96847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Age Analysis for yellow and Pink Cab</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Sheet1!$F$1</c:f>
              <c:strCache>
                <c:ptCount val="1"/>
                <c:pt idx="0">
                  <c:v>Pink Cab</c:v>
                </c:pt>
              </c:strCache>
            </c:strRef>
          </c:tx>
          <c:spPr>
            <a:ln w="28575" cap="rnd">
              <a:solidFill>
                <a:srgbClr val="E622C5"/>
              </a:solidFill>
              <a:round/>
            </a:ln>
            <a:effectLst/>
          </c:spPr>
          <c:marker>
            <c:symbol val="none"/>
          </c:marker>
          <c:cat>
            <c:numRef>
              <c:f>Sheet1!$E$2:$E$49</c:f>
              <c:numCache>
                <c:formatCode>General</c:formatCode>
                <c:ptCount val="48"/>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pt idx="47">
                  <c:v>65</c:v>
                </c:pt>
              </c:numCache>
            </c:numRef>
          </c:cat>
          <c:val>
            <c:numRef>
              <c:f>Sheet1!$F$2:$F$49</c:f>
              <c:numCache>
                <c:formatCode>General</c:formatCode>
                <c:ptCount val="48"/>
                <c:pt idx="0">
                  <c:v>2676</c:v>
                </c:pt>
                <c:pt idx="1">
                  <c:v>2821</c:v>
                </c:pt>
                <c:pt idx="2">
                  <c:v>2853</c:v>
                </c:pt>
                <c:pt idx="3">
                  <c:v>2590</c:v>
                </c:pt>
                <c:pt idx="4">
                  <c:v>2783</c:v>
                </c:pt>
                <c:pt idx="5">
                  <c:v>2913</c:v>
                </c:pt>
                <c:pt idx="6">
                  <c:v>2670</c:v>
                </c:pt>
                <c:pt idx="7">
                  <c:v>2814</c:v>
                </c:pt>
                <c:pt idx="8">
                  <c:v>2894</c:v>
                </c:pt>
                <c:pt idx="9">
                  <c:v>2738</c:v>
                </c:pt>
                <c:pt idx="10">
                  <c:v>2543</c:v>
                </c:pt>
                <c:pt idx="11">
                  <c:v>2672</c:v>
                </c:pt>
                <c:pt idx="12">
                  <c:v>2586</c:v>
                </c:pt>
                <c:pt idx="13">
                  <c:v>2541</c:v>
                </c:pt>
                <c:pt idx="14">
                  <c:v>2841</c:v>
                </c:pt>
                <c:pt idx="15">
                  <c:v>2654</c:v>
                </c:pt>
                <c:pt idx="16">
                  <c:v>2789</c:v>
                </c:pt>
                <c:pt idx="17">
                  <c:v>2420</c:v>
                </c:pt>
                <c:pt idx="18">
                  <c:v>2534</c:v>
                </c:pt>
                <c:pt idx="19">
                  <c:v>2742</c:v>
                </c:pt>
                <c:pt idx="20">
                  <c:v>2516</c:v>
                </c:pt>
                <c:pt idx="21">
                  <c:v>2785</c:v>
                </c:pt>
                <c:pt idx="22">
                  <c:v>2734</c:v>
                </c:pt>
                <c:pt idx="23">
                  <c:v>854</c:v>
                </c:pt>
                <c:pt idx="24">
                  <c:v>880</c:v>
                </c:pt>
                <c:pt idx="25">
                  <c:v>902</c:v>
                </c:pt>
                <c:pt idx="26">
                  <c:v>903</c:v>
                </c:pt>
                <c:pt idx="27">
                  <c:v>980</c:v>
                </c:pt>
                <c:pt idx="28">
                  <c:v>941</c:v>
                </c:pt>
                <c:pt idx="29">
                  <c:v>917</c:v>
                </c:pt>
                <c:pt idx="30">
                  <c:v>845</c:v>
                </c:pt>
                <c:pt idx="31">
                  <c:v>975</c:v>
                </c:pt>
                <c:pt idx="32">
                  <c:v>922</c:v>
                </c:pt>
                <c:pt idx="33">
                  <c:v>885</c:v>
                </c:pt>
                <c:pt idx="34">
                  <c:v>935</c:v>
                </c:pt>
                <c:pt idx="35">
                  <c:v>886</c:v>
                </c:pt>
                <c:pt idx="36">
                  <c:v>883</c:v>
                </c:pt>
                <c:pt idx="37">
                  <c:v>812</c:v>
                </c:pt>
                <c:pt idx="38">
                  <c:v>843</c:v>
                </c:pt>
                <c:pt idx="39">
                  <c:v>861</c:v>
                </c:pt>
                <c:pt idx="40">
                  <c:v>988</c:v>
                </c:pt>
                <c:pt idx="41">
                  <c:v>961</c:v>
                </c:pt>
                <c:pt idx="42">
                  <c:v>843</c:v>
                </c:pt>
                <c:pt idx="43">
                  <c:v>1041</c:v>
                </c:pt>
                <c:pt idx="44">
                  <c:v>881</c:v>
                </c:pt>
                <c:pt idx="45">
                  <c:v>944</c:v>
                </c:pt>
                <c:pt idx="46">
                  <c:v>899</c:v>
                </c:pt>
                <c:pt idx="47">
                  <c:v>821</c:v>
                </c:pt>
              </c:numCache>
            </c:numRef>
          </c:val>
          <c:smooth val="0"/>
          <c:extLst>
            <c:ext xmlns:c16="http://schemas.microsoft.com/office/drawing/2014/chart" uri="{C3380CC4-5D6E-409C-BE32-E72D297353CC}">
              <c16:uniqueId val="{00000000-DBA5-48D9-BCCE-7EAD2F2E3F54}"/>
            </c:ext>
          </c:extLst>
        </c:ser>
        <c:ser>
          <c:idx val="1"/>
          <c:order val="1"/>
          <c:tx>
            <c:strRef>
              <c:f>Sheet1!$G$1</c:f>
              <c:strCache>
                <c:ptCount val="1"/>
                <c:pt idx="0">
                  <c:v>Yellow Cab</c:v>
                </c:pt>
              </c:strCache>
            </c:strRef>
          </c:tx>
          <c:spPr>
            <a:ln w="28575" cap="rnd">
              <a:solidFill>
                <a:srgbClr val="FFFF00"/>
              </a:solidFill>
              <a:round/>
            </a:ln>
            <a:effectLst/>
          </c:spPr>
          <c:marker>
            <c:symbol val="none"/>
          </c:marker>
          <c:cat>
            <c:numRef>
              <c:f>Sheet1!$E$2:$E$49</c:f>
              <c:numCache>
                <c:formatCode>General</c:formatCode>
                <c:ptCount val="48"/>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pt idx="47">
                  <c:v>65</c:v>
                </c:pt>
              </c:numCache>
            </c:numRef>
          </c:cat>
          <c:val>
            <c:numRef>
              <c:f>Sheet1!$G$2:$G$49</c:f>
              <c:numCache>
                <c:formatCode>General</c:formatCode>
                <c:ptCount val="48"/>
                <c:pt idx="0">
                  <c:v>8170</c:v>
                </c:pt>
                <c:pt idx="1">
                  <c:v>8770</c:v>
                </c:pt>
                <c:pt idx="2">
                  <c:v>9376</c:v>
                </c:pt>
                <c:pt idx="3">
                  <c:v>8841</c:v>
                </c:pt>
                <c:pt idx="4">
                  <c:v>9013</c:v>
                </c:pt>
                <c:pt idx="5">
                  <c:v>9414</c:v>
                </c:pt>
                <c:pt idx="6">
                  <c:v>8481</c:v>
                </c:pt>
                <c:pt idx="7">
                  <c:v>9159</c:v>
                </c:pt>
                <c:pt idx="8">
                  <c:v>8761</c:v>
                </c:pt>
                <c:pt idx="9">
                  <c:v>9292</c:v>
                </c:pt>
                <c:pt idx="10">
                  <c:v>8620</c:v>
                </c:pt>
                <c:pt idx="11">
                  <c:v>8003</c:v>
                </c:pt>
                <c:pt idx="12">
                  <c:v>8579</c:v>
                </c:pt>
                <c:pt idx="13">
                  <c:v>8389</c:v>
                </c:pt>
                <c:pt idx="14">
                  <c:v>9118</c:v>
                </c:pt>
                <c:pt idx="15">
                  <c:v>8803</c:v>
                </c:pt>
                <c:pt idx="16">
                  <c:v>9036</c:v>
                </c:pt>
                <c:pt idx="17">
                  <c:v>8135</c:v>
                </c:pt>
                <c:pt idx="18">
                  <c:v>8520</c:v>
                </c:pt>
                <c:pt idx="19">
                  <c:v>8344</c:v>
                </c:pt>
                <c:pt idx="20">
                  <c:v>8390</c:v>
                </c:pt>
                <c:pt idx="21">
                  <c:v>9013</c:v>
                </c:pt>
                <c:pt idx="22">
                  <c:v>8802</c:v>
                </c:pt>
                <c:pt idx="23">
                  <c:v>2998</c:v>
                </c:pt>
                <c:pt idx="24">
                  <c:v>3090</c:v>
                </c:pt>
                <c:pt idx="25">
                  <c:v>2921</c:v>
                </c:pt>
                <c:pt idx="26">
                  <c:v>2822</c:v>
                </c:pt>
                <c:pt idx="27">
                  <c:v>3268</c:v>
                </c:pt>
                <c:pt idx="28">
                  <c:v>2977</c:v>
                </c:pt>
                <c:pt idx="29">
                  <c:v>3170</c:v>
                </c:pt>
                <c:pt idx="30">
                  <c:v>2855</c:v>
                </c:pt>
                <c:pt idx="31">
                  <c:v>3183</c:v>
                </c:pt>
                <c:pt idx="32">
                  <c:v>3167</c:v>
                </c:pt>
                <c:pt idx="33">
                  <c:v>3046</c:v>
                </c:pt>
                <c:pt idx="34">
                  <c:v>2849</c:v>
                </c:pt>
                <c:pt idx="35">
                  <c:v>2755</c:v>
                </c:pt>
                <c:pt idx="36">
                  <c:v>2927</c:v>
                </c:pt>
                <c:pt idx="37">
                  <c:v>2630</c:v>
                </c:pt>
                <c:pt idx="38">
                  <c:v>2899</c:v>
                </c:pt>
                <c:pt idx="39">
                  <c:v>2612</c:v>
                </c:pt>
                <c:pt idx="40">
                  <c:v>3119</c:v>
                </c:pt>
                <c:pt idx="41">
                  <c:v>3107</c:v>
                </c:pt>
                <c:pt idx="42">
                  <c:v>2932</c:v>
                </c:pt>
                <c:pt idx="43">
                  <c:v>3320</c:v>
                </c:pt>
                <c:pt idx="44">
                  <c:v>2649</c:v>
                </c:pt>
                <c:pt idx="45">
                  <c:v>2789</c:v>
                </c:pt>
                <c:pt idx="46">
                  <c:v>3009</c:v>
                </c:pt>
                <c:pt idx="47">
                  <c:v>2558</c:v>
                </c:pt>
              </c:numCache>
            </c:numRef>
          </c:val>
          <c:smooth val="0"/>
          <c:extLst>
            <c:ext xmlns:c16="http://schemas.microsoft.com/office/drawing/2014/chart" uri="{C3380CC4-5D6E-409C-BE32-E72D297353CC}">
              <c16:uniqueId val="{00000001-DBA5-48D9-BCCE-7EAD2F2E3F54}"/>
            </c:ext>
          </c:extLst>
        </c:ser>
        <c:dLbls>
          <c:showLegendKey val="0"/>
          <c:showVal val="0"/>
          <c:showCatName val="0"/>
          <c:showSerName val="0"/>
          <c:showPercent val="0"/>
          <c:showBubbleSize val="0"/>
        </c:dLbls>
        <c:smooth val="0"/>
        <c:axId val="975238319"/>
        <c:axId val="975224399"/>
      </c:lineChart>
      <c:catAx>
        <c:axId val="975238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5224399"/>
        <c:crosses val="autoZero"/>
        <c:auto val="1"/>
        <c:lblAlgn val="ctr"/>
        <c:lblOffset val="100"/>
        <c:noMultiLvlLbl val="0"/>
      </c:catAx>
      <c:valAx>
        <c:axId val="975224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52383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9/15/2024</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9/15/2024</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9/15/2024</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9/15/2024</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9/15/2024</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9/15/2024</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9/15/2024</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9/15/2024</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9/15/2024</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9/15/2024</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9/15/2024</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9/15/2024</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14-Sep-2024</a:t>
            </a:r>
          </a:p>
        </p:txBody>
      </p:sp>
      <p:pic>
        <p:nvPicPr>
          <p:cNvPr id="3" name="Picture 2">
            <a:extLst>
              <a:ext uri="{FF2B5EF4-FFF2-40B4-BE49-F238E27FC236}">
                <a16:creationId xmlns:a16="http://schemas.microsoft.com/office/drawing/2014/main" id="{355A17E4-9CC3-4B0C-9BEA-50F540448FAC}"/>
              </a:ext>
            </a:extLst>
          </p:cNvPr>
          <p:cNvPicPr>
            <a:picLocks noChangeAspect="1"/>
          </p:cNvPicPr>
          <p:nvPr/>
        </p:nvPicPr>
        <p:blipFill>
          <a:blip r:embed="rId3"/>
          <a:stretch>
            <a:fillRect/>
          </a:stretch>
        </p:blipFill>
        <p:spPr>
          <a:xfrm>
            <a:off x="7685364" y="2499648"/>
            <a:ext cx="3071126" cy="1112616"/>
          </a:xfrm>
          <a:prstGeom prst="rect">
            <a:avLst/>
          </a:prstGeom>
        </p:spPr>
      </p:pic>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C2EC28D-A527-5257-62FD-2FBBEDB95660}"/>
              </a:ext>
            </a:extLst>
          </p:cNvPr>
          <p:cNvSpPr>
            <a:spLocks noGrp="1"/>
          </p:cNvSpPr>
          <p:nvPr>
            <p:ph type="title"/>
          </p:nvPr>
        </p:nvSpPr>
        <p:spPr>
          <a:xfrm>
            <a:off x="839788" y="1364464"/>
            <a:ext cx="3932237" cy="692935"/>
          </a:xfrm>
        </p:spPr>
        <p:txBody>
          <a:bodyPr>
            <a:normAutofit/>
          </a:bodyPr>
          <a:lstStyle/>
          <a:p>
            <a:r>
              <a:rPr lang="en-IN" sz="2000" b="1" dirty="0"/>
              <a:t>Insights</a:t>
            </a:r>
          </a:p>
        </p:txBody>
      </p:sp>
      <p:sp>
        <p:nvSpPr>
          <p:cNvPr id="11" name="Text Placeholder 10">
            <a:extLst>
              <a:ext uri="{FF2B5EF4-FFF2-40B4-BE49-F238E27FC236}">
                <a16:creationId xmlns:a16="http://schemas.microsoft.com/office/drawing/2014/main" id="{33F23437-D04A-AD9C-4B88-07889A7DC11D}"/>
              </a:ext>
            </a:extLst>
          </p:cNvPr>
          <p:cNvSpPr>
            <a:spLocks noGrp="1"/>
          </p:cNvSpPr>
          <p:nvPr>
            <p:ph type="body" sz="half" idx="2"/>
          </p:nvPr>
        </p:nvSpPr>
        <p:spPr>
          <a:xfrm>
            <a:off x="839788" y="2209800"/>
            <a:ext cx="3932237" cy="3811588"/>
          </a:xfrm>
        </p:spPr>
        <p:txBody>
          <a:bodyPr>
            <a:normAutofit lnSpcReduction="10000"/>
          </a:bodyPr>
          <a:lstStyle/>
          <a:p>
            <a:pPr marL="285750" indent="-285750">
              <a:buFont typeface="Arial" panose="020B0604020202020204" pitchFamily="34" charset="0"/>
              <a:buChar char="•"/>
            </a:pPr>
            <a:r>
              <a:rPr lang="en-IN" dirty="0"/>
              <a:t>The average Profit earned by the customers for yellow cab are 135$ and 139 $ for 46 and 60 years of age</a:t>
            </a:r>
          </a:p>
          <a:p>
            <a:pPr marL="285750" indent="-285750">
              <a:buFont typeface="Arial" panose="020B0604020202020204" pitchFamily="34" charset="0"/>
              <a:buChar char="•"/>
            </a:pPr>
            <a:r>
              <a:rPr lang="en-IN" dirty="0"/>
              <a:t>The average Profit earned by the customers for pink cab are 61$ and 63 $ for 48 and 54 years of age</a:t>
            </a:r>
          </a:p>
          <a:p>
            <a:pPr marL="285750" indent="-285750">
              <a:buFont typeface="Arial" panose="020B0604020202020204" pitchFamily="34" charset="0"/>
              <a:buChar char="•"/>
            </a:pPr>
            <a:r>
              <a:rPr lang="en-IN" dirty="0"/>
              <a:t>Majority of the cab user both yellow and Pink are youngsters and account to 73% of the approximately total volume of customers.</a:t>
            </a:r>
          </a:p>
          <a:p>
            <a:pPr marL="285750" indent="-285750">
              <a:buFont typeface="Arial" panose="020B0604020202020204" pitchFamily="34" charset="0"/>
              <a:buChar char="•"/>
            </a:pPr>
            <a:r>
              <a:rPr lang="en-IN" dirty="0"/>
              <a:t>Older Age customers do not frequently use the cab services.</a:t>
            </a:r>
          </a:p>
          <a:p>
            <a:pPr marL="285750" indent="-285750">
              <a:buFont typeface="Arial" panose="020B0604020202020204" pitchFamily="34" charset="0"/>
              <a:buChar char="•"/>
            </a:pPr>
            <a:r>
              <a:rPr lang="en-IN" dirty="0"/>
              <a:t>Clustering algorithms can be used further understand the </a:t>
            </a:r>
            <a:r>
              <a:rPr lang="en-IN" dirty="0" err="1"/>
              <a:t>behavioral</a:t>
            </a:r>
            <a:r>
              <a:rPr lang="en-IN" dirty="0"/>
              <a:t> patterns in the dataset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
        <p:nvSpPr>
          <p:cNvPr id="4" name="Rectangle 3">
            <a:extLst>
              <a:ext uri="{FF2B5EF4-FFF2-40B4-BE49-F238E27FC236}">
                <a16:creationId xmlns:a16="http://schemas.microsoft.com/office/drawing/2014/main" id="{BAFF091B-A942-ECB5-320D-1922ECD185AF}"/>
              </a:ext>
            </a:extLst>
          </p:cNvPr>
          <p:cNvSpPr/>
          <p:nvPr/>
        </p:nvSpPr>
        <p:spPr>
          <a:xfrm>
            <a:off x="0" y="-1905"/>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accent2"/>
                </a:solidFill>
                <a:latin typeface="+mj-lt"/>
                <a:ea typeface="+mj-ea"/>
                <a:cs typeface="+mj-cs"/>
              </a:rPr>
              <a:t>Profit</a:t>
            </a:r>
            <a:r>
              <a:rPr lang="en-US" dirty="0"/>
              <a:t> </a:t>
            </a:r>
            <a:r>
              <a:rPr lang="en-US" sz="3200" b="1" dirty="0">
                <a:solidFill>
                  <a:schemeClr val="accent2"/>
                </a:solidFill>
                <a:latin typeface="+mj-lt"/>
                <a:ea typeface="+mj-ea"/>
                <a:cs typeface="+mj-cs"/>
              </a:rPr>
              <a:t>Analysis: </a:t>
            </a:r>
            <a:r>
              <a:rPr lang="en-US" sz="3200" b="1" i="1" dirty="0">
                <a:solidFill>
                  <a:schemeClr val="accent2"/>
                </a:solidFill>
                <a:latin typeface="+mj-lt"/>
                <a:ea typeface="+mj-ea"/>
                <a:cs typeface="+mj-cs"/>
              </a:rPr>
              <a:t>Age wise </a:t>
            </a:r>
          </a:p>
        </p:txBody>
      </p:sp>
      <p:graphicFrame>
        <p:nvGraphicFramePr>
          <p:cNvPr id="2" name="Chart 1">
            <a:extLst>
              <a:ext uri="{FF2B5EF4-FFF2-40B4-BE49-F238E27FC236}">
                <a16:creationId xmlns:a16="http://schemas.microsoft.com/office/drawing/2014/main" id="{B43FBF73-616D-AE1F-AF44-EA7871308BC3}"/>
              </a:ext>
            </a:extLst>
          </p:cNvPr>
          <p:cNvGraphicFramePr>
            <a:graphicFrameLocks/>
          </p:cNvGraphicFramePr>
          <p:nvPr>
            <p:extLst>
              <p:ext uri="{D42A27DB-BD31-4B8C-83A1-F6EECF244321}">
                <p14:modId xmlns:p14="http://schemas.microsoft.com/office/powerpoint/2010/main" val="2434360148"/>
              </p:ext>
            </p:extLst>
          </p:nvPr>
        </p:nvGraphicFramePr>
        <p:xfrm>
          <a:off x="6423660" y="1775460"/>
          <a:ext cx="5474970" cy="23317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FC87DF76-F0C6-FC6F-1C66-F7D9B44222A0}"/>
              </a:ext>
            </a:extLst>
          </p:cNvPr>
          <p:cNvGraphicFramePr>
            <a:graphicFrameLocks/>
          </p:cNvGraphicFramePr>
          <p:nvPr>
            <p:extLst>
              <p:ext uri="{D42A27DB-BD31-4B8C-83A1-F6EECF244321}">
                <p14:modId xmlns:p14="http://schemas.microsoft.com/office/powerpoint/2010/main" val="2535597838"/>
              </p:ext>
            </p:extLst>
          </p:nvPr>
        </p:nvGraphicFramePr>
        <p:xfrm>
          <a:off x="6576060" y="4107180"/>
          <a:ext cx="5190491"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78670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D03885E-BE24-1DC2-60BB-DA34E6534496}"/>
              </a:ext>
            </a:extLst>
          </p:cNvPr>
          <p:cNvPicPr>
            <a:picLocks noChangeAspect="1"/>
          </p:cNvPicPr>
          <p:nvPr/>
        </p:nvPicPr>
        <p:blipFill>
          <a:blip r:embed="rId2"/>
          <a:stretch>
            <a:fillRect/>
          </a:stretch>
        </p:blipFill>
        <p:spPr>
          <a:xfrm>
            <a:off x="1" y="1386509"/>
            <a:ext cx="7724774" cy="3223084"/>
          </a:xfrm>
          <a:prstGeom prst="rect">
            <a:avLst/>
          </a:prstGeom>
        </p:spPr>
      </p:pic>
      <p:sp>
        <p:nvSpPr>
          <p:cNvPr id="16" name="Rectangle 15">
            <a:extLst>
              <a:ext uri="{FF2B5EF4-FFF2-40B4-BE49-F238E27FC236}">
                <a16:creationId xmlns:a16="http://schemas.microsoft.com/office/drawing/2014/main" id="{3F67AFD5-36F1-DD90-FD54-69C7AFBEDAE2}"/>
              </a:ext>
            </a:extLst>
          </p:cNvPr>
          <p:cNvSpPr/>
          <p:nvPr/>
        </p:nvSpPr>
        <p:spPr>
          <a:xfrm>
            <a:off x="0" y="-1905"/>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accent2"/>
                </a:solidFill>
                <a:latin typeface="+mj-lt"/>
                <a:ea typeface="+mj-ea"/>
                <a:cs typeface="+mj-cs"/>
              </a:rPr>
              <a:t>Profit</a:t>
            </a:r>
            <a:r>
              <a:rPr lang="en-US" dirty="0"/>
              <a:t> </a:t>
            </a:r>
            <a:r>
              <a:rPr lang="en-US" sz="3200" b="1" dirty="0">
                <a:solidFill>
                  <a:schemeClr val="accent2"/>
                </a:solidFill>
                <a:latin typeface="+mj-lt"/>
                <a:ea typeface="+mj-ea"/>
                <a:cs typeface="+mj-cs"/>
              </a:rPr>
              <a:t>Analysis: </a:t>
            </a:r>
            <a:r>
              <a:rPr lang="en-US" sz="3200" b="1" i="1" dirty="0">
                <a:solidFill>
                  <a:schemeClr val="accent2"/>
                </a:solidFill>
                <a:latin typeface="+mj-lt"/>
                <a:ea typeface="+mj-ea"/>
                <a:cs typeface="+mj-cs"/>
              </a:rPr>
              <a:t>Income</a:t>
            </a:r>
          </a:p>
        </p:txBody>
      </p:sp>
      <p:sp>
        <p:nvSpPr>
          <p:cNvPr id="17" name="Text Placeholder 10">
            <a:extLst>
              <a:ext uri="{FF2B5EF4-FFF2-40B4-BE49-F238E27FC236}">
                <a16:creationId xmlns:a16="http://schemas.microsoft.com/office/drawing/2014/main" id="{662D66EB-CC3C-1E22-F1C8-3EF2EE91F5D9}"/>
              </a:ext>
            </a:extLst>
          </p:cNvPr>
          <p:cNvSpPr>
            <a:spLocks noGrp="1"/>
          </p:cNvSpPr>
          <p:nvPr>
            <p:ph type="body" sz="half" idx="2"/>
          </p:nvPr>
        </p:nvSpPr>
        <p:spPr>
          <a:xfrm>
            <a:off x="8135938" y="3098319"/>
            <a:ext cx="3932237" cy="2016606"/>
          </a:xfrm>
        </p:spPr>
        <p:txBody>
          <a:bodyPr>
            <a:normAutofit/>
          </a:bodyPr>
          <a:lstStyle/>
          <a:p>
            <a:pPr marL="285750" indent="-285750">
              <a:buFont typeface="Arial" panose="020B0604020202020204" pitchFamily="34" charset="0"/>
              <a:buChar char="•"/>
            </a:pPr>
            <a:r>
              <a:rPr lang="en-IN" dirty="0"/>
              <a:t>There is no correlation between Income earned and Profit. </a:t>
            </a:r>
          </a:p>
          <a:p>
            <a:pPr marL="285750" indent="-285750">
              <a:buFont typeface="Arial" panose="020B0604020202020204" pitchFamily="34" charset="0"/>
              <a:buChar char="•"/>
            </a:pPr>
            <a:r>
              <a:rPr lang="en-US" dirty="0"/>
              <a:t>Middle class and high class contributes more in the profit as well as in the customer base of both the cabs</a:t>
            </a:r>
          </a:p>
          <a:p>
            <a:pPr marL="285750" indent="-285750">
              <a:buFont typeface="Arial" panose="020B0604020202020204" pitchFamily="34" charset="0"/>
              <a:buChar char="•"/>
            </a:pPr>
            <a:r>
              <a:rPr lang="en-US" dirty="0"/>
              <a:t>There is equal proportion of all classes travelling in both Yellow and Pink Cab</a:t>
            </a:r>
          </a:p>
          <a:p>
            <a:endParaRPr lang="en-US"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graphicFrame>
        <p:nvGraphicFramePr>
          <p:cNvPr id="19" name="Chart 18">
            <a:extLst>
              <a:ext uri="{FF2B5EF4-FFF2-40B4-BE49-F238E27FC236}">
                <a16:creationId xmlns:a16="http://schemas.microsoft.com/office/drawing/2014/main" id="{71575403-9F9F-B00B-F519-A8292504252D}"/>
              </a:ext>
            </a:extLst>
          </p:cNvPr>
          <p:cNvGraphicFramePr>
            <a:graphicFrameLocks/>
          </p:cNvGraphicFramePr>
          <p:nvPr>
            <p:extLst>
              <p:ext uri="{D42A27DB-BD31-4B8C-83A1-F6EECF244321}">
                <p14:modId xmlns:p14="http://schemas.microsoft.com/office/powerpoint/2010/main" val="1392433421"/>
              </p:ext>
            </p:extLst>
          </p:nvPr>
        </p:nvGraphicFramePr>
        <p:xfrm>
          <a:off x="270511" y="4533900"/>
          <a:ext cx="7269480" cy="2286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31138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C2EC28D-A527-5257-62FD-2FBBEDB95660}"/>
              </a:ext>
            </a:extLst>
          </p:cNvPr>
          <p:cNvSpPr>
            <a:spLocks noGrp="1"/>
          </p:cNvSpPr>
          <p:nvPr>
            <p:ph type="title"/>
          </p:nvPr>
        </p:nvSpPr>
        <p:spPr>
          <a:xfrm>
            <a:off x="839788" y="1364464"/>
            <a:ext cx="3932237" cy="692935"/>
          </a:xfrm>
        </p:spPr>
        <p:txBody>
          <a:bodyPr>
            <a:normAutofit/>
          </a:bodyPr>
          <a:lstStyle/>
          <a:p>
            <a:r>
              <a:rPr lang="en-IN" sz="2000" b="1" dirty="0"/>
              <a:t>Insights</a:t>
            </a:r>
          </a:p>
        </p:txBody>
      </p:sp>
      <p:sp>
        <p:nvSpPr>
          <p:cNvPr id="10" name="Content Placeholder 9">
            <a:extLst>
              <a:ext uri="{FF2B5EF4-FFF2-40B4-BE49-F238E27FC236}">
                <a16:creationId xmlns:a16="http://schemas.microsoft.com/office/drawing/2014/main" id="{971A4236-6149-7267-C0C7-5CAC6A01BB91}"/>
              </a:ext>
            </a:extLst>
          </p:cNvPr>
          <p:cNvSpPr>
            <a:spLocks noGrp="1"/>
          </p:cNvSpPr>
          <p:nvPr>
            <p:ph idx="1"/>
          </p:nvPr>
        </p:nvSpPr>
        <p:spPr/>
        <p:txBody>
          <a:bodyPr/>
          <a:lstStyle/>
          <a:p>
            <a:r>
              <a:rPr lang="en-IN" dirty="0"/>
              <a:t>New </a:t>
            </a:r>
            <a:r>
              <a:rPr lang="en-IN" dirty="0" err="1"/>
              <a:t>york</a:t>
            </a:r>
            <a:r>
              <a:rPr lang="en-IN" dirty="0"/>
              <a:t> features has the </a:t>
            </a:r>
            <a:r>
              <a:rPr lang="en-IN" dirty="0" err="1"/>
              <a:t>highe</a:t>
            </a:r>
            <a:endParaRPr lang="en-IN" dirty="0"/>
          </a:p>
        </p:txBody>
      </p:sp>
      <p:sp>
        <p:nvSpPr>
          <p:cNvPr id="11" name="Text Placeholder 10">
            <a:extLst>
              <a:ext uri="{FF2B5EF4-FFF2-40B4-BE49-F238E27FC236}">
                <a16:creationId xmlns:a16="http://schemas.microsoft.com/office/drawing/2014/main" id="{33F23437-D04A-AD9C-4B88-07889A7DC11D}"/>
              </a:ext>
            </a:extLst>
          </p:cNvPr>
          <p:cNvSpPr>
            <a:spLocks noGrp="1"/>
          </p:cNvSpPr>
          <p:nvPr>
            <p:ph type="body" sz="half" idx="2"/>
          </p:nvPr>
        </p:nvSpPr>
        <p:spPr>
          <a:xfrm>
            <a:off x="839788" y="2209800"/>
            <a:ext cx="3932237" cy="3811588"/>
          </a:xfrm>
        </p:spPr>
        <p:txBody>
          <a:bodyPr>
            <a:normAutofit lnSpcReduction="10000"/>
          </a:bodyPr>
          <a:lstStyle/>
          <a:p>
            <a:pPr marL="285750" indent="-285750">
              <a:buFont typeface="Arial" panose="020B0604020202020204" pitchFamily="34" charset="0"/>
              <a:buChar char="•"/>
            </a:pPr>
            <a:r>
              <a:rPr lang="en-IN" dirty="0"/>
              <a:t>The average Profit earned by the customers for yellow cab are 135$ and 139 $ for 46 and 60 years of age</a:t>
            </a:r>
          </a:p>
          <a:p>
            <a:pPr marL="285750" indent="-285750">
              <a:buFont typeface="Arial" panose="020B0604020202020204" pitchFamily="34" charset="0"/>
              <a:buChar char="•"/>
            </a:pPr>
            <a:r>
              <a:rPr lang="en-IN" dirty="0"/>
              <a:t>The average Profit earned by the customers for pink cab are 61$ and 63 $ for 48 and 54 years of age</a:t>
            </a:r>
          </a:p>
          <a:p>
            <a:pPr marL="285750" indent="-285750">
              <a:buFont typeface="Arial" panose="020B0604020202020204" pitchFamily="34" charset="0"/>
              <a:buChar char="•"/>
            </a:pPr>
            <a:r>
              <a:rPr lang="en-IN" dirty="0"/>
              <a:t>Majority of the cab user both yellow and Pink are youngsters and account to 73% of the approximately total volume of customers.</a:t>
            </a:r>
          </a:p>
          <a:p>
            <a:pPr marL="285750" indent="-285750">
              <a:buFont typeface="Arial" panose="020B0604020202020204" pitchFamily="34" charset="0"/>
              <a:buChar char="•"/>
            </a:pPr>
            <a:r>
              <a:rPr lang="en-IN" dirty="0"/>
              <a:t>Older Age customers do not frequently use the cab services.</a:t>
            </a:r>
          </a:p>
          <a:p>
            <a:pPr marL="285750" indent="-285750">
              <a:buFont typeface="Arial" panose="020B0604020202020204" pitchFamily="34" charset="0"/>
              <a:buChar char="•"/>
            </a:pPr>
            <a:r>
              <a:rPr lang="en-IN" dirty="0"/>
              <a:t>Clustering algorithms can be used further understand the behavioural patterns in the dataset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
        <p:nvSpPr>
          <p:cNvPr id="4" name="Rectangle 3">
            <a:extLst>
              <a:ext uri="{FF2B5EF4-FFF2-40B4-BE49-F238E27FC236}">
                <a16:creationId xmlns:a16="http://schemas.microsoft.com/office/drawing/2014/main" id="{BAFF091B-A942-ECB5-320D-1922ECD185AF}"/>
              </a:ext>
            </a:extLst>
          </p:cNvPr>
          <p:cNvSpPr/>
          <p:nvPr/>
        </p:nvSpPr>
        <p:spPr>
          <a:xfrm>
            <a:off x="19050" y="2159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accent2"/>
                </a:solidFill>
                <a:latin typeface="+mj-lt"/>
                <a:ea typeface="+mj-ea"/>
                <a:cs typeface="+mj-cs"/>
              </a:rPr>
              <a:t>Profit</a:t>
            </a:r>
            <a:r>
              <a:rPr lang="en-US" dirty="0"/>
              <a:t> </a:t>
            </a:r>
            <a:r>
              <a:rPr lang="en-US" sz="3200" b="1" dirty="0">
                <a:solidFill>
                  <a:schemeClr val="accent2"/>
                </a:solidFill>
                <a:latin typeface="+mj-lt"/>
                <a:ea typeface="+mj-ea"/>
                <a:cs typeface="+mj-cs"/>
              </a:rPr>
              <a:t>Analysis: </a:t>
            </a:r>
            <a:r>
              <a:rPr lang="en-US" sz="3200" b="1" i="1" dirty="0">
                <a:solidFill>
                  <a:schemeClr val="accent2"/>
                </a:solidFill>
                <a:latin typeface="+mj-lt"/>
                <a:ea typeface="+mj-ea"/>
                <a:cs typeface="+mj-cs"/>
              </a:rPr>
              <a:t>Gender wise </a:t>
            </a:r>
          </a:p>
        </p:txBody>
      </p:sp>
      <p:graphicFrame>
        <p:nvGraphicFramePr>
          <p:cNvPr id="2" name="Chart 1">
            <a:extLst>
              <a:ext uri="{FF2B5EF4-FFF2-40B4-BE49-F238E27FC236}">
                <a16:creationId xmlns:a16="http://schemas.microsoft.com/office/drawing/2014/main" id="{B43FBF73-616D-AE1F-AF44-EA7871308BC3}"/>
              </a:ext>
            </a:extLst>
          </p:cNvPr>
          <p:cNvGraphicFramePr>
            <a:graphicFrameLocks/>
          </p:cNvGraphicFramePr>
          <p:nvPr/>
        </p:nvGraphicFramePr>
        <p:xfrm>
          <a:off x="6423660" y="1775460"/>
          <a:ext cx="5474970" cy="23317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FC87DF76-F0C6-FC6F-1C66-F7D9B44222A0}"/>
              </a:ext>
            </a:extLst>
          </p:cNvPr>
          <p:cNvGraphicFramePr>
            <a:graphicFrameLocks/>
          </p:cNvGraphicFramePr>
          <p:nvPr/>
        </p:nvGraphicFramePr>
        <p:xfrm>
          <a:off x="6576060" y="4107180"/>
          <a:ext cx="5190491"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68319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C2EC28D-A527-5257-62FD-2FBBEDB95660}"/>
              </a:ext>
            </a:extLst>
          </p:cNvPr>
          <p:cNvSpPr>
            <a:spLocks noGrp="1"/>
          </p:cNvSpPr>
          <p:nvPr>
            <p:ph type="title"/>
          </p:nvPr>
        </p:nvSpPr>
        <p:spPr>
          <a:xfrm>
            <a:off x="839788" y="1364464"/>
            <a:ext cx="3932237" cy="692935"/>
          </a:xfrm>
        </p:spPr>
        <p:txBody>
          <a:bodyPr>
            <a:normAutofit/>
          </a:bodyPr>
          <a:lstStyle/>
          <a:p>
            <a:r>
              <a:rPr lang="en-IN" sz="2000" b="1" dirty="0"/>
              <a:t>Insights</a:t>
            </a:r>
          </a:p>
        </p:txBody>
      </p:sp>
      <p:sp>
        <p:nvSpPr>
          <p:cNvPr id="11" name="Text Placeholder 10">
            <a:extLst>
              <a:ext uri="{FF2B5EF4-FFF2-40B4-BE49-F238E27FC236}">
                <a16:creationId xmlns:a16="http://schemas.microsoft.com/office/drawing/2014/main" id="{33F23437-D04A-AD9C-4B88-07889A7DC11D}"/>
              </a:ext>
            </a:extLst>
          </p:cNvPr>
          <p:cNvSpPr>
            <a:spLocks noGrp="1"/>
          </p:cNvSpPr>
          <p:nvPr>
            <p:ph type="body" sz="half" idx="2"/>
          </p:nvPr>
        </p:nvSpPr>
        <p:spPr>
          <a:xfrm>
            <a:off x="839788" y="2072632"/>
            <a:ext cx="3932237" cy="3811588"/>
          </a:xfrm>
        </p:spPr>
        <p:txBody>
          <a:bodyPr>
            <a:normAutofit/>
          </a:bodyPr>
          <a:lstStyle/>
          <a:p>
            <a:pPr marL="285750" indent="-285750">
              <a:buFont typeface="Arial" panose="020B0604020202020204" pitchFamily="34" charset="0"/>
              <a:buChar char="•"/>
            </a:pPr>
            <a:r>
              <a:rPr lang="en-IN" dirty="0"/>
              <a:t>Customers are segmented based on </a:t>
            </a:r>
            <a:r>
              <a:rPr lang="en-US" i="1" dirty="0"/>
              <a:t>'Price Charged, Age and profit </a:t>
            </a:r>
            <a:r>
              <a:rPr lang="en-US" dirty="0"/>
              <a:t>continuous variables.</a:t>
            </a:r>
          </a:p>
          <a:p>
            <a:pPr marL="285750" indent="-285750">
              <a:buFont typeface="Arial" panose="020B0604020202020204" pitchFamily="34" charset="0"/>
              <a:buChar char="•"/>
            </a:pPr>
            <a:r>
              <a:rPr lang="en-US" dirty="0"/>
              <a:t>The number of clusters are determined as per K-elbow method (k=3)</a:t>
            </a:r>
          </a:p>
          <a:p>
            <a:pPr marL="285750" indent="-285750">
              <a:buFont typeface="Arial" panose="020B0604020202020204" pitchFamily="34" charset="0"/>
              <a:buChar char="•"/>
            </a:pPr>
            <a:r>
              <a:rPr lang="en-US" dirty="0"/>
              <a:t>The average Age of Cluster 0 is 35.The profit gained by the customer is 149$ and Price Charged is 532$</a:t>
            </a:r>
          </a:p>
          <a:p>
            <a:pPr marL="285750" indent="-285750">
              <a:buFont typeface="Arial" panose="020B0604020202020204" pitchFamily="34" charset="0"/>
              <a:buChar char="•"/>
            </a:pPr>
            <a:r>
              <a:rPr lang="en-US" dirty="0"/>
              <a:t>The average Age of Cluster 1 is 30. The profit gained by the customer is 40$ and Price Charged is 199$</a:t>
            </a:r>
          </a:p>
          <a:p>
            <a:pPr marL="285750" indent="-285750">
              <a:buFont typeface="Arial" panose="020B0604020202020204" pitchFamily="34" charset="0"/>
              <a:buChar char="•"/>
            </a:pPr>
            <a:r>
              <a:rPr lang="en-US" dirty="0"/>
              <a:t>The average Age of Cluster 2 is 40. The profit gained by the customer is 478$ and Price Charged is 946$</a:t>
            </a:r>
          </a:p>
          <a:p>
            <a:pPr marL="285750" indent="-285750">
              <a:buFont typeface="Arial" panose="020B0604020202020204" pitchFamily="34" charset="0"/>
              <a:buChar char="•"/>
            </a:pPr>
            <a:endParaRPr lang="en-IN" i="1" dirty="0"/>
          </a:p>
          <a:p>
            <a:pPr marL="285750" indent="-285750">
              <a:buFont typeface="Arial" panose="020B0604020202020204" pitchFamily="34" charset="0"/>
              <a:buChar char="•"/>
            </a:pPr>
            <a:endParaRPr lang="en-IN" i="1"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pic>
        <p:nvPicPr>
          <p:cNvPr id="6" name="Picture 5">
            <a:extLst>
              <a:ext uri="{FF2B5EF4-FFF2-40B4-BE49-F238E27FC236}">
                <a16:creationId xmlns:a16="http://schemas.microsoft.com/office/drawing/2014/main" id="{D8F76FF5-63A4-F026-8432-7A427D7B4014}"/>
              </a:ext>
            </a:extLst>
          </p:cNvPr>
          <p:cNvPicPr>
            <a:picLocks noChangeAspect="1"/>
          </p:cNvPicPr>
          <p:nvPr/>
        </p:nvPicPr>
        <p:blipFill>
          <a:blip r:embed="rId2"/>
          <a:stretch>
            <a:fillRect/>
          </a:stretch>
        </p:blipFill>
        <p:spPr>
          <a:xfrm>
            <a:off x="6620327" y="1894175"/>
            <a:ext cx="5243014" cy="4168501"/>
          </a:xfrm>
          <a:prstGeom prst="rect">
            <a:avLst/>
          </a:prstGeom>
        </p:spPr>
      </p:pic>
      <p:sp>
        <p:nvSpPr>
          <p:cNvPr id="12" name="Rectangle 11">
            <a:extLst>
              <a:ext uri="{FF2B5EF4-FFF2-40B4-BE49-F238E27FC236}">
                <a16:creationId xmlns:a16="http://schemas.microsoft.com/office/drawing/2014/main" id="{BAFF091B-A942-ECB5-320D-1922ECD185AF}"/>
              </a:ext>
            </a:extLst>
          </p:cNvPr>
          <p:cNvSpPr/>
          <p:nvPr/>
        </p:nvSpPr>
        <p:spPr>
          <a:xfrm>
            <a:off x="0" y="-19716"/>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accent2"/>
                </a:solidFill>
                <a:latin typeface="+mj-lt"/>
                <a:ea typeface="+mj-ea"/>
                <a:cs typeface="+mj-cs"/>
              </a:rPr>
              <a:t>Profit</a:t>
            </a:r>
            <a:r>
              <a:rPr lang="en-US" dirty="0"/>
              <a:t> </a:t>
            </a:r>
            <a:r>
              <a:rPr lang="en-US" sz="3200" b="1" dirty="0">
                <a:solidFill>
                  <a:schemeClr val="accent2"/>
                </a:solidFill>
                <a:latin typeface="+mj-lt"/>
                <a:ea typeface="+mj-ea"/>
                <a:cs typeface="+mj-cs"/>
              </a:rPr>
              <a:t>Analysis: </a:t>
            </a:r>
            <a:r>
              <a:rPr lang="en-US" sz="3200" b="1" i="1" dirty="0">
                <a:solidFill>
                  <a:schemeClr val="accent2"/>
                </a:solidFill>
                <a:latin typeface="+mj-lt"/>
                <a:ea typeface="+mj-ea"/>
                <a:cs typeface="+mj-cs"/>
              </a:rPr>
              <a:t>Clustering Analysis </a:t>
            </a:r>
          </a:p>
        </p:txBody>
      </p:sp>
    </p:spTree>
    <p:extLst>
      <p:ext uri="{BB962C8B-B14F-4D97-AF65-F5344CB8AC3E}">
        <p14:creationId xmlns:p14="http://schemas.microsoft.com/office/powerpoint/2010/main" val="3449333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AFF091B-A942-ECB5-320D-1922ECD185AF}"/>
              </a:ext>
            </a:extLst>
          </p:cNvPr>
          <p:cNvSpPr/>
          <p:nvPr/>
        </p:nvSpPr>
        <p:spPr>
          <a:xfrm>
            <a:off x="0" y="-19716"/>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accent2"/>
                </a:solidFill>
                <a:latin typeface="+mj-lt"/>
                <a:ea typeface="+mj-ea"/>
                <a:cs typeface="+mj-cs"/>
              </a:rPr>
              <a:t>Recommendations</a:t>
            </a:r>
            <a:r>
              <a:rPr lang="en-US" sz="3200" b="1" i="1" dirty="0">
                <a:solidFill>
                  <a:schemeClr val="accent2"/>
                </a:solidFill>
                <a:latin typeface="+mj-lt"/>
                <a:ea typeface="+mj-ea"/>
                <a:cs typeface="+mj-cs"/>
              </a:rPr>
              <a:t> </a:t>
            </a:r>
          </a:p>
        </p:txBody>
      </p:sp>
      <p:sp>
        <p:nvSpPr>
          <p:cNvPr id="15" name="TextBox 14">
            <a:extLst>
              <a:ext uri="{FF2B5EF4-FFF2-40B4-BE49-F238E27FC236}">
                <a16:creationId xmlns:a16="http://schemas.microsoft.com/office/drawing/2014/main" id="{B97A0989-F6C3-7C48-E447-41328DA66557}"/>
              </a:ext>
            </a:extLst>
          </p:cNvPr>
          <p:cNvSpPr txBox="1"/>
          <p:nvPr/>
        </p:nvSpPr>
        <p:spPr>
          <a:xfrm>
            <a:off x="0" y="1344749"/>
            <a:ext cx="12102353" cy="5355312"/>
          </a:xfrm>
          <a:prstGeom prst="rect">
            <a:avLst/>
          </a:prstGeom>
          <a:noFill/>
        </p:spPr>
        <p:txBody>
          <a:bodyPr wrap="square">
            <a:spAutoFit/>
          </a:bodyPr>
          <a:lstStyle/>
          <a:p>
            <a:r>
              <a:rPr lang="en-US" dirty="0"/>
              <a:t>Based on the detailed analysis of both Pink and Yellow Cabs following are the recommendations</a:t>
            </a:r>
            <a:endParaRPr lang="en-US" sz="1800" dirty="0"/>
          </a:p>
          <a:p>
            <a:endParaRPr lang="en-US" sz="1800" dirty="0"/>
          </a:p>
          <a:p>
            <a:pPr marL="285750" indent="-285750">
              <a:buFont typeface="Arial" panose="020B0604020202020204" pitchFamily="34" charset="0"/>
              <a:buChar char="•"/>
            </a:pPr>
            <a:r>
              <a:rPr lang="en-US" dirty="0"/>
              <a:t>Yellow cabs operate in more cities compared to pink cabs. As a result of this broader coverage, the profits associated with yellow cabs exhibit significantly more outliers than those of pink cabs.</a:t>
            </a:r>
          </a:p>
          <a:p>
            <a:endParaRPr lang="en-US" dirty="0"/>
          </a:p>
          <a:p>
            <a:pPr marL="285750" indent="-285750">
              <a:buFont typeface="Arial" panose="020B0604020202020204" pitchFamily="34" charset="0"/>
              <a:buChar char="•"/>
            </a:pPr>
            <a:r>
              <a:rPr lang="en-US" dirty="0"/>
              <a:t>Customers with medium incomes can be encouraged to use cab services by offering them additional discounts and vouchers. This strategy aims to boost sales by employing the K-Means approach to create distinct clusters for more effective targeting..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customer attrition rate for Yellow Cab is significantly lower than that of Pink Cab, indicating better customer retention. This advantage makes Yellow Cab more suitable for profitability, as it can capitalize on repeat business and enhance revenue streams compared to its competitor.</a:t>
            </a:r>
          </a:p>
          <a:p>
            <a:endParaRPr lang="en-US" dirty="0"/>
          </a:p>
          <a:p>
            <a:pPr marL="285750" indent="-285750">
              <a:buFont typeface="Arial" panose="020B0604020202020204" pitchFamily="34" charset="0"/>
              <a:buChar char="•"/>
            </a:pPr>
            <a:r>
              <a:rPr lang="en-US" b="0" i="0" dirty="0">
                <a:effectLst/>
                <a:latin typeface="__fkGroteskNeue_598ab8"/>
              </a:rPr>
              <a:t>Yellow Cab's broader geographic reach, higher utilization rates, lower customer churn, economies of scale, and more effective marketing all contribute to its superior profitability per kilometer compared to Pink Cab across major cities</a:t>
            </a:r>
          </a:p>
          <a:p>
            <a:endParaRPr lang="en-US" dirty="0"/>
          </a:p>
          <a:p>
            <a:pPr marL="285750" indent="-285750">
              <a:buFont typeface="Arial" panose="020B0604020202020204" pitchFamily="34" charset="0"/>
              <a:buChar char="•"/>
            </a:pPr>
            <a:r>
              <a:rPr lang="en-US" dirty="0"/>
              <a:t>More females travel in pink cabs then yellow cabs. It would be very important to analyze the factors contributing  to business growth for Pink cab so that we can take the learnings from Pink cab</a:t>
            </a:r>
          </a:p>
          <a:p>
            <a:endParaRPr lang="en-US" sz="1800" b="1" dirty="0"/>
          </a:p>
          <a:p>
            <a:r>
              <a:rPr lang="en-US" sz="1800" b="1" dirty="0"/>
              <a:t>On the basis of above point , we will recommend Yellow cab for investment.</a:t>
            </a:r>
          </a:p>
        </p:txBody>
      </p:sp>
    </p:spTree>
    <p:extLst>
      <p:ext uri="{BB962C8B-B14F-4D97-AF65-F5344CB8AC3E}">
        <p14:creationId xmlns:p14="http://schemas.microsoft.com/office/powerpoint/2010/main" val="2520196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751297" y="111927"/>
            <a:ext cx="9867541" cy="885023"/>
          </a:xfrm>
        </p:spPr>
        <p:txBody>
          <a:bodyPr/>
          <a:lstStyle/>
          <a:p>
            <a:r>
              <a:rPr lang="en-US" b="1" dirty="0">
                <a:solidFill>
                  <a:schemeClr val="accent2"/>
                </a:solidFill>
              </a:rPr>
              <a:t>Data Exploration</a:t>
            </a:r>
          </a:p>
        </p:txBody>
      </p:sp>
      <p:pic>
        <p:nvPicPr>
          <p:cNvPr id="24" name="Content Placeholder 23">
            <a:extLst>
              <a:ext uri="{FF2B5EF4-FFF2-40B4-BE49-F238E27FC236}">
                <a16:creationId xmlns:a16="http://schemas.microsoft.com/office/drawing/2014/main" id="{DAC1A161-5603-C1FB-CD16-0A4AD4CE2619}"/>
              </a:ext>
            </a:extLst>
          </p:cNvPr>
          <p:cNvPicPr>
            <a:picLocks noGrp="1" noChangeAspect="1"/>
          </p:cNvPicPr>
          <p:nvPr>
            <p:ph idx="1"/>
          </p:nvPr>
        </p:nvPicPr>
        <p:blipFill>
          <a:blip r:embed="rId2"/>
          <a:stretch>
            <a:fillRect/>
          </a:stretch>
        </p:blipFill>
        <p:spPr>
          <a:xfrm>
            <a:off x="6399619" y="1476392"/>
            <a:ext cx="5143452" cy="5269681"/>
          </a:xfrm>
        </p:spPr>
      </p:pic>
      <p:sp>
        <p:nvSpPr>
          <p:cNvPr id="3" name="Text Placeholder 2">
            <a:extLst>
              <a:ext uri="{FF2B5EF4-FFF2-40B4-BE49-F238E27FC236}">
                <a16:creationId xmlns:a16="http://schemas.microsoft.com/office/drawing/2014/main" id="{6253E8C0-1350-BF65-09B8-259A70AB40CD}"/>
              </a:ext>
            </a:extLst>
          </p:cNvPr>
          <p:cNvSpPr>
            <a:spLocks noGrp="1"/>
          </p:cNvSpPr>
          <p:nvPr>
            <p:ph type="body" sz="half" idx="2"/>
          </p:nvPr>
        </p:nvSpPr>
        <p:spPr/>
        <p:txBody>
          <a:bodyPr>
            <a:normAutofit lnSpcReduction="10000"/>
          </a:bodyPr>
          <a:lstStyle/>
          <a:p>
            <a:r>
              <a:rPr lang="en-US" b="1" dirty="0"/>
              <a:t>Initial Observations:</a:t>
            </a:r>
          </a:p>
          <a:p>
            <a:pPr marL="285750" indent="-285750">
              <a:buFont typeface="Arial" panose="020B0604020202020204" pitchFamily="34" charset="0"/>
              <a:buChar char="•"/>
            </a:pPr>
            <a:r>
              <a:rPr lang="en-US" dirty="0"/>
              <a:t>minimum year is in the year 2016 and Date of Travel is in the year 2019</a:t>
            </a:r>
          </a:p>
          <a:p>
            <a:pPr marL="285750" indent="-285750">
              <a:buFont typeface="Arial" panose="020B0604020202020204" pitchFamily="34" charset="0"/>
              <a:buChar char="•"/>
            </a:pPr>
            <a:r>
              <a:rPr lang="en-US" b="1" dirty="0"/>
              <a:t>“</a:t>
            </a:r>
            <a:r>
              <a:rPr lang="en-US" b="1" i="1" dirty="0"/>
              <a:t>Price charged</a:t>
            </a:r>
            <a:r>
              <a:rPr lang="en-US" b="1" dirty="0"/>
              <a:t>” </a:t>
            </a:r>
            <a:r>
              <a:rPr lang="en-US" dirty="0"/>
              <a:t>column has the highest variance amongst all the columns. Hence may be the people with different income groups travelling</a:t>
            </a:r>
          </a:p>
          <a:p>
            <a:pPr marL="285750" indent="-285750">
              <a:buFont typeface="Arial" panose="020B0604020202020204" pitchFamily="34" charset="0"/>
              <a:buChar char="•"/>
            </a:pPr>
            <a:r>
              <a:rPr lang="en-US" b="1" i="1" dirty="0"/>
              <a:t>“Km T</a:t>
            </a:r>
            <a:r>
              <a:rPr lang="en-US" b="1" dirty="0"/>
              <a:t>ravelled”</a:t>
            </a:r>
            <a:r>
              <a:rPr lang="en-US" dirty="0"/>
              <a:t> people boarding the cab have travelled a maximum of 48 miles indicating that the cabs are not used for outstation travel</a:t>
            </a:r>
          </a:p>
          <a:p>
            <a:pPr marL="285750" indent="-285750">
              <a:buFont typeface="Arial" panose="020B0604020202020204" pitchFamily="34" charset="0"/>
              <a:buChar char="•"/>
            </a:pPr>
            <a:r>
              <a:rPr lang="en-US" dirty="0"/>
              <a:t>Total data points :355,032</a:t>
            </a:r>
          </a:p>
          <a:p>
            <a:pPr marL="285750" indent="-285750">
              <a:buFont typeface="Arial" panose="020B0604020202020204" pitchFamily="34" charset="0"/>
              <a:buChar char="•"/>
            </a:pPr>
            <a:r>
              <a:rPr lang="en-US" dirty="0"/>
              <a:t>There are no null values in the dataset.</a:t>
            </a:r>
          </a:p>
          <a:p>
            <a:pPr marL="285750" indent="-285750">
              <a:buFont typeface="Arial" panose="020B0604020202020204" pitchFamily="34" charset="0"/>
              <a:buChar char="•"/>
            </a:pPr>
            <a:r>
              <a:rPr lang="en-US" dirty="0"/>
              <a:t>There are 24 variables in the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0729ECB6-F719-61B4-902C-8859CF2B33F6}"/>
              </a:ext>
            </a:extLst>
          </p:cNvPr>
          <p:cNvPicPr>
            <a:picLocks noGrp="1" noChangeAspect="1"/>
          </p:cNvPicPr>
          <p:nvPr>
            <p:ph sz="half" idx="1"/>
          </p:nvPr>
        </p:nvPicPr>
        <p:blipFill>
          <a:blip r:embed="rId2"/>
          <a:stretch>
            <a:fillRect/>
          </a:stretch>
        </p:blipFill>
        <p:spPr>
          <a:xfrm>
            <a:off x="6915330" y="4326560"/>
            <a:ext cx="4568747" cy="3569990"/>
          </a:xfrm>
        </p:spPr>
      </p:pic>
      <p:sp>
        <p:nvSpPr>
          <p:cNvPr id="8" name="Rectangle 7">
            <a:extLst>
              <a:ext uri="{FF2B5EF4-FFF2-40B4-BE49-F238E27FC236}">
                <a16:creationId xmlns:a16="http://schemas.microsoft.com/office/drawing/2014/main" id="{FE1709A4-EF12-57B9-772F-8C751441F4B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accent2"/>
                </a:solidFill>
                <a:latin typeface="+mj-lt"/>
                <a:ea typeface="+mj-ea"/>
                <a:cs typeface="+mj-cs"/>
              </a:rPr>
              <a:t>Data Exploration: </a:t>
            </a:r>
            <a:r>
              <a:rPr lang="en-US" sz="3200" b="1" i="1" dirty="0">
                <a:solidFill>
                  <a:schemeClr val="accent2"/>
                </a:solidFill>
                <a:latin typeface="+mj-lt"/>
                <a:ea typeface="+mj-ea"/>
                <a:cs typeface="+mj-cs"/>
              </a:rPr>
              <a:t>Outlier Detection</a:t>
            </a:r>
          </a:p>
        </p:txBody>
      </p:sp>
      <p:pic>
        <p:nvPicPr>
          <p:cNvPr id="12" name="Picture 11">
            <a:extLst>
              <a:ext uri="{FF2B5EF4-FFF2-40B4-BE49-F238E27FC236}">
                <a16:creationId xmlns:a16="http://schemas.microsoft.com/office/drawing/2014/main" id="{A9B5F804-B86B-408B-D7AB-2F424FDB08A0}"/>
              </a:ext>
            </a:extLst>
          </p:cNvPr>
          <p:cNvPicPr>
            <a:picLocks noChangeAspect="1"/>
          </p:cNvPicPr>
          <p:nvPr/>
        </p:nvPicPr>
        <p:blipFill>
          <a:blip r:embed="rId3"/>
          <a:stretch>
            <a:fillRect/>
          </a:stretch>
        </p:blipFill>
        <p:spPr>
          <a:xfrm>
            <a:off x="6974321" y="1364465"/>
            <a:ext cx="4568746" cy="2962095"/>
          </a:xfrm>
          <a:prstGeom prst="rect">
            <a:avLst/>
          </a:prstGeom>
        </p:spPr>
      </p:pic>
      <p:sp>
        <p:nvSpPr>
          <p:cNvPr id="14" name="TextBox 13">
            <a:extLst>
              <a:ext uri="{FF2B5EF4-FFF2-40B4-BE49-F238E27FC236}">
                <a16:creationId xmlns:a16="http://schemas.microsoft.com/office/drawing/2014/main" id="{C35FC37E-DDCB-7660-5E7E-D6D9052F3304}"/>
              </a:ext>
            </a:extLst>
          </p:cNvPr>
          <p:cNvSpPr txBox="1"/>
          <p:nvPr/>
        </p:nvSpPr>
        <p:spPr>
          <a:xfrm>
            <a:off x="367878" y="1818399"/>
            <a:ext cx="6179574" cy="4431983"/>
          </a:xfrm>
          <a:prstGeom prst="rect">
            <a:avLst/>
          </a:prstGeom>
          <a:noFill/>
        </p:spPr>
        <p:txBody>
          <a:bodyPr wrap="square">
            <a:spAutoFit/>
          </a:bodyPr>
          <a:lstStyle/>
          <a:p>
            <a:r>
              <a:rPr lang="en-US" b="1" dirty="0"/>
              <a:t>Initial Observations:</a:t>
            </a:r>
          </a:p>
          <a:p>
            <a:r>
              <a:rPr lang="en-US" sz="1600" b="1" i="1" dirty="0"/>
              <a:t>Price charged variable-</a:t>
            </a:r>
            <a:endParaRPr lang="en-US" sz="1600" b="1" dirty="0"/>
          </a:p>
          <a:p>
            <a:pPr marL="285750" indent="-285750">
              <a:buFont typeface="Arial" panose="020B0604020202020204" pitchFamily="34" charset="0"/>
              <a:buChar char="•"/>
            </a:pPr>
            <a:r>
              <a:rPr lang="en-US" i="1" dirty="0"/>
              <a:t>Yellow cabs</a:t>
            </a:r>
            <a:r>
              <a:rPr lang="en-US" dirty="0"/>
              <a:t> has a very price rates in comparison to </a:t>
            </a:r>
            <a:r>
              <a:rPr lang="en-US" i="1" dirty="0"/>
              <a:t>Pink cab</a:t>
            </a:r>
            <a:r>
              <a:rPr lang="en-US" dirty="0"/>
              <a:t>.</a:t>
            </a:r>
          </a:p>
          <a:p>
            <a:pPr marL="285750" indent="-285750">
              <a:buFont typeface="Arial" panose="020B0604020202020204" pitchFamily="34" charset="0"/>
              <a:buChar char="•"/>
            </a:pPr>
            <a:r>
              <a:rPr lang="en-US" dirty="0"/>
              <a:t>The data for yellow cab are more spread in comparison to pink cabs and hence the business will cover more customers then pink cab does.</a:t>
            </a:r>
          </a:p>
          <a:p>
            <a:endParaRPr lang="en-US" sz="1600" b="1" i="1" dirty="0"/>
          </a:p>
          <a:p>
            <a:r>
              <a:rPr lang="en-US" sz="1600" b="1" i="1" dirty="0"/>
              <a:t>Profit variable-</a:t>
            </a:r>
          </a:p>
          <a:p>
            <a:pPr marL="285750" indent="-285750">
              <a:buFont typeface="Arial" panose="020B0604020202020204" pitchFamily="34" charset="0"/>
              <a:buChar char="•"/>
            </a:pPr>
            <a:r>
              <a:rPr lang="en-US" i="1" dirty="0"/>
              <a:t>Yellow cabs</a:t>
            </a:r>
            <a:r>
              <a:rPr lang="en-US" dirty="0"/>
              <a:t> has a very high Profit margin in comparison to </a:t>
            </a:r>
            <a:r>
              <a:rPr lang="en-US" i="1" dirty="0"/>
              <a:t>Pink cab</a:t>
            </a:r>
            <a:endParaRPr lang="en-US" dirty="0"/>
          </a:p>
          <a:p>
            <a:pPr marL="285750" indent="-285750">
              <a:buFont typeface="Arial" panose="020B0604020202020204" pitchFamily="34" charset="0"/>
              <a:buChar char="•"/>
            </a:pPr>
            <a:r>
              <a:rPr lang="en-US" dirty="0"/>
              <a:t>The outliers in yellow cab lies more towards the upper limit then lower limit indicating that far more affluent customers travel in yellow cab then Pink cab</a:t>
            </a:r>
          </a:p>
          <a:p>
            <a:pPr marL="285750" indent="-285750">
              <a:buFont typeface="Arial" panose="020B0604020202020204" pitchFamily="34" charset="0"/>
              <a:buChar char="•"/>
            </a:pPr>
            <a:r>
              <a:rPr lang="en-US" dirty="0"/>
              <a:t>To understand the Company’s profitability, Customers Age and Socio-economic analysis needs to be performed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460352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7A0A5FB-0BFC-7467-3B71-68A06C6A15A3}"/>
              </a:ext>
            </a:extLst>
          </p:cNvPr>
          <p:cNvPicPr>
            <a:picLocks noChangeAspect="1"/>
          </p:cNvPicPr>
          <p:nvPr/>
        </p:nvPicPr>
        <p:blipFill>
          <a:blip r:embed="rId2"/>
          <a:stretch>
            <a:fillRect/>
          </a:stretch>
        </p:blipFill>
        <p:spPr>
          <a:xfrm>
            <a:off x="648928" y="1484004"/>
            <a:ext cx="5053781" cy="5373995"/>
          </a:xfrm>
          <a:prstGeom prst="rect">
            <a:avLst/>
          </a:prstGeom>
        </p:spPr>
      </p:pic>
      <p:sp>
        <p:nvSpPr>
          <p:cNvPr id="14" name="Rectangle 13">
            <a:extLst>
              <a:ext uri="{FF2B5EF4-FFF2-40B4-BE49-F238E27FC236}">
                <a16:creationId xmlns:a16="http://schemas.microsoft.com/office/drawing/2014/main" id="{37B22E4B-ABE1-6180-CC07-3773F7A07F61}"/>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accent2"/>
                </a:solidFill>
                <a:latin typeface="+mj-lt"/>
                <a:ea typeface="+mj-ea"/>
                <a:cs typeface="+mj-cs"/>
              </a:rPr>
              <a:t>Profit</a:t>
            </a:r>
            <a:r>
              <a:rPr lang="en-US" dirty="0"/>
              <a:t> </a:t>
            </a:r>
            <a:r>
              <a:rPr lang="en-US" sz="3200" b="1" dirty="0">
                <a:solidFill>
                  <a:schemeClr val="accent2"/>
                </a:solidFill>
                <a:latin typeface="+mj-lt"/>
                <a:ea typeface="+mj-ea"/>
                <a:cs typeface="+mj-cs"/>
              </a:rPr>
              <a:t>Analysis: </a:t>
            </a:r>
            <a:r>
              <a:rPr lang="en-US" sz="3200" b="1" i="1" dirty="0">
                <a:solidFill>
                  <a:schemeClr val="accent2"/>
                </a:solidFill>
                <a:latin typeface="+mj-lt"/>
                <a:ea typeface="+mj-ea"/>
                <a:cs typeface="+mj-cs"/>
              </a:rPr>
              <a:t>Overall &amp; Yearly wise</a:t>
            </a:r>
          </a:p>
        </p:txBody>
      </p:sp>
      <p:graphicFrame>
        <p:nvGraphicFramePr>
          <p:cNvPr id="16" name="Chart 15">
            <a:extLst>
              <a:ext uri="{FF2B5EF4-FFF2-40B4-BE49-F238E27FC236}">
                <a16:creationId xmlns:a16="http://schemas.microsoft.com/office/drawing/2014/main" id="{58FFDFE8-26BC-832F-AB1D-003397863AE3}"/>
              </a:ext>
            </a:extLst>
          </p:cNvPr>
          <p:cNvGraphicFramePr>
            <a:graphicFrameLocks/>
          </p:cNvGraphicFramePr>
          <p:nvPr>
            <p:extLst>
              <p:ext uri="{D42A27DB-BD31-4B8C-83A1-F6EECF244321}">
                <p14:modId xmlns:p14="http://schemas.microsoft.com/office/powerpoint/2010/main" val="738120025"/>
              </p:ext>
            </p:extLst>
          </p:nvPr>
        </p:nvGraphicFramePr>
        <p:xfrm>
          <a:off x="6096000" y="1743316"/>
          <a:ext cx="5447071" cy="48553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78936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29B4-8188-5DD0-17B4-C2DE275EC68E}"/>
              </a:ext>
            </a:extLst>
          </p:cNvPr>
          <p:cNvSpPr>
            <a:spLocks noGrp="1"/>
          </p:cNvSpPr>
          <p:nvPr>
            <p:ph type="title"/>
          </p:nvPr>
        </p:nvSpPr>
        <p:spPr>
          <a:xfrm>
            <a:off x="839788" y="457200"/>
            <a:ext cx="3932237" cy="851647"/>
          </a:xfrm>
        </p:spPr>
        <p:txBody>
          <a:bodyPr/>
          <a:lstStyle/>
          <a:p>
            <a:r>
              <a:rPr lang="en-IN" dirty="0"/>
              <a:t>Profit Analysis </a:t>
            </a:r>
          </a:p>
        </p:txBody>
      </p:sp>
      <p:pic>
        <p:nvPicPr>
          <p:cNvPr id="6" name="Content Placeholder 5">
            <a:extLst>
              <a:ext uri="{FF2B5EF4-FFF2-40B4-BE49-F238E27FC236}">
                <a16:creationId xmlns:a16="http://schemas.microsoft.com/office/drawing/2014/main" id="{36956801-31C1-8587-CBE5-1D95F46489CD}"/>
              </a:ext>
            </a:extLst>
          </p:cNvPr>
          <p:cNvPicPr>
            <a:picLocks noGrp="1" noChangeAspect="1"/>
          </p:cNvPicPr>
          <p:nvPr>
            <p:ph idx="1"/>
          </p:nvPr>
        </p:nvPicPr>
        <p:blipFill>
          <a:blip r:embed="rId2"/>
          <a:stretch>
            <a:fillRect/>
          </a:stretch>
        </p:blipFill>
        <p:spPr>
          <a:xfrm>
            <a:off x="4772025" y="1393814"/>
            <a:ext cx="7419975" cy="5464186"/>
          </a:xfrm>
        </p:spPr>
      </p:pic>
      <p:sp>
        <p:nvSpPr>
          <p:cNvPr id="4" name="Text Placeholder 3">
            <a:extLst>
              <a:ext uri="{FF2B5EF4-FFF2-40B4-BE49-F238E27FC236}">
                <a16:creationId xmlns:a16="http://schemas.microsoft.com/office/drawing/2014/main" id="{D9DA55AF-FD21-1547-E5B6-86FEBB578BC6}"/>
              </a:ext>
            </a:extLst>
          </p:cNvPr>
          <p:cNvSpPr>
            <a:spLocks noGrp="1"/>
          </p:cNvSpPr>
          <p:nvPr>
            <p:ph type="body" sz="half" idx="2"/>
          </p:nvPr>
        </p:nvSpPr>
        <p:spPr>
          <a:xfrm>
            <a:off x="839788" y="1434353"/>
            <a:ext cx="3932237" cy="4434635"/>
          </a:xfrm>
        </p:spPr>
        <p:txBody>
          <a:bodyPr/>
          <a:lstStyle/>
          <a:p>
            <a:endParaRPr lang="en-IN" dirty="0"/>
          </a:p>
        </p:txBody>
      </p:sp>
      <p:sp>
        <p:nvSpPr>
          <p:cNvPr id="7" name="Rectangle 6">
            <a:extLst>
              <a:ext uri="{FF2B5EF4-FFF2-40B4-BE49-F238E27FC236}">
                <a16:creationId xmlns:a16="http://schemas.microsoft.com/office/drawing/2014/main" id="{033D0F96-07C1-927F-CD21-B3BD1D900233}"/>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accent2"/>
                </a:solidFill>
                <a:latin typeface="+mj-lt"/>
                <a:ea typeface="+mj-ea"/>
                <a:cs typeface="+mj-cs"/>
              </a:rPr>
              <a:t>Profit Analysis : </a:t>
            </a:r>
            <a:r>
              <a:rPr lang="en-US" sz="3200" b="1" i="1" dirty="0">
                <a:solidFill>
                  <a:schemeClr val="accent2"/>
                </a:solidFill>
                <a:latin typeface="+mj-lt"/>
                <a:ea typeface="+mj-ea"/>
                <a:cs typeface="+mj-cs"/>
              </a:rPr>
              <a:t>Geography</a:t>
            </a:r>
          </a:p>
        </p:txBody>
      </p:sp>
      <p:pic>
        <p:nvPicPr>
          <p:cNvPr id="11" name="Picture 10">
            <a:extLst>
              <a:ext uri="{FF2B5EF4-FFF2-40B4-BE49-F238E27FC236}">
                <a16:creationId xmlns:a16="http://schemas.microsoft.com/office/drawing/2014/main" id="{2FD82ED9-404E-3FF1-C592-883AC8AE6004}"/>
              </a:ext>
            </a:extLst>
          </p:cNvPr>
          <p:cNvPicPr>
            <a:picLocks noChangeAspect="1"/>
          </p:cNvPicPr>
          <p:nvPr/>
        </p:nvPicPr>
        <p:blipFill>
          <a:blip r:embed="rId3"/>
          <a:stretch>
            <a:fillRect/>
          </a:stretch>
        </p:blipFill>
        <p:spPr>
          <a:xfrm>
            <a:off x="0" y="1434352"/>
            <a:ext cx="4772025" cy="5430243"/>
          </a:xfrm>
          <a:prstGeom prst="rect">
            <a:avLst/>
          </a:prstGeom>
        </p:spPr>
      </p:pic>
    </p:spTree>
    <p:extLst>
      <p:ext uri="{BB962C8B-B14F-4D97-AF65-F5344CB8AC3E}">
        <p14:creationId xmlns:p14="http://schemas.microsoft.com/office/powerpoint/2010/main" val="1225558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C2EC28D-A527-5257-62FD-2FBBEDB95660}"/>
              </a:ext>
            </a:extLst>
          </p:cNvPr>
          <p:cNvSpPr>
            <a:spLocks noGrp="1"/>
          </p:cNvSpPr>
          <p:nvPr>
            <p:ph type="title"/>
          </p:nvPr>
        </p:nvSpPr>
        <p:spPr>
          <a:xfrm>
            <a:off x="839788" y="1364464"/>
            <a:ext cx="3932237" cy="692935"/>
          </a:xfrm>
        </p:spPr>
        <p:txBody>
          <a:bodyPr>
            <a:normAutofit/>
          </a:bodyPr>
          <a:lstStyle/>
          <a:p>
            <a:r>
              <a:rPr lang="en-IN" sz="2000" b="1" dirty="0"/>
              <a:t>Insights</a:t>
            </a:r>
          </a:p>
        </p:txBody>
      </p:sp>
      <p:sp>
        <p:nvSpPr>
          <p:cNvPr id="10" name="Content Placeholder 9">
            <a:extLst>
              <a:ext uri="{FF2B5EF4-FFF2-40B4-BE49-F238E27FC236}">
                <a16:creationId xmlns:a16="http://schemas.microsoft.com/office/drawing/2014/main" id="{971A4236-6149-7267-C0C7-5CAC6A01BB91}"/>
              </a:ext>
            </a:extLst>
          </p:cNvPr>
          <p:cNvSpPr>
            <a:spLocks noGrp="1"/>
          </p:cNvSpPr>
          <p:nvPr>
            <p:ph idx="1"/>
          </p:nvPr>
        </p:nvSpPr>
        <p:spPr/>
        <p:txBody>
          <a:bodyPr/>
          <a:lstStyle/>
          <a:p>
            <a:r>
              <a:rPr lang="en-IN" dirty="0"/>
              <a:t>New </a:t>
            </a:r>
            <a:r>
              <a:rPr lang="en-IN" dirty="0" err="1"/>
              <a:t>york</a:t>
            </a:r>
            <a:r>
              <a:rPr lang="en-IN" dirty="0"/>
              <a:t> features has the </a:t>
            </a:r>
            <a:r>
              <a:rPr lang="en-IN" dirty="0" err="1"/>
              <a:t>highe</a:t>
            </a:r>
            <a:endParaRPr lang="en-IN" dirty="0"/>
          </a:p>
        </p:txBody>
      </p:sp>
      <p:sp>
        <p:nvSpPr>
          <p:cNvPr id="11" name="Text Placeholder 10">
            <a:extLst>
              <a:ext uri="{FF2B5EF4-FFF2-40B4-BE49-F238E27FC236}">
                <a16:creationId xmlns:a16="http://schemas.microsoft.com/office/drawing/2014/main" id="{33F23437-D04A-AD9C-4B88-07889A7DC11D}"/>
              </a:ext>
            </a:extLst>
          </p:cNvPr>
          <p:cNvSpPr>
            <a:spLocks noGrp="1"/>
          </p:cNvSpPr>
          <p:nvPr>
            <p:ph type="body" sz="half" idx="2"/>
          </p:nvPr>
        </p:nvSpPr>
        <p:spPr>
          <a:xfrm>
            <a:off x="839788" y="2209800"/>
            <a:ext cx="3932237" cy="3811588"/>
          </a:xfrm>
        </p:spPr>
        <p:txBody>
          <a:bodyPr/>
          <a:lstStyle/>
          <a:p>
            <a:pPr marL="285750" indent="-285750">
              <a:buFont typeface="Arial" panose="020B0604020202020204" pitchFamily="34" charset="0"/>
              <a:buChar char="•"/>
            </a:pPr>
            <a:r>
              <a:rPr lang="en-IN" i="1" dirty="0"/>
              <a:t>New York </a:t>
            </a:r>
            <a:r>
              <a:rPr lang="en-IN" dirty="0"/>
              <a:t>had the highest customer base as opposed to </a:t>
            </a:r>
            <a:r>
              <a:rPr lang="en-IN" i="1" dirty="0"/>
              <a:t>Chicago</a:t>
            </a:r>
            <a:r>
              <a:rPr lang="en-IN" dirty="0"/>
              <a:t> which was lowest customer base</a:t>
            </a:r>
          </a:p>
          <a:p>
            <a:pPr marL="285750" indent="-285750">
              <a:buFont typeface="Arial" panose="020B0604020202020204" pitchFamily="34" charset="0"/>
              <a:buChar char="•"/>
            </a:pPr>
            <a:r>
              <a:rPr lang="en-IN" dirty="0"/>
              <a:t>In </a:t>
            </a:r>
            <a:r>
              <a:rPr lang="en-IN" i="1" dirty="0"/>
              <a:t>New York</a:t>
            </a:r>
            <a:r>
              <a:rPr lang="en-IN" dirty="0"/>
              <a:t>, the Yellow cab company has more than double the profit margin as compared to other metropolitan cities</a:t>
            </a:r>
          </a:p>
          <a:p>
            <a:pPr marL="285750" indent="-285750">
              <a:buFont typeface="Arial" panose="020B0604020202020204" pitchFamily="34" charset="0"/>
              <a:buChar char="•"/>
            </a:pPr>
            <a:r>
              <a:rPr lang="en-IN" dirty="0"/>
              <a:t>The difference in average Profit per km for pink and yellow cabs differed in almost all metropolitan cities except </a:t>
            </a:r>
            <a:r>
              <a:rPr lang="en-IN" i="1" dirty="0"/>
              <a:t>Boston</a:t>
            </a:r>
          </a:p>
          <a:p>
            <a:pPr marL="285750" indent="-285750">
              <a:buFont typeface="Arial" panose="020B0604020202020204" pitchFamily="34" charset="0"/>
              <a:buChar char="•"/>
            </a:pPr>
            <a:r>
              <a:rPr lang="en-IN" dirty="0"/>
              <a:t>The average profit across all the cities for Pink cab and yellow cab are 2.42 and 5.46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
        <p:nvSpPr>
          <p:cNvPr id="4" name="Rectangle 3">
            <a:extLst>
              <a:ext uri="{FF2B5EF4-FFF2-40B4-BE49-F238E27FC236}">
                <a16:creationId xmlns:a16="http://schemas.microsoft.com/office/drawing/2014/main" id="{BAFF091B-A942-ECB5-320D-1922ECD185AF}"/>
              </a:ext>
            </a:extLst>
          </p:cNvPr>
          <p:cNvSpPr/>
          <p:nvPr/>
        </p:nvSpPr>
        <p:spPr>
          <a:xfrm>
            <a:off x="373380" y="17526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accent2"/>
                </a:solidFill>
                <a:latin typeface="+mj-lt"/>
                <a:ea typeface="+mj-ea"/>
                <a:cs typeface="+mj-cs"/>
              </a:rPr>
              <a:t>Profit</a:t>
            </a:r>
            <a:r>
              <a:rPr lang="en-US" dirty="0"/>
              <a:t> </a:t>
            </a:r>
            <a:r>
              <a:rPr lang="en-US" sz="3200" b="1" dirty="0">
                <a:solidFill>
                  <a:schemeClr val="accent2"/>
                </a:solidFill>
                <a:latin typeface="+mj-lt"/>
                <a:ea typeface="+mj-ea"/>
                <a:cs typeface="+mj-cs"/>
              </a:rPr>
              <a:t>Analysis: </a:t>
            </a:r>
            <a:r>
              <a:rPr lang="en-US" sz="3200" b="1" i="1" dirty="0">
                <a:solidFill>
                  <a:schemeClr val="accent2"/>
                </a:solidFill>
                <a:latin typeface="+mj-lt"/>
                <a:ea typeface="+mj-ea"/>
                <a:cs typeface="+mj-cs"/>
              </a:rPr>
              <a:t>Geography wise </a:t>
            </a:r>
          </a:p>
        </p:txBody>
      </p:sp>
      <p:pic>
        <p:nvPicPr>
          <p:cNvPr id="13" name="Picture 12">
            <a:extLst>
              <a:ext uri="{FF2B5EF4-FFF2-40B4-BE49-F238E27FC236}">
                <a16:creationId xmlns:a16="http://schemas.microsoft.com/office/drawing/2014/main" id="{179CE11E-1D39-99A2-AF6C-FBECFFF21553}"/>
              </a:ext>
            </a:extLst>
          </p:cNvPr>
          <p:cNvPicPr>
            <a:picLocks noChangeAspect="1"/>
          </p:cNvPicPr>
          <p:nvPr/>
        </p:nvPicPr>
        <p:blipFill>
          <a:blip r:embed="rId2"/>
          <a:stretch>
            <a:fillRect/>
          </a:stretch>
        </p:blipFill>
        <p:spPr>
          <a:xfrm>
            <a:off x="5238433" y="1779064"/>
            <a:ext cx="6359207" cy="3996895"/>
          </a:xfrm>
          <a:prstGeom prst="rect">
            <a:avLst/>
          </a:prstGeom>
        </p:spPr>
      </p:pic>
    </p:spTree>
    <p:extLst>
      <p:ext uri="{BB962C8B-B14F-4D97-AF65-F5344CB8AC3E}">
        <p14:creationId xmlns:p14="http://schemas.microsoft.com/office/powerpoint/2010/main" val="3013049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971A4236-6149-7267-C0C7-5CAC6A01BB91}"/>
              </a:ext>
            </a:extLst>
          </p:cNvPr>
          <p:cNvSpPr>
            <a:spLocks noGrp="1"/>
          </p:cNvSpPr>
          <p:nvPr>
            <p:ph idx="1"/>
          </p:nvPr>
        </p:nvSpPr>
        <p:spPr/>
        <p:txBody>
          <a:bodyPr/>
          <a:lstStyle/>
          <a:p>
            <a:r>
              <a:rPr lang="en-IN" dirty="0"/>
              <a:t>New </a:t>
            </a:r>
            <a:r>
              <a:rPr lang="en-IN" dirty="0" err="1"/>
              <a:t>york</a:t>
            </a:r>
            <a:r>
              <a:rPr lang="en-IN" dirty="0"/>
              <a:t> features has the </a:t>
            </a:r>
            <a:r>
              <a:rPr lang="en-IN" dirty="0" err="1"/>
              <a:t>highe</a:t>
            </a:r>
            <a:endParaRPr lang="en-IN" dirty="0"/>
          </a:p>
        </p:txBody>
      </p:sp>
      <p:sp>
        <p:nvSpPr>
          <p:cNvPr id="4" name="Rectangle 3">
            <a:extLst>
              <a:ext uri="{FF2B5EF4-FFF2-40B4-BE49-F238E27FC236}">
                <a16:creationId xmlns:a16="http://schemas.microsoft.com/office/drawing/2014/main" id="{BAFF091B-A942-ECB5-320D-1922ECD185AF}"/>
              </a:ext>
            </a:extLst>
          </p:cNvPr>
          <p:cNvSpPr/>
          <p:nvPr/>
        </p:nvSpPr>
        <p:spPr>
          <a:xfrm>
            <a:off x="373380" y="17526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accent2"/>
                </a:solidFill>
                <a:latin typeface="+mj-lt"/>
                <a:ea typeface="+mj-ea"/>
                <a:cs typeface="+mj-cs"/>
              </a:rPr>
              <a:t>Profit</a:t>
            </a:r>
            <a:r>
              <a:rPr lang="en-US" dirty="0"/>
              <a:t> </a:t>
            </a:r>
            <a:r>
              <a:rPr lang="en-US" sz="3200" b="1" dirty="0">
                <a:solidFill>
                  <a:schemeClr val="accent2"/>
                </a:solidFill>
                <a:latin typeface="+mj-lt"/>
                <a:ea typeface="+mj-ea"/>
                <a:cs typeface="+mj-cs"/>
              </a:rPr>
              <a:t>Analysis: </a:t>
            </a:r>
            <a:r>
              <a:rPr lang="en-US" sz="3200" b="1" i="1" dirty="0">
                <a:solidFill>
                  <a:schemeClr val="accent2"/>
                </a:solidFill>
                <a:latin typeface="+mj-lt"/>
                <a:ea typeface="+mj-ea"/>
                <a:cs typeface="+mj-cs"/>
              </a:rPr>
              <a:t>Geography wise </a:t>
            </a:r>
          </a:p>
        </p:txBody>
      </p:sp>
      <p:graphicFrame>
        <p:nvGraphicFramePr>
          <p:cNvPr id="5" name="Chart 4">
            <a:extLst>
              <a:ext uri="{FF2B5EF4-FFF2-40B4-BE49-F238E27FC236}">
                <a16:creationId xmlns:a16="http://schemas.microsoft.com/office/drawing/2014/main" id="{2B8B7455-E5A6-22BE-10D6-CCD7D26B92E7}"/>
              </a:ext>
            </a:extLst>
          </p:cNvPr>
          <p:cNvGraphicFramePr>
            <a:graphicFrameLocks/>
          </p:cNvGraphicFramePr>
          <p:nvPr>
            <p:extLst>
              <p:ext uri="{D42A27DB-BD31-4B8C-83A1-F6EECF244321}">
                <p14:modId xmlns:p14="http://schemas.microsoft.com/office/powerpoint/2010/main" val="3922852201"/>
              </p:ext>
            </p:extLst>
          </p:nvPr>
        </p:nvGraphicFramePr>
        <p:xfrm>
          <a:off x="373380" y="2004060"/>
          <a:ext cx="11407140" cy="48539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87940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C2EC28D-A527-5257-62FD-2FBBEDB95660}"/>
              </a:ext>
            </a:extLst>
          </p:cNvPr>
          <p:cNvSpPr>
            <a:spLocks noGrp="1"/>
          </p:cNvSpPr>
          <p:nvPr>
            <p:ph type="title"/>
          </p:nvPr>
        </p:nvSpPr>
        <p:spPr>
          <a:xfrm>
            <a:off x="839788" y="1364464"/>
            <a:ext cx="3932237" cy="692935"/>
          </a:xfrm>
        </p:spPr>
        <p:txBody>
          <a:bodyPr>
            <a:normAutofit/>
          </a:bodyPr>
          <a:lstStyle/>
          <a:p>
            <a:r>
              <a:rPr lang="en-IN" sz="2000" b="1" dirty="0"/>
              <a:t>Insights</a:t>
            </a:r>
          </a:p>
        </p:txBody>
      </p:sp>
      <p:sp>
        <p:nvSpPr>
          <p:cNvPr id="10" name="Content Placeholder 9">
            <a:extLst>
              <a:ext uri="{FF2B5EF4-FFF2-40B4-BE49-F238E27FC236}">
                <a16:creationId xmlns:a16="http://schemas.microsoft.com/office/drawing/2014/main" id="{971A4236-6149-7267-C0C7-5CAC6A01BB91}"/>
              </a:ext>
            </a:extLst>
          </p:cNvPr>
          <p:cNvSpPr>
            <a:spLocks noGrp="1"/>
          </p:cNvSpPr>
          <p:nvPr>
            <p:ph idx="1"/>
          </p:nvPr>
        </p:nvSpPr>
        <p:spPr/>
        <p:txBody>
          <a:bodyPr/>
          <a:lstStyle/>
          <a:p>
            <a:r>
              <a:rPr lang="en-IN" dirty="0"/>
              <a:t>New </a:t>
            </a:r>
            <a:r>
              <a:rPr lang="en-IN" dirty="0" err="1"/>
              <a:t>york</a:t>
            </a:r>
            <a:r>
              <a:rPr lang="en-IN" dirty="0"/>
              <a:t> features has the </a:t>
            </a:r>
            <a:r>
              <a:rPr lang="en-IN" dirty="0" err="1"/>
              <a:t>highe</a:t>
            </a:r>
            <a:endParaRPr lang="en-IN" dirty="0"/>
          </a:p>
        </p:txBody>
      </p:sp>
      <p:sp>
        <p:nvSpPr>
          <p:cNvPr id="11" name="Text Placeholder 10">
            <a:extLst>
              <a:ext uri="{FF2B5EF4-FFF2-40B4-BE49-F238E27FC236}">
                <a16:creationId xmlns:a16="http://schemas.microsoft.com/office/drawing/2014/main" id="{33F23437-D04A-AD9C-4B88-07889A7DC11D}"/>
              </a:ext>
            </a:extLst>
          </p:cNvPr>
          <p:cNvSpPr>
            <a:spLocks noGrp="1"/>
          </p:cNvSpPr>
          <p:nvPr>
            <p:ph type="body" sz="half" idx="2"/>
          </p:nvPr>
        </p:nvSpPr>
        <p:spPr>
          <a:xfrm>
            <a:off x="839788" y="2209800"/>
            <a:ext cx="3932237" cy="3811588"/>
          </a:xfrm>
        </p:spPr>
        <p:txBody>
          <a:bodyPr/>
          <a:lstStyle/>
          <a:p>
            <a:pPr marL="285750" indent="-285750">
              <a:buFont typeface="Arial" panose="020B0604020202020204" pitchFamily="34" charset="0"/>
              <a:buChar char="•"/>
            </a:pPr>
            <a:r>
              <a:rPr lang="en-IN" dirty="0"/>
              <a:t>There are more number of females travelling through Pink Cabs then Yellow cabs</a:t>
            </a:r>
          </a:p>
          <a:p>
            <a:pPr marL="285750" indent="-285750">
              <a:buFont typeface="Arial" panose="020B0604020202020204" pitchFamily="34" charset="0"/>
              <a:buChar char="•"/>
            </a:pPr>
            <a:r>
              <a:rPr lang="en-IN" dirty="0"/>
              <a:t>The average </a:t>
            </a:r>
            <a:r>
              <a:rPr lang="en-IN" i="1" dirty="0"/>
              <a:t>Female</a:t>
            </a:r>
            <a:r>
              <a:rPr lang="en-IN" dirty="0"/>
              <a:t> to </a:t>
            </a:r>
            <a:r>
              <a:rPr lang="en-IN" i="1" dirty="0"/>
              <a:t>Male</a:t>
            </a:r>
            <a:r>
              <a:rPr lang="en-IN" dirty="0"/>
              <a:t> ratio in case of yellow cab is 0.73 and pink cab is 0.77</a:t>
            </a:r>
          </a:p>
          <a:p>
            <a:pPr marL="285750" indent="-285750">
              <a:buFont typeface="Arial" panose="020B0604020202020204" pitchFamily="34" charset="0"/>
              <a:buChar char="•"/>
            </a:pPr>
            <a:r>
              <a:rPr lang="en-IN" i="1" dirty="0"/>
              <a:t>New York</a:t>
            </a:r>
            <a:r>
              <a:rPr lang="en-IN" dirty="0"/>
              <a:t> has the highest number of male and female customers travelling in the city</a:t>
            </a:r>
          </a:p>
          <a:p>
            <a:pPr marL="285750" indent="-285750">
              <a:buFont typeface="Arial" panose="020B0604020202020204" pitchFamily="34" charset="0"/>
              <a:buChar char="•"/>
            </a:pPr>
            <a:r>
              <a:rPr lang="en-IN" dirty="0"/>
              <a:t> </a:t>
            </a:r>
            <a:r>
              <a:rPr lang="en-IN" i="1" dirty="0"/>
              <a:t>Pittsburgh</a:t>
            </a:r>
            <a:r>
              <a:rPr lang="en-IN" dirty="0"/>
              <a:t> has the lowest number of customers in case of yellow cab</a:t>
            </a:r>
          </a:p>
          <a:p>
            <a:pPr marL="285750" indent="-285750">
              <a:buFont typeface="Arial" panose="020B0604020202020204" pitchFamily="34" charset="0"/>
              <a:buChar char="•"/>
            </a:pPr>
            <a:r>
              <a:rPr lang="en-IN" dirty="0"/>
              <a:t>Potential to target more female population in </a:t>
            </a:r>
            <a:r>
              <a:rPr lang="en-IN" i="1" dirty="0"/>
              <a:t>yellow cab </a:t>
            </a:r>
            <a:r>
              <a:rPr lang="en-IN" dirty="0"/>
              <a:t>exists as the business base for Yellow customers are high in almost all metropolitan cities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
        <p:nvSpPr>
          <p:cNvPr id="4" name="Rectangle 3">
            <a:extLst>
              <a:ext uri="{FF2B5EF4-FFF2-40B4-BE49-F238E27FC236}">
                <a16:creationId xmlns:a16="http://schemas.microsoft.com/office/drawing/2014/main" id="{BAFF091B-A942-ECB5-320D-1922ECD185AF}"/>
              </a:ext>
            </a:extLst>
          </p:cNvPr>
          <p:cNvSpPr/>
          <p:nvPr/>
        </p:nvSpPr>
        <p:spPr>
          <a:xfrm>
            <a:off x="-60960" y="-15287"/>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accent2"/>
                </a:solidFill>
                <a:latin typeface="+mj-lt"/>
                <a:ea typeface="+mj-ea"/>
                <a:cs typeface="+mj-cs"/>
              </a:rPr>
              <a:t>Profit</a:t>
            </a:r>
            <a:r>
              <a:rPr lang="en-US" dirty="0"/>
              <a:t> </a:t>
            </a:r>
            <a:r>
              <a:rPr lang="en-US" sz="3200" b="1" dirty="0">
                <a:solidFill>
                  <a:schemeClr val="accent2"/>
                </a:solidFill>
                <a:latin typeface="+mj-lt"/>
                <a:ea typeface="+mj-ea"/>
                <a:cs typeface="+mj-cs"/>
              </a:rPr>
              <a:t>Analysis: </a:t>
            </a:r>
            <a:r>
              <a:rPr lang="en-US" sz="3200" b="1" i="1" dirty="0">
                <a:solidFill>
                  <a:schemeClr val="accent2"/>
                </a:solidFill>
                <a:latin typeface="+mj-lt"/>
                <a:ea typeface="+mj-ea"/>
                <a:cs typeface="+mj-cs"/>
              </a:rPr>
              <a:t>Gender wise </a:t>
            </a:r>
          </a:p>
        </p:txBody>
      </p:sp>
      <p:graphicFrame>
        <p:nvGraphicFramePr>
          <p:cNvPr id="6" name="Chart 5">
            <a:extLst>
              <a:ext uri="{FF2B5EF4-FFF2-40B4-BE49-F238E27FC236}">
                <a16:creationId xmlns:a16="http://schemas.microsoft.com/office/drawing/2014/main" id="{322F3E01-1332-2981-DF16-10CEF746E8D4}"/>
              </a:ext>
            </a:extLst>
          </p:cNvPr>
          <p:cNvGraphicFramePr>
            <a:graphicFrameLocks/>
          </p:cNvGraphicFramePr>
          <p:nvPr>
            <p:extLst>
              <p:ext uri="{D42A27DB-BD31-4B8C-83A1-F6EECF244321}">
                <p14:modId xmlns:p14="http://schemas.microsoft.com/office/powerpoint/2010/main" val="3066949424"/>
              </p:ext>
            </p:extLst>
          </p:nvPr>
        </p:nvGraphicFramePr>
        <p:xfrm>
          <a:off x="4772025" y="1710931"/>
          <a:ext cx="7359015" cy="22402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322F3E01-1332-2981-DF16-10CEF746E8D4}"/>
              </a:ext>
            </a:extLst>
          </p:cNvPr>
          <p:cNvGraphicFramePr>
            <a:graphicFrameLocks/>
          </p:cNvGraphicFramePr>
          <p:nvPr>
            <p:extLst>
              <p:ext uri="{D42A27DB-BD31-4B8C-83A1-F6EECF244321}">
                <p14:modId xmlns:p14="http://schemas.microsoft.com/office/powerpoint/2010/main" val="338832366"/>
              </p:ext>
            </p:extLst>
          </p:nvPr>
        </p:nvGraphicFramePr>
        <p:xfrm>
          <a:off x="4777740" y="4299744"/>
          <a:ext cx="7414260" cy="26289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67403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3462</TotalTime>
  <Words>1147</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__fkGroteskNeue_598ab8</vt:lpstr>
      <vt:lpstr>Arial</vt:lpstr>
      <vt:lpstr>Calibri</vt:lpstr>
      <vt:lpstr>Calibri Light</vt:lpstr>
      <vt:lpstr>Office Theme</vt:lpstr>
      <vt:lpstr>PowerPoint Presentation</vt:lpstr>
      <vt:lpstr>Background –G2M(cab industry) case study</vt:lpstr>
      <vt:lpstr>Data Exploration</vt:lpstr>
      <vt:lpstr>PowerPoint Presentation</vt:lpstr>
      <vt:lpstr>PowerPoint Presentation</vt:lpstr>
      <vt:lpstr>Profit Analysis </vt:lpstr>
      <vt:lpstr>Insights</vt:lpstr>
      <vt:lpstr>PowerPoint Presentation</vt:lpstr>
      <vt:lpstr>Insights</vt:lpstr>
      <vt:lpstr>Insights</vt:lpstr>
      <vt:lpstr>PowerPoint Presentation</vt:lpstr>
      <vt:lpstr>Insights</vt:lpstr>
      <vt:lpstr>Insights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Arun Kadaba</cp:lastModifiedBy>
  <cp:revision>157</cp:revision>
  <cp:lastPrinted>2019-08-24T08:13:50Z</cp:lastPrinted>
  <dcterms:created xsi:type="dcterms:W3CDTF">2019-08-19T15:39:24Z</dcterms:created>
  <dcterms:modified xsi:type="dcterms:W3CDTF">2024-09-15T00:24:00Z</dcterms:modified>
</cp:coreProperties>
</file>