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64"/>
  </p:notesMasterIdLst>
  <p:sldIdLst>
    <p:sldId id="266" r:id="rId4"/>
    <p:sldId id="274" r:id="rId5"/>
    <p:sldId id="566" r:id="rId6"/>
    <p:sldId id="494" r:id="rId7"/>
    <p:sldId id="447" r:id="rId8"/>
    <p:sldId id="281" r:id="rId9"/>
    <p:sldId id="588" r:id="rId10"/>
    <p:sldId id="551" r:id="rId11"/>
    <p:sldId id="552" r:id="rId12"/>
    <p:sldId id="416" r:id="rId13"/>
    <p:sldId id="312" r:id="rId14"/>
    <p:sldId id="498" r:id="rId15"/>
    <p:sldId id="499" r:id="rId16"/>
    <p:sldId id="500" r:id="rId17"/>
    <p:sldId id="516" r:id="rId18"/>
    <p:sldId id="582" r:id="rId19"/>
    <p:sldId id="571" r:id="rId20"/>
    <p:sldId id="577" r:id="rId21"/>
    <p:sldId id="523" r:id="rId22"/>
    <p:sldId id="539" r:id="rId23"/>
    <p:sldId id="570" r:id="rId24"/>
    <p:sldId id="541" r:id="rId25"/>
    <p:sldId id="529" r:id="rId26"/>
    <p:sldId id="585" r:id="rId27"/>
    <p:sldId id="584" r:id="rId28"/>
    <p:sldId id="578" r:id="rId29"/>
    <p:sldId id="542" r:id="rId30"/>
    <p:sldId id="543" r:id="rId31"/>
    <p:sldId id="530" r:id="rId32"/>
    <p:sldId id="579" r:id="rId33"/>
    <p:sldId id="572" r:id="rId34"/>
    <p:sldId id="531" r:id="rId35"/>
    <p:sldId id="555" r:id="rId36"/>
    <p:sldId id="589" r:id="rId37"/>
    <p:sldId id="556" r:id="rId38"/>
    <p:sldId id="557" r:id="rId39"/>
    <p:sldId id="558" r:id="rId40"/>
    <p:sldId id="559" r:id="rId41"/>
    <p:sldId id="560" r:id="rId42"/>
    <p:sldId id="580" r:id="rId43"/>
    <p:sldId id="573" r:id="rId44"/>
    <p:sldId id="544" r:id="rId45"/>
    <p:sldId id="545" r:id="rId46"/>
    <p:sldId id="546" r:id="rId47"/>
    <p:sldId id="561" r:id="rId48"/>
    <p:sldId id="562" r:id="rId49"/>
    <p:sldId id="563" r:id="rId50"/>
    <p:sldId id="564" r:id="rId51"/>
    <p:sldId id="581" r:id="rId52"/>
    <p:sldId id="574" r:id="rId53"/>
    <p:sldId id="548" r:id="rId54"/>
    <p:sldId id="587" r:id="rId55"/>
    <p:sldId id="586" r:id="rId56"/>
    <p:sldId id="549" r:id="rId57"/>
    <p:sldId id="550" r:id="rId58"/>
    <p:sldId id="567" r:id="rId59"/>
    <p:sldId id="583" r:id="rId60"/>
    <p:sldId id="568" r:id="rId61"/>
    <p:sldId id="569" r:id="rId62"/>
    <p:sldId id="49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D56"/>
    <a:srgbClr val="8496A4"/>
    <a:srgbClr val="728796"/>
    <a:srgbClr val="556773"/>
    <a:srgbClr val="93A4AF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7" autoAdjust="0"/>
    <p:restoredTop sz="97731"/>
  </p:normalViewPr>
  <p:slideViewPr>
    <p:cSldViewPr snapToGrid="0" showGuides="1">
      <p:cViewPr varScale="1">
        <p:scale>
          <a:sx n="112" d="100"/>
          <a:sy n="112" d="100"/>
        </p:scale>
        <p:origin x="38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Project%20Iclicker\Edit%20Project\TestServer\result\Graphz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lang="en-US" sz="16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en-US" sz="16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avg 1packet/sec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Sheet1!$I$2:$I$6</c:f>
              <c:numCache>
                <c:formatCode>mm:ss.0</c:formatCode>
                <c:ptCount val="5"/>
                <c:pt idx="0">
                  <c:v>7.1990740740740739E-4</c:v>
                </c:pt>
                <c:pt idx="1">
                  <c:v>7.361111111111111E-4</c:v>
                </c:pt>
                <c:pt idx="2">
                  <c:v>7.7314814814814813E-4</c:v>
                </c:pt>
                <c:pt idx="3">
                  <c:v>7.7083333333333344E-4</c:v>
                </c:pt>
                <c:pt idx="4">
                  <c:v>8.8078703703703702E-4</c:v>
                </c:pt>
              </c:numCache>
            </c:numRef>
          </c:val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avg 2packet/sec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Sheet1!$J$2:$J$6</c:f>
              <c:numCache>
                <c:formatCode>mm:ss.0</c:formatCode>
                <c:ptCount val="5"/>
                <c:pt idx="0">
                  <c:v>7.4884259259259262E-4</c:v>
                </c:pt>
                <c:pt idx="1">
                  <c:v>8.1944444444444437E-4</c:v>
                </c:pt>
                <c:pt idx="2">
                  <c:v>9.3634259259259267E-4</c:v>
                </c:pt>
                <c:pt idx="3">
                  <c:v>9.6064814814814808E-4</c:v>
                </c:pt>
                <c:pt idx="4">
                  <c:v>1.1666666666666668E-3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98424768"/>
        <c:axId val="-27970336"/>
      </c:barChart>
      <c:lineChart>
        <c:grouping val="standard"/>
        <c:varyColors val="0"/>
        <c:ser>
          <c:idx val="2"/>
          <c:order val="2"/>
          <c:tx>
            <c:strRef>
              <c:f>Sheet1!$K$1</c:f>
              <c:strCache>
                <c:ptCount val="1"/>
                <c:pt idx="0">
                  <c:v>max 1packet/sec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Sheet1!$K$2:$K$6</c:f>
              <c:numCache>
                <c:formatCode>mm:ss.0</c:formatCode>
                <c:ptCount val="5"/>
                <c:pt idx="0">
                  <c:v>7.291666666666667E-4</c:v>
                </c:pt>
                <c:pt idx="1">
                  <c:v>7.6851851851851853E-4</c:v>
                </c:pt>
                <c:pt idx="2">
                  <c:v>9.0046296296296304E-4</c:v>
                </c:pt>
                <c:pt idx="3">
                  <c:v>8.3564814814814819E-4</c:v>
                </c:pt>
                <c:pt idx="4">
                  <c:v>1.0752314814814815E-3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max 2packet/sec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Sheet1!$L$2:$L$6</c:f>
              <c:numCache>
                <c:formatCode>mm:ss.0</c:formatCode>
                <c:ptCount val="5"/>
                <c:pt idx="0">
                  <c:v>7.6967592592592593E-4</c:v>
                </c:pt>
                <c:pt idx="1">
                  <c:v>8.6805555555555551E-4</c:v>
                </c:pt>
                <c:pt idx="2">
                  <c:v>1.0081018518518518E-3</c:v>
                </c:pt>
                <c:pt idx="3">
                  <c:v>1.1006944444444443E-3</c:v>
                </c:pt>
                <c:pt idx="4">
                  <c:v>1.420138888888889E-3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Sheet1!$M$1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Sheet1!$H$2:$H$6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Sheet1!$M$2:$M$6</c:f>
              <c:numCache>
                <c:formatCode>mm:ss.0</c:formatCode>
                <c:ptCount val="5"/>
                <c:pt idx="0">
                  <c:v>6.9444444444444447E-4</c:v>
                </c:pt>
                <c:pt idx="1">
                  <c:v>6.9444444444444447E-4</c:v>
                </c:pt>
                <c:pt idx="2">
                  <c:v>6.9444444444444447E-4</c:v>
                </c:pt>
                <c:pt idx="3">
                  <c:v>6.9444444444444447E-4</c:v>
                </c:pt>
                <c:pt idx="4">
                  <c:v>6.9444444444444447E-4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8424768"/>
        <c:axId val="-27970336"/>
      </c:lineChart>
      <c:catAx>
        <c:axId val="-9842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-27970336"/>
        <c:crosses val="autoZero"/>
        <c:auto val="1"/>
        <c:lblAlgn val="ctr"/>
        <c:lblOffset val="100"/>
        <c:noMultiLvlLbl val="0"/>
      </c:catAx>
      <c:valAx>
        <c:axId val="-2797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:ss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-9842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0.90816</cdr:x>
      <cdr:y>0.88999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577700" y="4641841"/>
          <a:ext cx="968603" cy="5737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th-TH" sz="1400" b="1" u="sng" dirty="0" smtClean="0"/>
            <a:t>จำนวน</a:t>
          </a:r>
          <a:r>
            <a:rPr lang="en-US" sz="1400" b="1" u="sng" dirty="0" smtClean="0"/>
            <a:t> </a:t>
          </a:r>
          <a:r>
            <a:rPr lang="en-US" sz="1200" b="1" u="sng" dirty="0" smtClean="0"/>
            <a:t>Thread</a:t>
          </a:r>
          <a:endParaRPr lang="th-TH" sz="1200" b="1" u="sng" dirty="0"/>
        </a:p>
      </cdr:txBody>
    </cdr:sp>
  </cdr:relSizeAnchor>
  <cdr:relSizeAnchor xmlns:cdr="http://schemas.openxmlformats.org/drawingml/2006/chartDrawing">
    <cdr:from>
      <cdr:x>0.02128</cdr:x>
      <cdr:y>0.03004</cdr:y>
    </cdr:from>
    <cdr:to>
      <cdr:x>0.1329</cdr:x>
      <cdr:y>0.07729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4404" y="156666"/>
          <a:ext cx="1177184" cy="2464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th-TH" sz="1400" b="1" u="sng" dirty="0" smtClean="0"/>
            <a:t>เวลา</a:t>
          </a:r>
          <a:endParaRPr lang="th-TH" sz="1100" b="1" u="sng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0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2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4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0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4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3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60209" y="3233759"/>
            <a:ext cx="6026953" cy="1358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  <a:ea typeface="Kozuka Mincho Pro H" pitchFamily="18" charset="-128"/>
                <a:cs typeface="Roboto Light" charset="0"/>
              </a:rPr>
              <a:t>Project 2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anose="02060602050505020204" pitchFamily="18" charset="0"/>
              <a:ea typeface="Kozuka Mincho Pro H" pitchFamily="18" charset="-128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HARDWARE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26" y="1888469"/>
            <a:ext cx="2715362" cy="2036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Remote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Button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Raspberry pi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Smart card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5" name="กลุ่ม 34"/>
          <p:cNvGrpSpPr/>
          <p:nvPr/>
        </p:nvGrpSpPr>
        <p:grpSpPr>
          <a:xfrm>
            <a:off x="6311398" y="1789042"/>
            <a:ext cx="4994042" cy="2161691"/>
            <a:chOff x="6311398" y="1789042"/>
            <a:chExt cx="4994042" cy="2161691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46691" y="2083568"/>
              <a:ext cx="2117656" cy="15882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326" y="1789042"/>
              <a:ext cx="2951114" cy="21616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3DA067"/>
              </a:clrFrom>
              <a:clrTo>
                <a:srgbClr val="3DA06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6" y="4391613"/>
            <a:ext cx="2713382" cy="211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83341" y="3989975"/>
            <a:ext cx="2394361" cy="2961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26" y="1888469"/>
            <a:ext cx="2715362" cy="2036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Remote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Button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Raspberry pi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Smart card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" name="กลุ่ม 34"/>
          <p:cNvGrpSpPr/>
          <p:nvPr/>
        </p:nvGrpSpPr>
        <p:grpSpPr>
          <a:xfrm>
            <a:off x="6311398" y="1789042"/>
            <a:ext cx="4994042" cy="2161691"/>
            <a:chOff x="6311398" y="1789042"/>
            <a:chExt cx="4994042" cy="2161691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46691" y="2083568"/>
              <a:ext cx="2117656" cy="15882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326" y="1789042"/>
              <a:ext cx="2951114" cy="21616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3DA067"/>
              </a:clrFrom>
              <a:clrTo>
                <a:srgbClr val="3DA06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6" y="4391613"/>
            <a:ext cx="2713382" cy="211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55090" y="4143782"/>
            <a:ext cx="2300008" cy="2636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2643731" y="1560447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0" y="29816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26" y="1888469"/>
            <a:ext cx="2715362" cy="2036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Remote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Button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Raspberry 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Smart card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" name="กลุ่ม 34"/>
          <p:cNvGrpSpPr/>
          <p:nvPr/>
        </p:nvGrpSpPr>
        <p:grpSpPr>
          <a:xfrm>
            <a:off x="6311398" y="1789042"/>
            <a:ext cx="4994042" cy="2161691"/>
            <a:chOff x="6311398" y="1789042"/>
            <a:chExt cx="4994042" cy="2161691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46691" y="2083568"/>
              <a:ext cx="2117656" cy="15882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326" y="1789042"/>
              <a:ext cx="2951114" cy="21616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3DA067"/>
              </a:clrFrom>
              <a:clrTo>
                <a:srgbClr val="3DA06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6" y="4391613"/>
            <a:ext cx="2713382" cy="211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7961" y="4086270"/>
            <a:ext cx="2320779" cy="2659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4601714" y="1560447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26" y="1888469"/>
            <a:ext cx="2715362" cy="2036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Remote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Button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Raspberry pi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Smart card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" name="กลุ่ม 34"/>
          <p:cNvGrpSpPr/>
          <p:nvPr/>
        </p:nvGrpSpPr>
        <p:grpSpPr>
          <a:xfrm>
            <a:off x="6311398" y="1789042"/>
            <a:ext cx="4994042" cy="2161691"/>
            <a:chOff x="6311398" y="1789042"/>
            <a:chExt cx="4994042" cy="2161691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46691" y="2083568"/>
              <a:ext cx="2117656" cy="15882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326" y="1789042"/>
              <a:ext cx="2951114" cy="21616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3DA067"/>
              </a:clrFrom>
              <a:clrTo>
                <a:srgbClr val="3DA06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6" y="4391613"/>
            <a:ext cx="2713382" cy="211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3099" y="4143438"/>
            <a:ext cx="2333054" cy="267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6579575" y="1560447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0" y="9938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46642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ระบบ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Smart Classroom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1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33875" y="167430"/>
            <a:ext cx="2990850" cy="89535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SmartClassroom</a:t>
            </a:r>
            <a:endParaRPr lang="th-TH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43450" y="1924050"/>
            <a:ext cx="2171700" cy="60007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ในห้องเรียน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0" y="1924050"/>
            <a:ext cx="2171700" cy="60007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หลังเรียน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04900" y="1924050"/>
            <a:ext cx="2171700" cy="60007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ก่อนเรียน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2952750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90750" y="2952749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1025" y="3667125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สร้างแบบฝึกหัด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62175" y="3667123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ลงทะเบียน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09875" y="5062533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91025" y="5062532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81300" y="5776908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เปิดเช็คชื่อ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62450" y="5776906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ส่งข้อมูลเช็คชื่อ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43625" y="5062533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724775" y="5062532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5050" y="5776908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เปิดโจทย์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96200" y="5776906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ส่งข้อมูลคำตอบ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420100" y="2952750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001250" y="2952749"/>
            <a:ext cx="1247775" cy="42862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91525" y="3667125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ดูคะแนน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972675" y="3667123"/>
            <a:ext cx="1295400" cy="466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ดูคะแนน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91525" y="4219572"/>
            <a:ext cx="1295400" cy="5572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ดูสถิติการเข้าเรียน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53200" y="3017036"/>
            <a:ext cx="1533525" cy="153352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ทำแบบฝึกหัด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67125" y="3026566"/>
            <a:ext cx="1533525" cy="153352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เช็คชื่อ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>
            <a:stCxn id="2" idx="2"/>
            <a:endCxn id="4" idx="0"/>
          </p:cNvCxnSpPr>
          <p:nvPr/>
        </p:nvCxnSpPr>
        <p:spPr>
          <a:xfrm>
            <a:off x="5829300" y="1062780"/>
            <a:ext cx="0" cy="8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31" idx="7"/>
          </p:cNvCxnSpPr>
          <p:nvPr/>
        </p:nvCxnSpPr>
        <p:spPr>
          <a:xfrm flipH="1">
            <a:off x="4976070" y="2524125"/>
            <a:ext cx="853230" cy="7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30" idx="1"/>
          </p:cNvCxnSpPr>
          <p:nvPr/>
        </p:nvCxnSpPr>
        <p:spPr>
          <a:xfrm>
            <a:off x="5829300" y="2524125"/>
            <a:ext cx="948480" cy="71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4"/>
            <a:endCxn id="13" idx="0"/>
          </p:cNvCxnSpPr>
          <p:nvPr/>
        </p:nvCxnSpPr>
        <p:spPr>
          <a:xfrm flipH="1">
            <a:off x="3433763" y="4560091"/>
            <a:ext cx="1000125" cy="5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4"/>
            <a:endCxn id="14" idx="0"/>
          </p:cNvCxnSpPr>
          <p:nvPr/>
        </p:nvCxnSpPr>
        <p:spPr>
          <a:xfrm>
            <a:off x="4433888" y="4560091"/>
            <a:ext cx="581025" cy="50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5" idx="0"/>
          </p:cNvCxnSpPr>
          <p:nvPr/>
        </p:nvCxnSpPr>
        <p:spPr>
          <a:xfrm flipH="1">
            <a:off x="3429000" y="5491158"/>
            <a:ext cx="47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 flipH="1">
            <a:off x="5010150" y="5491157"/>
            <a:ext cx="4763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  <a:endCxn id="19" idx="0"/>
          </p:cNvCxnSpPr>
          <p:nvPr/>
        </p:nvCxnSpPr>
        <p:spPr>
          <a:xfrm flipH="1">
            <a:off x="6762750" y="5491158"/>
            <a:ext cx="47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 flipH="1">
            <a:off x="8343900" y="5491157"/>
            <a:ext cx="4763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4"/>
          </p:cNvCxnSpPr>
          <p:nvPr/>
        </p:nvCxnSpPr>
        <p:spPr>
          <a:xfrm flipH="1">
            <a:off x="6807991" y="4550561"/>
            <a:ext cx="511972" cy="51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4"/>
            <a:endCxn id="18" idx="0"/>
          </p:cNvCxnSpPr>
          <p:nvPr/>
        </p:nvCxnSpPr>
        <p:spPr>
          <a:xfrm>
            <a:off x="7319963" y="4550561"/>
            <a:ext cx="1028700" cy="51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2"/>
            <a:endCxn id="23" idx="0"/>
          </p:cNvCxnSpPr>
          <p:nvPr/>
        </p:nvCxnSpPr>
        <p:spPr>
          <a:xfrm flipH="1">
            <a:off x="9039225" y="3381375"/>
            <a:ext cx="47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" idx="2"/>
            <a:endCxn id="24" idx="0"/>
          </p:cNvCxnSpPr>
          <p:nvPr/>
        </p:nvCxnSpPr>
        <p:spPr>
          <a:xfrm flipH="1">
            <a:off x="10620375" y="3381374"/>
            <a:ext cx="4763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21" idx="0"/>
          </p:cNvCxnSpPr>
          <p:nvPr/>
        </p:nvCxnSpPr>
        <p:spPr>
          <a:xfrm flipH="1">
            <a:off x="9043988" y="2524125"/>
            <a:ext cx="423862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22" idx="0"/>
          </p:cNvCxnSpPr>
          <p:nvPr/>
        </p:nvCxnSpPr>
        <p:spPr>
          <a:xfrm>
            <a:off x="9467850" y="2524125"/>
            <a:ext cx="1157288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2"/>
            <a:endCxn id="7" idx="0"/>
          </p:cNvCxnSpPr>
          <p:nvPr/>
        </p:nvCxnSpPr>
        <p:spPr>
          <a:xfrm flipH="1">
            <a:off x="1233488" y="2524125"/>
            <a:ext cx="957262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8" idx="0"/>
          </p:cNvCxnSpPr>
          <p:nvPr/>
        </p:nvCxnSpPr>
        <p:spPr>
          <a:xfrm>
            <a:off x="2190750" y="2524125"/>
            <a:ext cx="623888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2"/>
            <a:endCxn id="9" idx="0"/>
          </p:cNvCxnSpPr>
          <p:nvPr/>
        </p:nvCxnSpPr>
        <p:spPr>
          <a:xfrm flipH="1">
            <a:off x="1228725" y="3381375"/>
            <a:ext cx="476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10" idx="0"/>
          </p:cNvCxnSpPr>
          <p:nvPr/>
        </p:nvCxnSpPr>
        <p:spPr>
          <a:xfrm flipH="1">
            <a:off x="2809875" y="3381374"/>
            <a:ext cx="4763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" idx="2"/>
            <a:endCxn id="6" idx="0"/>
          </p:cNvCxnSpPr>
          <p:nvPr/>
        </p:nvCxnSpPr>
        <p:spPr>
          <a:xfrm flipH="1">
            <a:off x="2190750" y="1062780"/>
            <a:ext cx="3638550" cy="8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" idx="2"/>
            <a:endCxn id="5" idx="0"/>
          </p:cNvCxnSpPr>
          <p:nvPr/>
        </p:nvCxnSpPr>
        <p:spPr>
          <a:xfrm>
            <a:off x="5829300" y="1062780"/>
            <a:ext cx="3638550" cy="8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17903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05099" y="170916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099" y="3357074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9809" y="85458"/>
            <a:ext cx="3230311" cy="53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ก่อนเรียน</a:t>
            </a:r>
            <a:endParaRPr lang="th-TH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38385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ลงทะเบียน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7417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สร้างวิชา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42901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ล็อคอิน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756449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สร้างโจทย์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th-TH" sz="2400" dirty="0" smtClean="0">
                <a:solidFill>
                  <a:schemeClr val="tx1"/>
                </a:solidFill>
              </a:rPr>
              <a:t>เฉลย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51933" y="784792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สร้างแบบฝึกหัด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6"/>
            <a:endCxn id="12" idx="2"/>
          </p:cNvCxnSpPr>
          <p:nvPr/>
        </p:nvCxnSpPr>
        <p:spPr>
          <a:xfrm>
            <a:off x="2435551" y="1729101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6"/>
            <a:endCxn id="11" idx="2"/>
          </p:cNvCxnSpPr>
          <p:nvPr/>
        </p:nvCxnSpPr>
        <p:spPr>
          <a:xfrm>
            <a:off x="4740067" y="1729101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4" idx="2"/>
          </p:cNvCxnSpPr>
          <p:nvPr/>
        </p:nvCxnSpPr>
        <p:spPr>
          <a:xfrm>
            <a:off x="7044583" y="1729101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6"/>
            <a:endCxn id="13" idx="2"/>
          </p:cNvCxnSpPr>
          <p:nvPr/>
        </p:nvCxnSpPr>
        <p:spPr>
          <a:xfrm flipV="1">
            <a:off x="9349099" y="1729101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38385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ลงทะเบียน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47417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เลือกชั้นปีของวิชาที่จะลงทะเบียน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42901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ล็อคอิน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51933" y="428856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เลือกวิชาที่จะลงทะเบียน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3" idx="6"/>
            <a:endCxn id="25" idx="2"/>
          </p:cNvCxnSpPr>
          <p:nvPr/>
        </p:nvCxnSpPr>
        <p:spPr>
          <a:xfrm>
            <a:off x="2435551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6"/>
            <a:endCxn id="24" idx="2"/>
          </p:cNvCxnSpPr>
          <p:nvPr/>
        </p:nvCxnSpPr>
        <p:spPr>
          <a:xfrm>
            <a:off x="4740067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26" idx="2"/>
          </p:cNvCxnSpPr>
          <p:nvPr/>
        </p:nvCxnSpPr>
        <p:spPr>
          <a:xfrm>
            <a:off x="7044583" y="5232877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756449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ลงทะเบียนวิชานั้น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2"/>
          </p:cNvCxnSpPr>
          <p:nvPr/>
        </p:nvCxnSpPr>
        <p:spPr>
          <a:xfrm flipV="1">
            <a:off x="9349099" y="5232877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80120" y="49849"/>
            <a:ext cx="1860135" cy="60960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สร้างแบบฝึกหัด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0120" y="3214644"/>
            <a:ext cx="1860135" cy="60960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ลงทะเบียนเรียน</a:t>
            </a:r>
            <a:endParaRPr lang="th-TH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ก่อนเรียน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(</a:t>
            </a: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อาจารย์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50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07422" y="2822717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ลงทะเบียนอาจารย์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รูปภาพ 17" descr="loginteach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0852" y="1698995"/>
            <a:ext cx="2827295" cy="5122892"/>
          </a:xfrm>
          <a:prstGeom prst="rect">
            <a:avLst/>
          </a:prstGeom>
        </p:spPr>
      </p:pic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25" name="รูปภาพ 2" descr="1หน้าหลัก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3868" y="3335142"/>
            <a:ext cx="3358509" cy="3202390"/>
          </a:xfrm>
          <a:prstGeom prst="rect">
            <a:avLst/>
          </a:prstGeom>
        </p:spPr>
      </p:pic>
      <p:sp>
        <p:nvSpPr>
          <p:cNvPr id="26" name="ลูกศรขวา 25"/>
          <p:cNvSpPr/>
          <p:nvPr/>
        </p:nvSpPr>
        <p:spPr>
          <a:xfrm>
            <a:off x="5310056" y="3997992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วงรี 27"/>
          <p:cNvSpPr/>
          <p:nvPr/>
        </p:nvSpPr>
        <p:spPr>
          <a:xfrm>
            <a:off x="1839194" y="5754531"/>
            <a:ext cx="1387618" cy="4557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Kozuka Mincho Pro H" pitchFamily="18" charset="-128"/>
                <a:ea typeface="Kozuka Mincho Pro H" pitchFamily="18" charset="-128"/>
                <a:cs typeface="Roboto Light" charset="0"/>
              </a:rPr>
              <a:t>Smart Classroom (I clicker)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Kozuka Mincho Pro H" pitchFamily="18" charset="-128"/>
                <a:ea typeface="Kozuka Mincho Pro H" pitchFamily="18" charset="-128"/>
                <a:cs typeface="Roboto Thin" charset="0"/>
              </a:rPr>
              <a:t>Faculty Of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851695"/>
            <a:ext cx="8527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Kozuka Mincho Pro H" pitchFamily="18" charset="-128"/>
                <a:ea typeface="Kozuka Mincho Pro H" pitchFamily="18" charset="-128"/>
                <a:cs typeface="Roboto Thin" charset="0"/>
              </a:rPr>
              <a:t>King </a:t>
            </a:r>
            <a:r>
              <a:rPr lang="en-US" sz="2400" dirty="0" err="1" smtClean="0">
                <a:latin typeface="Kozuka Mincho Pro H" pitchFamily="18" charset="-128"/>
                <a:ea typeface="Kozuka Mincho Pro H" pitchFamily="18" charset="-128"/>
                <a:cs typeface="Roboto Thin" charset="0"/>
              </a:rPr>
              <a:t>Mongkut’s</a:t>
            </a:r>
            <a:r>
              <a:rPr lang="en-US" sz="2400" dirty="0" smtClean="0">
                <a:latin typeface="Kozuka Mincho Pro H" pitchFamily="18" charset="-128"/>
                <a:ea typeface="Kozuka Mincho Pro H" pitchFamily="18" charset="-128"/>
                <a:cs typeface="Roboto Thin" charset="0"/>
              </a:rPr>
              <a:t> University of Technology North Bangkok</a:t>
            </a:r>
          </a:p>
        </p:txBody>
      </p:sp>
      <p:pic>
        <p:nvPicPr>
          <p:cNvPr id="16386" name="Picture 2" descr="https://upload.wikimedia.org/wikipedia/th/thumb/6/62/KMUTNB-LOGO.jpg/220px-KMUTNB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6357" y="853729"/>
            <a:ext cx="2095500" cy="209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07422" y="2822717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ล็อกอิน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>
            <a:off x="3855308" y="4646141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" name="รูปภาพ 29" descr="home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3843" y="3324914"/>
            <a:ext cx="7580800" cy="287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31" name="รูปภาพ 2" descr="1หน้าหลัก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194" y="3415649"/>
            <a:ext cx="3358509" cy="3202390"/>
          </a:xfrm>
          <a:prstGeom prst="rect">
            <a:avLst/>
          </a:prstGeom>
        </p:spPr>
      </p:pic>
      <p:sp>
        <p:nvSpPr>
          <p:cNvPr id="32" name="วงรี 27"/>
          <p:cNvSpPr/>
          <p:nvPr/>
        </p:nvSpPr>
        <p:spPr>
          <a:xfrm>
            <a:off x="1462981" y="5459023"/>
            <a:ext cx="1387618" cy="4557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TextBox 32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07422" y="2822717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สร้างวิชา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29" name="รูปภาพ 28" descr="3สร้างวิชา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07" y="3352360"/>
            <a:ext cx="5828209" cy="2982902"/>
          </a:xfrm>
          <a:prstGeom prst="rect">
            <a:avLst/>
          </a:prstGeom>
        </p:spPr>
      </p:pic>
      <p:pic>
        <p:nvPicPr>
          <p:cNvPr id="30" name="รูปภาพ 29" descr="4สร้างวิชา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0761" y="1643271"/>
            <a:ext cx="7476431" cy="5048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ลูกศรขวา 30"/>
          <p:cNvSpPr/>
          <p:nvPr/>
        </p:nvSpPr>
        <p:spPr>
          <a:xfrm>
            <a:off x="2443496" y="5039708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วงรี 31"/>
          <p:cNvSpPr/>
          <p:nvPr/>
        </p:nvSpPr>
        <p:spPr>
          <a:xfrm>
            <a:off x="91105" y="5849592"/>
            <a:ext cx="871671" cy="485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3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041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07422" y="2822717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สร้างแบบฝึกหัด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3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7" y="3350611"/>
            <a:ext cx="7830724" cy="3265517"/>
          </a:xfrm>
          <a:prstGeom prst="rect">
            <a:avLst/>
          </a:prstGeom>
        </p:spPr>
      </p:pic>
      <p:sp>
        <p:nvSpPr>
          <p:cNvPr id="23" name="วงรี 30"/>
          <p:cNvSpPr/>
          <p:nvPr/>
        </p:nvSpPr>
        <p:spPr>
          <a:xfrm>
            <a:off x="422067" y="6087968"/>
            <a:ext cx="806080" cy="516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ลูกศรขวา 28"/>
          <p:cNvSpPr/>
          <p:nvPr/>
        </p:nvSpPr>
        <p:spPr>
          <a:xfrm>
            <a:off x="3595817" y="4684257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7" name="รูปภาพ 31" descr="5สร้างชุดคำถา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429" y="4406522"/>
            <a:ext cx="6212350" cy="20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สร้างคำถาม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>
            <a:off x="4757351" y="3917092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รูปภาพ 24" descr="14สร้างคำถาม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003" y="3118643"/>
            <a:ext cx="5848246" cy="3247430"/>
          </a:xfrm>
          <a:prstGeom prst="rect">
            <a:avLst/>
          </a:prstGeom>
        </p:spPr>
      </p:pic>
      <p:sp>
        <p:nvSpPr>
          <p:cNvPr id="28" name="วงรี 27"/>
          <p:cNvSpPr/>
          <p:nvPr/>
        </p:nvSpPr>
        <p:spPr>
          <a:xfrm>
            <a:off x="534760" y="5807675"/>
            <a:ext cx="1334530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7" name="รูปภาพ 26" descr="6สร้างคำถา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1804" y="1786797"/>
            <a:ext cx="6823494" cy="482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นำเข้าแบบฝึกหัด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0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scontent-sit4-1.xx.fbcdn.net/v/t35.0-12/15007705_10205555593329158_2056374711_o.png?oh=36ab36c5fa10784d1be31313803daefc&amp;oe=5826EE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3" y="3383224"/>
            <a:ext cx="9600611" cy="25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วงรี 27"/>
          <p:cNvSpPr/>
          <p:nvPr/>
        </p:nvSpPr>
        <p:spPr>
          <a:xfrm>
            <a:off x="8537937" y="3465070"/>
            <a:ext cx="1334530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ขวา 25"/>
          <p:cNvSpPr/>
          <p:nvPr/>
        </p:nvSpPr>
        <p:spPr>
          <a:xfrm>
            <a:off x="1278361" y="3694569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76" name="Picture 4" descr="https://scontent-sit4-1.xx.fbcdn.net/v/t35.0-12/15045362_10205555614249681_113870254_o.png?oh=64cf06e0f97bed61bd54cd53a66680ff&amp;oe=5826C7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90" y="2440828"/>
            <a:ext cx="8924664" cy="41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ontent-sit4-1.xx.fbcdn.net/v/t35.0-12/15034394_10205586821669847_1487439615_o.png?oh=b5c737243ae678650d62414cb80d9df4&amp;oe=582C55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0" y="3332621"/>
            <a:ext cx="11288460" cy="11525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03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บันทึกไฟล์แบบฝึกหัด </a:t>
            </a:r>
            <a:r>
              <a:rPr lang="en-US" dirty="0" smtClean="0"/>
              <a:t>( PDF )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0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7" y="3350611"/>
            <a:ext cx="7830724" cy="3265517"/>
          </a:xfrm>
          <a:prstGeom prst="rect">
            <a:avLst/>
          </a:prstGeom>
        </p:spPr>
      </p:pic>
      <p:sp>
        <p:nvSpPr>
          <p:cNvPr id="23" name="วงรี 30"/>
          <p:cNvSpPr/>
          <p:nvPr/>
        </p:nvSpPr>
        <p:spPr>
          <a:xfrm>
            <a:off x="7467599" y="4159738"/>
            <a:ext cx="603427" cy="2701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2" name="Picture 4" descr="https://scontent-sit4-1.xx.fbcdn.net/v/t35.0-12/15052066_10205555597529263_622012179_o.png?oh=f4cf03d4d487cb6d68e8a0d494cd714f&amp;oe=5826E1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67" y="2019807"/>
            <a:ext cx="7664899" cy="467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ลูกศรขวา 25"/>
          <p:cNvSpPr/>
          <p:nvPr/>
        </p:nvSpPr>
        <p:spPr>
          <a:xfrm>
            <a:off x="2828644" y="3666245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486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ก่อนเรียน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(</a:t>
            </a: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นักเรียน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2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ลงทะเบียน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รูปภาพ 2" descr="1หน้าหลัก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940" y="2931371"/>
            <a:ext cx="3707129" cy="3768532"/>
          </a:xfrm>
          <a:prstGeom prst="rect">
            <a:avLst/>
          </a:prstGeom>
        </p:spPr>
      </p:pic>
      <p:sp>
        <p:nvSpPr>
          <p:cNvPr id="31" name="วงรี 30"/>
          <p:cNvSpPr/>
          <p:nvPr/>
        </p:nvSpPr>
        <p:spPr>
          <a:xfrm>
            <a:off x="2372321" y="5825459"/>
            <a:ext cx="1439103" cy="4834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3" name="รูปภาพ 32" descr="s4register.PNG"/>
          <p:cNvPicPr/>
          <p:nvPr/>
        </p:nvPicPr>
        <p:blipFill>
          <a:blip r:embed="rId3" cstate="print"/>
          <a:srcRect l="3819" t="1942" r="3282" b="2265"/>
          <a:stretch>
            <a:fillRect/>
          </a:stretch>
        </p:blipFill>
        <p:spPr>
          <a:xfrm>
            <a:off x="6079450" y="2080110"/>
            <a:ext cx="3150008" cy="4619793"/>
          </a:xfrm>
          <a:prstGeom prst="rect">
            <a:avLst/>
          </a:prstGeom>
        </p:spPr>
      </p:pic>
      <p:sp>
        <p:nvSpPr>
          <p:cNvPr id="38" name="ลูกศรขวา 37"/>
          <p:cNvSpPr/>
          <p:nvPr/>
        </p:nvSpPr>
        <p:spPr>
          <a:xfrm>
            <a:off x="4706768" y="4220801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ล็อกอิน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8" name="ลูกศรขวา 37"/>
          <p:cNvSpPr/>
          <p:nvPr/>
        </p:nvSpPr>
        <p:spPr>
          <a:xfrm>
            <a:off x="4250724" y="4510216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6" name="รูปภาพ 25" descr="shomepag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395" y="2810225"/>
            <a:ext cx="7106811" cy="3399982"/>
          </a:xfrm>
          <a:prstGeom prst="rect">
            <a:avLst/>
          </a:prstGeom>
        </p:spPr>
      </p:pic>
      <p:sp>
        <p:nvSpPr>
          <p:cNvPr id="2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30" name="รูปภาพ 2" descr="1หน้าหลัก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40" y="2931371"/>
            <a:ext cx="3707129" cy="3768532"/>
          </a:xfrm>
          <a:prstGeom prst="rect">
            <a:avLst/>
          </a:prstGeom>
        </p:spPr>
      </p:pic>
      <p:sp>
        <p:nvSpPr>
          <p:cNvPr id="31" name="วงรี 27"/>
          <p:cNvSpPr/>
          <p:nvPr/>
        </p:nvSpPr>
        <p:spPr>
          <a:xfrm>
            <a:off x="1229471" y="5453737"/>
            <a:ext cx="2038918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98444" y="158363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234070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29" name="รูปภาพ 28" descr="s1หน้าแรก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089" y="3444335"/>
            <a:ext cx="8340999" cy="2379096"/>
          </a:xfrm>
          <a:prstGeom prst="rect">
            <a:avLst/>
          </a:prstGeom>
        </p:spPr>
      </p:pic>
      <p:sp>
        <p:nvSpPr>
          <p:cNvPr id="28" name="วงรี 27"/>
          <p:cNvSpPr/>
          <p:nvPr/>
        </p:nvSpPr>
        <p:spPr>
          <a:xfrm>
            <a:off x="618142" y="4077865"/>
            <a:ext cx="2038918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" name="รูปภาพ 29" descr="s2หน้าเลือกลงทะเบียน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384" y="2327838"/>
            <a:ext cx="7069188" cy="2585994"/>
          </a:xfrm>
          <a:prstGeom prst="rect">
            <a:avLst/>
          </a:prstGeom>
        </p:spPr>
      </p:pic>
      <p:sp>
        <p:nvSpPr>
          <p:cNvPr id="2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2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bg1"/>
                </a:solidFill>
              </a:rPr>
              <a:t>ก่อนเรียน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สี่เหลี่ยมผืนผ้า 10"/>
          <p:cNvSpPr/>
          <p:nvPr/>
        </p:nvSpPr>
        <p:spPr>
          <a:xfrm>
            <a:off x="444491" y="2538512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นักเรียนลงทะเบียน</a:t>
            </a:r>
            <a:endParaRPr lang="en-US" dirty="0"/>
          </a:p>
        </p:txBody>
      </p:sp>
      <p:sp>
        <p:nvSpPr>
          <p:cNvPr id="39" name="วงรี 27"/>
          <p:cNvSpPr/>
          <p:nvPr/>
        </p:nvSpPr>
        <p:spPr>
          <a:xfrm>
            <a:off x="9942289" y="3000960"/>
            <a:ext cx="1098878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2359" y="230737"/>
            <a:ext cx="2777383" cy="72639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Classroom</a:t>
            </a:r>
            <a:endParaRPr lang="th-TH" dirty="0"/>
          </a:p>
        </p:txBody>
      </p:sp>
      <p:sp>
        <p:nvSpPr>
          <p:cNvPr id="3" name="Rounded Rectangle 2"/>
          <p:cNvSpPr/>
          <p:nvPr/>
        </p:nvSpPr>
        <p:spPr>
          <a:xfrm>
            <a:off x="4922377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ระบบ</a:t>
            </a:r>
            <a:r>
              <a:rPr lang="en-US" dirty="0" smtClean="0"/>
              <a:t> smart classroom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9206669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7064523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การทดสอบประสิทธิภาพ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638085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ที่มาและความสำคัญ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80231" y="1486969"/>
            <a:ext cx="1837346" cy="572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th-TH" dirty="0"/>
          </a:p>
        </p:txBody>
      </p:sp>
      <p:sp>
        <p:nvSpPr>
          <p:cNvPr id="10" name="Rounded Rectangle 9"/>
          <p:cNvSpPr/>
          <p:nvPr/>
        </p:nvSpPr>
        <p:spPr>
          <a:xfrm>
            <a:off x="638085" y="2256091"/>
            <a:ext cx="1837346" cy="23928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ปัญหา</a:t>
            </a:r>
          </a:p>
          <a:p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วัตถุประสงค์</a:t>
            </a:r>
          </a:p>
          <a:p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การออกแบบ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80231" y="2256091"/>
            <a:ext cx="1837346" cy="24953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อุปกรณ์ที่ใช้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Server</a:t>
            </a:r>
          </a:p>
          <a:p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ตัวกลาง</a:t>
            </a:r>
          </a:p>
          <a:p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Clicker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08733" y="2256089"/>
            <a:ext cx="2281727" cy="43583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ก่อนเรียน</a:t>
            </a: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การลงทะเบียน</a:t>
            </a: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การลงทะเบียนเรียน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การสร้างวิชา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การสร้างชุดคำถาม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คำถาม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ในห้องเรียน</a:t>
            </a: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การเช็คชื่อ</a:t>
            </a: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การทำแบบฝึกหัด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หลังเรียน</a:t>
            </a: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ดูผลการทำแบบทดสอบ</a:t>
            </a:r>
          </a:p>
          <a:p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ดูสถิติการเข้าเรียน</a:t>
            </a:r>
          </a:p>
          <a:p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64523" y="2256089"/>
            <a:ext cx="1837346" cy="18031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การทดสอบประสิทธิภาพของตัวกลางในการรับส่งข้อมูลจากผู้ใช้ไปยัง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th-TH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1556758" y="897308"/>
            <a:ext cx="2895601" cy="58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3" idx="0"/>
          </p:cNvCxnSpPr>
          <p:nvPr/>
        </p:nvCxnSpPr>
        <p:spPr>
          <a:xfrm flipH="1">
            <a:off x="5841050" y="957129"/>
            <a:ext cx="1" cy="52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5" idx="0"/>
          </p:cNvCxnSpPr>
          <p:nvPr/>
        </p:nvCxnSpPr>
        <p:spPr>
          <a:xfrm>
            <a:off x="7229742" y="897308"/>
            <a:ext cx="2895600" cy="58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0"/>
          </p:cNvCxnSpPr>
          <p:nvPr/>
        </p:nvCxnSpPr>
        <p:spPr>
          <a:xfrm>
            <a:off x="6511895" y="957129"/>
            <a:ext cx="1471301" cy="52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8" idx="0"/>
          </p:cNvCxnSpPr>
          <p:nvPr/>
        </p:nvCxnSpPr>
        <p:spPr>
          <a:xfrm flipH="1">
            <a:off x="3698904" y="957129"/>
            <a:ext cx="1388692" cy="52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ในห้องเรียน 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เช็คชื่อ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70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17903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5099" y="170916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099" y="3357074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809" y="85458"/>
            <a:ext cx="3230311" cy="53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ในห้องเรียน</a:t>
            </a:r>
            <a:endParaRPr lang="th-TH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7488965" y="899442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</a:rPr>
              <a:t>กดปุ่มเช็คชื่อในวิชาที่ทำการสอน</a:t>
            </a:r>
          </a:p>
        </p:txBody>
      </p:sp>
      <p:sp>
        <p:nvSpPr>
          <p:cNvPr id="8" name="Oval 7"/>
          <p:cNvSpPr/>
          <p:nvPr/>
        </p:nvSpPr>
        <p:spPr>
          <a:xfrm>
            <a:off x="9793481" y="899442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บอกเลขเครื่องของอาจารย์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8" idx="2"/>
          </p:cNvCxnSpPr>
          <p:nvPr/>
        </p:nvCxnSpPr>
        <p:spPr>
          <a:xfrm>
            <a:off x="9386131" y="1848025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38385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เปิด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Remote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47417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เลือกเลขเครื่องของอาจารย์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2901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กดปุ่มอ่านบัตร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51933" y="428856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กดปุ่มส่งข้อมูล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6"/>
            <a:endCxn id="17" idx="2"/>
          </p:cNvCxnSpPr>
          <p:nvPr/>
        </p:nvCxnSpPr>
        <p:spPr>
          <a:xfrm>
            <a:off x="2435551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  <a:endCxn id="16" idx="2"/>
          </p:cNvCxnSpPr>
          <p:nvPr/>
        </p:nvCxnSpPr>
        <p:spPr>
          <a:xfrm>
            <a:off x="4740067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8" idx="2"/>
          </p:cNvCxnSpPr>
          <p:nvPr/>
        </p:nvCxnSpPr>
        <p:spPr>
          <a:xfrm>
            <a:off x="7044583" y="5232877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80120" y="49849"/>
            <a:ext cx="1860135" cy="60960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เช็คชื่อ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Elbow Connector 27"/>
          <p:cNvCxnSpPr>
            <a:stCxn id="8" idx="6"/>
            <a:endCxn id="15" idx="2"/>
          </p:cNvCxnSpPr>
          <p:nvPr/>
        </p:nvCxnSpPr>
        <p:spPr>
          <a:xfrm flipH="1">
            <a:off x="538385" y="1848025"/>
            <a:ext cx="11152262" cy="3384852"/>
          </a:xfrm>
          <a:prstGeom prst="bentConnector5">
            <a:avLst>
              <a:gd name="adj1" fmla="val -2050"/>
              <a:gd name="adj2" fmla="val 65148"/>
              <a:gd name="adj3" fmla="val 1020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42901" y="904435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เปิดเครื่องของอาจารย์และเข้าหน้าเว็บ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6"/>
          </p:cNvCxnSpPr>
          <p:nvPr/>
        </p:nvCxnSpPr>
        <p:spPr>
          <a:xfrm>
            <a:off x="4740067" y="1853018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38385" y="934342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แจก</a:t>
            </a:r>
            <a:r>
              <a:rPr lang="th-TH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Remote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6"/>
          </p:cNvCxnSpPr>
          <p:nvPr/>
        </p:nvCxnSpPr>
        <p:spPr>
          <a:xfrm>
            <a:off x="2435551" y="1882925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84449" y="932921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ล็อคอิน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6"/>
          </p:cNvCxnSpPr>
          <p:nvPr/>
        </p:nvCxnSpPr>
        <p:spPr>
          <a:xfrm>
            <a:off x="7081615" y="1881504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>
            <a:off x="4520961" y="3162865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รูปภาพ 37" descr="7หน้าเช็คชื่อ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21" y="3631579"/>
            <a:ext cx="5682723" cy="2359023"/>
          </a:xfrm>
          <a:prstGeom prst="rect">
            <a:avLst/>
          </a:prstGeom>
        </p:spPr>
      </p:pic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0066" y="1571279"/>
            <a:ext cx="1818741" cy="5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วงรี 27"/>
          <p:cNvSpPr/>
          <p:nvPr/>
        </p:nvSpPr>
        <p:spPr>
          <a:xfrm>
            <a:off x="8120054" y="9922047"/>
            <a:ext cx="507711" cy="3324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s://scontent-sit4-1.xx.fbcdn.net/v/t34.0-12/15049670_10205555633650166_489496251_n.png?oh=afcbff273cbf3b583be1a86322a3f874&amp;oe=5826BB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72" y="2052893"/>
            <a:ext cx="6748158" cy="42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-sit4-1.xx.fbcdn.net/v/l/t34.0-12/14996314_10205555629250056_1888901786_n.png?oh=48756698f88c1f924c1bfa7298076de2&amp;oe=5826CB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80" y="2052893"/>
            <a:ext cx="6745550" cy="42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>
            <a:off x="5128052" y="4361935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/>
          <p:cNvSpPr/>
          <p:nvPr/>
        </p:nvSpPr>
        <p:spPr>
          <a:xfrm>
            <a:off x="6076060" y="2059536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>
            <a:hlinkClick r:id="rId2" action="ppaction://hlinksldjump"/>
          </p:cNvPr>
          <p:cNvSpPr/>
          <p:nvPr/>
        </p:nvSpPr>
        <p:spPr>
          <a:xfrm>
            <a:off x="6961870" y="239783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961870" y="3067487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961872" y="448676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968111" y="3540581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961872" y="40136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961871" y="521304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9550637" y="2155938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9740119" y="231688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8192958" y="2530462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9872742" y="2928040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10277638" y="2374935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0277638" y="287885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8192958" y="3193996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8192958" y="3673204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8192958" y="41462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8192958" y="4625506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8192958" y="534567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8471254" y="2421614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5180" y="3095746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1755" y="3564356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42742" y="4510544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61754" y="4067146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42741" y="5241954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0205" y="3242230"/>
            <a:ext cx="5041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dirty="0" smtClean="0"/>
              <a:t>1.</a:t>
            </a:r>
            <a:r>
              <a:rPr lang="en-US" dirty="0" smtClean="0"/>
              <a:t>) </a:t>
            </a:r>
            <a:r>
              <a:rPr lang="th-TH" dirty="0" smtClean="0"/>
              <a:t>กดปุ่มที่ 1 เพื่อทำการอ่านข้อมูลจากบัตร </a:t>
            </a:r>
            <a:r>
              <a:rPr lang="en-US" dirty="0" smtClean="0"/>
              <a:t>(</a:t>
            </a:r>
            <a:r>
              <a:rPr lang="th-TH" dirty="0" smtClean="0"/>
              <a:t> หากมีการเปลี่ยนบัตรให้ทำการกดปุ่มที่ 1 อีกครั้งเพื่อ อ่านข้อมูลบัตรที่ทำการเปลี่ยนเข้ามาใหม่ </a:t>
            </a:r>
            <a:r>
              <a:rPr lang="en-US" dirty="0" smtClean="0"/>
              <a:t>)</a:t>
            </a:r>
          </a:p>
          <a:p>
            <a:pPr lvl="0"/>
            <a:endParaRPr lang="en-US" dirty="0" smtClean="0"/>
          </a:p>
          <a:p>
            <a:pPr lvl="0"/>
            <a:r>
              <a:rPr lang="th-TH" dirty="0" smtClean="0"/>
              <a:t>2.</a:t>
            </a:r>
            <a:r>
              <a:rPr lang="en-US" dirty="0" smtClean="0"/>
              <a:t>) </a:t>
            </a:r>
            <a:r>
              <a:rPr lang="th-TH" dirty="0" smtClean="0"/>
              <a:t>เมื่ออ่านข้อมูลในบัตรสำเร็จไฟดวงที่ 1 จะกระพริบแล้วติดค้าง</a:t>
            </a:r>
            <a:r>
              <a:rPr lang="en-US" dirty="0" smtClean="0"/>
              <a:t> (</a:t>
            </a:r>
            <a:r>
              <a:rPr lang="th-TH" dirty="0" smtClean="0"/>
              <a:t> หากมีการเปลี่ยนบัตร ไฟดวงที่ 1 จากที่ติดค้างจะกระพริบอีกครั้งแล้ว ติดค้าง </a:t>
            </a:r>
            <a:r>
              <a:rPr lang="en-US" dirty="0" smtClean="0"/>
              <a:t>)</a:t>
            </a:r>
          </a:p>
          <a:p>
            <a:endParaRPr lang="th-TH" dirty="0" smtClean="0"/>
          </a:p>
          <a:p>
            <a:r>
              <a:rPr lang="th-TH" dirty="0"/>
              <a:t>3</a:t>
            </a:r>
            <a:r>
              <a:rPr lang="th-TH" dirty="0" smtClean="0"/>
              <a:t>.</a:t>
            </a:r>
            <a:r>
              <a:rPr lang="en-US" dirty="0"/>
              <a:t>) </a:t>
            </a:r>
            <a:r>
              <a:rPr lang="th-TH" dirty="0" smtClean="0"/>
              <a:t>เลือกเลขเครื่องของอาจารย์ โดยเลือกจากปุ่มที่ 2 – ปุ่มที่ 5เป็นเลขฐาน 2 </a:t>
            </a:r>
            <a:r>
              <a:rPr lang="th-TH" dirty="0"/>
              <a:t>ตัวอย่าง</a:t>
            </a:r>
            <a:r>
              <a:rPr lang="th-TH" dirty="0" smtClean="0"/>
              <a:t>เช่น กดปุ่มที่ 2และปุ่มที่ 5 ได้เป็นเลข 1001 เท่ากับ 9</a:t>
            </a:r>
            <a:endParaRPr lang="en-US" dirty="0" smtClean="0"/>
          </a:p>
          <a:p>
            <a:pPr lvl="0"/>
            <a:endParaRPr lang="th-TH" dirty="0"/>
          </a:p>
          <a:p>
            <a:pPr lvl="0"/>
            <a:r>
              <a:rPr lang="th-TH" dirty="0" smtClean="0"/>
              <a:t>4.</a:t>
            </a:r>
            <a:r>
              <a:rPr lang="en-US" dirty="0" smtClean="0"/>
              <a:t>) </a:t>
            </a:r>
            <a:r>
              <a:rPr lang="th-TH" dirty="0" smtClean="0"/>
              <a:t>กดปุ่มที่ 6 เพื่อทำการส่งข้อมูล</a:t>
            </a:r>
          </a:p>
          <a:p>
            <a:pPr lvl="0"/>
            <a:endParaRPr lang="en-US" dirty="0" smtClean="0"/>
          </a:p>
          <a:p>
            <a:pPr lvl="0"/>
            <a:r>
              <a:rPr lang="th-TH" dirty="0"/>
              <a:t>5</a:t>
            </a:r>
            <a:r>
              <a:rPr lang="th-TH" dirty="0" smtClean="0"/>
              <a:t>.</a:t>
            </a:r>
            <a:r>
              <a:rPr lang="en-US" dirty="0" smtClean="0"/>
              <a:t>)</a:t>
            </a:r>
            <a:r>
              <a:rPr lang="th-TH" dirty="0" smtClean="0"/>
              <a:t>เมื่อส่งข้อมูลสำเร็จไฟดวงที่ 6 จะกระพริบแล้วดับไปแสดงว่าส่งข้อมูลเช็คชื่อเป็นที่เรียบร้อย </a:t>
            </a:r>
            <a:r>
              <a:rPr lang="en-US" dirty="0" smtClean="0"/>
              <a:t>(</a:t>
            </a:r>
            <a:r>
              <a:rPr lang="th-TH" dirty="0" smtClean="0"/>
              <a:t> หากไฟดวงที่ 6 ไม่กระพริบแล้วดับ ให้ทำข้อที่ 3 ซ้ำ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63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>
            <a:hlinkClick r:id="rId2" action="ppaction://hlinksldjump"/>
          </p:cNvPr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7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>
            <a:hlinkClick r:id="rId2" action="ppaction://hlinksldjump"/>
          </p:cNvPr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6702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6" y="306500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34653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5393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7747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80841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>
            <a:hlinkClick r:id="rId2" action="ppaction://hlinksldjump"/>
          </p:cNvPr>
          <p:cNvSpPr/>
          <p:nvPr/>
        </p:nvSpPr>
        <p:spPr>
          <a:xfrm>
            <a:off x="6074037" y="58802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3104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404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7628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5206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42101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6018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61162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40370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3464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92672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1283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878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291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3152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771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431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912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TextBox 63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0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เช็คชื่อ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226" y="2720612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Oval 27">
            <a:hlinkClick r:id="rId2" action="ppaction://hlinksldjump"/>
          </p:cNvPr>
          <p:cNvSpPr/>
          <p:nvPr/>
        </p:nvSpPr>
        <p:spPr>
          <a:xfrm>
            <a:off x="6074036" y="305891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6" y="3728563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6074038" y="514784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3" name="Oval 32"/>
          <p:cNvSpPr/>
          <p:nvPr/>
        </p:nvSpPr>
        <p:spPr>
          <a:xfrm>
            <a:off x="6080277" y="4201657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6074038" y="4674751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9" name="Oval 38"/>
          <p:cNvSpPr/>
          <p:nvPr/>
        </p:nvSpPr>
        <p:spPr>
          <a:xfrm>
            <a:off x="6074037" y="587412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43" name="Rectangle 42"/>
          <p:cNvSpPr/>
          <p:nvPr/>
        </p:nvSpPr>
        <p:spPr>
          <a:xfrm>
            <a:off x="8662803" y="2817014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8852285" y="297795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Oval 44"/>
          <p:cNvSpPr/>
          <p:nvPr/>
        </p:nvSpPr>
        <p:spPr>
          <a:xfrm>
            <a:off x="7305124" y="3191538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8984908" y="3589116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9389804" y="3036011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89804" y="3539928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9" name="Oval 48"/>
          <p:cNvSpPr/>
          <p:nvPr/>
        </p:nvSpPr>
        <p:spPr>
          <a:xfrm>
            <a:off x="7305124" y="3855072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/>
          <p:cNvSpPr/>
          <p:nvPr/>
        </p:nvSpPr>
        <p:spPr>
          <a:xfrm>
            <a:off x="7305124" y="4334280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/>
          <p:cNvSpPr/>
          <p:nvPr/>
        </p:nvSpPr>
        <p:spPr>
          <a:xfrm>
            <a:off x="7305124" y="4807374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/>
          <p:cNvSpPr/>
          <p:nvPr/>
        </p:nvSpPr>
        <p:spPr>
          <a:xfrm>
            <a:off x="7305124" y="5286582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/>
          <p:cNvSpPr/>
          <p:nvPr/>
        </p:nvSpPr>
        <p:spPr>
          <a:xfrm>
            <a:off x="7305124" y="600674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/>
          <p:cNvSpPr txBox="1"/>
          <p:nvPr/>
        </p:nvSpPr>
        <p:spPr>
          <a:xfrm>
            <a:off x="7583420" y="308269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7346" y="375682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73921" y="422543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4908" y="517162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73920" y="4728222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54907" y="5903030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2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6790" y="4294426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9 = 1001</a:t>
            </a:r>
            <a:r>
              <a:rPr lang="en-US" baseline="-25000" dirty="0" smtClean="0"/>
              <a:t>2</a:t>
            </a:r>
            <a:endParaRPr lang="th-TH" dirty="0"/>
          </a:p>
        </p:txBody>
      </p:sp>
      <p:sp>
        <p:nvSpPr>
          <p:cNvPr id="66" name="TextBox 65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46642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ส่วนแรก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ปัญหา</a:t>
            </a:r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</a:t>
            </a:r>
            <a:r>
              <a:rPr lang="th-TH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วัตถุประสงค์</a:t>
            </a:r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</a:t>
            </a:r>
            <a:r>
              <a:rPr lang="th-TH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ออกแบบเดิม</a:t>
            </a:r>
            <a:endParaRPr lang="en-US" sz="2400" dirty="0" smtClean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th-TH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ออกแบบใหม่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ในห้องเรียน 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(</a:t>
            </a: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ทำแบบฝึกหัด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17903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5099" y="170916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099" y="3357074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809" y="85458"/>
            <a:ext cx="3230311" cy="53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ในห้องเรียน</a:t>
            </a:r>
            <a:endParaRPr lang="th-TH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38385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เลือกวิชาที่จะทำการทดสอบ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42901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เลือกชุดแบบทดสอบที่จะทำการทดสอบ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7" idx="2"/>
          </p:cNvCxnSpPr>
          <p:nvPr/>
        </p:nvCxnSpPr>
        <p:spPr>
          <a:xfrm>
            <a:off x="2435551" y="1729101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8385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 คำตอบที่คิดว่าถูกต้อง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42901" y="42842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กดปุ่มส่งข้อมูล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0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เช็คว่านักเรียนส่ง</a:t>
            </a:r>
            <a:r>
              <a:rPr lang="th-TH" sz="2400" dirty="0" smtClean="0">
                <a:solidFill>
                  <a:schemeClr val="tx1"/>
                </a:solidFill>
              </a:rPr>
              <a:t>คำตอบครบแล้ว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6"/>
            <a:endCxn id="11" idx="2"/>
          </p:cNvCxnSpPr>
          <p:nvPr/>
        </p:nvCxnSpPr>
        <p:spPr>
          <a:xfrm>
            <a:off x="2435551" y="52328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580120" y="49849"/>
            <a:ext cx="2278255" cy="60960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ทำแบบฝึกหัด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Elbow Connector 16"/>
          <p:cNvCxnSpPr>
            <a:stCxn id="7" idx="6"/>
            <a:endCxn id="9" idx="2"/>
          </p:cNvCxnSpPr>
          <p:nvPr/>
        </p:nvCxnSpPr>
        <p:spPr>
          <a:xfrm flipH="1">
            <a:off x="538385" y="1729101"/>
            <a:ext cx="4201682" cy="3503776"/>
          </a:xfrm>
          <a:prstGeom prst="bentConnector5">
            <a:avLst>
              <a:gd name="adj1" fmla="val -5441"/>
              <a:gd name="adj2" fmla="val 64408"/>
              <a:gd name="adj3" fmla="val 1054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400516" y="78051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เลื่อนไปข้อถัดไป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>
            <a:off x="7993166" y="1729101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6"/>
            <a:endCxn id="12" idx="4"/>
          </p:cNvCxnSpPr>
          <p:nvPr/>
        </p:nvCxnSpPr>
        <p:spPr>
          <a:xfrm flipV="1">
            <a:off x="4740067" y="2677684"/>
            <a:ext cx="2304516" cy="255519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6"/>
            <a:endCxn id="9" idx="4"/>
          </p:cNvCxnSpPr>
          <p:nvPr/>
        </p:nvCxnSpPr>
        <p:spPr>
          <a:xfrm flipH="1">
            <a:off x="1486968" y="1729101"/>
            <a:ext cx="8810714" cy="4452359"/>
          </a:xfrm>
          <a:prstGeom prst="bentConnector4">
            <a:avLst>
              <a:gd name="adj1" fmla="val -2595"/>
              <a:gd name="adj2" fmla="val 10513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2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clikcer@kmutnb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ลูกศรขวา 25"/>
          <p:cNvSpPr/>
          <p:nvPr/>
        </p:nvSpPr>
        <p:spPr>
          <a:xfrm rot="20028246">
            <a:off x="4271139" y="3214727"/>
            <a:ext cx="667265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รูปภาพ 39" descr="9เลือกวิชา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96" y="3795186"/>
            <a:ext cx="6078289" cy="2579977"/>
          </a:xfrm>
          <a:prstGeom prst="rect">
            <a:avLst/>
          </a:prstGeom>
        </p:spPr>
      </p:pic>
      <p:sp>
        <p:nvSpPr>
          <p:cNvPr id="28" name="วงรี 27"/>
          <p:cNvSpPr/>
          <p:nvPr/>
        </p:nvSpPr>
        <p:spPr>
          <a:xfrm>
            <a:off x="307880" y="5426579"/>
            <a:ext cx="2520778" cy="324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70066" y="1571279"/>
            <a:ext cx="1818741" cy="5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2" y="2242576"/>
            <a:ext cx="7154547" cy="3265517"/>
          </a:xfrm>
          <a:prstGeom prst="rect">
            <a:avLst/>
          </a:prstGeom>
        </p:spPr>
      </p:pic>
      <p:sp>
        <p:nvSpPr>
          <p:cNvPr id="32" name="วงรี 27"/>
          <p:cNvSpPr/>
          <p:nvPr/>
        </p:nvSpPr>
        <p:spPr>
          <a:xfrm>
            <a:off x="9688551" y="2995191"/>
            <a:ext cx="709302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clikcer@kmutnb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9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70066" y="1571279"/>
            <a:ext cx="1818741" cy="5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5" y="1902941"/>
            <a:ext cx="7594990" cy="472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วงรี 27"/>
          <p:cNvSpPr/>
          <p:nvPr/>
        </p:nvSpPr>
        <p:spPr>
          <a:xfrm>
            <a:off x="3011244" y="5666917"/>
            <a:ext cx="709302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ลูกศรขวา 25"/>
          <p:cNvSpPr/>
          <p:nvPr/>
        </p:nvSpPr>
        <p:spPr>
          <a:xfrm rot="20226641" flipH="1">
            <a:off x="6563170" y="2626161"/>
            <a:ext cx="731680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3" name="Picture 2" descr="https://scontent-sit4-1.xx.fbcdn.net/v/t35.0-12/15064161_10205555578168779_1392049478_o.png?oh=161bb9fbed966ce0ee20686b8afa36ed&amp;oe=5825C2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0" y="3178876"/>
            <a:ext cx="9496412" cy="26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>
            <a:hlinkClick r:id="rId2" action="ppaction://hlinksldjump"/>
          </p:cNvPr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>
            <a:hlinkClick r:id="rId2" action="ppaction://hlinksldjump"/>
          </p:cNvPr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>
            <a:hlinkClick r:id="rId2" action="ppaction://hlinksldjump"/>
          </p:cNvPr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4604772" y="1595098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2911450" y="1571279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เปิดคำถาม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8226" y="2723863"/>
            <a:ext cx="3315768" cy="3879791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074036" y="306216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25" name="Oval 24"/>
          <p:cNvSpPr/>
          <p:nvPr/>
        </p:nvSpPr>
        <p:spPr>
          <a:xfrm>
            <a:off x="6074036" y="3731814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28" name="Oval 27"/>
          <p:cNvSpPr/>
          <p:nvPr/>
        </p:nvSpPr>
        <p:spPr>
          <a:xfrm>
            <a:off x="6074038" y="5151096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29" name="Oval 28"/>
          <p:cNvSpPr/>
          <p:nvPr/>
        </p:nvSpPr>
        <p:spPr>
          <a:xfrm>
            <a:off x="6080277" y="4204908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0" name="Oval 29"/>
          <p:cNvSpPr/>
          <p:nvPr/>
        </p:nvSpPr>
        <p:spPr>
          <a:xfrm>
            <a:off x="6074038" y="4678002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31" name="Oval 30"/>
          <p:cNvSpPr/>
          <p:nvPr/>
        </p:nvSpPr>
        <p:spPr>
          <a:xfrm>
            <a:off x="6074037" y="5877375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2" name="Rectangle 31"/>
          <p:cNvSpPr/>
          <p:nvPr/>
        </p:nvSpPr>
        <p:spPr>
          <a:xfrm>
            <a:off x="8662803" y="2820265"/>
            <a:ext cx="1454002" cy="110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8852285" y="2981209"/>
            <a:ext cx="393107" cy="3931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7305124" y="3194789"/>
            <a:ext cx="127859" cy="1278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/>
          <p:cNvSpPr/>
          <p:nvPr/>
        </p:nvSpPr>
        <p:spPr>
          <a:xfrm>
            <a:off x="8984908" y="3592367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/>
          <p:cNvSpPr txBox="1"/>
          <p:nvPr/>
        </p:nvSpPr>
        <p:spPr>
          <a:xfrm>
            <a:off x="9389804" y="3039262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Button</a:t>
            </a:r>
            <a:endParaRPr lang="th-T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389804" y="3543179"/>
            <a:ext cx="60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</a:t>
            </a:r>
            <a:endParaRPr lang="th-TH" sz="1200" dirty="0"/>
          </a:p>
        </p:txBody>
      </p:sp>
      <p:sp>
        <p:nvSpPr>
          <p:cNvPr id="45" name="Oval 44"/>
          <p:cNvSpPr/>
          <p:nvPr/>
        </p:nvSpPr>
        <p:spPr>
          <a:xfrm>
            <a:off x="7305124" y="385832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7305124" y="4337531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7305124" y="4810625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7305124" y="5289833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/>
          <p:cNvSpPr/>
          <p:nvPr/>
        </p:nvSpPr>
        <p:spPr>
          <a:xfrm>
            <a:off x="7305124" y="6009998"/>
            <a:ext cx="127859" cy="1278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/>
          <p:cNvSpPr txBox="1"/>
          <p:nvPr/>
        </p:nvSpPr>
        <p:spPr>
          <a:xfrm>
            <a:off x="7583420" y="308594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7346" y="37600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3921" y="422868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4908" y="517487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920" y="4731473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4907" y="5906281"/>
            <a:ext cx="4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7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70066" y="1571279"/>
            <a:ext cx="1818741" cy="371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7119" y="3086850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อ่านบัตร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7119" y="3736319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7118" y="423034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7117" y="4683697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7117" y="5163023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7143" y="5906281"/>
            <a:ext cx="8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ส่งข้อมูล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th-TH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หลังเรียน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35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2378570"/>
            <a:ext cx="8438322" cy="267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10734306" y="2576683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/>
              <a:t>ปัญหา</a:t>
            </a:r>
            <a:endParaRPr lang="en-US" sz="1400" b="1" dirty="0"/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วัตถุประสงค์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ออกแบบเดิม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0" y="9938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ออกแบบใหม่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14338" name="Picture 2" descr="http://yocrab.exteen.com/images/DSC000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039" y="3027922"/>
            <a:ext cx="3242807" cy="22826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  <p:pic>
        <p:nvPicPr>
          <p:cNvPr id="14340" name="Picture 4" descr="https://iamtonkla.files.wordpress.com/2012/02/img-20120203-0033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389" y="2985342"/>
            <a:ext cx="3320001" cy="22353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Oval 9"/>
          <p:cNvSpPr/>
          <p:nvPr/>
        </p:nvSpPr>
        <p:spPr>
          <a:xfrm>
            <a:off x="5858896" y="2046007"/>
            <a:ext cx="684988" cy="6849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Roboto Medium" charset="0"/>
                <a:ea typeface="Roboto Medium" charset="0"/>
                <a:cs typeface="Roboto Medium" charset="0"/>
              </a:rPr>
              <a:t>2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6" name="Oval 9"/>
          <p:cNvSpPr/>
          <p:nvPr/>
        </p:nvSpPr>
        <p:spPr>
          <a:xfrm>
            <a:off x="1435983" y="2046007"/>
            <a:ext cx="684988" cy="6849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1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526775" y="157038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41253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5099" y="170916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099" y="4326667"/>
            <a:ext cx="1734796" cy="4529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809" y="85458"/>
            <a:ext cx="3230311" cy="53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หลังเรียน</a:t>
            </a:r>
            <a:endParaRPr lang="th-TH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65219" y="1215820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ล็อคอิน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8385" y="47795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</a:rPr>
              <a:t>ล็อค</a:t>
            </a:r>
            <a:r>
              <a:rPr lang="th-TH" sz="2400" dirty="0" smtClean="0">
                <a:solidFill>
                  <a:schemeClr val="tx1"/>
                </a:solidFill>
              </a:rPr>
              <a:t>อิน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47417" y="47795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เลือกวิชาที่ต้องการดูคะแนน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2901" y="4779594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เลือกชั้นปีของวิชาที่ต้องการดูคะแนน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51933" y="4783868"/>
            <a:ext cx="1897166" cy="18971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กดดูคะแนน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6"/>
            <a:endCxn id="17" idx="2"/>
          </p:cNvCxnSpPr>
          <p:nvPr/>
        </p:nvCxnSpPr>
        <p:spPr>
          <a:xfrm>
            <a:off x="2435551" y="57281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  <a:endCxn id="16" idx="2"/>
          </p:cNvCxnSpPr>
          <p:nvPr/>
        </p:nvCxnSpPr>
        <p:spPr>
          <a:xfrm>
            <a:off x="4740067" y="5728177"/>
            <a:ext cx="40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8" idx="2"/>
          </p:cNvCxnSpPr>
          <p:nvPr/>
        </p:nvCxnSpPr>
        <p:spPr>
          <a:xfrm>
            <a:off x="7044583" y="5728177"/>
            <a:ext cx="407350" cy="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6688" y="722708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</a:rPr>
              <a:t>เลือกชุดแบบฝึกหัดที่ต้องการดูคะแนน</a:t>
            </a:r>
          </a:p>
        </p:txBody>
      </p:sp>
      <p:sp>
        <p:nvSpPr>
          <p:cNvPr id="38" name="Oval 37"/>
          <p:cNvSpPr/>
          <p:nvPr/>
        </p:nvSpPr>
        <p:spPr>
          <a:xfrm>
            <a:off x="4349809" y="722708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เลือกวิชาที่</a:t>
            </a:r>
            <a:r>
              <a:rPr lang="th-TH" sz="2400" dirty="0">
                <a:solidFill>
                  <a:schemeClr val="tx1"/>
                </a:solidFill>
              </a:rPr>
              <a:t>ต้องการดูคะแนน</a:t>
            </a:r>
          </a:p>
        </p:txBody>
      </p:sp>
      <p:sp>
        <p:nvSpPr>
          <p:cNvPr id="39" name="Oval 38"/>
          <p:cNvSpPr/>
          <p:nvPr/>
        </p:nvSpPr>
        <p:spPr>
          <a:xfrm>
            <a:off x="4349809" y="2534144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เลือกที่รายชื่อนักเรียนที่มาเรียน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76688" y="2534144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เลือกที่วิชาที่ต้องการดู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603567" y="2539973"/>
            <a:ext cx="1541892" cy="15418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เลือกที่วันที่ที่ต้องการดู</a:t>
            </a:r>
            <a:endParaRPr lang="th-TH" sz="2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6" idx="6"/>
            <a:endCxn id="38" idx="2"/>
          </p:cNvCxnSpPr>
          <p:nvPr/>
        </p:nvCxnSpPr>
        <p:spPr>
          <a:xfrm flipV="1">
            <a:off x="2262385" y="1493654"/>
            <a:ext cx="2087424" cy="6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6"/>
            <a:endCxn id="39" idx="2"/>
          </p:cNvCxnSpPr>
          <p:nvPr/>
        </p:nvCxnSpPr>
        <p:spPr>
          <a:xfrm>
            <a:off x="2262385" y="2164403"/>
            <a:ext cx="2087424" cy="114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6"/>
            <a:endCxn id="33" idx="2"/>
          </p:cNvCxnSpPr>
          <p:nvPr/>
        </p:nvCxnSpPr>
        <p:spPr>
          <a:xfrm>
            <a:off x="5891701" y="1493654"/>
            <a:ext cx="58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40" idx="2"/>
          </p:cNvCxnSpPr>
          <p:nvPr/>
        </p:nvCxnSpPr>
        <p:spPr>
          <a:xfrm>
            <a:off x="5891701" y="3305090"/>
            <a:ext cx="58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6"/>
            <a:endCxn id="41" idx="2"/>
          </p:cNvCxnSpPr>
          <p:nvPr/>
        </p:nvCxnSpPr>
        <p:spPr>
          <a:xfrm>
            <a:off x="8018580" y="3305090"/>
            <a:ext cx="584987" cy="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262385" y="1266746"/>
            <a:ext cx="1834386" cy="37485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ดูคะแนน</a:t>
            </a:r>
            <a:endParaRPr lang="th-TH" dirty="0"/>
          </a:p>
        </p:txBody>
      </p:sp>
      <p:sp>
        <p:nvSpPr>
          <p:cNvPr id="54" name="Oval 53"/>
          <p:cNvSpPr/>
          <p:nvPr/>
        </p:nvSpPr>
        <p:spPr>
          <a:xfrm>
            <a:off x="2262385" y="3236104"/>
            <a:ext cx="1974479" cy="37485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ดูสถิติการเข้าเรียน</a:t>
            </a:r>
            <a:endParaRPr lang="th-TH" dirty="0"/>
          </a:p>
        </p:txBody>
      </p:sp>
      <p:sp>
        <p:nvSpPr>
          <p:cNvPr id="55" name="Oval 54"/>
          <p:cNvSpPr/>
          <p:nvPr/>
        </p:nvSpPr>
        <p:spPr>
          <a:xfrm>
            <a:off x="5178807" y="4341943"/>
            <a:ext cx="1834386" cy="37485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ดูคะแนน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398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ดูสถิติการมาเรียน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19" name="รูปภาพ 39" descr="9เลือกวิชา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52" y="3473912"/>
            <a:ext cx="5043636" cy="1678855"/>
          </a:xfrm>
          <a:prstGeom prst="rect">
            <a:avLst/>
          </a:prstGeom>
        </p:spPr>
      </p:pic>
      <p:grpSp>
        <p:nvGrpSpPr>
          <p:cNvPr id="29" name="กลุ่ม 28"/>
          <p:cNvGrpSpPr/>
          <p:nvPr/>
        </p:nvGrpSpPr>
        <p:grpSpPr>
          <a:xfrm>
            <a:off x="5152768" y="1752996"/>
            <a:ext cx="6252519" cy="3276204"/>
            <a:chOff x="5474043" y="1740639"/>
            <a:chExt cx="6252519" cy="3276204"/>
          </a:xfrm>
        </p:grpSpPr>
        <p:pic>
          <p:nvPicPr>
            <p:cNvPr id="20" name="รูปภาพ 47" descr="สถิติการมาเรียน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4043" y="1740639"/>
              <a:ext cx="6252519" cy="3276204"/>
            </a:xfrm>
            <a:prstGeom prst="rect">
              <a:avLst/>
            </a:prstGeom>
          </p:spPr>
        </p:pic>
        <p:sp>
          <p:nvSpPr>
            <p:cNvPr id="28" name="วงรี 27"/>
            <p:cNvSpPr/>
            <p:nvPr/>
          </p:nvSpPr>
          <p:spPr>
            <a:xfrm>
              <a:off x="5486400" y="3311611"/>
              <a:ext cx="1124465" cy="4077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6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0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วงรี 27"/>
          <p:cNvSpPr/>
          <p:nvPr/>
        </p:nvSpPr>
        <p:spPr>
          <a:xfrm>
            <a:off x="300805" y="3879922"/>
            <a:ext cx="2356255" cy="213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https://scontent-sit4-1.xx.fbcdn.net/v/t34.0-12/15128729_10205586848310513_1932515299_n.png?oh=7644e1c2468bc4742919f716d3d559e8&amp;oe=582D91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548" y="3410200"/>
            <a:ext cx="79914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รูปภาพ 49" descr="สถิติการมาเรียน2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9070" y="1842700"/>
            <a:ext cx="6793860" cy="4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ดูผลคำตอบของนักเรียนในข้อๆนั้น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grpSp>
        <p:nvGrpSpPr>
          <p:cNvPr id="32" name="กลุ่ม 31"/>
          <p:cNvGrpSpPr/>
          <p:nvPr/>
        </p:nvGrpSpPr>
        <p:grpSpPr>
          <a:xfrm>
            <a:off x="272053" y="3471876"/>
            <a:ext cx="5513450" cy="1772710"/>
            <a:chOff x="548641" y="3551213"/>
            <a:chExt cx="4768948" cy="1752308"/>
          </a:xfrm>
        </p:grpSpPr>
        <p:pic>
          <p:nvPicPr>
            <p:cNvPr id="26" name="รูปภาพ 50" descr="9เลือกวิชา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1" y="3551213"/>
              <a:ext cx="4768948" cy="1752308"/>
            </a:xfrm>
            <a:prstGeom prst="rect">
              <a:avLst/>
            </a:prstGeom>
          </p:spPr>
        </p:pic>
        <p:sp>
          <p:nvSpPr>
            <p:cNvPr id="31" name="วงรี 30"/>
            <p:cNvSpPr/>
            <p:nvPr/>
          </p:nvSpPr>
          <p:spPr>
            <a:xfrm>
              <a:off x="703385" y="4600135"/>
              <a:ext cx="1899138" cy="323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2" y="2242576"/>
            <a:ext cx="7154547" cy="3265517"/>
          </a:xfrm>
          <a:prstGeom prst="rect">
            <a:avLst/>
          </a:prstGeom>
        </p:spPr>
      </p:pic>
      <p:sp>
        <p:nvSpPr>
          <p:cNvPr id="41" name="วงรี 27"/>
          <p:cNvSpPr/>
          <p:nvPr/>
        </p:nvSpPr>
        <p:spPr>
          <a:xfrm>
            <a:off x="5077251" y="3026471"/>
            <a:ext cx="776617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Picture 4" descr="https://scontent-sit4-1.xx.fbcdn.net/v/t35.0-12/15102130_10205586859790800_292072299_o.png?oh=aadfe34476d27e125bd276fc4105b14d&amp;oe=582D39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87" y="3188642"/>
            <a:ext cx="9596868" cy="23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วงรี 27"/>
          <p:cNvSpPr/>
          <p:nvPr/>
        </p:nvSpPr>
        <p:spPr>
          <a:xfrm>
            <a:off x="9882188" y="3939742"/>
            <a:ext cx="500270" cy="213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5" name="Picture 2" descr="https://scontent-sit4-1.xx.fbcdn.net/v/t35.0-12/14976175_10205555656610740_1997898990_o.png?oh=f139c5f44a5b814fb0cf4cf0f2a94fdb&amp;oe=582694A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4" y="3123239"/>
            <a:ext cx="9439007" cy="343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8001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</a:t>
            </a:r>
            <a:r>
              <a:rPr lang="th-TH" dirty="0" smtClean="0"/>
              <a:t>คะแนนในแบบฝึกหัดนั้นๆ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grpSp>
        <p:nvGrpSpPr>
          <p:cNvPr id="32" name="กลุ่ม 31"/>
          <p:cNvGrpSpPr/>
          <p:nvPr/>
        </p:nvGrpSpPr>
        <p:grpSpPr>
          <a:xfrm>
            <a:off x="272053" y="3471876"/>
            <a:ext cx="5513450" cy="1772710"/>
            <a:chOff x="548641" y="3551213"/>
            <a:chExt cx="4768948" cy="1752308"/>
          </a:xfrm>
        </p:grpSpPr>
        <p:pic>
          <p:nvPicPr>
            <p:cNvPr id="26" name="รูปภาพ 50" descr="9เลือกวิชา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1" y="3551213"/>
              <a:ext cx="4768948" cy="1752308"/>
            </a:xfrm>
            <a:prstGeom prst="rect">
              <a:avLst/>
            </a:prstGeom>
          </p:spPr>
        </p:pic>
        <p:sp>
          <p:nvSpPr>
            <p:cNvPr id="31" name="วงรี 30"/>
            <p:cNvSpPr/>
            <p:nvPr/>
          </p:nvSpPr>
          <p:spPr>
            <a:xfrm>
              <a:off x="703385" y="4600135"/>
              <a:ext cx="1899138" cy="323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2" y="2242576"/>
            <a:ext cx="7154547" cy="3265517"/>
          </a:xfrm>
          <a:prstGeom prst="rect">
            <a:avLst/>
          </a:prstGeom>
        </p:spPr>
      </p:pic>
      <p:sp>
        <p:nvSpPr>
          <p:cNvPr id="41" name="วงรี 27"/>
          <p:cNvSpPr/>
          <p:nvPr/>
        </p:nvSpPr>
        <p:spPr>
          <a:xfrm>
            <a:off x="10294213" y="2984066"/>
            <a:ext cx="456396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122" name="Picture 2" descr="https://scontent-sit4-1.xx.fbcdn.net/v/t35.0-12/15007912_10205555646890497_1979646839_o.png?oh=b4bc3db380a715f849c98c682978e706&amp;oe=582687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1" y="3019438"/>
            <a:ext cx="10594861" cy="29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57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ดูผลสรุปคะแนนทั้งหมด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grpSp>
        <p:nvGrpSpPr>
          <p:cNvPr id="32" name="กลุ่ม 31"/>
          <p:cNvGrpSpPr/>
          <p:nvPr/>
        </p:nvGrpSpPr>
        <p:grpSpPr>
          <a:xfrm>
            <a:off x="272053" y="3471876"/>
            <a:ext cx="5513450" cy="1772710"/>
            <a:chOff x="548641" y="3551213"/>
            <a:chExt cx="4768948" cy="1752308"/>
          </a:xfrm>
        </p:grpSpPr>
        <p:pic>
          <p:nvPicPr>
            <p:cNvPr id="26" name="รูปภาพ 50" descr="9เลือกวิชา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1" y="3551213"/>
              <a:ext cx="4768948" cy="1752308"/>
            </a:xfrm>
            <a:prstGeom prst="rect">
              <a:avLst/>
            </a:prstGeom>
          </p:spPr>
        </p:pic>
        <p:sp>
          <p:nvSpPr>
            <p:cNvPr id="31" name="วงรี 30"/>
            <p:cNvSpPr/>
            <p:nvPr/>
          </p:nvSpPr>
          <p:spPr>
            <a:xfrm>
              <a:off x="703385" y="4600135"/>
              <a:ext cx="1899138" cy="323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5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8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อาจารย์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2" y="2242576"/>
            <a:ext cx="7154547" cy="3265517"/>
          </a:xfrm>
          <a:prstGeom prst="rect">
            <a:avLst/>
          </a:prstGeom>
        </p:spPr>
      </p:pic>
      <p:sp>
        <p:nvSpPr>
          <p:cNvPr id="41" name="วงรี 27"/>
          <p:cNvSpPr/>
          <p:nvPr/>
        </p:nvSpPr>
        <p:spPr>
          <a:xfrm>
            <a:off x="5585480" y="5083793"/>
            <a:ext cx="709302" cy="370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53" y="3263210"/>
            <a:ext cx="10537009" cy="26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User story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Teacher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Student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Demo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28697" y="2723863"/>
            <a:ext cx="3855660" cy="377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ดูผลสรุปคะแนนทั้งหมด</a:t>
            </a:r>
            <a:endParaRPr lang="en-US" dirty="0"/>
          </a:p>
        </p:txBody>
      </p:sp>
      <p:cxnSp>
        <p:nvCxnSpPr>
          <p:cNvPr id="12" name="Straight Connector 34"/>
          <p:cNvCxnSpPr/>
          <p:nvPr/>
        </p:nvCxnSpPr>
        <p:spPr>
          <a:xfrm>
            <a:off x="0" y="2378570"/>
            <a:ext cx="5188226" cy="3663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48746" y="114147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</a:rPr>
              <a:t>ก่อนเรียน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32104" y="1136375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25" name="รูปภาพ 54" descr="s1หน้าแรก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926" y="3528353"/>
            <a:ext cx="5634551" cy="2239401"/>
          </a:xfrm>
          <a:prstGeom prst="rect">
            <a:avLst/>
          </a:prstGeom>
        </p:spPr>
      </p:pic>
      <p:pic>
        <p:nvPicPr>
          <p:cNvPr id="28" name="รูปภาพ 56" descr="s5ดูคะแนน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519" y="2210219"/>
            <a:ext cx="6113145" cy="2795954"/>
          </a:xfrm>
          <a:prstGeom prst="rect">
            <a:avLst/>
          </a:prstGeom>
        </p:spPr>
      </p:pic>
      <p:sp>
        <p:nvSpPr>
          <p:cNvPr id="19" name="สี่เหลี่ยมผืนผ้า 21"/>
          <p:cNvSpPr/>
          <p:nvPr/>
        </p:nvSpPr>
        <p:spPr>
          <a:xfrm>
            <a:off x="2985051" y="110655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ในห้องเรียน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0" name="สี่เหลี่ยมผืนผ้า 22"/>
          <p:cNvSpPr/>
          <p:nvPr/>
        </p:nvSpPr>
        <p:spPr>
          <a:xfrm>
            <a:off x="4774095" y="112478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2"/>
                </a:solidFill>
              </a:rPr>
              <a:t>หลังเรียน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9" name="วงรี 27"/>
          <p:cNvSpPr/>
          <p:nvPr/>
        </p:nvSpPr>
        <p:spPr>
          <a:xfrm>
            <a:off x="896401" y="4147191"/>
            <a:ext cx="1675883" cy="324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วงรี 27"/>
          <p:cNvSpPr/>
          <p:nvPr/>
        </p:nvSpPr>
        <p:spPr>
          <a:xfrm>
            <a:off x="5439724" y="4433284"/>
            <a:ext cx="721795" cy="3249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1" name="รูปภาพ 57" descr="s6คะแนน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4113" y="2636767"/>
            <a:ext cx="6760259" cy="367078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70703" y="1902941"/>
            <a:ext cx="375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นักเรียน</a:t>
            </a:r>
            <a:endParaRPr lang="th-T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Server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Performance </a:t>
            </a: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Test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94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r>
              <a:rPr lang="en-US" dirty="0" smtClean="0"/>
              <a:t> </a:t>
            </a:r>
            <a:r>
              <a:rPr lang="en-US" dirty="0" smtClean="0"/>
              <a:t>Performance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clicker@kmutnb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72715" y="1574206"/>
            <a:ext cx="2097158" cy="136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1" y="1803800"/>
            <a:ext cx="5115549" cy="4624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3091" y="2124826"/>
            <a:ext cx="5674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วิธีการทดสอบ</a:t>
            </a:r>
          </a:p>
          <a:p>
            <a:r>
              <a:rPr lang="th-TH" dirty="0" smtClean="0"/>
              <a:t>สร้าง</a:t>
            </a:r>
            <a:r>
              <a:rPr lang="en-US" dirty="0" smtClean="0"/>
              <a:t> Thread </a:t>
            </a:r>
            <a:r>
              <a:rPr lang="th-TH" dirty="0" smtClean="0"/>
              <a:t>ขึ้นมาเป็นการสมมุติแทนจำนวนนักเรียนแต่ละคน</a:t>
            </a:r>
          </a:p>
          <a:p>
            <a:r>
              <a:rPr lang="th-TH" dirty="0" smtClean="0"/>
              <a:t>ที่กดปุ่มส่งคำตอบพร้อมกันทุกๆ 1 วินาที เป็นเวลา 60 วินาที</a:t>
            </a:r>
          </a:p>
          <a:p>
            <a:r>
              <a:rPr lang="th-TH" dirty="0" smtClean="0"/>
              <a:t>เพื่อบันทึกผลหาค่าเฉลี่ยเวลาที่ใช้ตั้งแต่เริ่มส่ง</a:t>
            </a:r>
            <a:r>
              <a:rPr lang="en-US" dirty="0" smtClean="0"/>
              <a:t> packet </a:t>
            </a:r>
            <a:r>
              <a:rPr lang="th-TH" dirty="0" smtClean="0"/>
              <a:t>แรกจนถึง </a:t>
            </a:r>
            <a:r>
              <a:rPr lang="en-US" dirty="0" smtClean="0"/>
              <a:t>packet </a:t>
            </a:r>
            <a:r>
              <a:rPr lang="th-TH" dirty="0" smtClean="0"/>
              <a:t>สุดท้าย และทำการเพิ่มจำนวน</a:t>
            </a:r>
            <a:r>
              <a:rPr lang="en-US" dirty="0" smtClean="0"/>
              <a:t>Thread</a:t>
            </a:r>
            <a:r>
              <a:rPr lang="th-TH" dirty="0" smtClean="0"/>
              <a:t>และจำนวน</a:t>
            </a:r>
            <a:r>
              <a:rPr lang="th-TH" dirty="0"/>
              <a:t> </a:t>
            </a:r>
            <a:r>
              <a:rPr lang="en-US" dirty="0" smtClean="0"/>
              <a:t>packet/</a:t>
            </a:r>
            <a:r>
              <a:rPr lang="th-TH" dirty="0" smtClean="0"/>
              <a:t>วินาที</a:t>
            </a:r>
            <a:endParaRPr lang="th-T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091" y="3920317"/>
            <a:ext cx="5800725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94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r>
              <a:rPr lang="en-US" dirty="0" smtClean="0"/>
              <a:t> </a:t>
            </a:r>
            <a:r>
              <a:rPr lang="en-US" dirty="0" smtClean="0"/>
              <a:t>Performance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823791" y="1096618"/>
            <a:ext cx="1656522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8660295" y="111649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72715" y="1574206"/>
            <a:ext cx="2097158" cy="136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931271"/>
              </p:ext>
            </p:extLst>
          </p:nvPr>
        </p:nvGraphicFramePr>
        <p:xfrm>
          <a:off x="685799" y="1553859"/>
          <a:ext cx="10546303" cy="5215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370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45" descr="te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1674" y="625155"/>
            <a:ext cx="7439786" cy="41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5989499" y="5514283"/>
            <a:ext cx="305304" cy="302821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6"/>
          <p:cNvSpPr>
            <a:spLocks noChangeArrowheads="1"/>
          </p:cNvSpPr>
          <p:nvPr/>
        </p:nvSpPr>
        <p:spPr bwMode="auto">
          <a:xfrm>
            <a:off x="9688563" y="5527933"/>
            <a:ext cx="332607" cy="27551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th-TH" sz="2800" dirty="0" smtClean="0">
                <a:latin typeface="Roboto Light" charset="0"/>
                <a:ea typeface="Roboto Light" charset="0"/>
                <a:cs typeface="Roboto Light" charset="0"/>
              </a:rPr>
              <a:t>มีส่วนร่วม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th-TH" sz="2800" dirty="0" smtClean="0">
                <a:latin typeface="Roboto Light" charset="0"/>
                <a:ea typeface="Roboto Light" charset="0"/>
                <a:cs typeface="Roboto Light" charset="0"/>
              </a:rPr>
              <a:t>เข้าใจในบทเรียน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th-TH" sz="2800" dirty="0" smtClean="0">
                <a:latin typeface="Roboto Light" charset="0"/>
                <a:ea typeface="Roboto Light" charset="0"/>
                <a:cs typeface="Roboto Light" charset="0"/>
              </a:rPr>
              <a:t>ประเมินผู้เรียน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วัตถุประสงค์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99393" y="1046924"/>
            <a:ext cx="2776339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วัตถุประสงค์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ออกแบบเดิม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ออกแบบใหม่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2415185" y="157038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2" y="3824726"/>
            <a:ext cx="2926454" cy="2528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09" y="4026888"/>
            <a:ext cx="3266582" cy="23168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29" y="4026888"/>
            <a:ext cx="3085633" cy="23605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000" dirty="0" smtClean="0">
                <a:latin typeface="Roboto Light" charset="0"/>
                <a:ea typeface="Roboto Light" charset="0"/>
                <a:cs typeface="Roboto Light" charset="0"/>
              </a:rPr>
              <a:t>ขอบคุณครับ</a:t>
            </a:r>
            <a:endParaRPr lang="en-US" sz="40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รูปภาพ 14" descr="te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578" y="2166730"/>
            <a:ext cx="1839307" cy="10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clikcer@kmutnb</a:t>
            </a:r>
            <a:endParaRPr lang="en-US" sz="1400" dirty="0"/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วัตถุประสงค์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99393" y="1046924"/>
            <a:ext cx="2776339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วัตถุประสงค์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ออกแบบเดิม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ออกแบบใหม่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2415185" y="157038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5" y="1902941"/>
            <a:ext cx="7594990" cy="472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1" name="วงรี 27"/>
          <p:cNvSpPr/>
          <p:nvPr/>
        </p:nvSpPr>
        <p:spPr>
          <a:xfrm>
            <a:off x="3037903" y="5190961"/>
            <a:ext cx="1474275" cy="4663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764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ตัวยึดหมายเลขภาพนิ่ง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68" name="Freeform 5"/>
          <p:cNvSpPr>
            <a:spLocks noChangeArrowheads="1"/>
          </p:cNvSpPr>
          <p:nvPr/>
        </p:nvSpPr>
        <p:spPr bwMode="auto">
          <a:xfrm>
            <a:off x="10734306" y="2576683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วัตถุประสงค์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ออกแบบเดิม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ออกแบบใหม่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5" name="Oval 4"/>
          <p:cNvSpPr/>
          <p:nvPr/>
        </p:nvSpPr>
        <p:spPr>
          <a:xfrm>
            <a:off x="5794462" y="5217812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25"/>
          <p:cNvSpPr>
            <a:spLocks noChangeArrowheads="1"/>
          </p:cNvSpPr>
          <p:nvPr/>
        </p:nvSpPr>
        <p:spPr bwMode="auto">
          <a:xfrm>
            <a:off x="6084453" y="5499530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4552070" y="1570386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30" y="1644928"/>
            <a:ext cx="5517646" cy="510932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1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ตัวยึดหมายเลขภาพนิ่ง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6559748" y="1550508"/>
            <a:ext cx="1858616" cy="59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074994" y="1570396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685799" y="1063487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ปัญหา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657060" y="1076740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2">
                    <a:lumMod val="75000"/>
                  </a:schemeClr>
                </a:solidFill>
              </a:rPr>
              <a:t>วัตถุประสงค์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4823791" y="1096618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ออกแบบเดิม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781800" y="1086679"/>
            <a:ext cx="1470991" cy="417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bg1"/>
                </a:solidFill>
              </a:rPr>
              <a:t>ออกแบบใหม่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0" y="-1"/>
            <a:ext cx="12192000" cy="3876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clicker@kmutnb</a:t>
            </a:r>
            <a:endParaRPr lang="en-US" sz="1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th-TH" dirty="0" smtClean="0"/>
              <a:t>ส่วนแรก</a:t>
            </a:r>
            <a:endParaRPr lang="en-US" dirty="0"/>
          </a:p>
        </p:txBody>
      </p:sp>
      <p:sp>
        <p:nvSpPr>
          <p:cNvPr id="30" name="Freeform 25"/>
          <p:cNvSpPr>
            <a:spLocks noChangeArrowheads="1"/>
          </p:cNvSpPr>
          <p:nvPr/>
        </p:nvSpPr>
        <p:spPr bwMode="auto">
          <a:xfrm>
            <a:off x="6084453" y="6264833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08113" y="1570385"/>
            <a:ext cx="2445026" cy="14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199" y="1711642"/>
            <a:ext cx="6712401" cy="50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48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46610</TotalTime>
  <Words>1618</Words>
  <Application>Microsoft Office PowerPoint</Application>
  <PresentationFormat>Widescreen</PresentationFormat>
  <Paragraphs>846</Paragraphs>
  <Slides>60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Calibri</vt:lpstr>
      <vt:lpstr>Cordia New</vt:lpstr>
      <vt:lpstr>Kozuka Mincho Pro H</vt:lpstr>
      <vt:lpstr>Lucida Fax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PowerPoint Presentation</vt:lpstr>
      <vt:lpstr>PowerPoint Presentation</vt:lpstr>
      <vt:lpstr>PowerPoint Presentation</vt:lpstr>
      <vt:lpstr>PowerPoint Presentation</vt:lpstr>
      <vt:lpstr>ส่วนแรก</vt:lpstr>
      <vt:lpstr>ส่วนแรก</vt:lpstr>
      <vt:lpstr>ส่วนแรก</vt:lpstr>
      <vt:lpstr>ส่วนแรก</vt:lpstr>
      <vt:lpstr>ส่วนแรก</vt:lpstr>
      <vt:lpstr>PowerPoint Presentation</vt:lpstr>
      <vt:lpstr>Hardware</vt:lpstr>
      <vt:lpstr>Hardware</vt:lpstr>
      <vt:lpstr>Hardware</vt:lpstr>
      <vt:lpstr>Hardware</vt:lpstr>
      <vt:lpstr>PowerPoint Presentation</vt:lpstr>
      <vt:lpstr>PowerPoint Presentation</vt:lpstr>
      <vt:lpstr>PowerPoint Presentation</vt:lpstr>
      <vt:lpstr>PowerPoint Presentation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PowerPoint Presentation</vt:lpstr>
      <vt:lpstr>Software</vt:lpstr>
      <vt:lpstr>Software</vt:lpstr>
      <vt:lpstr>Software</vt:lpstr>
      <vt:lpstr>PowerPoint Presentation</vt:lpstr>
      <vt:lpstr>PowerPoint Presentation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PowerPoint Presentation</vt:lpstr>
      <vt:lpstr>PowerPoint Presentation</vt:lpstr>
      <vt:lpstr>Software</vt:lpstr>
      <vt:lpstr>Software</vt:lpstr>
      <vt:lpstr>Software</vt:lpstr>
      <vt:lpstr>Software</vt:lpstr>
      <vt:lpstr>Software</vt:lpstr>
      <vt:lpstr>Software</vt:lpstr>
      <vt:lpstr>Software</vt:lpstr>
      <vt:lpstr>PowerPoint Presentation</vt:lpstr>
      <vt:lpstr>PowerPoint Presentation</vt:lpstr>
      <vt:lpstr>Software</vt:lpstr>
      <vt:lpstr>Software</vt:lpstr>
      <vt:lpstr>Software</vt:lpstr>
      <vt:lpstr>Software</vt:lpstr>
      <vt:lpstr>Software</vt:lpstr>
      <vt:lpstr>PowerPoint Presentation</vt:lpstr>
      <vt:lpstr>Server Performance Test</vt:lpstr>
      <vt:lpstr>Server Performance 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surasak chokanjanakul</cp:lastModifiedBy>
  <cp:revision>739</cp:revision>
  <dcterms:created xsi:type="dcterms:W3CDTF">2015-05-30T00:46:15Z</dcterms:created>
  <dcterms:modified xsi:type="dcterms:W3CDTF">2016-11-25T13:18:13Z</dcterms:modified>
</cp:coreProperties>
</file>