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handoutMasterIdLst>
    <p:handoutMasterId r:id="rId3"/>
  </p:handoutMasterIdLst>
  <p:sldIdLst>
    <p:sldId id="256" r:id="rId2"/>
  </p:sldIdLst>
  <p:sldSz cx="32918400" cy="21945600"/>
  <p:notesSz cx="7004050" cy="9290050"/>
  <p:defaultTextStyle>
    <a:defPPr>
      <a:defRPr lang="en-US"/>
    </a:defPPr>
    <a:lvl1pPr marL="0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1pPr>
    <a:lvl2pPr marL="117530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2pPr>
    <a:lvl3pPr marL="2350606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3pPr>
    <a:lvl4pPr marL="3525911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4pPr>
    <a:lvl5pPr marL="470121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5pPr>
    <a:lvl6pPr marL="5876517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6pPr>
    <a:lvl7pPr marL="7051819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7pPr>
    <a:lvl8pPr marL="822712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8pPr>
    <a:lvl9pPr marL="9402428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AD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>
        <p:scale>
          <a:sx n="32" d="100"/>
          <a:sy n="32" d="100"/>
        </p:scale>
        <p:origin x="-684" y="1200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926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6CDD7-09B6-4BB3-9069-2B95837CCCB2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7163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9BA33-46DD-4DE6-9BEC-D9D96B7B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40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329184" y="325120"/>
            <a:ext cx="32260032" cy="21327872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43586" y="9416326"/>
            <a:ext cx="25732552" cy="788416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261547" y="9422829"/>
            <a:ext cx="4285253" cy="7871155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765771" y="10037305"/>
            <a:ext cx="3276806" cy="6642202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03741" y="9777989"/>
            <a:ext cx="25012242" cy="718514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32574" y="14800858"/>
            <a:ext cx="2743200" cy="1463040"/>
          </a:xfrm>
        </p:spPr>
        <p:txBody>
          <a:bodyPr/>
          <a:lstStyle>
            <a:lvl1pPr algn="ctr">
              <a:defRPr sz="9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50559" y="14589685"/>
            <a:ext cx="24318598" cy="2125974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40295" y="10046208"/>
            <a:ext cx="24339125" cy="6648704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4098" y="14874240"/>
            <a:ext cx="23591520" cy="1463040"/>
          </a:xfrm>
        </p:spPr>
        <p:txBody>
          <a:bodyPr>
            <a:normAutofit/>
          </a:bodyPr>
          <a:lstStyle>
            <a:lvl1pPr marL="0" indent="0" algn="ctr">
              <a:buNone/>
              <a:defRPr sz="6200" cap="all" spc="1029" baseline="0">
                <a:solidFill>
                  <a:srgbClr val="FFFFFF"/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6938" y="10326507"/>
            <a:ext cx="23865840" cy="3901443"/>
          </a:xfrm>
        </p:spPr>
        <p:txBody>
          <a:bodyPr anchor="b" anchorCtr="0">
            <a:noAutofit/>
          </a:bodyPr>
          <a:lstStyle>
            <a:lvl1pPr>
              <a:defRPr sz="137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702127" y="731520"/>
            <a:ext cx="6693408" cy="19592429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marL="0" algn="ctr" defTabSz="3135020" rtl="0" eaLnBrk="1" latinLnBrk="0" hangingPunct="1"/>
            <a:endParaRPr lang="en-US" sz="62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38812" y="1124511"/>
            <a:ext cx="6020046" cy="18806454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374879" y="1265368"/>
            <a:ext cx="5347912" cy="185247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219199"/>
            <a:ext cx="22219920" cy="185318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2369760" y="0"/>
            <a:ext cx="548640" cy="2194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0"/>
            <a:ext cx="548640" cy="2194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32918400" cy="274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19202400"/>
            <a:ext cx="32918400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1" name="Instructions"/>
          <p:cNvSpPr/>
          <p:nvPr userDrawn="1"/>
        </p:nvSpPr>
        <p:spPr>
          <a:xfrm>
            <a:off x="-7680960" y="0"/>
            <a:ext cx="7132320" cy="2194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28" tIns="122428" rIns="122428" bIns="122428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36” wide. It can be used to print any poster with a 2:3 aspect ratio including 36x54 and 48x72.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33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33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47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33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33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33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286"/>
              </a:spcAft>
            </a:pPr>
            <a:r>
              <a:rPr lang="en-US" sz="2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3467040" y="0"/>
            <a:ext cx="7132320" cy="219456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47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4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4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33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33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48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33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0" y="21677939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329184" y="325120"/>
            <a:ext cx="32260032" cy="21327872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8/19/2018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27114" y="9428480"/>
            <a:ext cx="29754576" cy="788416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43562" y="9753601"/>
            <a:ext cx="28921680" cy="718514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242" y="10241279"/>
            <a:ext cx="27706320" cy="4145283"/>
          </a:xfrm>
        </p:spPr>
        <p:txBody>
          <a:bodyPr anchor="b" anchorCtr="0">
            <a:noAutofit/>
          </a:bodyPr>
          <a:lstStyle>
            <a:lvl1pPr algn="ctr" defTabSz="3135020" rtl="0" eaLnBrk="1" latinLnBrk="0" hangingPunct="1">
              <a:spcBef>
                <a:spcPct val="0"/>
              </a:spcBef>
              <a:buNone/>
              <a:defRPr lang="en-US" sz="137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31786" y="14532866"/>
            <a:ext cx="28145232" cy="2125974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242" y="14744033"/>
            <a:ext cx="27706320" cy="16761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6900" cap="all" spc="857" baseline="0">
                <a:solidFill>
                  <a:srgbClr val="FFFFFF"/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32727" y="9997440"/>
            <a:ext cx="28143356" cy="6648704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061" y="1306792"/>
            <a:ext cx="29738419" cy="33261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061" y="5501027"/>
            <a:ext cx="14538960" cy="14103706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501027"/>
            <a:ext cx="14538960" cy="14103706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061" y="1306792"/>
            <a:ext cx="29738419" cy="332616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061" y="5511802"/>
            <a:ext cx="14544677" cy="2047238"/>
          </a:xfrm>
        </p:spPr>
        <p:txBody>
          <a:bodyPr anchor="b">
            <a:noAutofit/>
          </a:bodyPr>
          <a:lstStyle>
            <a:lvl1pPr marL="0" indent="0" algn="ctr">
              <a:buNone/>
              <a:defRPr sz="75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061" y="7802880"/>
            <a:ext cx="14544677" cy="11800838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5511802"/>
            <a:ext cx="14550390" cy="2047238"/>
          </a:xfrm>
        </p:spPr>
        <p:txBody>
          <a:bodyPr anchor="b">
            <a:noAutofit/>
          </a:bodyPr>
          <a:lstStyle>
            <a:lvl1pPr marL="0" indent="0" algn="ctr">
              <a:buNone/>
              <a:defRPr sz="75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7802880"/>
            <a:ext cx="14550390" cy="11800838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329184" y="325120"/>
            <a:ext cx="32260032" cy="21327872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329184" y="325120"/>
            <a:ext cx="32260032" cy="21327872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0320" y="2194560"/>
            <a:ext cx="16459200" cy="16824966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16122" y="4818278"/>
            <a:ext cx="9779638" cy="11275162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36084" y="5255910"/>
            <a:ext cx="8939714" cy="10349850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8400" y="9509760"/>
            <a:ext cx="8275082" cy="5608320"/>
          </a:xfrm>
        </p:spPr>
        <p:txBody>
          <a:bodyPr/>
          <a:lstStyle>
            <a:lvl1pPr marL="0" indent="0">
              <a:spcBef>
                <a:spcPts val="1371"/>
              </a:spcBef>
              <a:buNone/>
              <a:defRPr sz="4800">
                <a:solidFill>
                  <a:schemeClr val="accent1">
                    <a:lumMod val="50000"/>
                  </a:schemeClr>
                </a:solidFill>
              </a:defRPr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8400" y="5549798"/>
            <a:ext cx="8275082" cy="3813184"/>
          </a:xfrm>
        </p:spPr>
        <p:txBody>
          <a:bodyPr anchor="b">
            <a:normAutofit/>
          </a:bodyPr>
          <a:lstStyle>
            <a:lvl1pPr algn="l">
              <a:defRPr sz="69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329184" y="325120"/>
            <a:ext cx="32260032" cy="21327872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8880" y="1988598"/>
            <a:ext cx="27980640" cy="13861005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8/19/2018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68880" y="15849600"/>
            <a:ext cx="27980640" cy="438912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3198" y="16093440"/>
            <a:ext cx="27362754" cy="3849357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91840" y="18044160"/>
            <a:ext cx="26382650" cy="1445427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80120" y="16239744"/>
            <a:ext cx="28606090" cy="3511296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42640" y="18100981"/>
            <a:ext cx="26081050" cy="12854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5100" cap="all" spc="857" baseline="0">
                <a:solidFill>
                  <a:srgbClr val="FFFFFF"/>
                </a:solidFill>
              </a:defRPr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0" y="16337281"/>
            <a:ext cx="26382650" cy="1673738"/>
          </a:xfrm>
        </p:spPr>
        <p:txBody>
          <a:bodyPr anchor="ctr" anchorCtr="0"/>
          <a:lstStyle>
            <a:lvl1pPr algn="ctr">
              <a:defRPr sz="69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329184" y="325120"/>
            <a:ext cx="32260032" cy="21327872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608321"/>
            <a:ext cx="29626560" cy="1399540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2"/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2"/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87552" y="890131"/>
            <a:ext cx="30943296" cy="424281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marL="0" algn="ctr" defTabSz="3135020" rtl="0" eaLnBrk="1" latinLnBrk="0" hangingPunct="1"/>
            <a:endParaRPr lang="en-US" sz="62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42307" y="1193160"/>
            <a:ext cx="30169872" cy="3579478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061" y="1306792"/>
            <a:ext cx="29738419" cy="3326166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xStyles>
    <p:titleStyle>
      <a:lvl1pPr algn="ctr" defTabSz="3135020" rtl="0" eaLnBrk="1" latinLnBrk="0" hangingPunct="1">
        <a:spcBef>
          <a:spcPct val="0"/>
        </a:spcBef>
        <a:buNone/>
        <a:defRPr sz="120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175633" indent="-783755" algn="l" defTabSz="313502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8200" kern="1200">
          <a:solidFill>
            <a:schemeClr val="tx2"/>
          </a:solidFill>
          <a:latin typeface="+mn-lt"/>
          <a:ea typeface="+mn-ea"/>
          <a:cs typeface="+mn-cs"/>
        </a:defRPr>
      </a:lvl1pPr>
      <a:lvl2pPr marL="2194514" indent="-783755" algn="l" defTabSz="313502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6900" kern="1200">
          <a:solidFill>
            <a:schemeClr val="tx2"/>
          </a:solidFill>
          <a:latin typeface="+mn-lt"/>
          <a:ea typeface="+mn-ea"/>
          <a:cs typeface="+mn-cs"/>
        </a:defRPr>
      </a:lvl2pPr>
      <a:lvl3pPr marL="3135020" indent="-783755" algn="l" defTabSz="313502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6200" kern="1200">
          <a:solidFill>
            <a:schemeClr val="tx2"/>
          </a:solidFill>
          <a:latin typeface="+mn-lt"/>
          <a:ea typeface="+mn-ea"/>
          <a:cs typeface="+mn-cs"/>
        </a:defRPr>
      </a:lvl3pPr>
      <a:lvl4pPr marL="4389029" indent="-783755" algn="l" defTabSz="313502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5500" kern="1200">
          <a:solidFill>
            <a:schemeClr val="tx2"/>
          </a:solidFill>
          <a:latin typeface="+mn-lt"/>
          <a:ea typeface="+mn-ea"/>
          <a:cs typeface="+mn-cs"/>
        </a:defRPr>
      </a:lvl4pPr>
      <a:lvl5pPr marL="5329535" indent="-783755" algn="l" defTabSz="313502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55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5956539" indent="-627004" algn="l" defTabSz="313502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4800" kern="1200">
          <a:solidFill>
            <a:schemeClr val="tx2"/>
          </a:solidFill>
          <a:latin typeface="+mn-lt"/>
          <a:ea typeface="+mn-ea"/>
          <a:cs typeface="+mn-cs"/>
        </a:defRPr>
      </a:lvl6pPr>
      <a:lvl7pPr marL="6897045" indent="-627004" algn="l" defTabSz="313502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4800" kern="1200">
          <a:solidFill>
            <a:schemeClr val="tx2"/>
          </a:solidFill>
          <a:latin typeface="+mn-lt"/>
          <a:ea typeface="+mn-ea"/>
          <a:cs typeface="+mn-cs"/>
        </a:defRPr>
      </a:lvl7pPr>
      <a:lvl8pPr marL="7524049" indent="-627004" algn="l" defTabSz="313502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4800" kern="1200">
          <a:solidFill>
            <a:schemeClr val="tx2"/>
          </a:solidFill>
          <a:latin typeface="+mn-lt"/>
          <a:ea typeface="+mn-ea"/>
          <a:cs typeface="+mn-cs"/>
        </a:defRPr>
      </a:lvl8pPr>
      <a:lvl9pPr marL="8151053" indent="-627004" algn="l" defTabSz="313502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4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6.png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12" Type="http://schemas.openxmlformats.org/officeDocument/2006/relationships/image" Target="../media/image15.png"/><Relationship Id="rId2" Type="http://schemas.openxmlformats.org/officeDocument/2006/relationships/image" Target="../media/image5.jp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emf"/><Relationship Id="rId11" Type="http://schemas.openxmlformats.org/officeDocument/2006/relationships/image" Target="../media/image14.png"/><Relationship Id="rId5" Type="http://schemas.openxmlformats.org/officeDocument/2006/relationships/image" Target="../media/image8.emf"/><Relationship Id="rId15" Type="http://schemas.openxmlformats.org/officeDocument/2006/relationships/image" Target="../media/image1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2885281" y="185947"/>
            <a:ext cx="24688800" cy="123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942" tIns="244855" rIns="97942" bIns="244855" anchor="ctr" anchorCtr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800" b="1" cap="all" dirty="0" smtClean="0">
                <a:ln/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</a:rPr>
              <a:t>POSTER PRESENTATION ON MINITAB USAGE</a:t>
            </a:r>
            <a:endParaRPr lang="en-US" sz="4800" b="1" cap="all" dirty="0">
              <a:ln/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941180" y="19433937"/>
            <a:ext cx="7781539" cy="2511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48971" tIns="24486" rIns="48971" bIns="24486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Mumtahina Mansur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Roll:201636050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Level: 03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Department of Industrial and Production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Military Institute of Science and Technology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968219" y="18868173"/>
            <a:ext cx="1450230" cy="557282"/>
          </a:xfrm>
          <a:prstGeom prst="rect">
            <a:avLst/>
          </a:prstGeom>
          <a:noFill/>
        </p:spPr>
        <p:txBody>
          <a:bodyPr wrap="none" lIns="48971" tIns="24486" rIns="48971" bIns="24486" rtlCol="0">
            <a:spAutoFit/>
          </a:bodyPr>
          <a:lstStyle/>
          <a:p>
            <a:r>
              <a:rPr lang="en-US" sz="3200" b="1" dirty="0"/>
              <a:t>Contact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737417" y="2400390"/>
            <a:ext cx="21700291" cy="1158553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893458" y="14302324"/>
            <a:ext cx="21382703" cy="727665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latin typeface="Calibri" pitchFamily="34" charset="0"/>
              </a:rPr>
              <a:t>  </a:t>
            </a: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740486" y="5278948"/>
            <a:ext cx="5029200" cy="544176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sz="32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endParaRPr lang="en-US" sz="32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USAGE OF MINITAB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Here Minitab is used for various statistical  data analysis. From Histogram to ANOVA including Boxplot, Pie and Pareto chart, Bubble Plot, Scatterplot </a:t>
            </a:r>
            <a:r>
              <a:rPr lang="en-US" sz="3200" b="1" dirty="0" err="1" smtClean="0">
                <a:solidFill>
                  <a:schemeClr val="tx1"/>
                </a:solidFill>
              </a:rPr>
              <a:t>etc</a:t>
            </a:r>
            <a:r>
              <a:rPr lang="en-US" sz="3200" b="1" dirty="0" smtClean="0">
                <a:solidFill>
                  <a:schemeClr val="tx1"/>
                </a:solidFill>
              </a:rPr>
              <a:t> all of these are plotted here by means of MINITAB</a:t>
            </a:r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.</a:t>
            </a:r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endParaRPr lang="en-US" sz="32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endParaRPr lang="en-US" sz="32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2954334" y="11000520"/>
            <a:ext cx="9665117" cy="758443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Calibri" pitchFamily="34" charset="0"/>
              </a:rPr>
              <a:t>Missing button	50	</a:t>
            </a:r>
            <a:r>
              <a:rPr lang="en-US" sz="2000" dirty="0" smtClean="0">
                <a:latin typeface="Calibri" pitchFamily="34" charset="0"/>
              </a:rPr>
              <a:t>0.17	36.89</a:t>
            </a:r>
            <a:endParaRPr lang="en-US" sz="2000" dirty="0">
              <a:latin typeface="Calibri" pitchFamily="34" charset="0"/>
            </a:endParaRPr>
          </a:p>
          <a:p>
            <a:pPr eaLnBrk="1" hangingPunct="1"/>
            <a:r>
              <a:rPr lang="en-US" sz="2000" dirty="0">
                <a:latin typeface="Calibri" pitchFamily="34" charset="0"/>
              </a:rPr>
              <a:t>Loose thread	21	0.89	59.63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Misaligned fabric	18	5.12	92.16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Fabric flaws	23	4.89	112.47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Stitching errors	112	1.89	211.68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Hemming errors	43	4.23	181.89</a:t>
            </a: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r>
              <a:rPr lang="en-US" sz="2000" dirty="0">
                <a:latin typeface="Calibri" pitchFamily="34" charset="0"/>
              </a:rPr>
              <a:t>Hydrogen	Porosity	Strength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0.180000	0.500150	0.83931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0.210000	0.410000	1.12253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0.210000	0.450000	1.11309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0.210000	0.550000	1.10000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0.220000	0.440000	0.70705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0.220000	0.240000	0.49751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0.230000	0.470000	0.53000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0.230000	0.700000	0.52062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0.240000	0.800000	0.19287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0.240000	0.220000	0.54000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0.250000	0.880000	0.39086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0.260000	0.720000	0.42000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0.270000	0.750000	0.18348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0.280000	0.700000	0.24000</a:t>
            </a:r>
          </a:p>
          <a:p>
            <a:pPr eaLnBrk="1" hangingPunct="1"/>
            <a:endParaRPr lang="en-US" sz="2000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791668" y="1427122"/>
            <a:ext cx="4926836" cy="367534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sz="3200" b="1" dirty="0" smtClean="0">
              <a:solidFill>
                <a:schemeClr val="tx1"/>
              </a:solidFill>
            </a:endParaRP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</a:endParaRP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ABOUT MINITAB???</a:t>
            </a:r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endParaRPr lang="en-US" sz="32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Minitab is a command and menu driven software package for statistical analysis</a:t>
            </a:r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endParaRPr lang="en-US" sz="32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03" y="3018984"/>
            <a:ext cx="6810955" cy="4250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351" y="8193156"/>
            <a:ext cx="7003329" cy="452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968" y="2940882"/>
            <a:ext cx="6380163" cy="432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969" y="8193156"/>
            <a:ext cx="6380162" cy="459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74" y="8193155"/>
            <a:ext cx="6759784" cy="460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351" y="2939110"/>
            <a:ext cx="7003330" cy="433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5" y="14792737"/>
            <a:ext cx="7060486" cy="522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4792737"/>
            <a:ext cx="6762627" cy="522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4196" y="1611075"/>
            <a:ext cx="4843243" cy="89912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858000" y="3521190"/>
            <a:ext cx="5562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06158" y="3921299"/>
            <a:ext cx="58240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0963" y="1738464"/>
            <a:ext cx="4581753" cy="26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072" y="6963806"/>
            <a:ext cx="4632379" cy="332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3589" y="4623580"/>
            <a:ext cx="4605862" cy="2110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969" y="14775531"/>
            <a:ext cx="6116472" cy="522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3" y="217902"/>
            <a:ext cx="1728959" cy="1611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3768" y="7357113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Cause and effect diagram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9081318" y="7416403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Histogram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904780" y="131064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Bubble Plot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9222609" y="12924269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Pie Chart 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6636849" y="7500657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             Scatterplot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16608021" y="13120917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   Boxplot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2364118" y="20228102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         Pareto Chart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16636850" y="20250916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Probability Plot    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9365816" y="20228103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  ANOVA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3210</TotalTime>
  <Words>101</Words>
  <Application>Microsoft Office PowerPoint</Application>
  <PresentationFormat>Custom</PresentationFormat>
  <Paragraphs>110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Apothecary</vt:lpstr>
      <vt:lpstr>PowerPoint Presentation</vt:lpstr>
    </vt:vector>
  </TitlesOfParts>
  <Company>Genigraphics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Jay Larson</dc:creator>
  <dc:description>Quality poster printing
www.genigraphics.com
1-800-790-4001</dc:description>
  <cp:lastModifiedBy>Windows User</cp:lastModifiedBy>
  <cp:revision>118</cp:revision>
  <cp:lastPrinted>2013-02-12T02:21:55Z</cp:lastPrinted>
  <dcterms:created xsi:type="dcterms:W3CDTF">2013-02-10T21:14:48Z</dcterms:created>
  <dcterms:modified xsi:type="dcterms:W3CDTF">2018-08-19T07:02:59Z</dcterms:modified>
</cp:coreProperties>
</file>