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6101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09C6F-97D7-483C-9CE4-D9C8D194612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45DC-C051-4134-8A05-AFFAA1FF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We call the Data bit - the “</a:t>
            </a:r>
            <a:r>
              <a:rPr lang="en-US" dirty="0">
                <a:solidFill>
                  <a:srgbClr val="FF7F00"/>
                </a:solidFill>
              </a:rPr>
              <a:t>Model</a:t>
            </a:r>
            <a:r>
              <a:rPr lang="en-US" dirty="0"/>
              <a:t>” or Data Model</a:t>
            </a:r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We call the “making the next HTML” bit the “</a:t>
            </a:r>
            <a:r>
              <a:rPr lang="en-US" dirty="0">
                <a:solidFill>
                  <a:srgbClr val="00FF00"/>
                </a:solidFill>
              </a:rPr>
              <a:t>View</a:t>
            </a:r>
            <a:r>
              <a:rPr lang="en-US" dirty="0"/>
              <a:t>” or “Presentation Layer”</a:t>
            </a:r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We call the handling of input and the general orchestration of it all the “</a:t>
            </a:r>
            <a:r>
              <a:rPr lang="en-US" dirty="0">
                <a:solidFill>
                  <a:srgbClr val="FF00FF"/>
                </a:solidFill>
              </a:rPr>
              <a:t>Controller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845DC-C051-4134-8A05-AFFAA1FF1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B668-C9D7-4DA3-92BE-741616460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90E8D-B4DD-4A23-BA91-EF3DD6A2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723B-6C66-47C3-9E12-7A3929B1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0092-AA9B-4E91-9A6F-D5331A9D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1351-51A2-4E51-9F2C-477C63E1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0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D05-9FE3-4958-8508-F83A11E0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94DDA-5C35-4C72-AC03-1F267B90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EDD5-571E-4086-BF8D-B2E17D3F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7EEE-7FE5-49A1-BEF2-8104BDA3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E39B-2AFE-4CFC-86D2-44B6A629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ECAF0-345E-414F-BFEE-6FD37CD8A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A5309-6A30-4379-B88C-7B125059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3856-1592-489A-98B1-70F0C39E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8E83-9F2E-463B-9161-EB71AECE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F39B-419F-4060-9945-3B236DAE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EC2-21C0-4768-AF07-865933BC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F049-126F-431C-9C8C-2CAE2B48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5C76-7559-4F11-81DA-C980552A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C86D-39EE-42E5-8323-BFAC56A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4217-D33D-47D5-9BEC-FD46F174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A5A9-94E1-4DA4-B4D5-534D78A9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6D75-D848-4730-BCEC-211D0303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C07D-CF22-4793-BFF1-52A8D711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C9ED-3FF0-4E3E-96BE-5AA3DA0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0AF9-65FC-4528-8D6B-18A0DF3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4668-BC40-43FA-86BF-C35489EF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16C8-0B0B-481F-9004-71AE1548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35B26-65E6-40AD-99CF-EEE3DAD7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F0559-EF66-4E7E-9C49-8E06D78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903F7-EFFD-4F2C-95E6-CC9F7B57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E06B-72F0-4704-A754-1DC70A2A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7112-4947-4E90-8232-DF9F54D1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DB2D-9708-4DAA-9B72-A043D8EC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ACD2-5842-404A-A59C-42029DDA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9D47B-C084-4EEB-A1FB-104782419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8014-ECBC-4D6D-AD26-A9D9BC58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80C60-B1F1-4C1E-B6A5-0032D57F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482EB-09CA-4F05-8A85-FFF3A64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5830C-0047-4DE3-97A2-5165504A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A3D7-E3DB-4113-8BEC-242D1BCF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833D7-CC31-40ED-9EF5-FE478981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D533B-7988-4641-A7A1-B3A914D0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339F1-F95E-418B-8EE6-718B5BD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44EE3-C3A5-4AB0-BC96-7F3BFAD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3949E-6CAC-4AD0-8C70-63C76F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9ACFD-3852-4C95-B685-53D83B38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E2C-14EC-4DE3-AC37-7951E190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7452-8561-42DA-B374-E0917421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94888-193C-4CA4-B284-7041DBE4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C5AA-6E54-4BE7-AC70-15C56E58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1679-84AC-4BEB-A756-907FC1BD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2A9BA-1A30-4434-AFF5-BFE60BAA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02F0-4655-45CD-B6B2-5CA6724A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41064-91E3-45B4-8F06-A204266E0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4B1B-2171-404B-BCD4-103C37833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2F947-0913-47C2-A476-13A90B22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D1700-F276-4D8B-87CF-E848621E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B5D7-E58B-4A21-ADE5-16676D02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3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D4620-AEE9-4017-8063-21436C1D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F98C2-8176-4104-8E1F-68611292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34C2-7394-4255-BFCC-47196E7F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D7B3-BE2A-4D98-825C-AC98B65B792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AC29-072F-4675-943E-E2B8A618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A253-FDB7-49DF-A969-6E543102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1088-FEA6-4339-B15E-FCE3A4D4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2E51-94A6-47B2-9D4F-CA308C5F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693"/>
            <a:ext cx="9144000" cy="31924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COSC</a:t>
            </a:r>
            <a:r>
              <a:rPr lang="tr-TR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4353</a:t>
            </a:r>
            <a:r>
              <a:rPr lang="tr-TR" b="0" i="0" dirty="0">
                <a:effectLst/>
                <a:latin typeface="Open Sans" panose="020B0606030504020204" pitchFamily="34" charset="0"/>
              </a:rPr>
              <a:t>/6353</a:t>
            </a:r>
            <a:br>
              <a:rPr lang="tr-TR" b="0" i="0" dirty="0">
                <a:effectLst/>
                <a:latin typeface="Open Sans" panose="020B0606030504020204" pitchFamily="34" charset="0"/>
              </a:rPr>
            </a:br>
            <a:r>
              <a:rPr lang="en-US" b="0" i="0" dirty="0">
                <a:effectLst/>
                <a:latin typeface="Open Sans" panose="020B0606030504020204" pitchFamily="34" charset="0"/>
              </a:rPr>
              <a:t>Software Design</a:t>
            </a:r>
            <a:br>
              <a:rPr lang="en-US" b="0" i="0" dirty="0">
                <a:effectLst/>
                <a:latin typeface="Open Sans" panose="020B0606030504020204" pitchFamily="34" charset="0"/>
              </a:rPr>
            </a:br>
            <a:br>
              <a:rPr lang="tr-TR" dirty="0"/>
            </a:br>
            <a:r>
              <a:rPr lang="tr-TR" dirty="0" err="1"/>
              <a:t>Fuel</a:t>
            </a:r>
            <a:r>
              <a:rPr lang="tr-TR" dirty="0"/>
              <a:t>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E7B4-6C47-41C0-81C6-4CA4EABC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tr-TR" sz="3200" dirty="0" err="1"/>
              <a:t>Overall</a:t>
            </a:r>
            <a:r>
              <a:rPr lang="tr-TR" sz="3200" dirty="0"/>
              <a:t> Web Application </a:t>
            </a:r>
            <a:r>
              <a:rPr lang="tr-TR" sz="3200" dirty="0" err="1"/>
              <a:t>Topology</a:t>
            </a:r>
            <a:r>
              <a:rPr lang="tr-TR" sz="3200" dirty="0"/>
              <a:t> </a:t>
            </a:r>
            <a:endParaRPr lang="en-US" sz="3200" dirty="0"/>
          </a:p>
        </p:txBody>
      </p:sp>
      <p:sp>
        <p:nvSpPr>
          <p:cNvPr id="4" name="Google Shape;40;p2">
            <a:extLst>
              <a:ext uri="{FF2B5EF4-FFF2-40B4-BE49-F238E27FC236}">
                <a16:creationId xmlns:a16="http://schemas.microsoft.com/office/drawing/2014/main" id="{1288D587-62C4-4FC6-9B6C-A603E74041EF}"/>
              </a:ext>
            </a:extLst>
          </p:cNvPr>
          <p:cNvSpPr txBox="1"/>
          <p:nvPr/>
        </p:nvSpPr>
        <p:spPr>
          <a:xfrm>
            <a:off x="4156471" y="2000061"/>
            <a:ext cx="3030935" cy="37512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Google Shape;41;p2">
            <a:extLst>
              <a:ext uri="{FF2B5EF4-FFF2-40B4-BE49-F238E27FC236}">
                <a16:creationId xmlns:a16="http://schemas.microsoft.com/office/drawing/2014/main" id="{675D538B-8602-4272-B322-719851399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32837" y="1956217"/>
            <a:ext cx="2257425" cy="375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6" name="Google Shape;46;p2" descr="Cloud clipart representing the Internet">
            <a:extLst>
              <a:ext uri="{FF2B5EF4-FFF2-40B4-BE49-F238E27FC236}">
                <a16:creationId xmlns:a16="http://schemas.microsoft.com/office/drawing/2014/main" id="{F102B62A-09D8-47C8-A8A6-4AD49C9F3F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9888" y="3628836"/>
            <a:ext cx="1102914" cy="58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7;p2" descr="Cloud clipart representing the Internet">
            <a:extLst>
              <a:ext uri="{FF2B5EF4-FFF2-40B4-BE49-F238E27FC236}">
                <a16:creationId xmlns:a16="http://schemas.microsoft.com/office/drawing/2014/main" id="{D0CD1E7B-9E8E-4FB7-8ABC-BF85B1EF95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4" y="3643312"/>
            <a:ext cx="1133474" cy="653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2">
            <a:extLst>
              <a:ext uri="{FF2B5EF4-FFF2-40B4-BE49-F238E27FC236}">
                <a16:creationId xmlns:a16="http://schemas.microsoft.com/office/drawing/2014/main" id="{A0FBDFC7-2E9C-4A45-8295-BD4FFE6AF9B2}"/>
              </a:ext>
            </a:extLst>
          </p:cNvPr>
          <p:cNvSpPr txBox="1"/>
          <p:nvPr/>
        </p:nvSpPr>
        <p:spPr>
          <a:xfrm>
            <a:off x="4370783" y="2530286"/>
            <a:ext cx="1928812" cy="3114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Google Shape;50;p2">
            <a:extLst>
              <a:ext uri="{FF2B5EF4-FFF2-40B4-BE49-F238E27FC236}">
                <a16:creationId xmlns:a16="http://schemas.microsoft.com/office/drawing/2014/main" id="{72485F01-6496-48B6-9DA9-7A8A6D77B7C6}"/>
              </a:ext>
            </a:extLst>
          </p:cNvPr>
          <p:cNvSpPr txBox="1"/>
          <p:nvPr/>
        </p:nvSpPr>
        <p:spPr>
          <a:xfrm>
            <a:off x="4756546" y="3628836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Google Shape;52;p2">
            <a:extLst>
              <a:ext uri="{FF2B5EF4-FFF2-40B4-BE49-F238E27FC236}">
                <a16:creationId xmlns:a16="http://schemas.microsoft.com/office/drawing/2014/main" id="{9B30917E-1B2D-450C-A2E7-7A353BB37C0F}"/>
              </a:ext>
            </a:extLst>
          </p:cNvPr>
          <p:cNvSpPr txBox="1"/>
          <p:nvPr/>
        </p:nvSpPr>
        <p:spPr>
          <a:xfrm>
            <a:off x="8990012" y="3254980"/>
            <a:ext cx="1800225" cy="845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q</a:t>
            </a:r>
            <a:r>
              <a:rPr lang="en-US" sz="1600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lite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Google Shape;53;p2">
            <a:extLst>
              <a:ext uri="{FF2B5EF4-FFF2-40B4-BE49-F238E27FC236}">
                <a16:creationId xmlns:a16="http://schemas.microsoft.com/office/drawing/2014/main" id="{4B1F0A79-D6A2-41B2-96F3-535835BC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2912" y="5020280"/>
            <a:ext cx="1243012" cy="567698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2" name="Google Shape;56;p2">
            <a:extLst>
              <a:ext uri="{FF2B5EF4-FFF2-40B4-BE49-F238E27FC236}">
                <a16:creationId xmlns:a16="http://schemas.microsoft.com/office/drawing/2014/main" id="{B95D8A2F-A91E-47E3-9726-B4BCAA0BD635}"/>
              </a:ext>
            </a:extLst>
          </p:cNvPr>
          <p:cNvSpPr txBox="1"/>
          <p:nvPr/>
        </p:nvSpPr>
        <p:spPr>
          <a:xfrm>
            <a:off x="750094" y="2014349"/>
            <a:ext cx="2014537" cy="3751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Google Shape;60;p2">
            <a:extLst>
              <a:ext uri="{FF2B5EF4-FFF2-40B4-BE49-F238E27FC236}">
                <a16:creationId xmlns:a16="http://schemas.microsoft.com/office/drawing/2014/main" id="{907E9916-5E69-4BE9-95F4-8BB44DCD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458" y="3566923"/>
            <a:ext cx="788991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200" b="0" i="0" u="none" dirty="0" err="1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200" b="0" i="0" u="none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Google Shape;61;p2">
            <a:extLst>
              <a:ext uri="{FF2B5EF4-FFF2-40B4-BE49-F238E27FC236}">
                <a16:creationId xmlns:a16="http://schemas.microsoft.com/office/drawing/2014/main" id="{3E1ECC46-F287-4BEA-8F4F-1EF0868EC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458" y="2636648"/>
            <a:ext cx="788991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Google Shape;62;p2">
            <a:extLst>
              <a:ext uri="{FF2B5EF4-FFF2-40B4-BE49-F238E27FC236}">
                <a16:creationId xmlns:a16="http://schemas.microsoft.com/office/drawing/2014/main" id="{36C57B15-761A-489A-8D9B-34594455A379}"/>
              </a:ext>
            </a:extLst>
          </p:cNvPr>
          <p:cNvSpPr txBox="1"/>
          <p:nvPr/>
        </p:nvSpPr>
        <p:spPr>
          <a:xfrm>
            <a:off x="2695575" y="3777456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Google Shape;63;p2">
            <a:extLst>
              <a:ext uri="{FF2B5EF4-FFF2-40B4-BE49-F238E27FC236}">
                <a16:creationId xmlns:a16="http://schemas.microsoft.com/office/drawing/2014/main" id="{8B1E140C-AF15-4950-ADE6-098EE967FB4A}"/>
              </a:ext>
            </a:extLst>
          </p:cNvPr>
          <p:cNvSpPr txBox="1"/>
          <p:nvPr/>
        </p:nvSpPr>
        <p:spPr>
          <a:xfrm>
            <a:off x="7562055" y="3794918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Google Shape;64;p2">
            <a:extLst>
              <a:ext uri="{FF2B5EF4-FFF2-40B4-BE49-F238E27FC236}">
                <a16:creationId xmlns:a16="http://schemas.microsoft.com/office/drawing/2014/main" id="{79A49629-F6AF-41F5-8373-461E535396DB}"/>
              </a:ext>
            </a:extLst>
          </p:cNvPr>
          <p:cNvSpPr txBox="1"/>
          <p:nvPr/>
        </p:nvSpPr>
        <p:spPr>
          <a:xfrm>
            <a:off x="1557338" y="3643312"/>
            <a:ext cx="1207293" cy="5270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4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4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4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sz="14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Google Shape;65;p2">
            <a:extLst>
              <a:ext uri="{FF2B5EF4-FFF2-40B4-BE49-F238E27FC236}">
                <a16:creationId xmlns:a16="http://schemas.microsoft.com/office/drawing/2014/main" id="{458F28F2-A814-4097-9A00-2FC3AFC78036}"/>
              </a:ext>
            </a:extLst>
          </p:cNvPr>
          <p:cNvSpPr txBox="1"/>
          <p:nvPr/>
        </p:nvSpPr>
        <p:spPr>
          <a:xfrm>
            <a:off x="4370783" y="2884298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200" b="0" i="0" u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200" b="0" i="0" u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lang="tr-TR" sz="1200" b="0" i="0" u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9" name="Google Shape;43;p2">
            <a:extLst>
              <a:ext uri="{FF2B5EF4-FFF2-40B4-BE49-F238E27FC236}">
                <a16:creationId xmlns:a16="http://schemas.microsoft.com/office/drawing/2014/main" id="{B38B8D2A-42D9-494B-8E0A-AB6276F9AADD}"/>
              </a:ext>
            </a:extLst>
          </p:cNvPr>
          <p:cNvSpPr txBox="1"/>
          <p:nvPr/>
        </p:nvSpPr>
        <p:spPr>
          <a:xfrm>
            <a:off x="8986437" y="2000061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Google Shape;59;p2">
            <a:extLst>
              <a:ext uri="{FF2B5EF4-FFF2-40B4-BE49-F238E27FC236}">
                <a16:creationId xmlns:a16="http://schemas.microsoft.com/office/drawing/2014/main" id="{3E542A68-729C-4967-81DB-E2E31D65BEC1}"/>
              </a:ext>
            </a:extLst>
          </p:cNvPr>
          <p:cNvSpPr txBox="1"/>
          <p:nvPr/>
        </p:nvSpPr>
        <p:spPr>
          <a:xfrm>
            <a:off x="819151" y="2973690"/>
            <a:ext cx="338137" cy="2054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9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4">
            <a:extLst>
              <a:ext uri="{FF2B5EF4-FFF2-40B4-BE49-F238E27FC236}">
                <a16:creationId xmlns:a16="http://schemas.microsoft.com/office/drawing/2014/main" id="{E45F31A0-0887-4074-ACC4-28756EE88692}"/>
              </a:ext>
            </a:extLst>
          </p:cNvPr>
          <p:cNvSpPr txBox="1">
            <a:spLocks/>
          </p:cNvSpPr>
          <p:nvPr/>
        </p:nvSpPr>
        <p:spPr>
          <a:xfrm>
            <a:off x="939800" y="276225"/>
            <a:ext cx="9283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ts val="4400"/>
              <a:buFont typeface="Calibri"/>
              <a:buNone/>
            </a:pPr>
            <a:r>
              <a:rPr lang="tr-TR" sz="3600" b="1" dirty="0">
                <a:solidFill>
                  <a:schemeClr val="accent1">
                    <a:lumMod val="50000"/>
                  </a:schemeClr>
                </a:solidFill>
              </a:rPr>
              <a:t>Design </a:t>
            </a:r>
            <a:r>
              <a:rPr lang="tr-TR" sz="3600" b="1" dirty="0" err="1">
                <a:solidFill>
                  <a:schemeClr val="accent1">
                    <a:lumMod val="50000"/>
                  </a:schemeClr>
                </a:solidFill>
              </a:rPr>
              <a:t>Pattern</a:t>
            </a:r>
            <a:r>
              <a:rPr lang="tr-TR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Model-View-Controller</a:t>
            </a:r>
            <a:r>
              <a:rPr lang="tr-T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oogle Shape;138;p4" descr="Diagram of interactions within the MVC pattern">
            <a:extLst>
              <a:ext uri="{FF2B5EF4-FFF2-40B4-BE49-F238E27FC236}">
                <a16:creationId xmlns:a16="http://schemas.microsoft.com/office/drawing/2014/main" id="{EF9F89D1-135C-4F18-BF33-6329EA2845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9411" y="2363160"/>
            <a:ext cx="4165600" cy="2131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9;p4">
            <a:extLst>
              <a:ext uri="{FF2B5EF4-FFF2-40B4-BE49-F238E27FC236}">
                <a16:creationId xmlns:a16="http://schemas.microsoft.com/office/drawing/2014/main" id="{5301E0C3-5BBC-4B6D-8FE5-0058C14FEF1D}"/>
              </a:ext>
            </a:extLst>
          </p:cNvPr>
          <p:cNvSpPr/>
          <p:nvPr/>
        </p:nvSpPr>
        <p:spPr>
          <a:xfrm>
            <a:off x="939800" y="1601788"/>
            <a:ext cx="6005286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400" b="1" i="1" u="sng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the model </a:t>
            </a:r>
            <a:r>
              <a:rPr lang="en-US" sz="2400" b="0" i="1" u="none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represents the information (the data) of the application and the business rules used to manipulate the data; </a:t>
            </a:r>
            <a:endParaRPr lang="tr-TR" sz="2400" b="0" i="1" u="none" strike="noStrike" cap="none" dirty="0">
              <a:solidFill>
                <a:schemeClr val="accent1">
                  <a:lumMod val="50000"/>
                </a:schemeClr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endParaRPr lang="tr-TR" sz="1000" b="0" i="1" u="none" strike="noStrike" cap="none" dirty="0">
              <a:solidFill>
                <a:schemeClr val="accent1">
                  <a:lumMod val="50000"/>
                </a:schemeClr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400" b="1" i="1" u="sng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the view </a:t>
            </a:r>
            <a:r>
              <a:rPr lang="en-US" sz="2400" b="0" i="1" u="none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corresponds to elements of the user interface such as text, </a:t>
            </a:r>
            <a:r>
              <a:rPr lang="tr-TR" sz="2400" b="0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fields</a:t>
            </a:r>
            <a:r>
              <a:rPr lang="en-US" sz="2400" b="0" i="1" u="none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tr-TR" sz="2400" b="0" i="1" u="none" strike="noStrike" cap="none" dirty="0" err="1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etc</a:t>
            </a:r>
            <a:r>
              <a:rPr lang="tr-TR" sz="2400" b="0" i="1" u="none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endParaRPr lang="tr-TR" sz="1000" b="0" i="1" u="none" strike="noStrike" cap="none" dirty="0">
              <a:solidFill>
                <a:schemeClr val="accent1">
                  <a:lumMod val="50000"/>
                </a:schemeClr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400" b="1" i="1" u="sng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the controller </a:t>
            </a:r>
            <a:r>
              <a:rPr lang="en-US" sz="2400" b="0" i="1" u="none" strike="noStrike" cap="none" dirty="0">
                <a:solidFill>
                  <a:schemeClr val="accent1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manages details involving the communication to the model of user actions.</a:t>
            </a:r>
            <a:endParaRPr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9">
            <a:extLst>
              <a:ext uri="{FF2B5EF4-FFF2-40B4-BE49-F238E27FC236}">
                <a16:creationId xmlns:a16="http://schemas.microsoft.com/office/drawing/2014/main" id="{00A3D31F-5332-48D1-80F3-26BF9F785603}"/>
              </a:ext>
            </a:extLst>
          </p:cNvPr>
          <p:cNvSpPr/>
          <p:nvPr/>
        </p:nvSpPr>
        <p:spPr>
          <a:xfrm>
            <a:off x="4697582" y="957606"/>
            <a:ext cx="7215642" cy="575531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00;p9">
            <a:extLst>
              <a:ext uri="{FF2B5EF4-FFF2-40B4-BE49-F238E27FC236}">
                <a16:creationId xmlns:a16="http://schemas.microsoft.com/office/drawing/2014/main" id="{D80B68CB-3DD2-4858-AAD2-2F5B8F2364D5}"/>
              </a:ext>
            </a:extLst>
          </p:cNvPr>
          <p:cNvSpPr/>
          <p:nvPr/>
        </p:nvSpPr>
        <p:spPr>
          <a:xfrm>
            <a:off x="840432" y="1164341"/>
            <a:ext cx="2465935" cy="55485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201;p9">
            <a:extLst>
              <a:ext uri="{FF2B5EF4-FFF2-40B4-BE49-F238E27FC236}">
                <a16:creationId xmlns:a16="http://schemas.microsoft.com/office/drawing/2014/main" id="{538BC1B0-0B08-4FF9-A323-51D1C2E8FE89}"/>
              </a:ext>
            </a:extLst>
          </p:cNvPr>
          <p:cNvSpPr/>
          <p:nvPr/>
        </p:nvSpPr>
        <p:spPr>
          <a:xfrm>
            <a:off x="5951814" y="1552874"/>
            <a:ext cx="5702276" cy="503069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;p9">
            <a:extLst>
              <a:ext uri="{FF2B5EF4-FFF2-40B4-BE49-F238E27FC236}">
                <a16:creationId xmlns:a16="http://schemas.microsoft.com/office/drawing/2014/main" id="{DAB96558-430A-4904-B14F-3D4F92EC585B}"/>
              </a:ext>
            </a:extLst>
          </p:cNvPr>
          <p:cNvSpPr txBox="1"/>
          <p:nvPr/>
        </p:nvSpPr>
        <p:spPr>
          <a:xfrm>
            <a:off x="7447181" y="1076359"/>
            <a:ext cx="142874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3;p9">
            <a:extLst>
              <a:ext uri="{FF2B5EF4-FFF2-40B4-BE49-F238E27FC236}">
                <a16:creationId xmlns:a16="http://schemas.microsoft.com/office/drawing/2014/main" id="{A5F1D2D3-9408-43C8-887C-2902F0B927B4}"/>
              </a:ext>
            </a:extLst>
          </p:cNvPr>
          <p:cNvSpPr/>
          <p:nvPr/>
        </p:nvSpPr>
        <p:spPr>
          <a:xfrm>
            <a:off x="6311407" y="1712682"/>
            <a:ext cx="1086678" cy="76371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 sz="2000"/>
          </a:p>
        </p:txBody>
      </p:sp>
      <p:sp>
        <p:nvSpPr>
          <p:cNvPr id="9" name="Google Shape;204;p9">
            <a:extLst>
              <a:ext uri="{FF2B5EF4-FFF2-40B4-BE49-F238E27FC236}">
                <a16:creationId xmlns:a16="http://schemas.microsoft.com/office/drawing/2014/main" id="{61AB5AF3-ADF5-4F09-9507-38A76542127E}"/>
              </a:ext>
            </a:extLst>
          </p:cNvPr>
          <p:cNvSpPr/>
          <p:nvPr/>
        </p:nvSpPr>
        <p:spPr>
          <a:xfrm>
            <a:off x="6311407" y="3113311"/>
            <a:ext cx="1086678" cy="93719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10" name="Google Shape;205;p9">
            <a:extLst>
              <a:ext uri="{FF2B5EF4-FFF2-40B4-BE49-F238E27FC236}">
                <a16:creationId xmlns:a16="http://schemas.microsoft.com/office/drawing/2014/main" id="{57E65CCB-F3CB-404D-8D7B-A4FC68FD3B1B}"/>
              </a:ext>
            </a:extLst>
          </p:cNvPr>
          <p:cNvSpPr/>
          <p:nvPr/>
        </p:nvSpPr>
        <p:spPr>
          <a:xfrm>
            <a:off x="9777368" y="4574875"/>
            <a:ext cx="1577009" cy="58594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11" name="Google Shape;206;p9">
            <a:extLst>
              <a:ext uri="{FF2B5EF4-FFF2-40B4-BE49-F238E27FC236}">
                <a16:creationId xmlns:a16="http://schemas.microsoft.com/office/drawing/2014/main" id="{8C2E2B34-672C-488D-9E05-C98474C66368}"/>
              </a:ext>
            </a:extLst>
          </p:cNvPr>
          <p:cNvSpPr/>
          <p:nvPr/>
        </p:nvSpPr>
        <p:spPr>
          <a:xfrm>
            <a:off x="10054267" y="3293460"/>
            <a:ext cx="1367113" cy="46859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7;p9">
            <a:extLst>
              <a:ext uri="{FF2B5EF4-FFF2-40B4-BE49-F238E27FC236}">
                <a16:creationId xmlns:a16="http://schemas.microsoft.com/office/drawing/2014/main" id="{AB4C6678-09D6-4ED8-A060-28E7C0C6216E}"/>
              </a:ext>
            </a:extLst>
          </p:cNvPr>
          <p:cNvSpPr/>
          <p:nvPr/>
        </p:nvSpPr>
        <p:spPr>
          <a:xfrm>
            <a:off x="9718305" y="1082286"/>
            <a:ext cx="1603514" cy="3350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8;p9">
            <a:extLst>
              <a:ext uri="{FF2B5EF4-FFF2-40B4-BE49-F238E27FC236}">
                <a16:creationId xmlns:a16="http://schemas.microsoft.com/office/drawing/2014/main" id="{CD30B0B1-1E14-43EE-A2AA-71DD92B02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72606" y="676441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10;p9">
            <a:extLst>
              <a:ext uri="{FF2B5EF4-FFF2-40B4-BE49-F238E27FC236}">
                <a16:creationId xmlns:a16="http://schemas.microsoft.com/office/drawing/2014/main" id="{02CBA93C-9F06-4FC0-BFE5-9015FD499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>
            <a:off x="7398085" y="1972834"/>
            <a:ext cx="1404867" cy="121703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Google Shape;212;p9">
            <a:extLst>
              <a:ext uri="{FF2B5EF4-FFF2-40B4-BE49-F238E27FC236}">
                <a16:creationId xmlns:a16="http://schemas.microsoft.com/office/drawing/2014/main" id="{61632E72-C2E3-4205-AEB5-D0C325A63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1"/>
            <a:endCxn id="9" idx="3"/>
          </p:cNvCxnSpPr>
          <p:nvPr/>
        </p:nvCxnSpPr>
        <p:spPr>
          <a:xfrm flipH="1">
            <a:off x="7398085" y="2940111"/>
            <a:ext cx="1025979" cy="64179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14;p9">
            <a:extLst>
              <a:ext uri="{FF2B5EF4-FFF2-40B4-BE49-F238E27FC236}">
                <a16:creationId xmlns:a16="http://schemas.microsoft.com/office/drawing/2014/main" id="{38688F22-85DA-4A2C-BE0F-7F3C2422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7398085" y="3527758"/>
            <a:ext cx="2656182" cy="5414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15;p9">
            <a:extLst>
              <a:ext uri="{FF2B5EF4-FFF2-40B4-BE49-F238E27FC236}">
                <a16:creationId xmlns:a16="http://schemas.microsoft.com/office/drawing/2014/main" id="{08E9619B-70A4-4009-8DD7-FCF214BE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9" idx="3"/>
          </p:cNvCxnSpPr>
          <p:nvPr/>
        </p:nvCxnSpPr>
        <p:spPr>
          <a:xfrm flipH="1" flipV="1">
            <a:off x="7398085" y="3581906"/>
            <a:ext cx="1025979" cy="49848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217;p9">
            <a:extLst>
              <a:ext uri="{FF2B5EF4-FFF2-40B4-BE49-F238E27FC236}">
                <a16:creationId xmlns:a16="http://schemas.microsoft.com/office/drawing/2014/main" id="{234A1510-B1CC-46EE-BC7C-66BE0EE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23" idx="3"/>
          </p:cNvCxnSpPr>
          <p:nvPr/>
        </p:nvCxnSpPr>
        <p:spPr>
          <a:xfrm flipH="1">
            <a:off x="9172205" y="4867848"/>
            <a:ext cx="605163" cy="45338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" name="Google Shape;211;p9">
            <a:extLst>
              <a:ext uri="{FF2B5EF4-FFF2-40B4-BE49-F238E27FC236}">
                <a16:creationId xmlns:a16="http://schemas.microsoft.com/office/drawing/2014/main" id="{BDDB860F-956E-408A-945D-97740D261AAB}"/>
              </a:ext>
            </a:extLst>
          </p:cNvPr>
          <p:cNvSpPr/>
          <p:nvPr/>
        </p:nvSpPr>
        <p:spPr>
          <a:xfrm>
            <a:off x="8802952" y="1768774"/>
            <a:ext cx="1439996" cy="4081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9">
            <a:extLst>
              <a:ext uri="{FF2B5EF4-FFF2-40B4-BE49-F238E27FC236}">
                <a16:creationId xmlns:a16="http://schemas.microsoft.com/office/drawing/2014/main" id="{DD378172-B83E-4416-A851-E092B8B1E9DC}"/>
              </a:ext>
            </a:extLst>
          </p:cNvPr>
          <p:cNvSpPr/>
          <p:nvPr/>
        </p:nvSpPr>
        <p:spPr>
          <a:xfrm>
            <a:off x="8424064" y="2705813"/>
            <a:ext cx="1308844" cy="46859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16;p9">
            <a:extLst>
              <a:ext uri="{FF2B5EF4-FFF2-40B4-BE49-F238E27FC236}">
                <a16:creationId xmlns:a16="http://schemas.microsoft.com/office/drawing/2014/main" id="{432ACD85-AF1C-44E0-8C00-06D64FE3CE49}"/>
              </a:ext>
            </a:extLst>
          </p:cNvPr>
          <p:cNvSpPr/>
          <p:nvPr/>
        </p:nvSpPr>
        <p:spPr>
          <a:xfrm>
            <a:off x="8424064" y="3852960"/>
            <a:ext cx="1355820" cy="4548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18;p9">
            <a:extLst>
              <a:ext uri="{FF2B5EF4-FFF2-40B4-BE49-F238E27FC236}">
                <a16:creationId xmlns:a16="http://schemas.microsoft.com/office/drawing/2014/main" id="{1E07D2D8-F74F-4CA7-8670-D8A527C2149B}"/>
              </a:ext>
            </a:extLst>
          </p:cNvPr>
          <p:cNvSpPr/>
          <p:nvPr/>
        </p:nvSpPr>
        <p:spPr>
          <a:xfrm>
            <a:off x="8085527" y="4852640"/>
            <a:ext cx="1086678" cy="93719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4" name="Google Shape;219;p9">
            <a:extLst>
              <a:ext uri="{FF2B5EF4-FFF2-40B4-BE49-F238E27FC236}">
                <a16:creationId xmlns:a16="http://schemas.microsoft.com/office/drawing/2014/main" id="{30499B07-E35E-4472-95CB-4872F98B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1"/>
            <a:endCxn id="23" idx="3"/>
          </p:cNvCxnSpPr>
          <p:nvPr/>
        </p:nvCxnSpPr>
        <p:spPr>
          <a:xfrm flipH="1" flipV="1">
            <a:off x="9172205" y="5321235"/>
            <a:ext cx="682363" cy="49200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221;p9">
            <a:extLst>
              <a:ext uri="{FF2B5EF4-FFF2-40B4-BE49-F238E27FC236}">
                <a16:creationId xmlns:a16="http://schemas.microsoft.com/office/drawing/2014/main" id="{48180B2E-6197-48B4-8FF9-B7DF1746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0"/>
          </p:cNvCxnSpPr>
          <p:nvPr/>
        </p:nvCxnSpPr>
        <p:spPr>
          <a:xfrm>
            <a:off x="6854746" y="2476532"/>
            <a:ext cx="0" cy="636779"/>
          </a:xfrm>
          <a:prstGeom prst="straightConnector1">
            <a:avLst/>
          </a:pr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222;p9">
            <a:extLst>
              <a:ext uri="{FF2B5EF4-FFF2-40B4-BE49-F238E27FC236}">
                <a16:creationId xmlns:a16="http://schemas.microsoft.com/office/drawing/2014/main" id="{FEEB7ABE-AA93-4404-AE76-D7AB615E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0"/>
            <a:endCxn id="9" idx="2"/>
          </p:cNvCxnSpPr>
          <p:nvPr/>
        </p:nvCxnSpPr>
        <p:spPr>
          <a:xfrm flipH="1" flipV="1">
            <a:off x="6854746" y="4050501"/>
            <a:ext cx="1774120" cy="80213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7" name="Google Shape;223;p9">
            <a:extLst>
              <a:ext uri="{FF2B5EF4-FFF2-40B4-BE49-F238E27FC236}">
                <a16:creationId xmlns:a16="http://schemas.microsoft.com/office/drawing/2014/main" id="{9CE4104F-A5E8-4400-8095-5DA68518D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0449" y="2375548"/>
            <a:ext cx="1147748" cy="76916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0;p9">
            <a:extLst>
              <a:ext uri="{FF2B5EF4-FFF2-40B4-BE49-F238E27FC236}">
                <a16:creationId xmlns:a16="http://schemas.microsoft.com/office/drawing/2014/main" id="{52D434AD-FAD8-4C57-B810-A069DC1CD3E3}"/>
              </a:ext>
            </a:extLst>
          </p:cNvPr>
          <p:cNvSpPr/>
          <p:nvPr/>
        </p:nvSpPr>
        <p:spPr>
          <a:xfrm>
            <a:off x="9854568" y="5585813"/>
            <a:ext cx="1357391" cy="4548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4;p9">
            <a:extLst>
              <a:ext uri="{FF2B5EF4-FFF2-40B4-BE49-F238E27FC236}">
                <a16:creationId xmlns:a16="http://schemas.microsoft.com/office/drawing/2014/main" id="{AD3FFB19-D234-4EBC-B91D-D0376B14675F}"/>
              </a:ext>
            </a:extLst>
          </p:cNvPr>
          <p:cNvSpPr/>
          <p:nvPr/>
        </p:nvSpPr>
        <p:spPr>
          <a:xfrm>
            <a:off x="1045234" y="1395458"/>
            <a:ext cx="516835" cy="500383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30" name="Google Shape;225;p9">
            <a:extLst>
              <a:ext uri="{FF2B5EF4-FFF2-40B4-BE49-F238E27FC236}">
                <a16:creationId xmlns:a16="http://schemas.microsoft.com/office/drawing/2014/main" id="{EC3DBA52-5224-4DDA-9C1C-4F57E832E73F}"/>
              </a:ext>
            </a:extLst>
          </p:cNvPr>
          <p:cNvSpPr/>
          <p:nvPr/>
        </p:nvSpPr>
        <p:spPr>
          <a:xfrm>
            <a:off x="2054959" y="2997492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31" name="Google Shape;226;p9">
            <a:extLst>
              <a:ext uri="{FF2B5EF4-FFF2-40B4-BE49-F238E27FC236}">
                <a16:creationId xmlns:a16="http://schemas.microsoft.com/office/drawing/2014/main" id="{16715FA7-8574-48A2-8A27-76187BCCFECE}"/>
              </a:ext>
            </a:extLst>
          </p:cNvPr>
          <p:cNvSpPr/>
          <p:nvPr/>
        </p:nvSpPr>
        <p:spPr>
          <a:xfrm>
            <a:off x="1878653" y="4799935"/>
            <a:ext cx="1230519" cy="159936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227;p9">
            <a:extLst>
              <a:ext uri="{FF2B5EF4-FFF2-40B4-BE49-F238E27FC236}">
                <a16:creationId xmlns:a16="http://schemas.microsoft.com/office/drawing/2014/main" id="{16C4C6C5-ED3A-4369-B3DB-E3C8733B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8257" y="2696980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28;p9">
            <a:extLst>
              <a:ext uri="{FF2B5EF4-FFF2-40B4-BE49-F238E27FC236}">
                <a16:creationId xmlns:a16="http://schemas.microsoft.com/office/drawing/2014/main" id="{6ACD1ACE-3383-4382-AECF-88033F4D107A}"/>
              </a:ext>
            </a:extLst>
          </p:cNvPr>
          <p:cNvSpPr/>
          <p:nvPr/>
        </p:nvSpPr>
        <p:spPr>
          <a:xfrm>
            <a:off x="8066268" y="6070988"/>
            <a:ext cx="1319815" cy="4548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9;p9">
            <a:extLst>
              <a:ext uri="{FF2B5EF4-FFF2-40B4-BE49-F238E27FC236}">
                <a16:creationId xmlns:a16="http://schemas.microsoft.com/office/drawing/2014/main" id="{C5A9ACBF-6017-40B0-95FD-7FD95184ED37}"/>
              </a:ext>
            </a:extLst>
          </p:cNvPr>
          <p:cNvSpPr/>
          <p:nvPr/>
        </p:nvSpPr>
        <p:spPr>
          <a:xfrm>
            <a:off x="6360502" y="4796743"/>
            <a:ext cx="1086678" cy="5371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35" name="Google Shape;230;p9">
            <a:extLst>
              <a:ext uri="{FF2B5EF4-FFF2-40B4-BE49-F238E27FC236}">
                <a16:creationId xmlns:a16="http://schemas.microsoft.com/office/drawing/2014/main" id="{66CC2188-1148-4CAC-8EDD-86619DD7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01407" y="1884257"/>
            <a:ext cx="5010000" cy="210280"/>
          </a:xfrm>
          <a:prstGeom prst="straightConnector1">
            <a:avLst/>
          </a:prstGeom>
          <a:noFill/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231;p9">
            <a:extLst>
              <a:ext uri="{FF2B5EF4-FFF2-40B4-BE49-F238E27FC236}">
                <a16:creationId xmlns:a16="http://schemas.microsoft.com/office/drawing/2014/main" id="{04B814D4-DBFA-41EC-8620-AB2BF385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 flipV="1">
            <a:off x="3285478" y="3471387"/>
            <a:ext cx="3025929" cy="110519"/>
          </a:xfrm>
          <a:prstGeom prst="straightConnector1">
            <a:avLst/>
          </a:prstGeom>
          <a:noFill/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232;p9">
            <a:extLst>
              <a:ext uri="{FF2B5EF4-FFF2-40B4-BE49-F238E27FC236}">
                <a16:creationId xmlns:a16="http://schemas.microsoft.com/office/drawing/2014/main" id="{D9CB4182-B106-4FAF-9947-0B22CF695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1562069" y="3471387"/>
            <a:ext cx="492890" cy="425990"/>
          </a:xfrm>
          <a:prstGeom prst="straightConnector1">
            <a:avLst/>
          </a:prstGeom>
          <a:noFill/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" name="Google Shape;233;p9">
            <a:extLst>
              <a:ext uri="{FF2B5EF4-FFF2-40B4-BE49-F238E27FC236}">
                <a16:creationId xmlns:a16="http://schemas.microsoft.com/office/drawing/2014/main" id="{129347E4-0B86-4C00-8E8E-9B9E9275A256}"/>
              </a:ext>
            </a:extLst>
          </p:cNvPr>
          <p:cNvSpPr/>
          <p:nvPr/>
        </p:nvSpPr>
        <p:spPr>
          <a:xfrm>
            <a:off x="6392800" y="5826781"/>
            <a:ext cx="1086678" cy="5371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39" name="Google Shape;234;p9">
            <a:extLst>
              <a:ext uri="{FF2B5EF4-FFF2-40B4-BE49-F238E27FC236}">
                <a16:creationId xmlns:a16="http://schemas.microsoft.com/office/drawing/2014/main" id="{2AEBC1F9-63AC-451C-BA3B-335B0560D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34" idx="3"/>
          </p:cNvCxnSpPr>
          <p:nvPr/>
        </p:nvCxnSpPr>
        <p:spPr>
          <a:xfrm flipH="1" flipV="1">
            <a:off x="7447180" y="5065334"/>
            <a:ext cx="638347" cy="25590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235;p9">
            <a:extLst>
              <a:ext uri="{FF2B5EF4-FFF2-40B4-BE49-F238E27FC236}">
                <a16:creationId xmlns:a16="http://schemas.microsoft.com/office/drawing/2014/main" id="{21BA275A-0572-47C8-95E4-69733669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38" idx="3"/>
          </p:cNvCxnSpPr>
          <p:nvPr/>
        </p:nvCxnSpPr>
        <p:spPr>
          <a:xfrm flipH="1">
            <a:off x="7479478" y="5321235"/>
            <a:ext cx="606049" cy="77413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1" name="Google Shape;236;p9">
            <a:extLst>
              <a:ext uri="{FF2B5EF4-FFF2-40B4-BE49-F238E27FC236}">
                <a16:creationId xmlns:a16="http://schemas.microsoft.com/office/drawing/2014/main" id="{D41F73CC-C049-4276-AF93-0F99BB126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3" idx="1"/>
            <a:endCxn id="38" idx="3"/>
          </p:cNvCxnSpPr>
          <p:nvPr/>
        </p:nvCxnSpPr>
        <p:spPr>
          <a:xfrm flipH="1" flipV="1">
            <a:off x="7479478" y="6095372"/>
            <a:ext cx="586790" cy="20304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237;p9">
            <a:extLst>
              <a:ext uri="{FF2B5EF4-FFF2-40B4-BE49-F238E27FC236}">
                <a16:creationId xmlns:a16="http://schemas.microsoft.com/office/drawing/2014/main" id="{AD0C9433-4976-4778-ABCE-6A23B488E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1"/>
            <a:endCxn id="33" idx="3"/>
          </p:cNvCxnSpPr>
          <p:nvPr/>
        </p:nvCxnSpPr>
        <p:spPr>
          <a:xfrm flipH="1">
            <a:off x="9386083" y="5813243"/>
            <a:ext cx="468485" cy="48517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38;p9">
            <a:extLst>
              <a:ext uri="{FF2B5EF4-FFF2-40B4-BE49-F238E27FC236}">
                <a16:creationId xmlns:a16="http://schemas.microsoft.com/office/drawing/2014/main" id="{23B8E652-35D0-405B-95DD-318C3A80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96595" y="2151242"/>
            <a:ext cx="265561" cy="1217780"/>
          </a:xfrm>
          <a:prstGeom prst="straightConnector1">
            <a:avLst/>
          </a:prstGeom>
          <a:noFill/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240;p9">
            <a:extLst>
              <a:ext uri="{FF2B5EF4-FFF2-40B4-BE49-F238E27FC236}">
                <a16:creationId xmlns:a16="http://schemas.microsoft.com/office/drawing/2014/main" id="{A07FAC35-5D42-44D5-973F-81A755B58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5734" y="3346379"/>
            <a:ext cx="409500" cy="550998"/>
          </a:xfrm>
          <a:prstGeom prst="straightConnector1">
            <a:avLst/>
          </a:prstGeom>
          <a:noFill/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239;p9">
            <a:extLst>
              <a:ext uri="{FF2B5EF4-FFF2-40B4-BE49-F238E27FC236}">
                <a16:creationId xmlns:a16="http://schemas.microsoft.com/office/drawing/2014/main" id="{C3983EE3-1FDE-4271-8C4E-D482171F0720}"/>
              </a:ext>
            </a:extLst>
          </p:cNvPr>
          <p:cNvSpPr/>
          <p:nvPr/>
        </p:nvSpPr>
        <p:spPr>
          <a:xfrm>
            <a:off x="537910" y="1712682"/>
            <a:ext cx="848491" cy="438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2000"/>
          </a:p>
        </p:txBody>
      </p:sp>
      <p:cxnSp>
        <p:nvCxnSpPr>
          <p:cNvPr id="46" name="Google Shape;241;p9">
            <a:extLst>
              <a:ext uri="{FF2B5EF4-FFF2-40B4-BE49-F238E27FC236}">
                <a16:creationId xmlns:a16="http://schemas.microsoft.com/office/drawing/2014/main" id="{17DE5AB8-6FE4-4DDF-847A-9B1F7C735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54746" y="2476392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42;p9">
            <a:extLst>
              <a:ext uri="{FF2B5EF4-FFF2-40B4-BE49-F238E27FC236}">
                <a16:creationId xmlns:a16="http://schemas.microsoft.com/office/drawing/2014/main" id="{EB76ACF7-7FC7-4D60-94A7-422E1A11B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593640" y="2476392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43;p9">
            <a:extLst>
              <a:ext uri="{FF2B5EF4-FFF2-40B4-BE49-F238E27FC236}">
                <a16:creationId xmlns:a16="http://schemas.microsoft.com/office/drawing/2014/main" id="{50F1CF58-ED95-4D45-9DAE-FA52819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V="1">
            <a:off x="9779884" y="3762056"/>
            <a:ext cx="957940" cy="31833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" name="Google Shape;244;p9">
            <a:extLst>
              <a:ext uri="{FF2B5EF4-FFF2-40B4-BE49-F238E27FC236}">
                <a16:creationId xmlns:a16="http://schemas.microsoft.com/office/drawing/2014/main" id="{1B329F55-3B2F-4974-944A-B59B3D4E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8628866" y="4307820"/>
            <a:ext cx="473108" cy="54482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14;p9">
            <a:extLst>
              <a:ext uri="{FF2B5EF4-FFF2-40B4-BE49-F238E27FC236}">
                <a16:creationId xmlns:a16="http://schemas.microsoft.com/office/drawing/2014/main" id="{155E3D49-4D2C-4FA8-BA93-A440945C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68547" y="1245787"/>
            <a:ext cx="849758" cy="403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" name="Title 1">
            <a:extLst>
              <a:ext uri="{FF2B5EF4-FFF2-40B4-BE49-F238E27FC236}">
                <a16:creationId xmlns:a16="http://schemas.microsoft.com/office/drawing/2014/main" id="{8A71ACEB-F882-48B1-8C79-FCB5A5C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10" y="85887"/>
            <a:ext cx="10515600" cy="1006475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Django</a:t>
            </a:r>
            <a:r>
              <a:rPr lang="tr-T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Framework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6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179</Words>
  <Application>Microsoft Office PowerPoint</Application>
  <PresentationFormat>Widescreen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Open Sans</vt:lpstr>
      <vt:lpstr>Verdana</vt:lpstr>
      <vt:lpstr>Office Theme</vt:lpstr>
      <vt:lpstr>COSC 4353/6353 Software Design  Fuel Project </vt:lpstr>
      <vt:lpstr>Overall Web Application Topology </vt:lpstr>
      <vt:lpstr>PowerPoint Presentation</vt:lpstr>
      <vt:lpstr>Django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ÖZDEMİR</dc:creator>
  <cp:lastModifiedBy>Ali ÖZDEMİR</cp:lastModifiedBy>
  <cp:revision>24</cp:revision>
  <dcterms:created xsi:type="dcterms:W3CDTF">2021-07-26T16:41:52Z</dcterms:created>
  <dcterms:modified xsi:type="dcterms:W3CDTF">2021-11-26T17:58:38Z</dcterms:modified>
</cp:coreProperties>
</file>