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77" r:id="rId3"/>
    <p:sldId id="258" r:id="rId4"/>
    <p:sldId id="259" r:id="rId5"/>
    <p:sldId id="260" r:id="rId6"/>
    <p:sldId id="261" r:id="rId7"/>
    <p:sldId id="262" r:id="rId8"/>
    <p:sldId id="276" r:id="rId9"/>
    <p:sldId id="289" r:id="rId10"/>
    <p:sldId id="263" r:id="rId11"/>
    <p:sldId id="278" r:id="rId12"/>
    <p:sldId id="265" r:id="rId13"/>
    <p:sldId id="266" r:id="rId14"/>
    <p:sldId id="279" r:id="rId15"/>
    <p:sldId id="280" r:id="rId16"/>
    <p:sldId id="282" r:id="rId17"/>
    <p:sldId id="283" r:id="rId18"/>
    <p:sldId id="281" r:id="rId19"/>
    <p:sldId id="267" r:id="rId20"/>
    <p:sldId id="284" r:id="rId21"/>
    <p:sldId id="290" r:id="rId22"/>
    <p:sldId id="291" r:id="rId23"/>
    <p:sldId id="268" r:id="rId24"/>
    <p:sldId id="286" r:id="rId25"/>
    <p:sldId id="285" r:id="rId26"/>
    <p:sldId id="287" r:id="rId27"/>
    <p:sldId id="270" r:id="rId28"/>
    <p:sldId id="271" r:id="rId29"/>
    <p:sldId id="272" r:id="rId30"/>
    <p:sldId id="273" r:id="rId31"/>
    <p:sldId id="28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003399"/>
    <a:srgbClr val="0066CC"/>
    <a:srgbClr val="0033CC"/>
    <a:srgbClr val="000099"/>
    <a:srgbClr val="000066"/>
    <a:srgbClr val="0000CC"/>
    <a:srgbClr val="3333FF"/>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47" d="100"/>
          <a:sy n="147" d="100"/>
        </p:scale>
        <p:origin x="-58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60018442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60018442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600192f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600192f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ideo" Target="file:///C:\Users\user\Desktop\hdfc\VID-20230724-WA0026.mp4" TargetMode="External"/><Relationship Id="rId5" Type="http://schemas.openxmlformats.org/officeDocument/2006/relationships/image" Target="../media/image17.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ideo" Target="file:///C:\Users\user\Desktop\hdfc\VID-20230726-WA0016.mp4"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ideo" Target="file:///C:\Users\user\Desktop\hdfc\WhatsApp%20Video%202023-07-26%20at%2021.04.12.mp4" TargetMode="Externa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file:///C:\Users\user\Desktop\hdfc\Record_2023-07-20-19-07-28.mp4"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bankofbaroda.i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pnbindia.i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726332" y="421532"/>
            <a:ext cx="7815143" cy="12110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FF0000"/>
                </a:solidFill>
              </a:rPr>
              <a:t>Comprehensive Digital Marketing </a:t>
            </a:r>
            <a:endParaRPr sz="2900" b="1">
              <a:solidFill>
                <a:srgbClr val="FF0000"/>
              </a:solidFill>
            </a:endParaRPr>
          </a:p>
          <a:p>
            <a:pPr marL="0" lvl="0" indent="0" algn="ctr" rtl="0">
              <a:lnSpc>
                <a:spcPct val="115000"/>
              </a:lnSpc>
              <a:spcBef>
                <a:spcPts val="0"/>
              </a:spcBef>
              <a:spcAft>
                <a:spcPts val="0"/>
              </a:spcAft>
              <a:buNone/>
            </a:pPr>
            <a:r>
              <a:rPr lang="en-GB" sz="2900" b="1" dirty="0">
                <a:solidFill>
                  <a:srgbClr val="FF0000"/>
                </a:solidFill>
              </a:rPr>
              <a:t>Project Work</a:t>
            </a:r>
            <a:endParaRPr sz="2700">
              <a:solidFill>
                <a:srgbClr val="FF0000"/>
              </a:solidFill>
            </a:endParaRPr>
          </a:p>
        </p:txBody>
      </p:sp>
      <p:pic>
        <p:nvPicPr>
          <p:cNvPr id="4" name="Picture 3" descr="hdfc-bank-logo-e1357800186247.png"/>
          <p:cNvPicPr>
            <a:picLocks noChangeAspect="1"/>
          </p:cNvPicPr>
          <p:nvPr/>
        </p:nvPicPr>
        <p:blipFill>
          <a:blip r:embed="rId3"/>
          <a:stretch>
            <a:fillRect/>
          </a:stretch>
        </p:blipFill>
        <p:spPr>
          <a:xfrm>
            <a:off x="2321668" y="1757464"/>
            <a:ext cx="4910724" cy="244721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693907" y="0"/>
            <a:ext cx="7631263" cy="48548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chemeClr val="tx1"/>
                </a:solidFill>
              </a:rPr>
              <a:t>Part 3: Content Ideas and Marketing Strategies</a:t>
            </a:r>
            <a:endParaRPr sz="1700">
              <a:solidFill>
                <a:schemeClr val="tx1"/>
              </a:solidFill>
            </a:endParaRPr>
          </a:p>
        </p:txBody>
      </p:sp>
      <p:sp>
        <p:nvSpPr>
          <p:cNvPr id="98" name="Google Shape;98;p20"/>
          <p:cNvSpPr txBox="1"/>
          <p:nvPr/>
        </p:nvSpPr>
        <p:spPr>
          <a:xfrm>
            <a:off x="247213" y="324255"/>
            <a:ext cx="8818965" cy="40007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solidFill>
                  <a:schemeClr val="tx1"/>
                </a:solidFill>
              </a:rPr>
              <a:t>Content Idea Generation &amp; </a:t>
            </a:r>
            <a:r>
              <a:rPr lang="en-GB" b="1" dirty="0" smtClean="0">
                <a:solidFill>
                  <a:schemeClr val="tx1"/>
                </a:solidFill>
              </a:rPr>
              <a:t>Strategy:</a:t>
            </a:r>
            <a:r>
              <a:rPr lang="en-GB" dirty="0" smtClean="0">
                <a:solidFill>
                  <a:schemeClr val="tx1"/>
                </a:solidFill>
              </a:rPr>
              <a:t>platform that we are using are instagram,E-mail,facebook ads</a:t>
            </a:r>
            <a:endParaRPr>
              <a:solidFill>
                <a:schemeClr val="tx1"/>
              </a:solidFill>
            </a:endParaRPr>
          </a:p>
        </p:txBody>
      </p:sp>
      <p:graphicFrame>
        <p:nvGraphicFramePr>
          <p:cNvPr id="5" name="Table 4"/>
          <p:cNvGraphicFramePr>
            <a:graphicFrameLocks noGrp="1"/>
          </p:cNvGraphicFramePr>
          <p:nvPr/>
        </p:nvGraphicFramePr>
        <p:xfrm>
          <a:off x="0" y="716911"/>
          <a:ext cx="9144002" cy="4426589"/>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33709">
                <a:tc>
                  <a:txBody>
                    <a:bodyPr/>
                    <a:lstStyle/>
                    <a:p>
                      <a:r>
                        <a:rPr lang="en-US" dirty="0" smtClean="0"/>
                        <a:t>Saturday</a:t>
                      </a:r>
                      <a:endParaRPr lang="en-US" dirty="0"/>
                    </a:p>
                  </a:txBody>
                  <a:tcPr>
                    <a:solidFill>
                      <a:srgbClr val="C00000"/>
                    </a:solidFill>
                  </a:tcPr>
                </a:tc>
                <a:tc>
                  <a:txBody>
                    <a:bodyPr/>
                    <a:lstStyle/>
                    <a:p>
                      <a:r>
                        <a:rPr lang="en-US" dirty="0" smtClean="0"/>
                        <a:t>Sunday</a:t>
                      </a:r>
                      <a:endParaRPr lang="en-US" dirty="0"/>
                    </a:p>
                  </a:txBody>
                  <a:tcPr>
                    <a:solidFill>
                      <a:srgbClr val="C00000"/>
                    </a:solidFill>
                  </a:tcPr>
                </a:tc>
                <a:tc>
                  <a:txBody>
                    <a:bodyPr/>
                    <a:lstStyle/>
                    <a:p>
                      <a:r>
                        <a:rPr lang="en-US" dirty="0" smtClean="0"/>
                        <a:t>Monday</a:t>
                      </a:r>
                      <a:endParaRPr lang="en-US" dirty="0"/>
                    </a:p>
                  </a:txBody>
                  <a:tcPr>
                    <a:solidFill>
                      <a:srgbClr val="C00000"/>
                    </a:solidFill>
                  </a:tcPr>
                </a:tc>
                <a:tc>
                  <a:txBody>
                    <a:bodyPr/>
                    <a:lstStyle/>
                    <a:p>
                      <a:r>
                        <a:rPr lang="en-US" dirty="0" smtClean="0"/>
                        <a:t>Tuesday</a:t>
                      </a:r>
                      <a:endParaRPr lang="en-US" dirty="0"/>
                    </a:p>
                  </a:txBody>
                  <a:tcPr>
                    <a:solidFill>
                      <a:srgbClr val="C00000"/>
                    </a:solidFill>
                  </a:tcPr>
                </a:tc>
                <a:tc>
                  <a:txBody>
                    <a:bodyPr/>
                    <a:lstStyle/>
                    <a:p>
                      <a:r>
                        <a:rPr lang="en-US" baseline="0" dirty="0" smtClean="0"/>
                        <a:t>Wednes day</a:t>
                      </a:r>
                      <a:endParaRPr lang="en-US" dirty="0"/>
                    </a:p>
                  </a:txBody>
                  <a:tcPr>
                    <a:solidFill>
                      <a:srgbClr val="C00000"/>
                    </a:solidFill>
                  </a:tcPr>
                </a:tc>
                <a:tc>
                  <a:txBody>
                    <a:bodyPr/>
                    <a:lstStyle/>
                    <a:p>
                      <a:r>
                        <a:rPr lang="en-US" dirty="0" smtClean="0"/>
                        <a:t>Thursday</a:t>
                      </a:r>
                      <a:endParaRPr lang="en-US" dirty="0"/>
                    </a:p>
                  </a:txBody>
                  <a:tcPr>
                    <a:solidFill>
                      <a:srgbClr val="C00000"/>
                    </a:solidFill>
                  </a:tcPr>
                </a:tc>
                <a:tc>
                  <a:txBody>
                    <a:bodyPr/>
                    <a:lstStyle/>
                    <a:p>
                      <a:r>
                        <a:rPr lang="en-US" dirty="0" smtClean="0"/>
                        <a:t>Friday</a:t>
                      </a:r>
                      <a:endParaRPr lang="en-US" dirty="0"/>
                    </a:p>
                  </a:txBody>
                  <a:tcPr>
                    <a:solidFill>
                      <a:srgbClr val="C00000"/>
                    </a:solidFill>
                  </a:tcPr>
                </a:tc>
              </a:tr>
              <a:tr h="794126">
                <a:tc>
                  <a:txBody>
                    <a:bodyPr/>
                    <a:lstStyle/>
                    <a:p>
                      <a:r>
                        <a:rPr lang="en-US" sz="1600" dirty="0" smtClean="0"/>
                        <a:t>1</a:t>
                      </a:r>
                      <a:r>
                        <a:rPr lang="en-US" sz="800" dirty="0" smtClean="0"/>
                        <a:t>we posted</a:t>
                      </a:r>
                      <a:r>
                        <a:rPr lang="en-US" sz="800" baseline="0" dirty="0" smtClean="0"/>
                        <a:t> a post on instagram for brand awareness</a:t>
                      </a:r>
                      <a:endParaRPr lang="en-US" sz="800" dirty="0"/>
                    </a:p>
                  </a:txBody>
                  <a:tcPr>
                    <a:solidFill>
                      <a:srgbClr val="C00000"/>
                    </a:solidFill>
                  </a:tcPr>
                </a:tc>
                <a:tc>
                  <a:txBody>
                    <a:bodyPr/>
                    <a:lstStyle/>
                    <a:p>
                      <a:r>
                        <a:rPr lang="en-US" sz="1800" dirty="0" smtClean="0"/>
                        <a:t>2</a:t>
                      </a:r>
                      <a:endParaRPr lang="en-US" sz="1800" dirty="0"/>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sym typeface="Arial"/>
                        </a:rPr>
                        <a:t>3</a:t>
                      </a:r>
                      <a:r>
                        <a:rPr kumimoji="0" lang="en-US" sz="800" b="0" i="0" u="none" strike="noStrike" kern="0" cap="none" spc="0" normalizeH="0" baseline="0" noProof="0" dirty="0" smtClean="0">
                          <a:ln>
                            <a:noFill/>
                          </a:ln>
                          <a:solidFill>
                            <a:schemeClr val="tx1"/>
                          </a:solidFill>
                          <a:effectLst/>
                          <a:uLnTx/>
                          <a:uFillTx/>
                          <a:latin typeface="+mn-lt"/>
                          <a:ea typeface="+mn-ea"/>
                          <a:cs typeface="+mn-cs"/>
                          <a:sym typeface="Arial"/>
                        </a:rPr>
                        <a:t>Written a blog on the topic of opening a bank account </a:t>
                      </a:r>
                    </a:p>
                    <a:p>
                      <a:endParaRPr lang="en-US" dirty="0"/>
                    </a:p>
                  </a:txBody>
                  <a:tcPr>
                    <a:solidFill>
                      <a:srgbClr val="C00000"/>
                    </a:solidFill>
                  </a:tcPr>
                </a:tc>
                <a:tc>
                  <a:txBody>
                    <a:bodyPr/>
                    <a:lstStyle/>
                    <a:p>
                      <a:r>
                        <a:rPr lang="en-US" sz="2000" dirty="0" smtClean="0"/>
                        <a:t>4</a:t>
                      </a:r>
                      <a:endParaRPr lang="en-US" sz="2000" dirty="0"/>
                    </a:p>
                  </a:txBody>
                  <a:tcPr>
                    <a:solidFill>
                      <a:srgbClr val="C00000"/>
                    </a:solidFill>
                  </a:tcPr>
                </a:tc>
                <a:tc>
                  <a:txBody>
                    <a:bodyPr/>
                    <a:lstStyle/>
                    <a:p>
                      <a:r>
                        <a:rPr lang="en-US" sz="2000" dirty="0" smtClean="0"/>
                        <a:t>5</a:t>
                      </a:r>
                      <a:endParaRPr lang="en-US" sz="2000" dirty="0"/>
                    </a:p>
                  </a:txBody>
                  <a:tcPr>
                    <a:solidFill>
                      <a:srgbClr val="C00000"/>
                    </a:solidFill>
                  </a:tcPr>
                </a:tc>
                <a:tc>
                  <a:txBody>
                    <a:bodyPr/>
                    <a:lstStyle/>
                    <a:p>
                      <a:r>
                        <a:rPr lang="en-US" sz="800" dirty="0" smtClean="0"/>
                        <a:t>  </a:t>
                      </a:r>
                      <a:r>
                        <a:rPr lang="en-US" sz="1800" dirty="0" smtClean="0"/>
                        <a:t>6</a:t>
                      </a:r>
                      <a:r>
                        <a:rPr lang="en-US" sz="800" dirty="0" smtClean="0"/>
                        <a:t>Uploaded</a:t>
                      </a:r>
                      <a:r>
                        <a:rPr lang="en-US" sz="800" baseline="0" dirty="0" smtClean="0"/>
                        <a:t> a story on instagram  for targeting the customers trying to plan their trips</a:t>
                      </a:r>
                      <a:endParaRPr lang="en-US" sz="800" dirty="0"/>
                    </a:p>
                  </a:txBody>
                  <a:tcPr>
                    <a:solidFill>
                      <a:srgbClr val="C00000"/>
                    </a:solidFill>
                  </a:tcPr>
                </a:tc>
                <a:tc>
                  <a:txBody>
                    <a:bodyPr/>
                    <a:lstStyle/>
                    <a:p>
                      <a:r>
                        <a:rPr lang="en-US" sz="2000" dirty="0" smtClean="0"/>
                        <a:t>7</a:t>
                      </a:r>
                      <a:r>
                        <a:rPr lang="en-US" sz="800" dirty="0" smtClean="0"/>
                        <a:t>BLOG on SMBS  and deeper collaboration with fintechs</a:t>
                      </a:r>
                      <a:endParaRPr lang="en-US" sz="800" dirty="0"/>
                    </a:p>
                  </a:txBody>
                  <a:tcPr>
                    <a:solidFill>
                      <a:srgbClr val="C00000"/>
                    </a:solidFill>
                  </a:tcPr>
                </a:tc>
              </a:tr>
              <a:tr h="676478">
                <a:tc>
                  <a:txBody>
                    <a:bodyPr/>
                    <a:lstStyle/>
                    <a:p>
                      <a:r>
                        <a:rPr lang="en-US" sz="2000" dirty="0" smtClean="0"/>
                        <a:t>8</a:t>
                      </a:r>
                      <a:r>
                        <a:rPr lang="en-US" sz="800" dirty="0" smtClean="0"/>
                        <a:t>Uploaded a video on instagram for brand awareness</a:t>
                      </a:r>
                      <a:endParaRPr lang="en-US" sz="800" dirty="0"/>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9</a:t>
                      </a:r>
                      <a:r>
                        <a:rPr lang="en-US" sz="800" dirty="0" smtClean="0"/>
                        <a:t>we </a:t>
                      </a:r>
                      <a:r>
                        <a:rPr lang="en-US" sz="800" dirty="0" smtClean="0">
                          <a:solidFill>
                            <a:schemeClr val="tx1"/>
                          </a:solidFill>
                        </a:rPr>
                        <a:t>posted</a:t>
                      </a:r>
                      <a:r>
                        <a:rPr kumimoji="0" lang="en-US" sz="800" b="0" i="0" u="none" strike="noStrike" kern="0" cap="none" spc="0" normalizeH="0" baseline="0" noProof="0" dirty="0" smtClean="0">
                          <a:ln>
                            <a:noFill/>
                          </a:ln>
                          <a:solidFill>
                            <a:schemeClr val="tx1"/>
                          </a:solidFill>
                          <a:effectLst/>
                          <a:uLnTx/>
                          <a:uFillTx/>
                          <a:latin typeface="+mn-lt"/>
                          <a:ea typeface="+mn-ea"/>
                          <a:cs typeface="+mn-cs"/>
                          <a:sym typeface="Arial"/>
                        </a:rPr>
                        <a:t>post on instagram for public awareness</a:t>
                      </a:r>
                      <a:endParaRPr lang="en-US" sz="2000" dirty="0">
                        <a:solidFill>
                          <a:schemeClr val="tx1"/>
                        </a:solidFill>
                      </a:endParaRPr>
                    </a:p>
                  </a:txBody>
                  <a:tcPr>
                    <a:solidFill>
                      <a:srgbClr val="C00000"/>
                    </a:solidFill>
                  </a:tcPr>
                </a:tc>
                <a:tc>
                  <a:txBody>
                    <a:bodyPr/>
                    <a:lstStyle/>
                    <a:p>
                      <a:r>
                        <a:rPr lang="en-US" sz="1800" dirty="0" smtClean="0"/>
                        <a:t>10</a:t>
                      </a:r>
                      <a:endParaRPr lang="en-US" sz="800" dirty="0"/>
                    </a:p>
                  </a:txBody>
                  <a:tcPr>
                    <a:solidFill>
                      <a:srgbClr val="C00000"/>
                    </a:solidFill>
                  </a:tcPr>
                </a:tc>
                <a:tc>
                  <a:txBody>
                    <a:bodyPr/>
                    <a:lstStyle/>
                    <a:p>
                      <a:r>
                        <a:rPr lang="en-US" sz="1600" dirty="0" smtClean="0"/>
                        <a:t>11</a:t>
                      </a:r>
                      <a:r>
                        <a:rPr lang="en-US" sz="800" dirty="0" smtClean="0"/>
                        <a:t>posted a story on instagram for the</a:t>
                      </a:r>
                      <a:r>
                        <a:rPr lang="en-US" sz="800" baseline="0" dirty="0" smtClean="0"/>
                        <a:t> knowledge of offer given by us</a:t>
                      </a:r>
                      <a:endParaRPr lang="en-US" sz="800" dirty="0"/>
                    </a:p>
                  </a:txBody>
                  <a:tcPr>
                    <a:solidFill>
                      <a:srgbClr val="C00000"/>
                    </a:solidFill>
                  </a:tcPr>
                </a:tc>
                <a:tc>
                  <a:txBody>
                    <a:bodyPr/>
                    <a:lstStyle/>
                    <a:p>
                      <a:r>
                        <a:rPr lang="en-US" sz="1800" dirty="0" smtClean="0"/>
                        <a:t>12</a:t>
                      </a:r>
                      <a:endParaRPr lang="en-US" sz="1800" dirty="0"/>
                    </a:p>
                  </a:txBody>
                  <a:tcPr>
                    <a:solidFill>
                      <a:srgbClr val="C00000"/>
                    </a:solidFill>
                  </a:tcPr>
                </a:tc>
                <a:tc>
                  <a:txBody>
                    <a:bodyPr/>
                    <a:lstStyle/>
                    <a:p>
                      <a:r>
                        <a:rPr lang="en-US" sz="1600" dirty="0" smtClean="0"/>
                        <a:t>13</a:t>
                      </a:r>
                      <a:r>
                        <a:rPr lang="en-US" sz="800" dirty="0" smtClean="0"/>
                        <a:t>Posted</a:t>
                      </a:r>
                      <a:r>
                        <a:rPr lang="en-US" sz="800" baseline="0" dirty="0" smtClean="0"/>
                        <a:t> a post on instagram on our brand success stories</a:t>
                      </a:r>
                      <a:endParaRPr lang="en-US" sz="800" dirty="0"/>
                    </a:p>
                  </a:txBody>
                  <a:tcPr>
                    <a:solidFill>
                      <a:srgbClr val="C00000"/>
                    </a:solidFill>
                  </a:tcPr>
                </a:tc>
                <a:tc>
                  <a:txBody>
                    <a:bodyPr/>
                    <a:lstStyle/>
                    <a:p>
                      <a:r>
                        <a:rPr lang="en-US" sz="1800" dirty="0" smtClean="0"/>
                        <a:t>14</a:t>
                      </a:r>
                      <a:endParaRPr lang="en-US" sz="1800" dirty="0"/>
                    </a:p>
                  </a:txBody>
                  <a:tcPr>
                    <a:solidFill>
                      <a:srgbClr val="C00000"/>
                    </a:solidFill>
                  </a:tcPr>
                </a:tc>
              </a:tr>
              <a:tr h="823538">
                <a:tc>
                  <a:txBody>
                    <a:bodyPr/>
                    <a:lstStyle/>
                    <a:p>
                      <a:r>
                        <a:rPr lang="en-US" sz="1600" dirty="0" smtClean="0"/>
                        <a:t>15</a:t>
                      </a:r>
                      <a:r>
                        <a:rPr lang="en-US" sz="800" dirty="0" smtClean="0"/>
                        <a:t>Uploaded</a:t>
                      </a:r>
                      <a:r>
                        <a:rPr lang="en-US" sz="800" baseline="0" dirty="0" smtClean="0"/>
                        <a:t> a video on instagram on occation of rakshabandhan offers</a:t>
                      </a:r>
                      <a:endParaRPr lang="en-US" sz="800" dirty="0"/>
                    </a:p>
                  </a:txBody>
                  <a:tcPr>
                    <a:solidFill>
                      <a:srgbClr val="C00000"/>
                    </a:solidFill>
                  </a:tcPr>
                </a:tc>
                <a:tc>
                  <a:txBody>
                    <a:bodyPr/>
                    <a:lstStyle/>
                    <a:p>
                      <a:r>
                        <a:rPr lang="en-US" sz="1800" dirty="0" smtClean="0"/>
                        <a:t>16</a:t>
                      </a:r>
                      <a:r>
                        <a:rPr lang="en-US" sz="800" dirty="0" smtClean="0"/>
                        <a:t>BLOG for  fast faced world of finance</a:t>
                      </a:r>
                      <a:endParaRPr lang="en-US" sz="800" dirty="0"/>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smtClean="0"/>
                        <a:t> </a:t>
                      </a:r>
                      <a:r>
                        <a:rPr lang="en-US" sz="1800" dirty="0" smtClean="0"/>
                        <a:t>17</a:t>
                      </a:r>
                      <a:r>
                        <a:rPr lang="en-US" sz="800" dirty="0" smtClean="0"/>
                        <a:t>posted a story on instagram for the</a:t>
                      </a:r>
                      <a:r>
                        <a:rPr lang="en-US" sz="800" baseline="0" dirty="0" smtClean="0"/>
                        <a:t> knowledge of offer given by us</a:t>
                      </a:r>
                      <a:endParaRPr lang="en-US" sz="80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800" dirty="0"/>
                    </a:p>
                  </a:txBody>
                  <a:tcPr>
                    <a:solidFill>
                      <a:srgbClr val="C00000"/>
                    </a:solidFill>
                  </a:tcPr>
                </a:tc>
                <a:tc>
                  <a:txBody>
                    <a:bodyPr/>
                    <a:lstStyle/>
                    <a:p>
                      <a:r>
                        <a:rPr lang="en-US" sz="1800" dirty="0" smtClean="0"/>
                        <a:t>18</a:t>
                      </a:r>
                      <a:endParaRPr lang="en-US" sz="1800" dirty="0"/>
                    </a:p>
                  </a:txBody>
                  <a:tcPr>
                    <a:solidFill>
                      <a:srgbClr val="C00000"/>
                    </a:solidFill>
                  </a:tcPr>
                </a:tc>
                <a:tc>
                  <a:txBody>
                    <a:bodyPr/>
                    <a:lstStyle/>
                    <a:p>
                      <a:r>
                        <a:rPr lang="en-US" sz="1800" dirty="0" smtClean="0"/>
                        <a:t>19</a:t>
                      </a:r>
                      <a:r>
                        <a:rPr lang="en-US" sz="800" dirty="0" smtClean="0"/>
                        <a:t>we posted a post on instagram</a:t>
                      </a:r>
                      <a:r>
                        <a:rPr lang="en-US" sz="800" baseline="0" dirty="0" smtClean="0"/>
                        <a:t> on encouraging the business</a:t>
                      </a:r>
                      <a:endParaRPr lang="en-US" sz="1800" dirty="0"/>
                    </a:p>
                  </a:txBody>
                  <a:tcPr>
                    <a:solidFill>
                      <a:srgbClr val="C00000"/>
                    </a:solidFill>
                  </a:tcPr>
                </a:tc>
                <a:tc>
                  <a:txBody>
                    <a:bodyPr/>
                    <a:lstStyle/>
                    <a:p>
                      <a:r>
                        <a:rPr lang="en-US" sz="1800" dirty="0" smtClean="0"/>
                        <a:t>20</a:t>
                      </a:r>
                      <a:endParaRPr lang="en-US" sz="1800" dirty="0"/>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21</a:t>
                      </a:r>
                      <a:r>
                        <a:rPr lang="en-US" sz="800" dirty="0" smtClean="0"/>
                        <a:t>we</a:t>
                      </a:r>
                      <a:r>
                        <a:rPr lang="en-US" sz="1400" dirty="0" smtClean="0"/>
                        <a:t> </a:t>
                      </a:r>
                      <a:r>
                        <a:rPr lang="en-US" sz="800" dirty="0" smtClean="0"/>
                        <a:t>posted</a:t>
                      </a:r>
                      <a:r>
                        <a:rPr lang="en-US" sz="800" baseline="0" dirty="0" smtClean="0"/>
                        <a:t> a post on instagram for brand awareness</a:t>
                      </a:r>
                      <a:endParaRPr lang="en-US" sz="800" dirty="0" smtClean="0"/>
                    </a:p>
                    <a:p>
                      <a:endParaRPr lang="en-US" dirty="0"/>
                    </a:p>
                  </a:txBody>
                  <a:tcPr>
                    <a:solidFill>
                      <a:srgbClr val="C00000"/>
                    </a:solidFill>
                  </a:tcPr>
                </a:tc>
              </a:tr>
              <a:tr h="794126">
                <a:tc>
                  <a:txBody>
                    <a:bodyPr/>
                    <a:lstStyle/>
                    <a:p>
                      <a:r>
                        <a:rPr lang="en-US" dirty="0" smtClean="0"/>
                        <a:t> 22</a:t>
                      </a:r>
                      <a:r>
                        <a:rPr lang="en-US" sz="800" dirty="0" smtClean="0"/>
                        <a:t>started</a:t>
                      </a:r>
                      <a:r>
                        <a:rPr lang="en-US" sz="800" baseline="0" dirty="0" smtClean="0"/>
                        <a:t> a ad campaign on facebook for brand awareness</a:t>
                      </a:r>
                      <a:endParaRPr lang="en-US" dirty="0"/>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23</a:t>
                      </a:r>
                      <a:r>
                        <a:rPr lang="en-US" sz="800" dirty="0" smtClean="0"/>
                        <a:t>started</a:t>
                      </a:r>
                      <a:r>
                        <a:rPr lang="en-US" sz="800" baseline="0" dirty="0" smtClean="0"/>
                        <a:t> a ad campaign on facebook for lead generation</a:t>
                      </a:r>
                      <a:endParaRPr lang="en-US" sz="800" dirty="0" smtClean="0"/>
                    </a:p>
                    <a:p>
                      <a:endParaRPr lang="en-US" dirty="0"/>
                    </a:p>
                  </a:txBody>
                  <a:tcPr>
                    <a:solidFill>
                      <a:srgbClr val="C00000"/>
                    </a:solidFill>
                  </a:tcPr>
                </a:tc>
                <a:tc>
                  <a:txBody>
                    <a:bodyPr/>
                    <a:lstStyle/>
                    <a:p>
                      <a:r>
                        <a:rPr lang="en-US" sz="1800" dirty="0" smtClean="0"/>
                        <a:t>24</a:t>
                      </a:r>
                      <a:endParaRPr lang="en-US" sz="1800" dirty="0"/>
                    </a:p>
                  </a:txBody>
                  <a:tcPr>
                    <a:solidFill>
                      <a:srgbClr val="C00000"/>
                    </a:solidFill>
                  </a:tcPr>
                </a:tc>
                <a:tc>
                  <a:txBody>
                    <a:bodyPr/>
                    <a:lstStyle/>
                    <a:p>
                      <a:r>
                        <a:rPr lang="en-US" sz="1800" dirty="0" smtClean="0"/>
                        <a:t>25</a:t>
                      </a:r>
                      <a:endParaRPr lang="en-US" sz="1800" dirty="0"/>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sym typeface="Arial"/>
                        </a:rPr>
                        <a:t>26</a:t>
                      </a:r>
                      <a:r>
                        <a:rPr kumimoji="0" lang="en-US" sz="800" b="0" i="0" u="none" strike="noStrike" kern="0" cap="none" spc="0" normalizeH="0" baseline="0" noProof="0" dirty="0" smtClean="0">
                          <a:ln>
                            <a:noFill/>
                          </a:ln>
                          <a:solidFill>
                            <a:schemeClr val="tx1"/>
                          </a:solidFill>
                          <a:effectLst/>
                          <a:uLnTx/>
                          <a:uFillTx/>
                          <a:latin typeface="+mn-lt"/>
                          <a:ea typeface="+mn-ea"/>
                          <a:cs typeface="+mn-cs"/>
                          <a:sym typeface="Arial"/>
                        </a:rPr>
                        <a:t>Writtten a blog on opening a bank account in instagram</a:t>
                      </a:r>
                    </a:p>
                    <a:p>
                      <a:endParaRPr lang="en-US" dirty="0"/>
                    </a:p>
                  </a:txBody>
                  <a:tcPr>
                    <a:solidFill>
                      <a:srgbClr val="C00000"/>
                    </a:solidFill>
                  </a:tcPr>
                </a:tc>
                <a:tc>
                  <a:txBody>
                    <a:bodyPr/>
                    <a:lstStyle/>
                    <a:p>
                      <a:r>
                        <a:rPr lang="en-US" sz="1800" dirty="0" smtClean="0"/>
                        <a:t>27</a:t>
                      </a:r>
                      <a:endParaRPr lang="en-US" sz="1800" dirty="0"/>
                    </a:p>
                  </a:txBody>
                  <a:tcPr>
                    <a:solidFill>
                      <a:srgbClr val="C00000"/>
                    </a:solidFill>
                  </a:tcPr>
                </a:tc>
                <a:tc>
                  <a:txBody>
                    <a:bodyPr/>
                    <a:lstStyle/>
                    <a:p>
                      <a:r>
                        <a:rPr lang="en-US" sz="800" dirty="0" smtClean="0"/>
                        <a:t>Started</a:t>
                      </a:r>
                      <a:r>
                        <a:rPr lang="en-US" sz="800" baseline="0" dirty="0" smtClean="0"/>
                        <a:t> an email campain for brand awareness</a:t>
                      </a:r>
                      <a:endParaRPr lang="en-US" sz="800" dirty="0"/>
                    </a:p>
                  </a:txBody>
                  <a:tcPr>
                    <a:solidFill>
                      <a:srgbClr val="C00000"/>
                    </a:solidFill>
                  </a:tcPr>
                </a:tc>
              </a:tr>
              <a:tr h="764714">
                <a:tc>
                  <a:txBody>
                    <a:bodyPr/>
                    <a:lstStyle/>
                    <a:p>
                      <a:r>
                        <a:rPr lang="en-US" sz="1800" dirty="0" smtClean="0"/>
                        <a:t>29</a:t>
                      </a:r>
                      <a:endParaRPr lang="en-US" sz="1800" dirty="0"/>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sym typeface="Arial"/>
                        </a:rPr>
                        <a:t>30</a:t>
                      </a:r>
                      <a:r>
                        <a:rPr kumimoji="0" lang="en-US" sz="800" b="0" i="0" u="none" strike="noStrike" kern="0" cap="none" spc="0" normalizeH="0" baseline="0" noProof="0" dirty="0" smtClean="0">
                          <a:ln>
                            <a:noFill/>
                          </a:ln>
                          <a:solidFill>
                            <a:schemeClr val="tx1"/>
                          </a:solidFill>
                          <a:effectLst/>
                          <a:uLnTx/>
                          <a:uFillTx/>
                          <a:latin typeface="+mn-lt"/>
                          <a:ea typeface="+mn-ea"/>
                          <a:cs typeface="+mn-cs"/>
                          <a:sym typeface="Arial"/>
                        </a:rPr>
                        <a:t>Started an email campain for brand led generation</a:t>
                      </a:r>
                    </a:p>
                    <a:p>
                      <a:endParaRPr lang="en-US" dirty="0"/>
                    </a:p>
                  </a:txBody>
                  <a:tcPr>
                    <a:solidFill>
                      <a:srgbClr val="C00000"/>
                    </a:solidFill>
                  </a:tcPr>
                </a:tc>
                <a:tc>
                  <a:txBody>
                    <a:bodyPr/>
                    <a:lstStyle/>
                    <a:p>
                      <a:r>
                        <a:rPr lang="en-US" sz="1800" dirty="0" smtClean="0"/>
                        <a:t>31</a:t>
                      </a:r>
                      <a:endParaRPr lang="en-US" sz="1800"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85" y="347749"/>
            <a:ext cx="8520600" cy="572700"/>
          </a:xfrm>
        </p:spPr>
        <p:txBody>
          <a:bodyPr>
            <a:normAutofit fontScale="90000"/>
          </a:bodyPr>
          <a:lstStyle/>
          <a:p>
            <a:pPr lvl="0"/>
            <a:r>
              <a:rPr lang="en-US" b="1" dirty="0" smtClean="0">
                <a:solidFill>
                  <a:srgbClr val="FF0000"/>
                </a:solidFill>
              </a:rPr>
              <a:t>Part 3: </a:t>
            </a:r>
            <a:r>
              <a:rPr lang="en-US" b="1" dirty="0" smtClean="0">
                <a:solidFill>
                  <a:schemeClr val="tx1"/>
                </a:solidFill>
              </a:rPr>
              <a:t>Content Ideas and Marketing Strategies</a:t>
            </a:r>
            <a:br>
              <a:rPr lang="en-US" b="1" dirty="0" smtClean="0">
                <a:solidFill>
                  <a:schemeClr val="tx1"/>
                </a:solidFill>
              </a:rPr>
            </a:br>
            <a:r>
              <a:rPr lang="en-US" sz="1200" b="1" dirty="0" smtClean="0">
                <a:solidFill>
                  <a:schemeClr val="tx1"/>
                </a:solidFill>
              </a:rPr>
              <a:t>challenge faced by us on this process</a:t>
            </a:r>
            <a:r>
              <a:rPr lang="en-US" dirty="0" smtClean="0">
                <a:solidFill>
                  <a:schemeClr val="tx1"/>
                </a:solidFill>
              </a:rPr>
              <a:t/>
            </a:r>
            <a:br>
              <a:rPr lang="en-US" dirty="0" smtClean="0">
                <a:solidFill>
                  <a:schemeClr val="tx1"/>
                </a:solidFill>
              </a:rPr>
            </a:br>
            <a:endParaRPr lang="en-US" dirty="0"/>
          </a:p>
        </p:txBody>
      </p:sp>
      <p:sp>
        <p:nvSpPr>
          <p:cNvPr id="3" name="Text Placeholder 2"/>
          <p:cNvSpPr>
            <a:spLocks noGrp="1"/>
          </p:cNvSpPr>
          <p:nvPr>
            <p:ph type="body" idx="1"/>
          </p:nvPr>
        </p:nvSpPr>
        <p:spPr>
          <a:xfrm>
            <a:off x="298730" y="1178416"/>
            <a:ext cx="8520600" cy="3416400"/>
          </a:xfrm>
        </p:spPr>
        <p:txBody>
          <a:bodyPr>
            <a:normAutofit fontScale="25000" lnSpcReduction="20000"/>
          </a:bodyPr>
          <a:lstStyle/>
          <a:p>
            <a:pPr fontAlgn="ctr"/>
            <a:r>
              <a:rPr lang="en-US" sz="4000" dirty="0" smtClean="0">
                <a:solidFill>
                  <a:schemeClr val="tx1"/>
                </a:solidFill>
              </a:rPr>
              <a:t>When creating content ideas and marketing strategies for HDFC Bank's digital marketing, several challenges were  encountered. One challenge is ensuring that the content is relevant and engaging to the target audience. This requires thorough market research and understanding of customer preferences and needs. Another challenge is standing out in a crowded digital space. With numerous banks and financial institutions vying for customers' attention, it is important to create unique and compelling content that sets HDFC Bank apart from its competitors. Additionally, ensuring that the content is optimized for search engines and social media platforms can be a challenge. This requires knowledge of SEO techniques and social media algorithms to increase visibility and reach. One lesson learned is the importance of data analysis in digital marketing. By analyzing data on customer behavior, engagement rates, and conversion rates, marketers can gain insights into what content resonates with their audience and make informed decisions on future content strategies. Another lesson is the need for continuous experimentation and adaptation. Digital marketing is a dynamic field, and what works today may not work tomorrow. By constantly testing different content ideas and strategies, marketers can identify what resonates best with their audience and make necessary When creating content ideas and marketing strategies for HDFC Bank's digital marketing, several challenges may be encountered. One challenge is ensuring that the content is relevant and engaging to the target audience. This requires thorough market research and understanding of customer preferences and needs. Another challenge is standing out in a crowded digital space. With numerous banks and financial institutions vying for customers' attention, it is important to create unique and compelling content that sets HDFC Bank apart from its competitors. Additionally, ensuring that the content is optimized for search engines and social media platforms can be a challenge. This requires knowledge of SEO techniques and social media algorithms to increase visibility and reach. One lesson learned is the importance of data analysis in digital marketing. By analyzing data on customer behavior, engagement rates, and conversion rates, marketers can gain insights into what content resonates with their audience and make informed decisions on future content strategies. Another lesson is the need for continuous experimentation and adaptation. Digital marketing is a dynamic field, and what works today may not work tomorrow. By constantly testing different content ideas and strategies, marketers can identify what resonates best with their audience and make necessary adjustments. Overall, digital marketing for HDFC Bank requires a deep understanding of the target audience, creativity in content creation, optimization for search engines and social media platforms, data analysis, and a willingness to adapt and experiment. By embracing these challenges and lessons, HDFC Bank can effectively reach and engage its customers in the digital space.</a:t>
            </a:r>
          </a:p>
          <a:p>
            <a:pPr fontAlgn="ctr"/>
            <a:r>
              <a:rPr lang="en-US" sz="4000" dirty="0" smtClean="0">
                <a:solidFill>
                  <a:schemeClr val="tx1"/>
                </a:solidFill>
              </a:rPr>
              <a:t/>
            </a:r>
            <a:br>
              <a:rPr lang="en-US" sz="4000" dirty="0" smtClean="0">
                <a:solidFill>
                  <a:schemeClr val="tx1"/>
                </a:solidFill>
              </a:rPr>
            </a:br>
            <a:r>
              <a:rPr lang="en-US" dirty="0" smtClean="0"/>
              <a:t>. Overall, digital marketing for HDFC Bank requires a deep understanding of the target audience, creativity in content creation, optimization for search engines and social media platforms, data analysis, and a willingness to adapt and experiment. By embracing these challenges and lessons, HDFC Bank can effectively reach and engage its customers in the digital space.10:12 AM</a:t>
            </a:r>
          </a:p>
          <a:p>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8015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C00000"/>
                </a:solidFill>
              </a:rPr>
              <a:t>Part 4: </a:t>
            </a:r>
            <a:r>
              <a:rPr lang="en-GB" b="1" dirty="0">
                <a:solidFill>
                  <a:schemeClr val="tx1"/>
                </a:solidFill>
              </a:rPr>
              <a:t>Content Creation and </a:t>
            </a:r>
            <a:r>
              <a:rPr lang="en-GB" b="1" dirty="0" smtClean="0">
                <a:solidFill>
                  <a:schemeClr val="tx1"/>
                </a:solidFill>
              </a:rPr>
              <a:t>Creation  </a:t>
            </a:r>
            <a:r>
              <a:rPr lang="en-GB" b="1" dirty="0">
                <a:solidFill>
                  <a:schemeClr val="tx1"/>
                </a:solidFill>
              </a:rPr>
              <a:t>(Post creations, Designs/Video Editing, Ad Campaigns over Social Media and Email Ideation and Creation) </a:t>
            </a:r>
            <a:endParaRPr>
              <a:solidFill>
                <a:schemeClr val="tx1"/>
              </a:solidFill>
            </a:endParaRPr>
          </a:p>
        </p:txBody>
      </p:sp>
      <p:sp>
        <p:nvSpPr>
          <p:cNvPr id="110" name="Google Shape;110;p22"/>
          <p:cNvSpPr txBox="1"/>
          <p:nvPr/>
        </p:nvSpPr>
        <p:spPr>
          <a:xfrm>
            <a:off x="478200" y="1392050"/>
            <a:ext cx="81876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rgbClr val="C00000"/>
                </a:solidFill>
              </a:rPr>
              <a:t>Post Creation: </a:t>
            </a:r>
            <a:endParaRPr b="1">
              <a:solidFill>
                <a:srgbClr val="C00000"/>
              </a:solidFill>
            </a:endParaRPr>
          </a:p>
          <a:p>
            <a:pPr marL="457200" lvl="0" indent="-317500" algn="l" rtl="0">
              <a:spcBef>
                <a:spcPts val="0"/>
              </a:spcBef>
              <a:spcAft>
                <a:spcPts val="0"/>
              </a:spcAft>
              <a:buSzPts val="1400"/>
              <a:buChar char="●"/>
            </a:pPr>
            <a:r>
              <a:rPr lang="en-GB" b="1" dirty="0">
                <a:solidFill>
                  <a:schemeClr val="tx1"/>
                </a:solidFill>
              </a:rPr>
              <a:t>Select Content Categories:</a:t>
            </a:r>
            <a:r>
              <a:rPr lang="en-GB" dirty="0">
                <a:solidFill>
                  <a:schemeClr val="tx1"/>
                </a:solidFill>
              </a:rPr>
              <a:t> </a:t>
            </a:r>
            <a:r>
              <a:rPr lang="en-GB" dirty="0" smtClean="0">
                <a:solidFill>
                  <a:schemeClr val="tx1"/>
                </a:solidFill>
              </a:rPr>
              <a:t>Content that we have chosen reflects on giving awareness to the public by educating how to respond on frauds, financial serves for startups ,giving information about our offers to grab the traffic.</a:t>
            </a:r>
            <a:endParaRPr/>
          </a:p>
          <a:p>
            <a:pPr marL="0" lvl="0" indent="0" algn="l" rtl="0">
              <a:spcBef>
                <a:spcPts val="0"/>
              </a:spcBef>
              <a:spcAft>
                <a:spcPts val="0"/>
              </a:spcAft>
              <a:buNone/>
            </a:pPr>
            <a:endParaRPr/>
          </a:p>
          <a:p>
            <a:pPr marL="0" lvl="0" indent="0" algn="l" rtl="0">
              <a:spcBef>
                <a:spcPts val="0"/>
              </a:spcBef>
              <a:spcAft>
                <a:spcPts val="0"/>
              </a:spcAft>
              <a:buNone/>
            </a:pPr>
            <a:r>
              <a:rPr lang="en-GB" dirty="0">
                <a:solidFill>
                  <a:srgbClr val="C00000"/>
                </a:solidFill>
              </a:rPr>
              <a:t>Format </a:t>
            </a:r>
            <a:r>
              <a:rPr lang="en-GB" dirty="0" smtClean="0">
                <a:solidFill>
                  <a:srgbClr val="C00000"/>
                </a:solidFill>
              </a:rPr>
              <a:t>1: </a:t>
            </a:r>
            <a:r>
              <a:rPr lang="en-GB" dirty="0" smtClean="0">
                <a:solidFill>
                  <a:schemeClr val="tx1"/>
                </a:solidFill>
              </a:rPr>
              <a:t>We have chosen a blog article on opening a bank account easily</a:t>
            </a:r>
            <a:endParaRPr>
              <a:solidFill>
                <a:srgbClr val="C00000"/>
              </a:solidFill>
            </a:endParaRPr>
          </a:p>
          <a:p>
            <a:pPr marL="0" lvl="0" indent="0" algn="l" rtl="0">
              <a:spcBef>
                <a:spcPts val="0"/>
              </a:spcBef>
              <a:spcAft>
                <a:spcPts val="0"/>
              </a:spcAft>
              <a:buNone/>
            </a:pPr>
            <a:endParaRPr/>
          </a:p>
          <a:p>
            <a:pPr marL="0" lvl="0" indent="0" algn="l" rtl="0">
              <a:spcBef>
                <a:spcPts val="0"/>
              </a:spcBef>
              <a:spcAft>
                <a:spcPts val="0"/>
              </a:spcAft>
              <a:buNone/>
            </a:pPr>
            <a:r>
              <a:rPr lang="en-GB" dirty="0">
                <a:solidFill>
                  <a:srgbClr val="C00000"/>
                </a:solidFill>
              </a:rPr>
              <a:t>Format </a:t>
            </a:r>
            <a:r>
              <a:rPr lang="en-GB" dirty="0" smtClean="0">
                <a:solidFill>
                  <a:srgbClr val="C00000"/>
                </a:solidFill>
              </a:rPr>
              <a:t>2: </a:t>
            </a:r>
            <a:r>
              <a:rPr lang="en-GB" dirty="0" smtClean="0">
                <a:solidFill>
                  <a:schemeClr val="tx1"/>
                </a:solidFill>
              </a:rPr>
              <a:t>We have chosen post format for brand awareness,public awareness,startups</a:t>
            </a:r>
            <a:endParaRPr>
              <a:solidFill>
                <a:schemeClr val="tx1"/>
              </a:solidFill>
            </a:endParaRPr>
          </a:p>
          <a:p>
            <a:pPr marL="0" lvl="0" indent="0" algn="l" rtl="0">
              <a:spcBef>
                <a:spcPts val="0"/>
              </a:spcBef>
              <a:spcAft>
                <a:spcPts val="0"/>
              </a:spcAft>
              <a:buNone/>
            </a:pPr>
            <a:endParaRPr/>
          </a:p>
          <a:p>
            <a:pPr marL="0" lvl="0" indent="0" algn="l" rtl="0">
              <a:spcBef>
                <a:spcPts val="0"/>
              </a:spcBef>
              <a:spcAft>
                <a:spcPts val="0"/>
              </a:spcAft>
              <a:buNone/>
            </a:pPr>
            <a:r>
              <a:rPr lang="en-GB" dirty="0">
                <a:solidFill>
                  <a:srgbClr val="C00000"/>
                </a:solidFill>
              </a:rPr>
              <a:t>Format </a:t>
            </a:r>
            <a:r>
              <a:rPr lang="en-GB" dirty="0" smtClean="0">
                <a:solidFill>
                  <a:srgbClr val="C00000"/>
                </a:solidFill>
              </a:rPr>
              <a:t>3: </a:t>
            </a:r>
            <a:r>
              <a:rPr lang="en-GB" dirty="0" smtClean="0">
                <a:solidFill>
                  <a:schemeClr val="tx1"/>
                </a:solidFill>
              </a:rPr>
              <a:t>We have chosen videos for public services that were provided by our bank</a:t>
            </a:r>
            <a:endParaRPr>
              <a:solidFill>
                <a:schemeClr val="tx1"/>
              </a:solidFill>
            </a:endParaRPr>
          </a:p>
          <a:p>
            <a:pPr marL="45720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112825" y="1891050"/>
            <a:ext cx="89487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rgbClr val="0E101A"/>
              </a:solidFill>
            </a:endParaRPr>
          </a:p>
          <a:p>
            <a:pPr marL="457200" lvl="0" indent="0" algn="l" rtl="0">
              <a:lnSpc>
                <a:spcPct val="115000"/>
              </a:lnSpc>
              <a:spcBef>
                <a:spcPts val="0"/>
              </a:spcBef>
              <a:spcAft>
                <a:spcPts val="0"/>
              </a:spcAft>
              <a:buNone/>
            </a:pPr>
            <a:r>
              <a:rPr lang="en-GB" sz="1300" dirty="0">
                <a:solidFill>
                  <a:srgbClr val="0E101A"/>
                </a:solidFill>
              </a:rPr>
              <a:t/>
            </a:r>
            <a:br>
              <a:rPr lang="en-GB" sz="1300" dirty="0">
                <a:solidFill>
                  <a:srgbClr val="0E101A"/>
                </a:solidFill>
              </a:rPr>
            </a:br>
            <a:r>
              <a:rPr lang="en-GB" sz="1300" dirty="0">
                <a:solidFill>
                  <a:srgbClr val="0E101A"/>
                </a:solidFill>
              </a:rPr>
              <a:t/>
            </a:r>
            <a:br>
              <a:rPr lang="en-GB" sz="1300" dirty="0">
                <a:solidFill>
                  <a:srgbClr val="0E101A"/>
                </a:solidFill>
              </a:rPr>
            </a:br>
            <a:endParaRPr sz="1300">
              <a:solidFill>
                <a:srgbClr val="0E101A"/>
              </a:solidFill>
            </a:endParaRPr>
          </a:p>
        </p:txBody>
      </p:sp>
      <p:sp>
        <p:nvSpPr>
          <p:cNvPr id="116" name="Google Shape;116;p23"/>
          <p:cNvSpPr txBox="1"/>
          <p:nvPr/>
        </p:nvSpPr>
        <p:spPr>
          <a:xfrm>
            <a:off x="728040" y="1041501"/>
            <a:ext cx="7469134" cy="129032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C00000"/>
                </a:solidFill>
              </a:rPr>
              <a:t>Instagram </a:t>
            </a:r>
            <a:r>
              <a:rPr lang="en-GB" sz="2900" b="1" dirty="0" smtClean="0">
                <a:solidFill>
                  <a:srgbClr val="C00000"/>
                </a:solidFill>
              </a:rPr>
              <a:t>Story 1</a:t>
            </a:r>
          </a:p>
          <a:p>
            <a:pPr marL="0" lvl="0" indent="0" algn="ctr" rtl="0">
              <a:lnSpc>
                <a:spcPct val="115000"/>
              </a:lnSpc>
              <a:spcBef>
                <a:spcPts val="0"/>
              </a:spcBef>
              <a:spcAft>
                <a:spcPts val="0"/>
              </a:spcAft>
              <a:buNone/>
            </a:pPr>
            <a:r>
              <a:rPr lang="en-GB" sz="1000" b="1" dirty="0" smtClean="0">
                <a:solidFill>
                  <a:schemeClr val="tx1"/>
                </a:solidFill>
              </a:rPr>
              <a:t>To give awareness about holidays planning to public</a:t>
            </a:r>
            <a:endParaRPr sz="1000" b="1">
              <a:solidFill>
                <a:schemeClr val="tx1"/>
              </a:solidFill>
            </a:endParaRPr>
          </a:p>
          <a:p>
            <a:pPr marL="0" lvl="0" indent="0" algn="l" rtl="0">
              <a:spcBef>
                <a:spcPts val="0"/>
              </a:spcBef>
              <a:spcAft>
                <a:spcPts val="0"/>
              </a:spcAft>
              <a:buNone/>
            </a:pPr>
            <a:endParaRPr sz="2700"/>
          </a:p>
        </p:txBody>
      </p:sp>
      <p:sp>
        <p:nvSpPr>
          <p:cNvPr id="117" name="Google Shape;117;p23"/>
          <p:cNvSpPr txBox="1"/>
          <p:nvPr/>
        </p:nvSpPr>
        <p:spPr>
          <a:xfrm>
            <a:off x="181350" y="323700"/>
            <a:ext cx="8781300" cy="68015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C00000"/>
                </a:solidFill>
              </a:rPr>
              <a:t>Part 4: </a:t>
            </a:r>
            <a:r>
              <a:rPr lang="en-GB" b="1" dirty="0">
                <a:solidFill>
                  <a:schemeClr val="tx1"/>
                </a:solidFill>
              </a:rPr>
              <a:t>Content Creation and Curation (Post creations, Designs/Video Editing, Ad Campaigns over Social Media and Email Ideation and Creation) </a:t>
            </a:r>
            <a:endParaRPr>
              <a:solidFill>
                <a:schemeClr val="tx1"/>
              </a:solidFill>
            </a:endParaRPr>
          </a:p>
        </p:txBody>
      </p:sp>
      <p:pic>
        <p:nvPicPr>
          <p:cNvPr id="7" name="Picture 6" descr="IMG-20230721-WA0013.jpg"/>
          <p:cNvPicPr>
            <a:picLocks noChangeAspect="1"/>
          </p:cNvPicPr>
          <p:nvPr/>
        </p:nvPicPr>
        <p:blipFill>
          <a:blip r:embed="rId3"/>
          <a:stretch>
            <a:fillRect/>
          </a:stretch>
        </p:blipFill>
        <p:spPr>
          <a:xfrm>
            <a:off x="1468472" y="2172511"/>
            <a:ext cx="1881490" cy="1881490"/>
          </a:xfrm>
          <a:prstGeom prst="rect">
            <a:avLst/>
          </a:prstGeom>
          <a:ln>
            <a:noFill/>
          </a:ln>
          <a:effectLst>
            <a:outerShdw blurRad="292100" dist="139700" dir="2700000" algn="tl" rotWithShape="0">
              <a:srgbClr val="333333">
                <a:alpha val="65000"/>
              </a:srgbClr>
            </a:outerShdw>
          </a:effectLst>
        </p:spPr>
      </p:pic>
      <p:pic>
        <p:nvPicPr>
          <p:cNvPr id="8" name="Picture 7" descr="IMG-20230726-WA0010.jpg"/>
          <p:cNvPicPr>
            <a:picLocks noChangeAspect="1"/>
          </p:cNvPicPr>
          <p:nvPr/>
        </p:nvPicPr>
        <p:blipFill>
          <a:blip r:embed="rId4"/>
          <a:stretch>
            <a:fillRect/>
          </a:stretch>
        </p:blipFill>
        <p:spPr>
          <a:xfrm>
            <a:off x="4254231" y="2023353"/>
            <a:ext cx="1686128" cy="2232927"/>
          </a:xfrm>
          <a:prstGeom prst="rect">
            <a:avLst/>
          </a:prstGeom>
        </p:spPr>
      </p:pic>
      <p:sp>
        <p:nvSpPr>
          <p:cNvPr id="9" name="Rectangle 8"/>
          <p:cNvSpPr/>
          <p:nvPr/>
        </p:nvSpPr>
        <p:spPr>
          <a:xfrm>
            <a:off x="3813243" y="4351506"/>
            <a:ext cx="4254230" cy="338554"/>
          </a:xfrm>
          <a:prstGeom prst="rect">
            <a:avLst/>
          </a:prstGeom>
        </p:spPr>
        <p:txBody>
          <a:bodyPr wrap="square">
            <a:spAutoFit/>
          </a:bodyPr>
          <a:lstStyle/>
          <a:p>
            <a:r>
              <a:rPr lang="en-US" sz="800" dirty="0" smtClean="0">
                <a:solidFill>
                  <a:schemeClr val="tx1">
                    <a:lumMod val="85000"/>
                  </a:schemeClr>
                </a:solidFill>
              </a:rPr>
              <a:t>https://www.instagram.com/s/aGlnaGxpZ2h0OjE3OTkyNTM4ODk3MzAxMDY0?story_media_id=3154001769961809371_61031920965&amp;igshid=MTc4MmM1YmI2Ng==</a:t>
            </a:r>
            <a:endParaRPr lang="en-US" sz="800" dirty="0">
              <a:solidFill>
                <a:schemeClr val="tx1">
                  <a:lumMod val="8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rgbClr val="C00000"/>
                </a:solidFill>
              </a:rPr>
              <a:t>Instagram post 1</a:t>
            </a:r>
            <a:endParaRPr lang="en-US" dirty="0">
              <a:solidFill>
                <a:srgbClr val="C00000"/>
              </a:solidFill>
            </a:endParaRPr>
          </a:p>
        </p:txBody>
      </p:sp>
      <p:sp>
        <p:nvSpPr>
          <p:cNvPr id="3" name="Text Placeholder 2"/>
          <p:cNvSpPr>
            <a:spLocks noGrp="1"/>
          </p:cNvSpPr>
          <p:nvPr>
            <p:ph type="body" idx="1"/>
          </p:nvPr>
        </p:nvSpPr>
        <p:spPr/>
        <p:txBody>
          <a:bodyPr/>
          <a:lstStyle/>
          <a:p>
            <a:pPr>
              <a:buNone/>
            </a:pPr>
            <a:r>
              <a:rPr lang="en-US" sz="1000" dirty="0" smtClean="0">
                <a:solidFill>
                  <a:schemeClr val="bg1">
                    <a:lumMod val="85000"/>
                  </a:schemeClr>
                </a:solidFill>
              </a:rPr>
              <a:t>https://www.instagram.com/p/CvHBaQVB4sn/?igshid=MTc4MmM1YmI2Ng==</a:t>
            </a:r>
            <a:endParaRPr lang="en-US" sz="1000" dirty="0">
              <a:solidFill>
                <a:schemeClr val="bg1">
                  <a:lumMod val="85000"/>
                </a:schemeClr>
              </a:solidFill>
            </a:endParaRPr>
          </a:p>
        </p:txBody>
      </p:sp>
      <p:pic>
        <p:nvPicPr>
          <p:cNvPr id="4" name="Picture 3" descr="IMG-20230721-WA0009.jpg"/>
          <p:cNvPicPr>
            <a:picLocks noChangeAspect="1"/>
          </p:cNvPicPr>
          <p:nvPr/>
        </p:nvPicPr>
        <p:blipFill>
          <a:blip r:embed="rId2"/>
          <a:stretch>
            <a:fillRect/>
          </a:stretch>
        </p:blipFill>
        <p:spPr>
          <a:xfrm>
            <a:off x="1050586" y="1694977"/>
            <a:ext cx="2235739" cy="2410906"/>
          </a:xfrm>
          <a:prstGeom prst="rect">
            <a:avLst/>
          </a:prstGeom>
        </p:spPr>
      </p:pic>
      <p:pic>
        <p:nvPicPr>
          <p:cNvPr id="5" name="Picture 4" descr="IMG-20230726-WA0005.jpg"/>
          <p:cNvPicPr>
            <a:picLocks noChangeAspect="1"/>
          </p:cNvPicPr>
          <p:nvPr/>
        </p:nvPicPr>
        <p:blipFill>
          <a:blip r:embed="rId3"/>
          <a:stretch>
            <a:fillRect/>
          </a:stretch>
        </p:blipFill>
        <p:spPr>
          <a:xfrm>
            <a:off x="5084324" y="1682544"/>
            <a:ext cx="1705583" cy="306801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rgbClr val="C00000"/>
                </a:solidFill>
              </a:rPr>
              <a:t>Instagram </a:t>
            </a:r>
            <a:r>
              <a:rPr lang="en-US" sz="2700" b="1" dirty="0" smtClean="0">
                <a:solidFill>
                  <a:srgbClr val="C00000"/>
                </a:solidFill>
              </a:rPr>
              <a:t>story 2</a:t>
            </a:r>
            <a:endParaRPr lang="en-US" sz="2700" b="1" dirty="0">
              <a:solidFill>
                <a:srgbClr val="C00000"/>
              </a:solidFill>
            </a:endParaRPr>
          </a:p>
        </p:txBody>
      </p:sp>
      <p:sp>
        <p:nvSpPr>
          <p:cNvPr id="3" name="Text Placeholder 2"/>
          <p:cNvSpPr>
            <a:spLocks noGrp="1"/>
          </p:cNvSpPr>
          <p:nvPr>
            <p:ph type="body" idx="1"/>
          </p:nvPr>
        </p:nvSpPr>
        <p:spPr/>
        <p:txBody>
          <a:bodyPr>
            <a:normAutofit/>
          </a:bodyPr>
          <a:lstStyle/>
          <a:p>
            <a:r>
              <a:rPr lang="en-US" sz="800" dirty="0" smtClean="0">
                <a:solidFill>
                  <a:schemeClr val="tx1"/>
                </a:solidFill>
              </a:rPr>
              <a:t>https://www.instagram.com/s/aGlnaGxpZ2h0OjE3OTcxMDkxNDgzNTg1NzQ1?story_media_id=3154002116730087633_61031920965&amp;igshid=MTc4MmM1YmI2Ng==</a:t>
            </a:r>
            <a:endParaRPr lang="en-US" sz="800" dirty="0">
              <a:solidFill>
                <a:schemeClr val="tx1"/>
              </a:solidFill>
            </a:endParaRPr>
          </a:p>
        </p:txBody>
      </p:sp>
      <p:pic>
        <p:nvPicPr>
          <p:cNvPr id="4" name="Picture 3" descr="IMG-20230722-WA0005.jpg"/>
          <p:cNvPicPr>
            <a:picLocks noChangeAspect="1"/>
          </p:cNvPicPr>
          <p:nvPr/>
        </p:nvPicPr>
        <p:blipFill>
          <a:blip r:embed="rId2"/>
          <a:stretch>
            <a:fillRect/>
          </a:stretch>
        </p:blipFill>
        <p:spPr>
          <a:xfrm>
            <a:off x="596630" y="1815923"/>
            <a:ext cx="2814857" cy="2801474"/>
          </a:xfrm>
          <a:prstGeom prst="rect">
            <a:avLst/>
          </a:prstGeom>
        </p:spPr>
      </p:pic>
      <p:pic>
        <p:nvPicPr>
          <p:cNvPr id="5" name="Picture 4" descr="IMG-20230726-WA0012.jpg"/>
          <p:cNvPicPr>
            <a:picLocks noChangeAspect="1"/>
          </p:cNvPicPr>
          <p:nvPr/>
        </p:nvPicPr>
        <p:blipFill>
          <a:blip r:embed="rId3"/>
          <a:stretch>
            <a:fillRect/>
          </a:stretch>
        </p:blipFill>
        <p:spPr>
          <a:xfrm>
            <a:off x="4449963" y="1635305"/>
            <a:ext cx="1496879" cy="31774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Instagram post 2</a:t>
            </a:r>
            <a:endParaRPr lang="en-US" dirty="0">
              <a:solidFill>
                <a:srgbClr val="C00000"/>
              </a:solidFill>
            </a:endParaRPr>
          </a:p>
        </p:txBody>
      </p:sp>
      <p:sp>
        <p:nvSpPr>
          <p:cNvPr id="3" name="Text Placeholder 2"/>
          <p:cNvSpPr>
            <a:spLocks noGrp="1"/>
          </p:cNvSpPr>
          <p:nvPr>
            <p:ph type="body"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sz="800" dirty="0" smtClean="0">
                <a:solidFill>
                  <a:schemeClr val="tx1"/>
                </a:solidFill>
              </a:rPr>
              <a:t>https://www.instagram.com/p/CvFPHCyhZd6/?igshid=MTc4MmM1YmI2Ng==</a:t>
            </a:r>
            <a:endParaRPr lang="en-US" sz="800" dirty="0">
              <a:solidFill>
                <a:schemeClr val="tx1"/>
              </a:solidFill>
            </a:endParaRPr>
          </a:p>
        </p:txBody>
      </p:sp>
      <p:pic>
        <p:nvPicPr>
          <p:cNvPr id="4" name="Picture 3" descr="IMG-20230720-WA0038.jpg"/>
          <p:cNvPicPr>
            <a:picLocks noChangeAspect="1"/>
          </p:cNvPicPr>
          <p:nvPr/>
        </p:nvPicPr>
        <p:blipFill>
          <a:blip r:embed="rId2"/>
          <a:stretch>
            <a:fillRect/>
          </a:stretch>
        </p:blipFill>
        <p:spPr>
          <a:xfrm>
            <a:off x="2697804" y="1156071"/>
            <a:ext cx="2355859" cy="2812813"/>
          </a:xfrm>
          <a:prstGeom prst="rect">
            <a:avLst/>
          </a:prstGeom>
          <a:ln>
            <a:noFill/>
          </a:ln>
          <a:effectLst>
            <a:outerShdw blurRad="292100" dist="139700" dir="2700000" algn="tl" rotWithShape="0">
              <a:srgbClr val="333333">
                <a:alpha val="65000"/>
              </a:srgbClr>
            </a:outerShdw>
          </a:effectLst>
        </p:spPr>
      </p:pic>
      <p:pic>
        <p:nvPicPr>
          <p:cNvPr id="5" name="Picture 4" descr="IMG-20230726-WA0008.jpg"/>
          <p:cNvPicPr>
            <a:picLocks noChangeAspect="1"/>
          </p:cNvPicPr>
          <p:nvPr/>
        </p:nvPicPr>
        <p:blipFill>
          <a:blip r:embed="rId3"/>
          <a:stretch>
            <a:fillRect/>
          </a:stretch>
        </p:blipFill>
        <p:spPr>
          <a:xfrm>
            <a:off x="5502414" y="1219199"/>
            <a:ext cx="1836688" cy="35611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Instagram posts 3</a:t>
            </a:r>
            <a:endParaRPr lang="en-US" dirty="0">
              <a:solidFill>
                <a:srgbClr val="C00000"/>
              </a:solidFill>
            </a:endParaRPr>
          </a:p>
        </p:txBody>
      </p:sp>
      <p:sp>
        <p:nvSpPr>
          <p:cNvPr id="3" name="Text Placeholder 2"/>
          <p:cNvSpPr>
            <a:spLocks noGrp="1"/>
          </p:cNvSpPr>
          <p:nvPr>
            <p:ph type="body" idx="1"/>
          </p:nvPr>
        </p:nvSpPr>
        <p:spPr/>
        <p:txBody>
          <a:bodyPr/>
          <a:lstStyle/>
          <a:p>
            <a:endParaRPr lang="en-US" dirty="0"/>
          </a:p>
        </p:txBody>
      </p:sp>
      <p:pic>
        <p:nvPicPr>
          <p:cNvPr id="4" name="Picture 3" descr="IMG-20230721-WA0008.jpg"/>
          <p:cNvPicPr>
            <a:picLocks noChangeAspect="1"/>
          </p:cNvPicPr>
          <p:nvPr/>
        </p:nvPicPr>
        <p:blipFill>
          <a:blip r:embed="rId2"/>
          <a:stretch>
            <a:fillRect/>
          </a:stretch>
        </p:blipFill>
        <p:spPr>
          <a:xfrm>
            <a:off x="778214" y="1433209"/>
            <a:ext cx="2826544" cy="3048000"/>
          </a:xfrm>
          <a:prstGeom prst="rect">
            <a:avLst/>
          </a:prstGeom>
          <a:ln>
            <a:noFill/>
          </a:ln>
          <a:effectLst>
            <a:outerShdw blurRad="292100" dist="139700" dir="2700000" algn="tl" rotWithShape="0">
              <a:srgbClr val="333333">
                <a:alpha val="65000"/>
              </a:srgbClr>
            </a:outerShdw>
          </a:effectLst>
        </p:spPr>
      </p:pic>
      <p:pic>
        <p:nvPicPr>
          <p:cNvPr id="6" name="Picture 5" descr="IMG-20230726-WA0007 (2).jpg"/>
          <p:cNvPicPr>
            <a:picLocks noChangeAspect="1"/>
          </p:cNvPicPr>
          <p:nvPr/>
        </p:nvPicPr>
        <p:blipFill>
          <a:blip r:embed="rId3"/>
          <a:stretch>
            <a:fillRect/>
          </a:stretch>
        </p:blipFill>
        <p:spPr>
          <a:xfrm>
            <a:off x="3998002" y="1289419"/>
            <a:ext cx="1641311" cy="3198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Instagram post 4</a:t>
            </a:r>
            <a:endParaRPr lang="en-US" dirty="0">
              <a:solidFill>
                <a:srgbClr val="C00000"/>
              </a:solidFill>
            </a:endParaRPr>
          </a:p>
        </p:txBody>
      </p:sp>
      <p:sp>
        <p:nvSpPr>
          <p:cNvPr id="3" name="Text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IMG-20230721-WA0010.jpg"/>
          <p:cNvPicPr>
            <a:picLocks noChangeAspect="1"/>
          </p:cNvPicPr>
          <p:nvPr/>
        </p:nvPicPr>
        <p:blipFill>
          <a:blip r:embed="rId2"/>
          <a:stretch>
            <a:fillRect/>
          </a:stretch>
        </p:blipFill>
        <p:spPr>
          <a:xfrm>
            <a:off x="810638" y="1329446"/>
            <a:ext cx="2821281" cy="3042325"/>
          </a:xfrm>
          <a:prstGeom prst="rect">
            <a:avLst/>
          </a:prstGeom>
        </p:spPr>
      </p:pic>
      <p:pic>
        <p:nvPicPr>
          <p:cNvPr id="5" name="Picture 4" descr="IMG-20230726-WA0006.jpg"/>
          <p:cNvPicPr>
            <a:picLocks noChangeAspect="1"/>
          </p:cNvPicPr>
          <p:nvPr/>
        </p:nvPicPr>
        <p:blipFill>
          <a:blip r:embed="rId3"/>
          <a:stretch>
            <a:fillRect/>
          </a:stretch>
        </p:blipFill>
        <p:spPr>
          <a:xfrm>
            <a:off x="3923490" y="1169832"/>
            <a:ext cx="1729187" cy="3479989"/>
          </a:xfrm>
          <a:prstGeom prst="rect">
            <a:avLst/>
          </a:prstGeom>
        </p:spPr>
      </p:pic>
      <p:sp>
        <p:nvSpPr>
          <p:cNvPr id="6" name="Rectangle 5"/>
          <p:cNvSpPr/>
          <p:nvPr/>
        </p:nvSpPr>
        <p:spPr>
          <a:xfrm>
            <a:off x="2765898" y="4793935"/>
            <a:ext cx="4572000" cy="215444"/>
          </a:xfrm>
          <a:prstGeom prst="rect">
            <a:avLst/>
          </a:prstGeom>
        </p:spPr>
        <p:txBody>
          <a:bodyPr>
            <a:spAutoFit/>
          </a:bodyPr>
          <a:lstStyle/>
          <a:p>
            <a:r>
              <a:rPr lang="en-US" sz="800" dirty="0" smtClean="0">
                <a:solidFill>
                  <a:schemeClr val="tx1"/>
                </a:solidFill>
              </a:rPr>
              <a:t>https://www.instagram.com/p/CvFR7Whhx1S/?igshid=MTc4MmM1YmI2Ng==</a:t>
            </a:r>
            <a:endParaRPr lang="en-US" sz="8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181350" y="323700"/>
            <a:ext cx="8781300" cy="68015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C00000"/>
                </a:solidFill>
              </a:rPr>
              <a:t>Part 4: </a:t>
            </a:r>
            <a:r>
              <a:rPr lang="en-GB" b="1" dirty="0">
                <a:solidFill>
                  <a:schemeClr val="tx1"/>
                </a:solidFill>
              </a:rPr>
              <a:t>Content Creation and Curation (Post creations, Designs/Video Editing, Ad Campaigns over Social Media and Email Ideation and Creation) </a:t>
            </a:r>
            <a:endParaRPr>
              <a:solidFill>
                <a:schemeClr val="tx1"/>
              </a:solidFill>
            </a:endParaRPr>
          </a:p>
        </p:txBody>
      </p:sp>
      <p:sp>
        <p:nvSpPr>
          <p:cNvPr id="124" name="Google Shape;124;p24"/>
          <p:cNvSpPr txBox="1"/>
          <p:nvPr/>
        </p:nvSpPr>
        <p:spPr>
          <a:xfrm>
            <a:off x="766950" y="1281450"/>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chemeClr val="tx1"/>
                </a:solidFill>
              </a:rPr>
              <a:t>Designs/Video Editing</a:t>
            </a:r>
            <a:endParaRPr sz="2900" b="1">
              <a:solidFill>
                <a:schemeClr val="tx1"/>
              </a:solidFill>
            </a:endParaRPr>
          </a:p>
          <a:p>
            <a:pPr marL="0" lvl="0" indent="0" algn="l" rtl="0">
              <a:spcBef>
                <a:spcPts val="0"/>
              </a:spcBef>
              <a:spcAft>
                <a:spcPts val="0"/>
              </a:spcAft>
              <a:buNone/>
            </a:pPr>
            <a:endParaRPr sz="2700"/>
          </a:p>
        </p:txBody>
      </p:sp>
      <p:pic>
        <p:nvPicPr>
          <p:cNvPr id="5" name="VID-20230724-WA0026.mp4">
            <a:hlinkClick r:id="" action="ppaction://media"/>
          </p:cNvPr>
          <p:cNvPicPr>
            <a:picLocks noRot="1" noChangeAspect="1"/>
          </p:cNvPicPr>
          <p:nvPr>
            <a:videoFile r:link="rId1"/>
          </p:nvPr>
        </p:nvPicPr>
        <p:blipFill>
          <a:blip r:embed="rId4"/>
          <a:stretch>
            <a:fillRect/>
          </a:stretch>
        </p:blipFill>
        <p:spPr>
          <a:xfrm>
            <a:off x="1264596" y="2020516"/>
            <a:ext cx="3262008" cy="2446506"/>
          </a:xfrm>
          <a:prstGeom prst="rect">
            <a:avLst/>
          </a:prstGeom>
        </p:spPr>
      </p:pic>
      <p:pic>
        <p:nvPicPr>
          <p:cNvPr id="6" name="Picture 5" descr="IMG-20230726-WA0009.jpg"/>
          <p:cNvPicPr>
            <a:picLocks noChangeAspect="1"/>
          </p:cNvPicPr>
          <p:nvPr/>
        </p:nvPicPr>
        <p:blipFill>
          <a:blip r:embed="rId5"/>
          <a:stretch>
            <a:fillRect/>
          </a:stretch>
        </p:blipFill>
        <p:spPr>
          <a:xfrm>
            <a:off x="5181601" y="1951344"/>
            <a:ext cx="1309245" cy="2705773"/>
          </a:xfrm>
          <a:prstGeom prst="rect">
            <a:avLst/>
          </a:prstGeom>
        </p:spPr>
      </p:pic>
      <p:sp>
        <p:nvSpPr>
          <p:cNvPr id="7" name="Rectangle 6"/>
          <p:cNvSpPr/>
          <p:nvPr/>
        </p:nvSpPr>
        <p:spPr>
          <a:xfrm>
            <a:off x="2046051" y="4709630"/>
            <a:ext cx="4572000" cy="215444"/>
          </a:xfrm>
          <a:prstGeom prst="rect">
            <a:avLst/>
          </a:prstGeom>
        </p:spPr>
        <p:txBody>
          <a:bodyPr>
            <a:spAutoFit/>
          </a:bodyPr>
          <a:lstStyle/>
          <a:p>
            <a:r>
              <a:rPr lang="en-US" sz="800" dirty="0" smtClean="0">
                <a:solidFill>
                  <a:schemeClr val="tx1"/>
                </a:solidFill>
              </a:rPr>
              <a:t>https://www.instagram.com/reel/CvHBEhlhNRC/?igshid=MTc4MmM1YmI2Ng==</a:t>
            </a:r>
            <a:endParaRPr lang="en-US" sz="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t>
            </a:r>
            <a:r>
              <a:rPr lang="en-US" sz="3100" dirty="0" smtClean="0">
                <a:solidFill>
                  <a:srgbClr val="FF0000"/>
                </a:solidFill>
              </a:rPr>
              <a:t>Team members are:</a:t>
            </a:r>
            <a:endParaRPr lang="en-US" sz="3100" dirty="0">
              <a:solidFill>
                <a:srgbClr val="FF0000"/>
              </a:solidFill>
            </a:endParaRPr>
          </a:p>
        </p:txBody>
      </p:sp>
      <p:sp>
        <p:nvSpPr>
          <p:cNvPr id="3" name="Text Placeholder 2"/>
          <p:cNvSpPr>
            <a:spLocks noGrp="1"/>
          </p:cNvSpPr>
          <p:nvPr>
            <p:ph type="body" idx="1"/>
          </p:nvPr>
        </p:nvSpPr>
        <p:spPr>
          <a:xfrm>
            <a:off x="311700" y="1392424"/>
            <a:ext cx="8520600" cy="3416400"/>
          </a:xfrm>
        </p:spPr>
        <p:txBody>
          <a:bodyPr>
            <a:normAutofit/>
          </a:bodyPr>
          <a:lstStyle/>
          <a:p>
            <a:r>
              <a:rPr lang="en-US" sz="2800" dirty="0" smtClean="0">
                <a:solidFill>
                  <a:schemeClr val="tx1"/>
                </a:solidFill>
              </a:rPr>
              <a:t>Suravajhala Sri Bhavya</a:t>
            </a:r>
          </a:p>
          <a:p>
            <a:r>
              <a:rPr lang="en-US" sz="2800" dirty="0" smtClean="0">
                <a:solidFill>
                  <a:schemeClr val="tx1"/>
                </a:solidFill>
              </a:rPr>
              <a:t> Giduthuri Joshitha</a:t>
            </a:r>
          </a:p>
          <a:p>
            <a:r>
              <a:rPr lang="en-US" sz="2800" dirty="0" smtClean="0">
                <a:solidFill>
                  <a:schemeClr val="tx1"/>
                </a:solidFill>
              </a:rPr>
              <a:t> Bankuru Teja</a:t>
            </a:r>
          </a:p>
          <a:p>
            <a:r>
              <a:rPr lang="en-US" sz="2800" dirty="0" smtClean="0">
                <a:solidFill>
                  <a:schemeClr val="tx1"/>
                </a:solidFill>
              </a:rPr>
              <a:t>  Yerra Koti Raju</a:t>
            </a:r>
          </a:p>
          <a:p>
            <a:r>
              <a:rPr lang="en-US" sz="2800" dirty="0" smtClean="0">
                <a:solidFill>
                  <a:schemeClr val="tx1"/>
                </a:solidFill>
              </a:rPr>
              <a:t>  Kanti Mrudhu Vani</a:t>
            </a:r>
            <a:endParaRPr lang="en-US" sz="2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BLOG for opening account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IMG-20230720-WA0025.jpg"/>
          <p:cNvPicPr>
            <a:picLocks noChangeAspect="1"/>
          </p:cNvPicPr>
          <p:nvPr/>
        </p:nvPicPr>
        <p:blipFill>
          <a:blip r:embed="rId2"/>
          <a:stretch>
            <a:fillRect/>
          </a:stretch>
        </p:blipFill>
        <p:spPr>
          <a:xfrm>
            <a:off x="265890" y="1196908"/>
            <a:ext cx="2927620" cy="2927620"/>
          </a:xfrm>
          <a:prstGeom prst="rect">
            <a:avLst/>
          </a:prstGeom>
        </p:spPr>
      </p:pic>
      <p:pic>
        <p:nvPicPr>
          <p:cNvPr id="6" name="Picture 5" descr="IMG-20230720-WA0026.jpg"/>
          <p:cNvPicPr>
            <a:picLocks noChangeAspect="1"/>
          </p:cNvPicPr>
          <p:nvPr/>
        </p:nvPicPr>
        <p:blipFill>
          <a:blip r:embed="rId3"/>
          <a:stretch>
            <a:fillRect/>
          </a:stretch>
        </p:blipFill>
        <p:spPr>
          <a:xfrm>
            <a:off x="3294434" y="1186774"/>
            <a:ext cx="3087721" cy="3087721"/>
          </a:xfrm>
          <a:prstGeom prst="rect">
            <a:avLst/>
          </a:prstGeom>
        </p:spPr>
      </p:pic>
      <p:pic>
        <p:nvPicPr>
          <p:cNvPr id="7" name="Picture 6" descr="IMG-20230720-WA0023.jpg"/>
          <p:cNvPicPr>
            <a:picLocks noChangeAspect="1"/>
          </p:cNvPicPr>
          <p:nvPr/>
        </p:nvPicPr>
        <p:blipFill>
          <a:blip r:embed="rId4"/>
          <a:stretch>
            <a:fillRect/>
          </a:stretch>
        </p:blipFill>
        <p:spPr>
          <a:xfrm>
            <a:off x="6400799" y="1173805"/>
            <a:ext cx="2477311" cy="31387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BLOG on SMBS  and deeper collaboration with fintechs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IMG-20230720-WA0007.jpg"/>
          <p:cNvPicPr>
            <a:picLocks noChangeAspect="1"/>
          </p:cNvPicPr>
          <p:nvPr/>
        </p:nvPicPr>
        <p:blipFill>
          <a:blip r:embed="rId2"/>
          <a:stretch>
            <a:fillRect/>
          </a:stretch>
        </p:blipFill>
        <p:spPr>
          <a:xfrm>
            <a:off x="2815046" y="1175657"/>
            <a:ext cx="3090999" cy="3409406"/>
          </a:xfrm>
          <a:prstGeom prst="rect">
            <a:avLst/>
          </a:prstGeom>
        </p:spPr>
      </p:pic>
      <p:pic>
        <p:nvPicPr>
          <p:cNvPr id="5" name="Picture 4" descr="IMG-20230720-WA0008.jpg"/>
          <p:cNvPicPr>
            <a:picLocks noChangeAspect="1"/>
          </p:cNvPicPr>
          <p:nvPr/>
        </p:nvPicPr>
        <p:blipFill>
          <a:blip r:embed="rId3"/>
          <a:stretch>
            <a:fillRect/>
          </a:stretch>
        </p:blipFill>
        <p:spPr>
          <a:xfrm>
            <a:off x="6036673" y="1267097"/>
            <a:ext cx="3001191" cy="300119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BLOG for  fast faced world of finance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IMG-20230719-WA0030.jpg"/>
          <p:cNvPicPr>
            <a:picLocks noChangeAspect="1"/>
          </p:cNvPicPr>
          <p:nvPr/>
        </p:nvPicPr>
        <p:blipFill>
          <a:blip r:embed="rId2"/>
          <a:stretch>
            <a:fillRect/>
          </a:stretch>
        </p:blipFill>
        <p:spPr>
          <a:xfrm>
            <a:off x="385458" y="1251625"/>
            <a:ext cx="1252110" cy="3109076"/>
          </a:xfrm>
          <a:prstGeom prst="rect">
            <a:avLst/>
          </a:prstGeom>
        </p:spPr>
      </p:pic>
      <p:pic>
        <p:nvPicPr>
          <p:cNvPr id="6" name="Picture 5" descr="IMG-20230719-WA0025.jpg"/>
          <p:cNvPicPr>
            <a:picLocks noChangeAspect="1"/>
          </p:cNvPicPr>
          <p:nvPr/>
        </p:nvPicPr>
        <p:blipFill>
          <a:blip r:embed="rId3"/>
          <a:stretch>
            <a:fillRect/>
          </a:stretch>
        </p:blipFill>
        <p:spPr>
          <a:xfrm>
            <a:off x="6945548" y="1316478"/>
            <a:ext cx="1684599" cy="2821020"/>
          </a:xfrm>
          <a:prstGeom prst="rect">
            <a:avLst/>
          </a:prstGeom>
        </p:spPr>
      </p:pic>
      <p:pic>
        <p:nvPicPr>
          <p:cNvPr id="7" name="Picture 6" descr="IMG-20230719-WA0029.jpg"/>
          <p:cNvPicPr>
            <a:picLocks noChangeAspect="1"/>
          </p:cNvPicPr>
          <p:nvPr/>
        </p:nvPicPr>
        <p:blipFill>
          <a:blip r:embed="rId4"/>
          <a:stretch>
            <a:fillRect/>
          </a:stretch>
        </p:blipFill>
        <p:spPr>
          <a:xfrm>
            <a:off x="1779757" y="1271081"/>
            <a:ext cx="1494290" cy="3203642"/>
          </a:xfrm>
          <a:prstGeom prst="rect">
            <a:avLst/>
          </a:prstGeom>
        </p:spPr>
      </p:pic>
      <p:pic>
        <p:nvPicPr>
          <p:cNvPr id="8" name="Picture 7" descr="IMG-20230719-WA0027.jpg"/>
          <p:cNvPicPr>
            <a:picLocks noChangeAspect="1"/>
          </p:cNvPicPr>
          <p:nvPr/>
        </p:nvPicPr>
        <p:blipFill>
          <a:blip r:embed="rId5"/>
          <a:stretch>
            <a:fillRect/>
          </a:stretch>
        </p:blipFill>
        <p:spPr>
          <a:xfrm>
            <a:off x="3329696" y="1329446"/>
            <a:ext cx="1566559" cy="3177703"/>
          </a:xfrm>
          <a:prstGeom prst="rect">
            <a:avLst/>
          </a:prstGeom>
        </p:spPr>
      </p:pic>
      <p:pic>
        <p:nvPicPr>
          <p:cNvPr id="9" name="Picture 8" descr="IMG-20230719-WA0026.jpg"/>
          <p:cNvPicPr>
            <a:picLocks noChangeAspect="1"/>
          </p:cNvPicPr>
          <p:nvPr/>
        </p:nvPicPr>
        <p:blipFill>
          <a:blip r:embed="rId6"/>
          <a:stretch>
            <a:fillRect/>
          </a:stretch>
        </p:blipFill>
        <p:spPr>
          <a:xfrm>
            <a:off x="5054734" y="1374842"/>
            <a:ext cx="1592499" cy="30804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81350" y="323700"/>
            <a:ext cx="8781300" cy="68015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C00000"/>
                </a:solidFill>
              </a:rPr>
              <a:t>Part 4: </a:t>
            </a:r>
            <a:r>
              <a:rPr lang="en-GB" b="1" dirty="0">
                <a:solidFill>
                  <a:schemeClr val="tx1"/>
                </a:solidFill>
              </a:rPr>
              <a:t>Content Creation and Curation (Post creations, Designs/Video Editing, Ad Campaigns over Social Media and Email Ideation and Creation) </a:t>
            </a:r>
            <a:endParaRPr>
              <a:solidFill>
                <a:schemeClr val="tx1"/>
              </a:solidFill>
            </a:endParaRPr>
          </a:p>
        </p:txBody>
      </p:sp>
      <p:sp>
        <p:nvSpPr>
          <p:cNvPr id="130" name="Google Shape;130;p25"/>
          <p:cNvSpPr txBox="1"/>
          <p:nvPr/>
        </p:nvSpPr>
        <p:spPr>
          <a:xfrm>
            <a:off x="478200" y="2022525"/>
            <a:ext cx="81876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131" name="Google Shape;131;p25"/>
          <p:cNvSpPr txBox="1"/>
          <p:nvPr/>
        </p:nvSpPr>
        <p:spPr>
          <a:xfrm>
            <a:off x="676159" y="931255"/>
            <a:ext cx="7610100" cy="13795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Social Media Ad </a:t>
            </a:r>
            <a:r>
              <a:rPr lang="en-GB" sz="2100" b="1" dirty="0" smtClean="0">
                <a:solidFill>
                  <a:schemeClr val="tx1"/>
                </a:solidFill>
              </a:rPr>
              <a:t>Campaigns </a:t>
            </a:r>
          </a:p>
          <a:p>
            <a:pPr marL="0" lvl="0" indent="0" algn="l" rtl="0">
              <a:lnSpc>
                <a:spcPct val="115000"/>
              </a:lnSpc>
              <a:spcBef>
                <a:spcPts val="0"/>
              </a:spcBef>
              <a:spcAft>
                <a:spcPts val="0"/>
              </a:spcAft>
              <a:buNone/>
            </a:pPr>
            <a:r>
              <a:rPr lang="en-GB" sz="1000" b="1" dirty="0" smtClean="0">
                <a:solidFill>
                  <a:schemeClr val="tx1"/>
                </a:solidFill>
              </a:rPr>
              <a:t>Its an awareness campaign:</a:t>
            </a:r>
          </a:p>
          <a:p>
            <a:pPr marL="0" lvl="0" indent="0" algn="l" rtl="0">
              <a:lnSpc>
                <a:spcPct val="115000"/>
              </a:lnSpc>
              <a:spcBef>
                <a:spcPts val="0"/>
              </a:spcBef>
              <a:spcAft>
                <a:spcPts val="0"/>
              </a:spcAft>
              <a:buNone/>
            </a:pPr>
            <a:r>
              <a:rPr lang="en-GB" sz="1000" b="1" dirty="0" smtClean="0">
                <a:solidFill>
                  <a:schemeClr val="tx1"/>
                </a:solidFill>
              </a:rPr>
              <a:t>To acknowledge the customers about how may type are available in our bank</a:t>
            </a:r>
          </a:p>
          <a:p>
            <a:pPr marL="0" lvl="0" indent="0" algn="l" rtl="0">
              <a:lnSpc>
                <a:spcPct val="115000"/>
              </a:lnSpc>
              <a:spcBef>
                <a:spcPts val="0"/>
              </a:spcBef>
              <a:spcAft>
                <a:spcPts val="0"/>
              </a:spcAft>
              <a:buNone/>
            </a:pPr>
            <a:r>
              <a:rPr lang="en-GB" sz="1000" b="1" dirty="0" smtClean="0">
                <a:solidFill>
                  <a:schemeClr val="tx1"/>
                </a:solidFill>
              </a:rPr>
              <a:t>Targeting audiance: All 18+ aged </a:t>
            </a:r>
            <a:endParaRPr sz="1000" b="1">
              <a:solidFill>
                <a:schemeClr val="tx1"/>
              </a:solidFill>
            </a:endParaRPr>
          </a:p>
          <a:p>
            <a:pPr marL="0" lvl="0" indent="0" algn="l" rtl="0">
              <a:spcBef>
                <a:spcPts val="0"/>
              </a:spcBef>
              <a:spcAft>
                <a:spcPts val="0"/>
              </a:spcAft>
              <a:buNone/>
            </a:pPr>
            <a:endParaRPr sz="1900"/>
          </a:p>
        </p:txBody>
      </p:sp>
      <p:pic>
        <p:nvPicPr>
          <p:cNvPr id="5" name="Picture 4" descr="Image20230726103600 HDFC.png"/>
          <p:cNvPicPr>
            <a:picLocks noChangeAspect="1"/>
          </p:cNvPicPr>
          <p:nvPr/>
        </p:nvPicPr>
        <p:blipFill>
          <a:blip r:embed="rId3"/>
          <a:stretch>
            <a:fillRect/>
          </a:stretch>
        </p:blipFill>
        <p:spPr>
          <a:xfrm>
            <a:off x="2788597" y="1911798"/>
            <a:ext cx="3177701" cy="2943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Ad Campaigns</a:t>
            </a:r>
            <a:endParaRPr lang="en-US" dirty="0"/>
          </a:p>
        </p:txBody>
      </p:sp>
      <p:sp>
        <p:nvSpPr>
          <p:cNvPr id="3" name="Text Placeholder 2"/>
          <p:cNvSpPr>
            <a:spLocks noGrp="1"/>
          </p:cNvSpPr>
          <p:nvPr>
            <p:ph type="body" idx="1"/>
          </p:nvPr>
        </p:nvSpPr>
        <p:spPr/>
        <p:txBody>
          <a:bodyPr/>
          <a:lstStyle/>
          <a:p>
            <a:r>
              <a:rPr lang="en-US" sz="1000" dirty="0" smtClean="0">
                <a:solidFill>
                  <a:schemeClr val="tx1"/>
                </a:solidFill>
              </a:rPr>
              <a:t>Its designed for grabbing traffic</a:t>
            </a:r>
          </a:p>
          <a:p>
            <a:r>
              <a:rPr lang="en-US" sz="1000" dirty="0" smtClean="0">
                <a:solidFill>
                  <a:schemeClr val="tx1"/>
                </a:solidFill>
              </a:rPr>
              <a:t>Target auidence :all 18+ ages</a:t>
            </a:r>
          </a:p>
          <a:p>
            <a:r>
              <a:rPr lang="en-US" sz="1000" dirty="0" smtClean="0">
                <a:solidFill>
                  <a:schemeClr val="tx1"/>
                </a:solidFill>
              </a:rPr>
              <a:t>To showcase our success with our customers</a:t>
            </a:r>
          </a:p>
          <a:p>
            <a:endParaRPr lang="en-US" dirty="0">
              <a:solidFill>
                <a:schemeClr val="tx1"/>
              </a:solidFill>
            </a:endParaRPr>
          </a:p>
        </p:txBody>
      </p:sp>
      <p:pic>
        <p:nvPicPr>
          <p:cNvPr id="4" name="Picture 3" descr="sri bhavya HDFC.png"/>
          <p:cNvPicPr>
            <a:picLocks noChangeAspect="1"/>
          </p:cNvPicPr>
          <p:nvPr/>
        </p:nvPicPr>
        <p:blipFill>
          <a:blip r:embed="rId2"/>
          <a:stretch>
            <a:fillRect/>
          </a:stretch>
        </p:blipFill>
        <p:spPr>
          <a:xfrm>
            <a:off x="3894654" y="1575881"/>
            <a:ext cx="3236275" cy="328146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Ad Campaigns</a:t>
            </a:r>
            <a:endParaRPr lang="en-US" dirty="0"/>
          </a:p>
        </p:txBody>
      </p:sp>
      <p:sp>
        <p:nvSpPr>
          <p:cNvPr id="3" name="Text Placeholder 2"/>
          <p:cNvSpPr>
            <a:spLocks noGrp="1"/>
          </p:cNvSpPr>
          <p:nvPr>
            <p:ph type="body" idx="1"/>
          </p:nvPr>
        </p:nvSpPr>
        <p:spPr/>
        <p:txBody>
          <a:bodyPr>
            <a:normAutofit/>
          </a:bodyPr>
          <a:lstStyle/>
          <a:p>
            <a:r>
              <a:rPr lang="en-US" sz="1000" dirty="0" smtClean="0">
                <a:solidFill>
                  <a:schemeClr val="tx1"/>
                </a:solidFill>
              </a:rPr>
              <a:t>It is designed for lead generation</a:t>
            </a:r>
          </a:p>
          <a:p>
            <a:r>
              <a:rPr lang="en-US" sz="1000" dirty="0" smtClean="0">
                <a:solidFill>
                  <a:schemeClr val="tx1"/>
                </a:solidFill>
              </a:rPr>
              <a:t>Target audience: people looking for startups</a:t>
            </a:r>
          </a:p>
          <a:p>
            <a:r>
              <a:rPr lang="en-US" sz="1000" dirty="0" smtClean="0">
                <a:solidFill>
                  <a:schemeClr val="tx1"/>
                </a:solidFill>
              </a:rPr>
              <a:t>To encourage startups </a:t>
            </a:r>
            <a:endParaRPr lang="en-US" sz="1000" dirty="0">
              <a:solidFill>
                <a:schemeClr val="tx1"/>
              </a:solidFill>
            </a:endParaRPr>
          </a:p>
        </p:txBody>
      </p:sp>
      <p:pic>
        <p:nvPicPr>
          <p:cNvPr id="4" name="Picture 3" descr="sri HDFC.png"/>
          <p:cNvPicPr>
            <a:picLocks noChangeAspect="1"/>
          </p:cNvPicPr>
          <p:nvPr/>
        </p:nvPicPr>
        <p:blipFill>
          <a:blip r:embed="rId2"/>
          <a:stretch>
            <a:fillRect/>
          </a:stretch>
        </p:blipFill>
        <p:spPr>
          <a:xfrm>
            <a:off x="3542127" y="887782"/>
            <a:ext cx="2267267" cy="388674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video campaign for facebook</a:t>
            </a:r>
            <a:endParaRPr lang="en-US" dirty="0"/>
          </a:p>
        </p:txBody>
      </p:sp>
      <p:sp>
        <p:nvSpPr>
          <p:cNvPr id="3" name="Text Placeholder 2"/>
          <p:cNvSpPr>
            <a:spLocks noGrp="1"/>
          </p:cNvSpPr>
          <p:nvPr>
            <p:ph type="body" idx="1"/>
          </p:nvPr>
        </p:nvSpPr>
        <p:spPr/>
        <p:txBody>
          <a:bodyPr/>
          <a:lstStyle/>
          <a:p>
            <a:endParaRPr lang="en-US" dirty="0"/>
          </a:p>
        </p:txBody>
      </p:sp>
      <p:pic>
        <p:nvPicPr>
          <p:cNvPr id="4" name="VID-20230726-WA0016.mp4">
            <a:hlinkClick r:id="" action="ppaction://media"/>
          </p:cNvPr>
          <p:cNvPicPr>
            <a:picLocks noRot="1" noChangeAspect="1"/>
          </p:cNvPicPr>
          <p:nvPr>
            <a:videoFile r:link="rId1"/>
          </p:nvPr>
        </p:nvPicPr>
        <p:blipFill>
          <a:blip r:embed="rId3"/>
          <a:stretch>
            <a:fillRect/>
          </a:stretch>
        </p:blipFill>
        <p:spPr>
          <a:xfrm>
            <a:off x="1647217" y="1235349"/>
            <a:ext cx="4701702" cy="31291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181350" y="323700"/>
            <a:ext cx="8781300" cy="68015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C00000"/>
                </a:solidFill>
              </a:rPr>
              <a:t>Part 4: Content Creation and Curation (Post creations, Designs/Video Editing, Ad Campaigns over Social Media and Email Ideation and Creation) </a:t>
            </a:r>
            <a:endParaRPr>
              <a:solidFill>
                <a:srgbClr val="C00000"/>
              </a:solidFill>
            </a:endParaRPr>
          </a:p>
        </p:txBody>
      </p:sp>
      <p:sp>
        <p:nvSpPr>
          <p:cNvPr id="143" name="Google Shape;143;p27"/>
          <p:cNvSpPr txBox="1"/>
          <p:nvPr/>
        </p:nvSpPr>
        <p:spPr>
          <a:xfrm>
            <a:off x="478200" y="2022525"/>
            <a:ext cx="81876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144" name="Google Shape;144;p27"/>
          <p:cNvSpPr txBox="1"/>
          <p:nvPr/>
        </p:nvSpPr>
        <p:spPr>
          <a:xfrm>
            <a:off x="766950" y="1281450"/>
            <a:ext cx="7610100" cy="270686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Email Ad </a:t>
            </a:r>
            <a:r>
              <a:rPr lang="en-GB" sz="2100" b="1" dirty="0" smtClean="0">
                <a:solidFill>
                  <a:schemeClr val="tx1"/>
                </a:solidFill>
              </a:rPr>
              <a:t>Campaigns:</a:t>
            </a:r>
          </a:p>
          <a:p>
            <a:pPr marL="0" lvl="0" indent="0" algn="l" rtl="0">
              <a:lnSpc>
                <a:spcPct val="115000"/>
              </a:lnSpc>
              <a:spcBef>
                <a:spcPts val="0"/>
              </a:spcBef>
              <a:spcAft>
                <a:spcPts val="0"/>
              </a:spcAft>
              <a:buNone/>
            </a:pPr>
            <a:r>
              <a:rPr lang="en-GB" sz="2100" b="1" dirty="0" smtClean="0">
                <a:solidFill>
                  <a:schemeClr val="tx1"/>
                </a:solidFill>
              </a:rPr>
              <a:t>We have generated 2 email campaigns: </a:t>
            </a:r>
          </a:p>
          <a:p>
            <a:pPr marL="0" lvl="0" indent="0" algn="l" rtl="0">
              <a:lnSpc>
                <a:spcPct val="115000"/>
              </a:lnSpc>
              <a:spcBef>
                <a:spcPts val="0"/>
              </a:spcBef>
              <a:spcAft>
                <a:spcPts val="0"/>
              </a:spcAft>
              <a:buNone/>
            </a:pPr>
            <a:r>
              <a:rPr lang="en-GB" sz="2100" b="1" dirty="0" smtClean="0">
                <a:solidFill>
                  <a:schemeClr val="tx1"/>
                </a:solidFill>
              </a:rPr>
              <a:t> 1.giving awareness to the public with the regards that how many types of loans were provided by us </a:t>
            </a:r>
          </a:p>
          <a:p>
            <a:pPr marL="0" lvl="0" indent="0" algn="l" rtl="0">
              <a:lnSpc>
                <a:spcPct val="115000"/>
              </a:lnSpc>
              <a:spcBef>
                <a:spcPts val="0"/>
              </a:spcBef>
              <a:spcAft>
                <a:spcPts val="0"/>
              </a:spcAft>
              <a:buNone/>
            </a:pPr>
            <a:r>
              <a:rPr lang="en-GB" sz="2100" b="1" dirty="0" smtClean="0">
                <a:solidFill>
                  <a:schemeClr val="tx1"/>
                </a:solidFill>
              </a:rPr>
              <a:t>2. For lead generation to grab the attention of the startup companies to look at our bank for there financial needs</a:t>
            </a:r>
            <a:endParaRPr sz="2100" b="1">
              <a:solidFill>
                <a:schemeClr val="tx1"/>
              </a:solidFill>
            </a:endParaRPr>
          </a:p>
          <a:p>
            <a:pPr marL="0" lvl="0" indent="0" algn="l" rtl="0">
              <a:spcBef>
                <a:spcPts val="0"/>
              </a:spcBef>
              <a:spcAft>
                <a:spcPts val="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590601" y="824250"/>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Email Ad Campaign 1 - Brand Awareness</a:t>
            </a:r>
            <a:endParaRPr sz="2100" b="1">
              <a:solidFill>
                <a:schemeClr val="tx1"/>
              </a:solidFill>
            </a:endParaRPr>
          </a:p>
          <a:p>
            <a:pPr marL="0" lvl="0" indent="0" algn="l" rtl="0">
              <a:spcBef>
                <a:spcPts val="0"/>
              </a:spcBef>
              <a:spcAft>
                <a:spcPts val="0"/>
              </a:spcAft>
              <a:buNone/>
            </a:pPr>
            <a:endParaRPr sz="1900"/>
          </a:p>
        </p:txBody>
      </p:sp>
      <p:pic>
        <p:nvPicPr>
          <p:cNvPr id="3" name="WhatsApp Video 2023-07-26 at 21.04.12.mp4">
            <a:hlinkClick r:id="" action="ppaction://media"/>
          </p:cNvPr>
          <p:cNvPicPr>
            <a:picLocks noRot="1" noChangeAspect="1"/>
          </p:cNvPicPr>
          <p:nvPr>
            <a:videoFile r:link="rId1"/>
          </p:nvPr>
        </p:nvPicPr>
        <p:blipFill>
          <a:blip r:embed="rId4"/>
          <a:stretch>
            <a:fillRect/>
          </a:stretch>
        </p:blipFill>
        <p:spPr>
          <a:xfrm>
            <a:off x="3048000" y="1428750"/>
            <a:ext cx="3048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832264" y="680559"/>
            <a:ext cx="7610100" cy="114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Email Ad Campaign 2 - Lead Generation</a:t>
            </a:r>
            <a:endParaRPr sz="2100" b="1">
              <a:solidFill>
                <a:schemeClr val="tx1"/>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sz="1900"/>
          </a:p>
        </p:txBody>
      </p:sp>
      <p:pic>
        <p:nvPicPr>
          <p:cNvPr id="3" name="Record_2023-07-20-19-07-28.mp4">
            <a:hlinkClick r:id="" action="ppaction://media"/>
          </p:cNvPr>
          <p:cNvPicPr>
            <a:picLocks noRot="1" noChangeAspect="1"/>
          </p:cNvPicPr>
          <p:nvPr>
            <a:videoFile r:link="rId1"/>
          </p:nvPr>
        </p:nvPicPr>
        <p:blipFill>
          <a:blip r:embed="rId4"/>
          <a:stretch>
            <a:fillRect/>
          </a:stretch>
        </p:blipFill>
        <p:spPr>
          <a:xfrm>
            <a:off x="3048000" y="1428750"/>
            <a:ext cx="3048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28039" y="458416"/>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chemeClr val="tx1"/>
                </a:solidFill>
              </a:rPr>
              <a:t>Part 1: Brand study, Competitor Analysis &amp; Buyer’s/Audience’s Persona</a:t>
            </a:r>
            <a:endParaRPr sz="1900">
              <a:solidFill>
                <a:schemeClr val="tx1"/>
              </a:solidFill>
            </a:endParaRPr>
          </a:p>
        </p:txBody>
      </p:sp>
      <p:sp>
        <p:nvSpPr>
          <p:cNvPr id="68" name="Google Shape;68;p15"/>
          <p:cNvSpPr txBox="1"/>
          <p:nvPr/>
        </p:nvSpPr>
        <p:spPr>
          <a:xfrm>
            <a:off x="741009" y="1396727"/>
            <a:ext cx="7397799" cy="492439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pPr>
            <a:r>
              <a:rPr lang="en-GB" b="1" dirty="0" smtClean="0">
                <a:solidFill>
                  <a:srgbClr val="FF0000"/>
                </a:solidFill>
              </a:rPr>
              <a:t>Company/Topic for project : </a:t>
            </a:r>
            <a:r>
              <a:rPr lang="en-GB" b="1" dirty="0" smtClean="0">
                <a:solidFill>
                  <a:schemeClr val="tx1"/>
                </a:solidFill>
              </a:rPr>
              <a:t>HDFC Bank</a:t>
            </a:r>
          </a:p>
          <a:p>
            <a:pPr marL="457200" lvl="0" indent="-317500" algn="l" rtl="0">
              <a:spcBef>
                <a:spcPts val="0"/>
              </a:spcBef>
              <a:spcAft>
                <a:spcPts val="0"/>
              </a:spcAft>
              <a:buSzPts val="1400"/>
              <a:buChar char="●"/>
            </a:pPr>
            <a:endParaRPr lang="en-GB" b="1" dirty="0" smtClean="0">
              <a:solidFill>
                <a:schemeClr val="tx1"/>
              </a:solidFill>
            </a:endParaRPr>
          </a:p>
          <a:p>
            <a:pPr marL="457200" lvl="0" indent="-317500" algn="l" rtl="0">
              <a:spcBef>
                <a:spcPts val="0"/>
              </a:spcBef>
              <a:spcAft>
                <a:spcPts val="0"/>
              </a:spcAft>
              <a:buSzPts val="1400"/>
            </a:pPr>
            <a:r>
              <a:rPr lang="en-GB" b="1" dirty="0" smtClean="0">
                <a:solidFill>
                  <a:srgbClr val="FF0000"/>
                </a:solidFill>
              </a:rPr>
              <a:t>Brand Colour: </a:t>
            </a:r>
            <a:r>
              <a:rPr lang="en-GB" b="1" dirty="0" smtClean="0">
                <a:solidFill>
                  <a:schemeClr val="tx1"/>
                </a:solidFill>
              </a:rPr>
              <a:t>Blue,Red,White</a:t>
            </a:r>
          </a:p>
          <a:p>
            <a:pPr marL="457200" indent="-317500">
              <a:buSzPts val="1400"/>
            </a:pPr>
            <a:r>
              <a:rPr lang="en-GB" b="1" dirty="0" smtClean="0">
                <a:solidFill>
                  <a:srgbClr val="FF0000"/>
                </a:solidFill>
              </a:rPr>
              <a:t>Logo:</a:t>
            </a:r>
          </a:p>
          <a:p>
            <a:pPr marL="457200" indent="-317500">
              <a:buSzPts val="1400"/>
            </a:pPr>
            <a:endParaRPr lang="en-GB" b="1" dirty="0" smtClean="0">
              <a:solidFill>
                <a:schemeClr val="tx1"/>
              </a:solidFill>
            </a:endParaRPr>
          </a:p>
          <a:p>
            <a:pPr marL="457200" indent="-317500">
              <a:buSzPts val="1400"/>
            </a:pPr>
            <a:r>
              <a:rPr lang="en-GB" b="1" dirty="0" smtClean="0">
                <a:solidFill>
                  <a:srgbClr val="FF0000"/>
                </a:solidFill>
              </a:rPr>
              <a:t>Mission/Values:</a:t>
            </a:r>
            <a:r>
              <a:rPr lang="en-GB" dirty="0" smtClean="0">
                <a:solidFill>
                  <a:schemeClr val="tx1"/>
                </a:solidFill>
              </a:rPr>
              <a:t>HDFC’S Vision and vision are divided as 2 objectives they are</a:t>
            </a:r>
            <a:endParaRPr lang="en-GB" b="1" dirty="0" smtClean="0">
              <a:solidFill>
                <a:schemeClr val="tx1"/>
              </a:solidFill>
            </a:endParaRPr>
          </a:p>
          <a:p>
            <a:pPr marL="457200" lvl="0" indent="-317500">
              <a:buSzPts val="1400"/>
              <a:buChar char="●"/>
            </a:pPr>
            <a:r>
              <a:rPr lang="en-US" dirty="0" smtClean="0">
                <a:solidFill>
                  <a:schemeClr val="tx1"/>
                </a:solidFill>
              </a:rPr>
              <a:t> first, to be the preferred provider of banking services for target retail and wholesale customer segments. The second objective is to achieve healthy growth in profitability, consistent with the bank's risk appetite.</a:t>
            </a:r>
            <a:endParaRPr lang="en-GB" b="1" dirty="0" smtClean="0">
              <a:solidFill>
                <a:schemeClr val="tx1"/>
              </a:solidFill>
            </a:endParaRPr>
          </a:p>
          <a:p>
            <a:endParaRPr lang="en-GB" b="1" dirty="0" smtClean="0">
              <a:solidFill>
                <a:schemeClr val="tx1"/>
              </a:solidFill>
            </a:endParaRPr>
          </a:p>
          <a:p>
            <a:r>
              <a:rPr lang="en-GB" b="1" dirty="0" smtClean="0">
                <a:solidFill>
                  <a:srgbClr val="FF0000"/>
                </a:solidFill>
              </a:rPr>
              <a:t>USP:</a:t>
            </a:r>
            <a:r>
              <a:rPr lang="en-GB" dirty="0" smtClean="0">
                <a:solidFill>
                  <a:schemeClr val="tx1"/>
                </a:solidFill>
              </a:rPr>
              <a:t>The USP of HDFC is commitment to providing innovative  banking solutions to empower its customers,Personalized banking experience and showcasing there success stories</a:t>
            </a:r>
          </a:p>
          <a:p>
            <a:endParaRPr lang="en-GB" dirty="0" smtClean="0">
              <a:solidFill>
                <a:schemeClr val="tx1"/>
              </a:solidFill>
            </a:endParaRPr>
          </a:p>
          <a:p>
            <a:r>
              <a:rPr lang="en-GB" b="1" dirty="0" smtClean="0">
                <a:solidFill>
                  <a:srgbClr val="FF0000"/>
                </a:solidFill>
              </a:rPr>
              <a:t>Tagline: </a:t>
            </a:r>
            <a:r>
              <a:rPr lang="en-US" dirty="0" smtClean="0">
                <a:solidFill>
                  <a:schemeClr val="tx1"/>
                </a:solidFill>
              </a:rPr>
              <a:t>We Understand Your World !</a:t>
            </a:r>
          </a:p>
          <a:p>
            <a:endParaRPr lang="en-GB" b="1" dirty="0" smtClean="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 name="Picture 3" descr="download hdfc.png"/>
          <p:cNvPicPr>
            <a:picLocks noChangeAspect="1"/>
          </p:cNvPicPr>
          <p:nvPr/>
        </p:nvPicPr>
        <p:blipFill>
          <a:blip r:embed="rId3"/>
          <a:stretch>
            <a:fillRect/>
          </a:stretch>
        </p:blipFill>
        <p:spPr>
          <a:xfrm>
            <a:off x="1517515" y="2159540"/>
            <a:ext cx="901430" cy="35359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48924" y="109692"/>
            <a:ext cx="8781300" cy="92791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C00000"/>
                </a:solidFill>
              </a:rPr>
              <a:t>Part 4: </a:t>
            </a:r>
            <a:r>
              <a:rPr lang="en-GB" b="1" dirty="0">
                <a:solidFill>
                  <a:schemeClr val="tx1"/>
                </a:solidFill>
              </a:rPr>
              <a:t>Content Creation and </a:t>
            </a:r>
            <a:r>
              <a:rPr lang="en-GB" b="1" dirty="0" smtClean="0">
                <a:solidFill>
                  <a:schemeClr val="tx1"/>
                </a:solidFill>
              </a:rPr>
              <a:t>Creation </a:t>
            </a:r>
            <a:r>
              <a:rPr lang="en-GB" b="1" dirty="0">
                <a:solidFill>
                  <a:schemeClr val="tx1"/>
                </a:solidFill>
              </a:rPr>
              <a:t>(Post creations, Designs/Video </a:t>
            </a:r>
            <a:endParaRPr b="1">
              <a:solidFill>
                <a:schemeClr val="tx1"/>
              </a:solidFill>
            </a:endParaRPr>
          </a:p>
          <a:p>
            <a:pPr marL="0" lvl="0" indent="0" algn="ctr" rtl="0">
              <a:lnSpc>
                <a:spcPct val="115000"/>
              </a:lnSpc>
              <a:spcBef>
                <a:spcPts val="0"/>
              </a:spcBef>
              <a:spcAft>
                <a:spcPts val="0"/>
              </a:spcAft>
              <a:buNone/>
            </a:pPr>
            <a:r>
              <a:rPr lang="en-GB" b="1" dirty="0">
                <a:solidFill>
                  <a:schemeClr val="tx1"/>
                </a:solidFill>
              </a:rPr>
              <a:t>Editing, Ad Campaigns over Social Media and Email Ideation and Creation</a:t>
            </a:r>
            <a:r>
              <a:rPr lang="en-GB" b="1" dirty="0" smtClean="0">
                <a:solidFill>
                  <a:schemeClr val="tx1"/>
                </a:solidFill>
              </a:rPr>
              <a:t>) challenges were faced on doing  email campaign and facebook ad campaign </a:t>
            </a:r>
            <a:endParaRPr>
              <a:solidFill>
                <a:schemeClr val="tx1"/>
              </a:solidFill>
            </a:endParaRPr>
          </a:p>
        </p:txBody>
      </p:sp>
      <p:sp>
        <p:nvSpPr>
          <p:cNvPr id="4" name="Rectangle 3"/>
          <p:cNvSpPr/>
          <p:nvPr/>
        </p:nvSpPr>
        <p:spPr>
          <a:xfrm>
            <a:off x="389107" y="992221"/>
            <a:ext cx="8190688" cy="3816429"/>
          </a:xfrm>
          <a:prstGeom prst="rect">
            <a:avLst/>
          </a:prstGeom>
        </p:spPr>
        <p:txBody>
          <a:bodyPr wrap="square">
            <a:spAutoFit/>
          </a:bodyPr>
          <a:lstStyle/>
          <a:p>
            <a:r>
              <a:rPr lang="en-US" sz="1100" dirty="0" smtClean="0">
                <a:solidFill>
                  <a:schemeClr val="tx1"/>
                </a:solidFill>
              </a:rPr>
              <a:t>In addition to the challenges mentioned above, the content creation and creation process for email and ads campaigns also face specific challenges and require unique strategies. One of the main challenges in email campaigns is delivering content that is personalized and relevant to each individual recipient. This requires segmenting the email list based on customer preferences, demographics, and behavior, and creating tailored content for each segment. It can be time-consuming and resource-intensive to gather and analyze customer data to create these personalized campaigns, but it is essential for driving engagement and conversions. Another challenge in email campaigns is avoiding the spam folder and ensuring deliverability. Email filters have become increasingly sophisticated, and it is important to follow best practices in email marketing to avoid being flagged as spam. This includes using clear and concise subject lines, avoiding excessive use of promotional language, and regularly cleaning up the email list to remove inactive or unengaged subscribers. For ads campaigns, one of the main challenges is capturing attention in a limited space. Ads often have limited characters or visual space to convey the message, so it is important to create compelling and concise content that grabs the audience's attention quickly. This requires creativity in copywriting and design to make the most impact in a short amount of time. Another challenge in ads campaigns is optimizing for conversions. It is not enough to simply drive traffic to a website or landing page; the content of the ad must also be persuasive enough to encourage users to take the desired action, such as making a purchase or filling out a form. This requires understanding consumer psychology and incorporating persuasive elements into the ad content. Some lessons learned for email and ads campaigns include the importance of A/B testing and continuous optimization. By testing different subject lines, copywriting styles, visuals, and calls-to-action, marketers can identify what resonates best with their audience and make data-driven decisions on future campaigns. It is also important to regularly analyze campaign performance metrics, such as open rates, click-through rates, and conversion rates, to identify areas for improvement and make adjustments accordingly. In conclusion, email and ads campaigns face challenges such as personalization, deliverability, attention-grabbing content, and optimization for conversions. By addressing these challenges and continuously experimenting and optimizing, marketers can create effective and engaging campaigns that drive results</a:t>
            </a:r>
            <a:endParaRPr lang="en-US" sz="11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5" name="Rectangle 4"/>
          <p:cNvSpPr/>
          <p:nvPr/>
        </p:nvSpPr>
        <p:spPr>
          <a:xfrm>
            <a:off x="1882802" y="2110085"/>
            <a:ext cx="3820277"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Thank you</a:t>
            </a:r>
            <a:endParaRPr lang="en-US" sz="5400" b="1" cap="none" spc="150" dirty="0">
              <a:ln w="11430"/>
              <a:solidFill>
                <a:srgbClr val="F8F8F8"/>
              </a:solidFill>
              <a:effectLst>
                <a:outerShdw blurRad="25400" algn="tl" rotWithShape="0">
                  <a:srgbClr val="000000">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766949" y="350197"/>
            <a:ext cx="7689629"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FF0000"/>
                </a:solidFill>
              </a:rPr>
              <a:t>Part 1: </a:t>
            </a:r>
            <a:r>
              <a:rPr lang="en-GB" sz="1900" b="1" dirty="0">
                <a:solidFill>
                  <a:schemeClr val="tx1"/>
                </a:solidFill>
              </a:rPr>
              <a:t>Brand study, Competitor Analysis &amp; Buyer’s/Audience’s Persona</a:t>
            </a:r>
            <a:endParaRPr sz="1900">
              <a:solidFill>
                <a:schemeClr val="tx1"/>
              </a:solidFill>
            </a:endParaRPr>
          </a:p>
        </p:txBody>
      </p:sp>
      <p:sp>
        <p:nvSpPr>
          <p:cNvPr id="74" name="Google Shape;74;p16"/>
          <p:cNvSpPr txBox="1"/>
          <p:nvPr/>
        </p:nvSpPr>
        <p:spPr>
          <a:xfrm>
            <a:off x="696150" y="1731850"/>
            <a:ext cx="76101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lang="en-US" dirty="0" smtClean="0"/>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a:p>
        </p:txBody>
      </p:sp>
      <p:pic>
        <p:nvPicPr>
          <p:cNvPr id="4" name="Picture 3" descr="Type-of-Frauds.png"/>
          <p:cNvPicPr>
            <a:picLocks noChangeAspect="1"/>
          </p:cNvPicPr>
          <p:nvPr/>
        </p:nvPicPr>
        <p:blipFill>
          <a:blip r:embed="rId3"/>
          <a:stretch>
            <a:fillRect/>
          </a:stretch>
        </p:blipFill>
        <p:spPr>
          <a:xfrm>
            <a:off x="2858779" y="1835285"/>
            <a:ext cx="2045700" cy="1485089"/>
          </a:xfrm>
          <a:prstGeom prst="rect">
            <a:avLst/>
          </a:prstGeom>
        </p:spPr>
      </p:pic>
      <p:sp>
        <p:nvSpPr>
          <p:cNvPr id="6" name="Rectangle 5"/>
          <p:cNvSpPr/>
          <p:nvPr/>
        </p:nvSpPr>
        <p:spPr>
          <a:xfrm>
            <a:off x="1639887" y="1141380"/>
            <a:ext cx="6336794" cy="518807"/>
          </a:xfrm>
          <a:prstGeom prst="rect">
            <a:avLst/>
          </a:prstGeom>
        </p:spPr>
        <p:txBody>
          <a:bodyPr wrap="square">
            <a:spAutoFit/>
          </a:bodyPr>
          <a:lstStyle/>
          <a:p>
            <a:pPr marL="457200" lvl="0" indent="-317500">
              <a:buSzPts val="1400"/>
              <a:buFont typeface="Arial"/>
              <a:buChar char="●"/>
            </a:pPr>
            <a:r>
              <a:rPr lang="en-US" b="1" dirty="0" smtClean="0">
                <a:solidFill>
                  <a:srgbClr val="FF0000"/>
                </a:solidFill>
              </a:rPr>
              <a:t>Analyze Brand Messaging:</a:t>
            </a:r>
            <a:r>
              <a:rPr lang="en-US" dirty="0" smtClean="0">
                <a:solidFill>
                  <a:srgbClr val="FF0000"/>
                </a:solidFill>
              </a:rPr>
              <a:t> </a:t>
            </a:r>
            <a:r>
              <a:rPr lang="en-US" dirty="0" smtClean="0">
                <a:solidFill>
                  <a:schemeClr val="tx1"/>
                </a:solidFill>
              </a:rPr>
              <a:t>HDFC’s messaging style is guiding type and personal</a:t>
            </a:r>
            <a:endParaRPr lang="en-US" dirty="0">
              <a:solidFill>
                <a:schemeClr val="tx1"/>
              </a:solidFill>
            </a:endParaRPr>
          </a:p>
        </p:txBody>
      </p:sp>
      <p:sp>
        <p:nvSpPr>
          <p:cNvPr id="7" name="Rectangle 6"/>
          <p:cNvSpPr/>
          <p:nvPr/>
        </p:nvSpPr>
        <p:spPr>
          <a:xfrm>
            <a:off x="1835286" y="1822315"/>
            <a:ext cx="1180072" cy="307777"/>
          </a:xfrm>
          <a:prstGeom prst="rect">
            <a:avLst/>
          </a:prstGeom>
        </p:spPr>
        <p:txBody>
          <a:bodyPr wrap="square">
            <a:spAutoFit/>
          </a:bodyPr>
          <a:lstStyle/>
          <a:p>
            <a:pPr lvl="0"/>
            <a:r>
              <a:rPr lang="en-US" dirty="0" smtClean="0">
                <a:solidFill>
                  <a:schemeClr val="tx1"/>
                </a:solidFill>
              </a:rPr>
              <a:t>Example:</a:t>
            </a:r>
            <a:endParaRPr lang="en-US" dirty="0">
              <a:solidFill>
                <a:schemeClr val="tx1"/>
              </a:solidFill>
            </a:endParaRPr>
          </a:p>
        </p:txBody>
      </p:sp>
      <p:sp>
        <p:nvSpPr>
          <p:cNvPr id="9" name="Rectangle 8"/>
          <p:cNvSpPr/>
          <p:nvPr/>
        </p:nvSpPr>
        <p:spPr>
          <a:xfrm>
            <a:off x="894945" y="3469532"/>
            <a:ext cx="7749701" cy="1384995"/>
          </a:xfrm>
          <a:prstGeom prst="rect">
            <a:avLst/>
          </a:prstGeom>
        </p:spPr>
        <p:txBody>
          <a:bodyPr wrap="square">
            <a:spAutoFit/>
          </a:bodyPr>
          <a:lstStyle/>
          <a:p>
            <a:r>
              <a:rPr lang="en-US" b="1" dirty="0" smtClean="0">
                <a:solidFill>
                  <a:srgbClr val="FF0000"/>
                </a:solidFill>
              </a:rPr>
              <a:t>Examine tagline of HDFC Bank</a:t>
            </a:r>
            <a:r>
              <a:rPr lang="en-US" dirty="0" smtClean="0">
                <a:solidFill>
                  <a:srgbClr val="FF0000"/>
                </a:solidFill>
              </a:rPr>
              <a:t>:  </a:t>
            </a:r>
            <a:r>
              <a:rPr lang="en-US" dirty="0" smtClean="0">
                <a:solidFill>
                  <a:schemeClr val="tx1"/>
                </a:solidFill>
              </a:rPr>
              <a:t>"We understand your world." This tagline highlights the bank's focus on understanding and catering to the individual needs and preferences of its customers. It emphasizes the bank's commitment to providing personalized banking experiences and innovative solutions that align with the changing dynamics of the customers' lives. The tagline also reflects HDFC Bank's customer-centric approach and its aim to build strong relationships based on trust and understanding.</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353563"/>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FF0000"/>
                </a:solidFill>
              </a:rPr>
              <a:t>Part 1: </a:t>
            </a:r>
            <a:r>
              <a:rPr lang="en-GB" sz="1900" b="1" dirty="0">
                <a:solidFill>
                  <a:schemeClr val="tx1"/>
                </a:solidFill>
              </a:rPr>
              <a:t>Brand study, Competitor Analysis &amp; Buyer’s/Audience’s Persona</a:t>
            </a:r>
            <a:endParaRPr sz="1900">
              <a:solidFill>
                <a:schemeClr val="tx1"/>
              </a:solidFill>
            </a:endParaRPr>
          </a:p>
        </p:txBody>
      </p:sp>
      <p:sp>
        <p:nvSpPr>
          <p:cNvPr id="80" name="Google Shape;80;p17"/>
          <p:cNvSpPr txBox="1"/>
          <p:nvPr/>
        </p:nvSpPr>
        <p:spPr>
          <a:xfrm>
            <a:off x="389106" y="1212713"/>
            <a:ext cx="8145294" cy="32931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solidFill>
                  <a:schemeClr val="tx1"/>
                </a:solidFill>
              </a:rPr>
              <a:t>Competitor Analysis</a:t>
            </a:r>
            <a:r>
              <a:rPr lang="en-GB" b="1" dirty="0" smtClean="0">
                <a:solidFill>
                  <a:schemeClr val="tx1"/>
                </a:solidFill>
              </a:rPr>
              <a:t>:</a:t>
            </a:r>
            <a:endParaRPr>
              <a:solidFill>
                <a:schemeClr val="tx1"/>
              </a:solidFill>
            </a:endParaRPr>
          </a:p>
          <a:p>
            <a:pPr marL="0" lvl="0" indent="0" algn="l" rtl="0">
              <a:spcBef>
                <a:spcPts val="0"/>
              </a:spcBef>
              <a:spcAft>
                <a:spcPts val="0"/>
              </a:spcAft>
              <a:buNone/>
            </a:pPr>
            <a:endParaRPr b="1"/>
          </a:p>
          <a:p>
            <a:pPr lvl="0"/>
            <a:r>
              <a:rPr lang="en-GB" b="1" dirty="0">
                <a:solidFill>
                  <a:schemeClr val="tx1"/>
                </a:solidFill>
              </a:rPr>
              <a:t>Competitor 1</a:t>
            </a:r>
            <a:r>
              <a:rPr lang="en-GB" b="1" dirty="0" smtClean="0">
                <a:solidFill>
                  <a:schemeClr val="tx1"/>
                </a:solidFill>
              </a:rPr>
              <a:t>:</a:t>
            </a:r>
            <a:r>
              <a:rPr lang="en-US" b="1" dirty="0" smtClean="0">
                <a:solidFill>
                  <a:schemeClr val="tx1"/>
                </a:solidFill>
              </a:rPr>
              <a:t> </a:t>
            </a:r>
            <a:r>
              <a:rPr lang="en-US" sz="1200" b="1" dirty="0" smtClean="0">
                <a:solidFill>
                  <a:srgbClr val="336699"/>
                </a:solidFill>
              </a:rPr>
              <a:t>https://www.icicibank.com/</a:t>
            </a:r>
            <a:endParaRPr sz="1200" b="1">
              <a:solidFill>
                <a:srgbClr val="336699"/>
              </a:solidFill>
            </a:endParaRPr>
          </a:p>
          <a:p>
            <a:pPr lvl="0"/>
            <a:r>
              <a:rPr lang="en-US" sz="1200" b="1" dirty="0" smtClean="0">
                <a:solidFill>
                  <a:srgbClr val="C00000"/>
                </a:solidFill>
              </a:rPr>
              <a:t>USP</a:t>
            </a:r>
            <a:r>
              <a:rPr lang="en-US" sz="1200" b="1" dirty="0" smtClean="0">
                <a:solidFill>
                  <a:srgbClr val="FF0066"/>
                </a:solidFill>
              </a:rPr>
              <a:t>: </a:t>
            </a:r>
            <a:r>
              <a:rPr lang="en-US" sz="1100" dirty="0" smtClean="0">
                <a:solidFill>
                  <a:schemeClr val="tx1"/>
                </a:solidFill>
              </a:rPr>
              <a:t> Its wide range of products and services that cater to the diverse needs of its customers. and its ability to offer a holistic banking experience with a focus on customer satisfaction, convenience, and technological advancements</a:t>
            </a:r>
            <a:r>
              <a:rPr lang="en-US" sz="1100" b="1" dirty="0" smtClean="0">
                <a:solidFill>
                  <a:schemeClr val="tx1"/>
                </a:solidFill>
              </a:rPr>
              <a:t>.</a:t>
            </a:r>
          </a:p>
          <a:p>
            <a:pPr lvl="0"/>
            <a:r>
              <a:rPr lang="en-US" sz="1200" b="1" dirty="0" smtClean="0">
                <a:solidFill>
                  <a:srgbClr val="C00000"/>
                </a:solidFill>
              </a:rPr>
              <a:t>Communication</a:t>
            </a:r>
            <a:r>
              <a:rPr lang="en-US" sz="1100" b="1" dirty="0" smtClean="0">
                <a:solidFill>
                  <a:srgbClr val="C00000"/>
                </a:solidFill>
              </a:rPr>
              <a:t>:</a:t>
            </a:r>
            <a:r>
              <a:rPr lang="en-US" sz="1100" dirty="0" smtClean="0">
                <a:solidFill>
                  <a:srgbClr val="C00000"/>
                </a:solidFill>
              </a:rPr>
              <a:t> </a:t>
            </a:r>
            <a:r>
              <a:rPr lang="en-US" sz="1100" dirty="0" smtClean="0">
                <a:solidFill>
                  <a:schemeClr val="tx1"/>
                </a:solidFill>
              </a:rPr>
              <a:t>Is customer-centric, professional and informative.</a:t>
            </a:r>
            <a:endParaRPr sz="1100" b="1">
              <a:solidFill>
                <a:schemeClr val="tx1"/>
              </a:solidFill>
            </a:endParaRPr>
          </a:p>
          <a:p>
            <a:pPr lvl="0"/>
            <a:r>
              <a:rPr lang="en-GB" b="1" dirty="0">
                <a:solidFill>
                  <a:schemeClr val="tx1"/>
                </a:solidFill>
              </a:rPr>
              <a:t>Competitor 2</a:t>
            </a:r>
            <a:r>
              <a:rPr lang="en-GB" b="1" dirty="0" smtClean="0">
                <a:solidFill>
                  <a:schemeClr val="tx1"/>
                </a:solidFill>
              </a:rPr>
              <a:t>: </a:t>
            </a:r>
            <a:r>
              <a:rPr lang="en-GB" sz="1200" b="1" dirty="0" smtClean="0">
                <a:solidFill>
                  <a:schemeClr val="accent1">
                    <a:lumMod val="75000"/>
                  </a:schemeClr>
                </a:solidFill>
                <a:hlinkClick r:id="rId3"/>
              </a:rPr>
              <a:t>https://www.bankofbaroda.in/</a:t>
            </a:r>
            <a:endParaRPr lang="en-GB" sz="1200" b="1" dirty="0" smtClean="0">
              <a:solidFill>
                <a:schemeClr val="accent1">
                  <a:lumMod val="75000"/>
                </a:schemeClr>
              </a:solidFill>
            </a:endParaRPr>
          </a:p>
          <a:p>
            <a:pPr lvl="0"/>
            <a:r>
              <a:rPr lang="en-US" sz="1200" b="1" dirty="0" smtClean="0">
                <a:solidFill>
                  <a:srgbClr val="C00000"/>
                </a:solidFill>
              </a:rPr>
              <a:t>USP: </a:t>
            </a:r>
            <a:r>
              <a:rPr lang="en-US" sz="1200" dirty="0" smtClean="0">
                <a:solidFill>
                  <a:schemeClr val="tx1"/>
                </a:solidFill>
              </a:rPr>
              <a:t>Its</a:t>
            </a:r>
            <a:r>
              <a:rPr lang="en-US" sz="1200" b="1" dirty="0" smtClean="0">
                <a:solidFill>
                  <a:srgbClr val="FF0066"/>
                </a:solidFill>
              </a:rPr>
              <a:t> </a:t>
            </a:r>
            <a:r>
              <a:rPr lang="en-US" sz="1200" dirty="0" smtClean="0">
                <a:solidFill>
                  <a:schemeClr val="tx1"/>
                </a:solidFill>
              </a:rPr>
              <a:t>ability to cater to the needs of individuals and businesses with international operations, providing them with seamless and efficient banking solutions across borders</a:t>
            </a:r>
            <a:r>
              <a:rPr lang="en-US" sz="1200" dirty="0" smtClean="0"/>
              <a:t>. </a:t>
            </a:r>
            <a:endParaRPr lang="en-US" sz="1200" b="1" dirty="0" smtClean="0"/>
          </a:p>
          <a:p>
            <a:pPr lvl="0"/>
            <a:r>
              <a:rPr lang="en-US" sz="1200" b="1" dirty="0" smtClean="0">
                <a:solidFill>
                  <a:srgbClr val="C00000"/>
                </a:solidFill>
              </a:rPr>
              <a:t>Communication:</a:t>
            </a:r>
            <a:r>
              <a:rPr lang="en-US" sz="1200" dirty="0" smtClean="0">
                <a:solidFill>
                  <a:srgbClr val="C00000"/>
                </a:solidFill>
              </a:rPr>
              <a:t> </a:t>
            </a:r>
            <a:r>
              <a:rPr lang="en-US" sz="1100" dirty="0" smtClean="0">
                <a:solidFill>
                  <a:schemeClr val="tx1"/>
                </a:solidFill>
              </a:rPr>
              <a:t>Bank of Baroda is professional, informative, and personalized.</a:t>
            </a:r>
            <a:endParaRPr sz="1100" b="1">
              <a:solidFill>
                <a:schemeClr val="tx1"/>
              </a:solidFill>
            </a:endParaRPr>
          </a:p>
          <a:p>
            <a:pPr lvl="0"/>
            <a:r>
              <a:rPr lang="en-GB" b="1" dirty="0" smtClean="0">
                <a:solidFill>
                  <a:schemeClr val="tx1"/>
                </a:solidFill>
              </a:rPr>
              <a:t>Competitor </a:t>
            </a:r>
            <a:r>
              <a:rPr lang="en-GB" b="1" dirty="0">
                <a:solidFill>
                  <a:schemeClr val="tx1"/>
                </a:solidFill>
              </a:rPr>
              <a:t>3</a:t>
            </a:r>
            <a:r>
              <a:rPr lang="en-GB" b="1" dirty="0" smtClean="0">
                <a:solidFill>
                  <a:schemeClr val="tx1"/>
                </a:solidFill>
              </a:rPr>
              <a:t>: </a:t>
            </a:r>
            <a:r>
              <a:rPr lang="en-GB" sz="1200" b="1" dirty="0" smtClean="0">
                <a:hlinkClick r:id="rId4"/>
              </a:rPr>
              <a:t>https://www.pnbindia.in/</a:t>
            </a:r>
            <a:endParaRPr lang="en-GB" sz="1200" b="1" dirty="0" smtClean="0"/>
          </a:p>
          <a:p>
            <a:pPr lvl="0"/>
            <a:r>
              <a:rPr lang="en-GB" sz="1200" b="1" dirty="0" smtClean="0">
                <a:solidFill>
                  <a:srgbClr val="C00000"/>
                </a:solidFill>
              </a:rPr>
              <a:t>USP:</a:t>
            </a:r>
            <a:r>
              <a:rPr lang="en-US" sz="1200" dirty="0" smtClean="0">
                <a:solidFill>
                  <a:srgbClr val="C00000"/>
                </a:solidFill>
              </a:rPr>
              <a:t> </a:t>
            </a:r>
            <a:r>
              <a:rPr lang="en-US" sz="1100" dirty="0" smtClean="0">
                <a:solidFill>
                  <a:schemeClr val="tx1"/>
                </a:solidFill>
              </a:rPr>
              <a:t>Its extensive network and wide range of financial products and services.</a:t>
            </a:r>
          </a:p>
          <a:p>
            <a:pPr lvl="0"/>
            <a:r>
              <a:rPr lang="en-US" sz="1200" b="1" dirty="0" smtClean="0">
                <a:solidFill>
                  <a:srgbClr val="C00000"/>
                </a:solidFill>
              </a:rPr>
              <a:t>Communication:</a:t>
            </a:r>
            <a:r>
              <a:rPr lang="en-US" sz="1200" dirty="0" smtClean="0">
                <a:solidFill>
                  <a:schemeClr val="tx1"/>
                </a:solidFill>
              </a:rPr>
              <a:t>Transperency,informative and guiding .</a:t>
            </a:r>
          </a:p>
          <a:p>
            <a:pPr lvl="0"/>
            <a:endParaRPr lang="en-GB" sz="1100" b="1" dirty="0" smtClean="0"/>
          </a:p>
          <a:p>
            <a:pPr lvl="0"/>
            <a:endParaRPr sz="1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629055" y="415047"/>
            <a:ext cx="7747995"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chemeClr val="tx1">
                    <a:lumMod val="65000"/>
                    <a:lumOff val="35000"/>
                  </a:schemeClr>
                </a:solidFill>
              </a:rPr>
              <a:t>Part 1: Brand study, Competitor Analysis &amp; Buyer’s/Audience’s Persona</a:t>
            </a:r>
            <a:endParaRPr sz="1900">
              <a:solidFill>
                <a:schemeClr val="tx1">
                  <a:lumMod val="65000"/>
                  <a:lumOff val="35000"/>
                </a:schemeClr>
              </a:solidFill>
            </a:endParaRPr>
          </a:p>
        </p:txBody>
      </p:sp>
      <p:sp>
        <p:nvSpPr>
          <p:cNvPr id="86" name="Google Shape;86;p18"/>
          <p:cNvSpPr txBox="1"/>
          <p:nvPr/>
        </p:nvSpPr>
        <p:spPr>
          <a:xfrm>
            <a:off x="791183" y="1180289"/>
            <a:ext cx="7470817"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solidFill>
                  <a:srgbClr val="C00000"/>
                </a:solidFill>
              </a:rPr>
              <a:t>Buyer's/Audience's Persona</a:t>
            </a:r>
            <a:r>
              <a:rPr lang="en-GB" b="1" dirty="0" smtClean="0">
                <a:solidFill>
                  <a:srgbClr val="C00000"/>
                </a:solidFill>
              </a:rPr>
              <a:t>:</a:t>
            </a:r>
            <a:endParaRPr>
              <a:solidFill>
                <a:srgbClr val="C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4" name="Rectangle 3"/>
          <p:cNvSpPr/>
          <p:nvPr/>
        </p:nvSpPr>
        <p:spPr>
          <a:xfrm>
            <a:off x="84306" y="1504545"/>
            <a:ext cx="9059695" cy="2893100"/>
          </a:xfrm>
          <a:prstGeom prst="rect">
            <a:avLst/>
          </a:prstGeom>
        </p:spPr>
        <p:txBody>
          <a:bodyPr wrap="square">
            <a:spAutoFit/>
          </a:bodyPr>
          <a:lstStyle/>
          <a:p>
            <a:r>
              <a:rPr lang="en-US" dirty="0" smtClean="0"/>
              <a:t/>
            </a:r>
            <a:br>
              <a:rPr lang="en-US" dirty="0" smtClean="0"/>
            </a:br>
            <a:r>
              <a:rPr lang="en-US" dirty="0" smtClean="0">
                <a:solidFill>
                  <a:schemeClr val="tx1"/>
                </a:solidFill>
              </a:rPr>
              <a:t>1. Young working professional: This customer is typically in their 20s or 30s, employed in a corporate job, and has a stable income. They are tech-savvy and prefer digital banking solutions for convenience and efficiency.    2. Small business owner: This customer owns a small business or is self-employed. They require banking services that cater to their business needs, such as business loans, merchant services, and online payment solutions.                                                                                                                                                                                  3. High net worth individual: This customer has significant wealth and requires personalized banking services, including investment advice, wealth management, and exclusive banking privileges.                                                            4. Homebuyer: This customer is looking to purchase a home and requires services such as home loans, mortgage advice, and assistance with property-related transactions.                                                                          5. NRI (Non-Resident Indian): This customer resides outside of India but maintains financial ties with the country. They require specialized services such as NRI banking, remittances, and investment options tailored to their unique needs.</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635541" y="291830"/>
            <a:ext cx="7741510" cy="52088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chemeClr val="tx1"/>
                </a:solidFill>
              </a:rPr>
              <a:t>Part 2: SEO &amp; Keyword Research</a:t>
            </a:r>
            <a:endParaRPr sz="1900">
              <a:solidFill>
                <a:schemeClr val="tx1"/>
              </a:solidFill>
            </a:endParaRPr>
          </a:p>
        </p:txBody>
      </p:sp>
      <p:sp>
        <p:nvSpPr>
          <p:cNvPr id="92" name="Google Shape;92;p19"/>
          <p:cNvSpPr txBox="1"/>
          <p:nvPr/>
        </p:nvSpPr>
        <p:spPr>
          <a:xfrm>
            <a:off x="0" y="1152204"/>
            <a:ext cx="3171217" cy="98485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solidFill>
                  <a:schemeClr val="tx1"/>
                </a:solidFill>
              </a:rPr>
              <a:t>SEO Audit</a:t>
            </a:r>
            <a:r>
              <a:rPr lang="en-GB" b="1" dirty="0" smtClean="0">
                <a:solidFill>
                  <a:schemeClr val="tx1"/>
                </a:solidFill>
              </a:rPr>
              <a:t>:</a:t>
            </a:r>
            <a:endParaRPr>
              <a:solidFill>
                <a:schemeClr val="tx1"/>
              </a:solidFill>
            </a:endParaRPr>
          </a:p>
          <a:p>
            <a:pPr marL="457200" lvl="0" indent="-317500" algn="l" rtl="0">
              <a:spcBef>
                <a:spcPts val="0"/>
              </a:spcBef>
              <a:spcAft>
                <a:spcPts val="0"/>
              </a:spcAft>
              <a:buSzPts val="1400"/>
            </a:pPr>
            <a:r>
              <a:rPr lang="en-GB" b="1" dirty="0" smtClean="0">
                <a:solidFill>
                  <a:schemeClr val="tx1"/>
                </a:solidFill>
              </a:rPr>
              <a:t> Keyword Research: </a:t>
            </a:r>
          </a:p>
          <a:p>
            <a:pPr marL="457200" lvl="0" indent="-317500" algn="l" rtl="0">
              <a:spcBef>
                <a:spcPts val="0"/>
              </a:spcBef>
              <a:spcAft>
                <a:spcPts val="0"/>
              </a:spcAft>
              <a:buSzPts val="1400"/>
            </a:pPr>
            <a:r>
              <a:rPr lang="en-GB" b="1" dirty="0" smtClean="0">
                <a:solidFill>
                  <a:schemeClr val="tx1"/>
                </a:solidFill>
              </a:rPr>
              <a:t>Meta tag:</a:t>
            </a:r>
            <a:r>
              <a:rPr lang="en-GB" dirty="0" smtClean="0">
                <a:solidFill>
                  <a:schemeClr val="tx1"/>
                </a:solidFill>
              </a:rPr>
              <a:t> </a:t>
            </a:r>
            <a:r>
              <a:rPr lang="en-GB" sz="1000" dirty="0" smtClean="0">
                <a:solidFill>
                  <a:schemeClr val="tx1"/>
                </a:solidFill>
              </a:rPr>
              <a:t>HDFC Banking ser</a:t>
            </a:r>
            <a:r>
              <a:rPr lang="en-US" sz="1000" dirty="0" smtClean="0">
                <a:solidFill>
                  <a:schemeClr val="tx1"/>
                </a:solidFill>
              </a:rPr>
              <a:t>vices|financing|digital marketing</a:t>
            </a:r>
            <a:endParaRPr sz="1000">
              <a:solidFill>
                <a:schemeClr val="tx1"/>
              </a:solidFill>
            </a:endParaRPr>
          </a:p>
        </p:txBody>
      </p:sp>
      <p:sp>
        <p:nvSpPr>
          <p:cNvPr id="24577" name="Rectangle 1"/>
          <p:cNvSpPr>
            <a:spLocks noChangeArrowheads="1"/>
          </p:cNvSpPr>
          <p:nvPr/>
        </p:nvSpPr>
        <p:spPr bwMode="auto">
          <a:xfrm>
            <a:off x="661481" y="3164732"/>
            <a:ext cx="2561617"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Helvetica"/>
                <a:ea typeface="Times New Roman" pitchFamily="18" charset="0"/>
                <a:cs typeface="Times New Roman" pitchFamily="18" charset="0"/>
              </a:rPr>
              <a:t>Traffic From Search</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Helvetica"/>
                <a:ea typeface="Times New Roman" pitchFamily="18" charset="0"/>
                <a:cs typeface="Times New Roman" pitchFamily="18" charset="0"/>
              </a:rPr>
              <a:t>This shows you the Estimated Traffic Volume your page receives from it</a:t>
            </a:r>
            <a:r>
              <a:rPr kumimoji="0" lang="en-US" sz="1000"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1000" b="0" i="0" u="none" strike="noStrike" cap="none" normalizeH="0" baseline="0" dirty="0" smtClean="0">
                <a:ln>
                  <a:noFill/>
                </a:ln>
                <a:solidFill>
                  <a:schemeClr val="tx1"/>
                </a:solidFill>
                <a:effectLst/>
                <a:latin typeface="Helvetica"/>
                <a:ea typeface="Times New Roman" pitchFamily="18" charset="0"/>
                <a:cs typeface="Times New Roman" pitchFamily="18" charset="0"/>
              </a:rPr>
              <a:t>s Keyword Rankings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a:ea typeface="Times New Roman" pitchFamily="18" charset="0"/>
                <a:cs typeface="Times New Roman" pitchFamily="18" charset="0"/>
              </a:rPr>
              <a:t>168,664,933</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Helvetica"/>
                <a:ea typeface="Times New Roman" pitchFamily="18" charset="0"/>
                <a:cs typeface="Times New Roman" pitchFamily="18" charset="0"/>
              </a:rPr>
              <a:t>Monthly Traffic Volume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3184185" y="797668"/>
          <a:ext cx="5713380" cy="4052134"/>
        </p:xfrm>
        <a:graphic>
          <a:graphicData uri="http://schemas.openxmlformats.org/drawingml/2006/table">
            <a:tbl>
              <a:tblPr firstRow="1" bandRow="1">
                <a:tableStyleId>{5C22544A-7EE6-4342-B048-85BDC9FD1C3A}</a:tableStyleId>
              </a:tblPr>
              <a:tblGrid>
                <a:gridCol w="1142676"/>
                <a:gridCol w="1142676"/>
                <a:gridCol w="1142676"/>
                <a:gridCol w="1142676"/>
                <a:gridCol w="1142676"/>
              </a:tblGrid>
              <a:tr h="347911">
                <a:tc>
                  <a:txBody>
                    <a:bodyPr/>
                    <a:lstStyle/>
                    <a:p>
                      <a:pPr marL="0" marR="0" algn="l">
                        <a:lnSpc>
                          <a:spcPct val="115000"/>
                        </a:lnSpc>
                        <a:spcBef>
                          <a:spcPts val="0"/>
                        </a:spcBef>
                        <a:spcAft>
                          <a:spcPts val="750"/>
                        </a:spcAft>
                      </a:pPr>
                      <a:r>
                        <a:rPr lang="en-US" sz="1200" b="1" dirty="0">
                          <a:solidFill>
                            <a:schemeClr val="tx1"/>
                          </a:solidFill>
                          <a:latin typeface="Times New Roman"/>
                          <a:ea typeface="Times New Roman"/>
                          <a:cs typeface="Times New Roman"/>
                        </a:rPr>
                        <a:t>Keyword</a:t>
                      </a:r>
                      <a:endParaRPr lang="en-US" sz="11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1200" b="1" dirty="0">
                          <a:solidFill>
                            <a:schemeClr val="tx1"/>
                          </a:solidFill>
                          <a:latin typeface="Times New Roman"/>
                          <a:ea typeface="Times New Roman"/>
                          <a:cs typeface="Times New Roman"/>
                        </a:rPr>
                        <a:t>Country &amp; Language</a:t>
                      </a:r>
                      <a:endParaRPr lang="en-US" sz="11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1200" b="1" dirty="0">
                          <a:solidFill>
                            <a:schemeClr val="tx1"/>
                          </a:solidFill>
                          <a:latin typeface="Times New Roman"/>
                          <a:ea typeface="Times New Roman"/>
                          <a:cs typeface="Times New Roman"/>
                        </a:rPr>
                        <a:t>Position</a:t>
                      </a:r>
                      <a:endParaRPr lang="en-US" sz="11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1200" b="1" dirty="0">
                          <a:solidFill>
                            <a:schemeClr val="tx1"/>
                          </a:solidFill>
                          <a:latin typeface="Times New Roman"/>
                          <a:ea typeface="Times New Roman"/>
                          <a:cs typeface="Times New Roman"/>
                        </a:rPr>
                        <a:t>Total Searches</a:t>
                      </a:r>
                      <a:endParaRPr lang="en-US" sz="11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1200" b="1" dirty="0">
                          <a:solidFill>
                            <a:schemeClr val="tx1"/>
                          </a:solidFill>
                          <a:latin typeface="Times New Roman"/>
                          <a:ea typeface="Times New Roman"/>
                          <a:cs typeface="Times New Roman"/>
                        </a:rPr>
                        <a:t>Estimated Traffic</a:t>
                      </a:r>
                      <a:endParaRPr lang="en-US" sz="11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hdfc bank net banking</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EN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hdfc bank net banking</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HI</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hdfc bank net login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EN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hdfc bank netbanking</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EN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hdfc netbanking</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EN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hdfc netbanking</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HI</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net banking for hdfc bank</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EN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netbanking hdfc</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HI</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netbanking hdfc</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EN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r h="347911">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netbanking hdfc banking</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 EN</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1</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30,400,000</a:t>
                      </a:r>
                      <a:endParaRPr lang="en-US" sz="700" dirty="0">
                        <a:solidFill>
                          <a:schemeClr val="tx1"/>
                        </a:solidFill>
                        <a:latin typeface="Calibri"/>
                        <a:ea typeface="Calibri"/>
                        <a:cs typeface="Times New Roman"/>
                      </a:endParaRPr>
                    </a:p>
                  </a:txBody>
                  <a:tcPr marL="76200" marR="76200" marT="76200" marB="76200">
                    <a:solidFill>
                      <a:srgbClr val="C00000"/>
                    </a:solidFill>
                  </a:tcPr>
                </a:tc>
                <a:tc>
                  <a:txBody>
                    <a:bodyPr/>
                    <a:lstStyle/>
                    <a:p>
                      <a:pPr marL="0" marR="0" algn="l">
                        <a:lnSpc>
                          <a:spcPct val="115000"/>
                        </a:lnSpc>
                        <a:spcBef>
                          <a:spcPts val="0"/>
                        </a:spcBef>
                        <a:spcAft>
                          <a:spcPts val="750"/>
                        </a:spcAft>
                      </a:pPr>
                      <a:r>
                        <a:rPr lang="en-US" sz="700" dirty="0">
                          <a:solidFill>
                            <a:schemeClr val="tx1"/>
                          </a:solidFill>
                          <a:latin typeface="Times New Roman"/>
                          <a:ea typeface="Times New Roman"/>
                          <a:cs typeface="Times New Roman"/>
                        </a:rPr>
                        <a:t>9,241,600</a:t>
                      </a:r>
                      <a:endParaRPr lang="en-US" sz="700" dirty="0">
                        <a:solidFill>
                          <a:schemeClr val="tx1"/>
                        </a:solidFill>
                        <a:latin typeface="Calibri"/>
                        <a:ea typeface="Calibri"/>
                        <a:cs typeface="Times New Roman"/>
                      </a:endParaRPr>
                    </a:p>
                  </a:txBody>
                  <a:tcPr marL="76200" marR="76200" marT="76200" marB="76200">
                    <a:solidFill>
                      <a:srgbClr val="C0000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rgbClr val="C00000"/>
                </a:solidFill>
              </a:rPr>
              <a:t>Content optimization</a:t>
            </a:r>
            <a:endParaRPr lang="en-US" dirty="0">
              <a:solidFill>
                <a:srgbClr val="C00000"/>
              </a:solidFill>
            </a:endParaRPr>
          </a:p>
        </p:txBody>
      </p:sp>
      <p:sp>
        <p:nvSpPr>
          <p:cNvPr id="3" name="Text Placeholder 2"/>
          <p:cNvSpPr>
            <a:spLocks noGrp="1"/>
          </p:cNvSpPr>
          <p:nvPr>
            <p:ph type="body" idx="1"/>
          </p:nvPr>
        </p:nvSpPr>
        <p:spPr>
          <a:xfrm>
            <a:off x="311700" y="1152474"/>
            <a:ext cx="8585866" cy="3523287"/>
          </a:xfrm>
        </p:spPr>
        <p:txBody>
          <a:bodyPr>
            <a:normAutofit fontScale="25000" lnSpcReduction="20000"/>
          </a:bodyPr>
          <a:lstStyle/>
          <a:p>
            <a:pPr fontAlgn="ctr"/>
            <a:r>
              <a:rPr lang="en-US" sz="4200" dirty="0" smtClean="0">
                <a:solidFill>
                  <a:schemeClr val="tx1"/>
                </a:solidFill>
              </a:rPr>
              <a:t>HDFC Bank, established in 1994, has grown to become one of the most trusted and largest private sector banks in India. It has consistently been recognized for its strong financial performance and customer satisfaction. One of the key offerings of HDFC Bank is its wide range of savings accounts tailored to meet the diverse needs of individuals. These accounts come with various features such as high interest rates, personalized debit cards, and easy access to funds through net and mobile banking. For businesses and corporate, HDFC Bank provides current accounts that offer seamless transactions and convenient banking solutions. The bank also offers specialized services such as cash management, trade finance, and forex services to support business growth and expansion. HDFC Bank's fixed deposit schemes provide customers with attractive interest rates and flexible tenures to help them grow their savings. These deposits can be opened online or at any HDFC Bank branch, making it convenient for customers. The bank offers a wide range of loan products to cater to different needs, including home loans, personal loans, car loans, and business loans. HDFC Bank ensures a hassle-free loan application process with quick approvals and competitive interest rates. HDFC Bank credit cards are designed to provide customers with exclusive benefits, rewards, and discounts on various categories such as travel, dining, shopping, and entertainment. Customers can choose from a wide range of credit cards tailored to their lifestyle and spending habits. To protect customers from unforeseen events, HDFC Bank offers a comprehensive range of insurance products such as life insurance, health insurance, motor insurance, and travel insurance. These policies provide financial security and peace of mind to customers and their families. HDFC Bank's investment services help customers grow their wealth through various investment options such as mutual funds, stocks, bonds, and fixed income products. The bank provides expert advice and personalized solutions to help customers achieve their financial goals. In line with the digital revolution, HDFC Bank has invested heavily in technology to provide customers with convenient and secure banking services. The bank's digital platforms, including net  banking and mobile banking </a:t>
            </a:r>
            <a:r>
              <a:rPr lang="en-US" sz="4200" dirty="0" smtClean="0"/>
              <a:t>apps, allow customers to access their accounts, make transactions, pay bills, and avail various services from the comfort of their homes. HDFC Bank has a vast network of branches and ATMs across India, ensuring easy accessibility for customers. The bank also offers 24/7 customer support through phone banking and email to address any queries or concerns. With its commitment to excellence and customer-centric approach, HDFC Bank has earned the trust of millions of customers. It continues to innovate and adapt to changing customer needs, making it the preferred choice for reliable and efficient banking services in India.</a:t>
            </a:r>
          </a:p>
          <a:p>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were faced while doing SEO Audit</a:t>
            </a:r>
            <a:endParaRPr lang="en-US" dirty="0"/>
          </a:p>
        </p:txBody>
      </p:sp>
      <p:sp>
        <p:nvSpPr>
          <p:cNvPr id="3" name="Text Placeholder 2"/>
          <p:cNvSpPr>
            <a:spLocks noGrp="1"/>
          </p:cNvSpPr>
          <p:nvPr>
            <p:ph type="body" idx="1"/>
          </p:nvPr>
        </p:nvSpPr>
        <p:spPr/>
        <p:txBody>
          <a:bodyPr>
            <a:normAutofit fontScale="55000" lnSpcReduction="20000"/>
          </a:bodyPr>
          <a:lstStyle/>
          <a:p>
            <a:r>
              <a:rPr lang="en-US" dirty="0" smtClean="0">
                <a:solidFill>
                  <a:schemeClr val="tx1"/>
                </a:solidFill>
              </a:rPr>
              <a:t>When conducting SEO optimization, there are several challenges that marketers often face. Some of these challenges include: 1. Competition: The online landscape is highly competitive, and ranking well in search engine results pages (SERPs) can be challenging. There may be many other websites targeting the same keywords and trying to rank for the same audience. 2. Constant algorithm updates: Search engines like Google frequently update their algorithms, making it necessary for marketers to stay updated with the latest changes and adapt their strategies accordingly. These updates can sometimes have a significant impact on search rankings and visibility. 3. Keyword research: Finding the right keywords to target can be a challenge. Marketers need to identify keywords that have a good search volume and relevance to their target audience. Additionally, they need to consider the level of competition for those keywords. 4. Technical SEO issues: Technical aspects of a website, such as site speed, mobile-friendliness, and crawl ability, can affect search rankings. Identifying and fixing technical issues can be time-consuming and require technical expertise. 5. Content creation: Creating high-quality and engaging content that is optimized for search engines can be challenging. Marketers need to strike a balance between creating content that appeals to their target audience and incorporating relevant keywords and SEO best practices. 6. Link building: Building high-quality back links is an important aspect of SEO. However, acquiring authoritative and relevant back links can be difficult, especially in competitive industries. 7. Measuring success: Determining the effectiveness of SEO efforts and measuring ROI can be challenging. It can be difficult to attribute specific actions or conversions directly to SEO efforts, especially when multiple marketing channels are involved. To overcome these challenges, marketers can employ various strategies: 1. Stay updated with industry trends and algorithm changes. 2. Conduct thorough keyword research and target long-tail keywords. 3. Implement technical SEO best practices and regularly audit the website for any issues. 4. Create high-quality, valuable, and relevant content that resonates with the target audience. 5. Develop a comprehensive link-building strategy, focusing on acquiring authoritative and relevant back links. 6. Use analytics tools to track and measure the impact of SEO efforts on website traffic, rankings, and conversions. 7. Continuously monitor and optimize SEO campaigns based on data and performance metrics. By addressing these challenges and implementing effective strategies, marketers can improve their chances of success in SEO optimization</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Custom 1">
      <a:dk1>
        <a:srgbClr val="FFFFFF"/>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3033</Words>
  <PresentationFormat>On-screen Show (16:9)</PresentationFormat>
  <Paragraphs>238</Paragraphs>
  <Slides>31</Slides>
  <Notes>15</Notes>
  <HiddenSlides>0</HiddenSlides>
  <MMClips>4</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Simple Light</vt:lpstr>
      <vt:lpstr>Slide 1</vt:lpstr>
      <vt:lpstr>                       Team members are:</vt:lpstr>
      <vt:lpstr>Slide 3</vt:lpstr>
      <vt:lpstr>Slide 4</vt:lpstr>
      <vt:lpstr>Slide 5</vt:lpstr>
      <vt:lpstr>Slide 6</vt:lpstr>
      <vt:lpstr>Slide 7</vt:lpstr>
      <vt:lpstr>                             Content optimization</vt:lpstr>
      <vt:lpstr>Challenges were faced while doing SEO Audit</vt:lpstr>
      <vt:lpstr>Slide 10</vt:lpstr>
      <vt:lpstr>Part 3: Content Ideas and Marketing Strategies challenge faced by us on this process </vt:lpstr>
      <vt:lpstr>Slide 12</vt:lpstr>
      <vt:lpstr>Slide 13</vt:lpstr>
      <vt:lpstr>                                    Instagram post 1</vt:lpstr>
      <vt:lpstr>                                 Instagram story 2</vt:lpstr>
      <vt:lpstr>                                Instagram post 2</vt:lpstr>
      <vt:lpstr>                                   Instagram posts 3</vt:lpstr>
      <vt:lpstr>                                Instagram post 4</vt:lpstr>
      <vt:lpstr>Slide 19</vt:lpstr>
      <vt:lpstr>                  BLOG for opening account</vt:lpstr>
      <vt:lpstr>BLOG on SMBS  and deeper collaboration with fintechs</vt:lpstr>
      <vt:lpstr>BLOG for  fast faced world of finance</vt:lpstr>
      <vt:lpstr>Slide 23</vt:lpstr>
      <vt:lpstr>Social Ad Campaigns</vt:lpstr>
      <vt:lpstr>Social Ad Campaigns</vt:lpstr>
      <vt:lpstr> video campaign for facebook</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63</cp:revision>
  <dcterms:modified xsi:type="dcterms:W3CDTF">2023-07-31T14:28:14Z</dcterms:modified>
</cp:coreProperties>
</file>