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7" r:id="rId3"/>
    <p:sldId id="261" r:id="rId4"/>
    <p:sldId id="263" r:id="rId5"/>
    <p:sldId id="264" r:id="rId6"/>
    <p:sldId id="273" r:id="rId7"/>
    <p:sldId id="274" r:id="rId8"/>
    <p:sldId id="267" r:id="rId9"/>
    <p:sldId id="268" r:id="rId10"/>
    <p:sldId id="265" r:id="rId11"/>
    <p:sldId id="266"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5" d="100"/>
          <a:sy n="85" d="100"/>
        </p:scale>
        <p:origin x="4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2F030D-5C59-46A0-8198-7EBD309B5D8F}" type="datetimeFigureOut">
              <a:rPr lang="en-IN" smtClean="0"/>
              <a:t>11-12-2023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FBE203-544C-4681-86D3-5762B6483EAD}" type="slidenum">
              <a:rPr lang="en-IN" smtClean="0"/>
              <a:t>‹#›</a:t>
            </a:fld>
            <a:endParaRPr lang="en-IN" dirty="0"/>
          </a:p>
        </p:txBody>
      </p:sp>
    </p:spTree>
    <p:extLst>
      <p:ext uri="{BB962C8B-B14F-4D97-AF65-F5344CB8AC3E}">
        <p14:creationId xmlns:p14="http://schemas.microsoft.com/office/powerpoint/2010/main" val="16704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F030D-5C59-46A0-8198-7EBD309B5D8F}" type="datetimeFigureOut">
              <a:rPr lang="en-IN" smtClean="0"/>
              <a:t>11-12-2023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FBE203-544C-4681-86D3-5762B6483EAD}" type="slidenum">
              <a:rPr lang="en-IN" smtClean="0"/>
              <a:t>‹#›</a:t>
            </a:fld>
            <a:endParaRPr lang="en-IN" dirty="0"/>
          </a:p>
        </p:txBody>
      </p:sp>
    </p:spTree>
    <p:extLst>
      <p:ext uri="{BB962C8B-B14F-4D97-AF65-F5344CB8AC3E}">
        <p14:creationId xmlns:p14="http://schemas.microsoft.com/office/powerpoint/2010/main" val="3740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F030D-5C59-46A0-8198-7EBD309B5D8F}" type="datetimeFigureOut">
              <a:rPr lang="en-IN" smtClean="0"/>
              <a:t>11-12-2023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FBE203-544C-4681-86D3-5762B6483EAD}"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30746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F030D-5C59-46A0-8198-7EBD309B5D8F}" type="datetimeFigureOut">
              <a:rPr lang="en-IN" smtClean="0"/>
              <a:t>11-12-2023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FBE203-544C-4681-86D3-5762B6483EAD}" type="slidenum">
              <a:rPr lang="en-IN" smtClean="0"/>
              <a:t>‹#›</a:t>
            </a:fld>
            <a:endParaRPr lang="en-IN" dirty="0"/>
          </a:p>
        </p:txBody>
      </p:sp>
    </p:spTree>
    <p:extLst>
      <p:ext uri="{BB962C8B-B14F-4D97-AF65-F5344CB8AC3E}">
        <p14:creationId xmlns:p14="http://schemas.microsoft.com/office/powerpoint/2010/main" val="637369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F030D-5C59-46A0-8198-7EBD309B5D8F}" type="datetimeFigureOut">
              <a:rPr lang="en-IN" smtClean="0"/>
              <a:t>11-12-2023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FBE203-544C-4681-86D3-5762B6483EAD}"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5779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F030D-5C59-46A0-8198-7EBD309B5D8F}" type="datetimeFigureOut">
              <a:rPr lang="en-IN" smtClean="0"/>
              <a:t>11-12-2023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FBE203-544C-4681-86D3-5762B6483EAD}" type="slidenum">
              <a:rPr lang="en-IN" smtClean="0"/>
              <a:t>‹#›</a:t>
            </a:fld>
            <a:endParaRPr lang="en-IN" dirty="0"/>
          </a:p>
        </p:txBody>
      </p:sp>
    </p:spTree>
    <p:extLst>
      <p:ext uri="{BB962C8B-B14F-4D97-AF65-F5344CB8AC3E}">
        <p14:creationId xmlns:p14="http://schemas.microsoft.com/office/powerpoint/2010/main" val="310700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F030D-5C59-46A0-8198-7EBD309B5D8F}" type="datetimeFigureOut">
              <a:rPr lang="en-IN" smtClean="0"/>
              <a:t>11-12-2023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FBE203-544C-4681-86D3-5762B6483EAD}" type="slidenum">
              <a:rPr lang="en-IN" smtClean="0"/>
              <a:t>‹#›</a:t>
            </a:fld>
            <a:endParaRPr lang="en-IN" dirty="0"/>
          </a:p>
        </p:txBody>
      </p:sp>
    </p:spTree>
    <p:extLst>
      <p:ext uri="{BB962C8B-B14F-4D97-AF65-F5344CB8AC3E}">
        <p14:creationId xmlns:p14="http://schemas.microsoft.com/office/powerpoint/2010/main" val="2778519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F030D-5C59-46A0-8198-7EBD309B5D8F}" type="datetimeFigureOut">
              <a:rPr lang="en-IN" smtClean="0"/>
              <a:t>11-12-2023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FBE203-544C-4681-86D3-5762B6483EAD}" type="slidenum">
              <a:rPr lang="en-IN" smtClean="0"/>
              <a:t>‹#›</a:t>
            </a:fld>
            <a:endParaRPr lang="en-IN" dirty="0"/>
          </a:p>
        </p:txBody>
      </p:sp>
    </p:spTree>
    <p:extLst>
      <p:ext uri="{BB962C8B-B14F-4D97-AF65-F5344CB8AC3E}">
        <p14:creationId xmlns:p14="http://schemas.microsoft.com/office/powerpoint/2010/main" val="4138834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2F030D-5C59-46A0-8198-7EBD309B5D8F}" type="datetimeFigureOut">
              <a:rPr lang="en-IN" smtClean="0"/>
              <a:t>11-12-2023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FBE203-544C-4681-86D3-5762B6483EAD}" type="slidenum">
              <a:rPr lang="en-IN" smtClean="0"/>
              <a:t>‹#›</a:t>
            </a:fld>
            <a:endParaRPr lang="en-IN" dirty="0"/>
          </a:p>
        </p:txBody>
      </p:sp>
    </p:spTree>
    <p:extLst>
      <p:ext uri="{BB962C8B-B14F-4D97-AF65-F5344CB8AC3E}">
        <p14:creationId xmlns:p14="http://schemas.microsoft.com/office/powerpoint/2010/main" val="378931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F030D-5C59-46A0-8198-7EBD309B5D8F}" type="datetimeFigureOut">
              <a:rPr lang="en-IN" smtClean="0"/>
              <a:t>11-12-2023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8FBE203-544C-4681-86D3-5762B6483EAD}" type="slidenum">
              <a:rPr lang="en-IN" smtClean="0"/>
              <a:t>‹#›</a:t>
            </a:fld>
            <a:endParaRPr lang="en-IN" dirty="0"/>
          </a:p>
        </p:txBody>
      </p:sp>
    </p:spTree>
    <p:extLst>
      <p:ext uri="{BB962C8B-B14F-4D97-AF65-F5344CB8AC3E}">
        <p14:creationId xmlns:p14="http://schemas.microsoft.com/office/powerpoint/2010/main" val="2745290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2F030D-5C59-46A0-8198-7EBD309B5D8F}" type="datetimeFigureOut">
              <a:rPr lang="en-IN" smtClean="0"/>
              <a:t>11-12-2023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FBE203-544C-4681-86D3-5762B6483EAD}" type="slidenum">
              <a:rPr lang="en-IN" smtClean="0"/>
              <a:t>‹#›</a:t>
            </a:fld>
            <a:endParaRPr lang="en-IN" dirty="0"/>
          </a:p>
        </p:txBody>
      </p:sp>
    </p:spTree>
    <p:extLst>
      <p:ext uri="{BB962C8B-B14F-4D97-AF65-F5344CB8AC3E}">
        <p14:creationId xmlns:p14="http://schemas.microsoft.com/office/powerpoint/2010/main" val="34682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2F030D-5C59-46A0-8198-7EBD309B5D8F}" type="datetimeFigureOut">
              <a:rPr lang="en-IN" smtClean="0"/>
              <a:t>11-12-2023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8FBE203-544C-4681-86D3-5762B6483EAD}" type="slidenum">
              <a:rPr lang="en-IN" smtClean="0"/>
              <a:t>‹#›</a:t>
            </a:fld>
            <a:endParaRPr lang="en-IN" dirty="0"/>
          </a:p>
        </p:txBody>
      </p:sp>
    </p:spTree>
    <p:extLst>
      <p:ext uri="{BB962C8B-B14F-4D97-AF65-F5344CB8AC3E}">
        <p14:creationId xmlns:p14="http://schemas.microsoft.com/office/powerpoint/2010/main" val="361877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2F030D-5C59-46A0-8198-7EBD309B5D8F}" type="datetimeFigureOut">
              <a:rPr lang="en-IN" smtClean="0"/>
              <a:t>11-12-2023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8FBE203-544C-4681-86D3-5762B6483EAD}" type="slidenum">
              <a:rPr lang="en-IN" smtClean="0"/>
              <a:t>‹#›</a:t>
            </a:fld>
            <a:endParaRPr lang="en-IN" dirty="0"/>
          </a:p>
        </p:txBody>
      </p:sp>
    </p:spTree>
    <p:extLst>
      <p:ext uri="{BB962C8B-B14F-4D97-AF65-F5344CB8AC3E}">
        <p14:creationId xmlns:p14="http://schemas.microsoft.com/office/powerpoint/2010/main" val="421219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F030D-5C59-46A0-8198-7EBD309B5D8F}" type="datetimeFigureOut">
              <a:rPr lang="en-IN" smtClean="0"/>
              <a:t>11-12-2023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8FBE203-544C-4681-86D3-5762B6483EAD}" type="slidenum">
              <a:rPr lang="en-IN" smtClean="0"/>
              <a:t>‹#›</a:t>
            </a:fld>
            <a:endParaRPr lang="en-IN" dirty="0"/>
          </a:p>
        </p:txBody>
      </p:sp>
    </p:spTree>
    <p:extLst>
      <p:ext uri="{BB962C8B-B14F-4D97-AF65-F5344CB8AC3E}">
        <p14:creationId xmlns:p14="http://schemas.microsoft.com/office/powerpoint/2010/main" val="2842923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2F030D-5C59-46A0-8198-7EBD309B5D8F}" type="datetimeFigureOut">
              <a:rPr lang="en-IN" smtClean="0"/>
              <a:t>11-12-2023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FBE203-544C-4681-86D3-5762B6483EAD}" type="slidenum">
              <a:rPr lang="en-IN" smtClean="0"/>
              <a:t>‹#›</a:t>
            </a:fld>
            <a:endParaRPr lang="en-IN" dirty="0"/>
          </a:p>
        </p:txBody>
      </p:sp>
    </p:spTree>
    <p:extLst>
      <p:ext uri="{BB962C8B-B14F-4D97-AF65-F5344CB8AC3E}">
        <p14:creationId xmlns:p14="http://schemas.microsoft.com/office/powerpoint/2010/main" val="275406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2F030D-5C59-46A0-8198-7EBD309B5D8F}" type="datetimeFigureOut">
              <a:rPr lang="en-IN" smtClean="0"/>
              <a:t>11-12-2023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8FBE203-544C-4681-86D3-5762B6483EAD}" type="slidenum">
              <a:rPr lang="en-IN" smtClean="0"/>
              <a:t>‹#›</a:t>
            </a:fld>
            <a:endParaRPr lang="en-IN" dirty="0"/>
          </a:p>
        </p:txBody>
      </p:sp>
    </p:spTree>
    <p:extLst>
      <p:ext uri="{BB962C8B-B14F-4D97-AF65-F5344CB8AC3E}">
        <p14:creationId xmlns:p14="http://schemas.microsoft.com/office/powerpoint/2010/main" val="336708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B2F030D-5C59-46A0-8198-7EBD309B5D8F}" type="datetimeFigureOut">
              <a:rPr lang="en-IN" smtClean="0"/>
              <a:t>11-12-2023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FBE203-544C-4681-86D3-5762B6483EAD}" type="slidenum">
              <a:rPr lang="en-IN" smtClean="0"/>
              <a:t>‹#›</a:t>
            </a:fld>
            <a:endParaRPr lang="en-IN" dirty="0"/>
          </a:p>
        </p:txBody>
      </p:sp>
    </p:spTree>
    <p:extLst>
      <p:ext uri="{BB962C8B-B14F-4D97-AF65-F5344CB8AC3E}">
        <p14:creationId xmlns:p14="http://schemas.microsoft.com/office/powerpoint/2010/main" val="76672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606A9-1BC7-6A4B-381B-271594183CBC}"/>
              </a:ext>
            </a:extLst>
          </p:cNvPr>
          <p:cNvSpPr txBox="1"/>
          <p:nvPr/>
        </p:nvSpPr>
        <p:spPr>
          <a:xfrm>
            <a:off x="1013012" y="1156447"/>
            <a:ext cx="8137711" cy="2585323"/>
          </a:xfrm>
          <a:prstGeom prst="rect">
            <a:avLst/>
          </a:prstGeom>
          <a:noFill/>
        </p:spPr>
        <p:txBody>
          <a:bodyPr wrap="square">
            <a:spAutoFit/>
          </a:bodyPr>
          <a:lstStyle/>
          <a:p>
            <a:r>
              <a:rPr lang="en-IN" sz="5400" dirty="0">
                <a:effectLst/>
                <a:latin typeface="Calibri" panose="020F0502020204030204" pitchFamily="34" charset="0"/>
                <a:ea typeface="Calibri" panose="020F0502020204030204" pitchFamily="34" charset="0"/>
                <a:cs typeface="Times New Roman" panose="02020603050405020304" pitchFamily="18" charset="0"/>
              </a:rPr>
              <a:t>Enhancing WordPress Blogs with Amazon Polly: A Text-to-Speech Plugin</a:t>
            </a:r>
            <a:endParaRPr lang="en-IN" sz="5400" dirty="0"/>
          </a:p>
        </p:txBody>
      </p:sp>
    </p:spTree>
    <p:extLst>
      <p:ext uri="{BB962C8B-B14F-4D97-AF65-F5344CB8AC3E}">
        <p14:creationId xmlns:p14="http://schemas.microsoft.com/office/powerpoint/2010/main" val="508155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D85C6-FC1A-E91F-330A-EAB7DF1D4FEA}"/>
              </a:ext>
            </a:extLst>
          </p:cNvPr>
          <p:cNvSpPr>
            <a:spLocks noGrp="1"/>
          </p:cNvSpPr>
          <p:nvPr>
            <p:ph type="title"/>
          </p:nvPr>
        </p:nvSpPr>
        <p:spPr/>
        <p:txBody>
          <a:bodyPr/>
          <a:lstStyle/>
          <a:p>
            <a:pPr algn="ctr"/>
            <a:r>
              <a:rPr lang="en-US" dirty="0"/>
              <a:t>Result</a:t>
            </a:r>
            <a:endParaRPr lang="en-IN" dirty="0"/>
          </a:p>
        </p:txBody>
      </p:sp>
      <p:pic>
        <p:nvPicPr>
          <p:cNvPr id="1026" name="Picture 2">
            <a:extLst>
              <a:ext uri="{FF2B5EF4-FFF2-40B4-BE49-F238E27FC236}">
                <a16:creationId xmlns:a16="http://schemas.microsoft.com/office/drawing/2014/main" id="{4A7E05A5-EB5A-B18D-D51E-DE7E45545E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7739" y="1770063"/>
            <a:ext cx="6819900" cy="447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29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D85C6-FC1A-E91F-330A-EAB7DF1D4FEA}"/>
              </a:ext>
            </a:extLst>
          </p:cNvPr>
          <p:cNvSpPr>
            <a:spLocks noGrp="1"/>
          </p:cNvSpPr>
          <p:nvPr>
            <p:ph type="title"/>
          </p:nvPr>
        </p:nvSpPr>
        <p:spPr/>
        <p:txBody>
          <a:bodyPr/>
          <a:lstStyle/>
          <a:p>
            <a:pPr algn="ctr"/>
            <a:r>
              <a:rPr lang="en-US" dirty="0"/>
              <a:t>Result</a:t>
            </a:r>
            <a:endParaRPr lang="en-IN" dirty="0"/>
          </a:p>
        </p:txBody>
      </p:sp>
      <p:pic>
        <p:nvPicPr>
          <p:cNvPr id="2050" name="Picture 2">
            <a:extLst>
              <a:ext uri="{FF2B5EF4-FFF2-40B4-BE49-F238E27FC236}">
                <a16:creationId xmlns:a16="http://schemas.microsoft.com/office/drawing/2014/main" id="{2B24306C-1DCE-1658-5EEA-144AEF8D57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6485" y="1654175"/>
            <a:ext cx="7273752" cy="459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93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606A9-1BC7-6A4B-381B-271594183CBC}"/>
              </a:ext>
            </a:extLst>
          </p:cNvPr>
          <p:cNvSpPr txBox="1"/>
          <p:nvPr/>
        </p:nvSpPr>
        <p:spPr>
          <a:xfrm>
            <a:off x="1192306" y="1156446"/>
            <a:ext cx="8283388" cy="2585323"/>
          </a:xfrm>
          <a:prstGeom prst="rect">
            <a:avLst/>
          </a:prstGeom>
          <a:noFill/>
        </p:spPr>
        <p:txBody>
          <a:bodyPr wrap="square">
            <a:spAutoFit/>
          </a:bodyPr>
          <a:lstStyle/>
          <a:p>
            <a:endParaRPr lang="en-US" sz="5400" dirty="0"/>
          </a:p>
          <a:p>
            <a:endParaRPr lang="en-US" sz="5400" dirty="0"/>
          </a:p>
          <a:p>
            <a:r>
              <a:rPr lang="en-US" sz="5400" dirty="0"/>
              <a:t>            Thank you</a:t>
            </a:r>
            <a:endParaRPr lang="en-IN" sz="5400" dirty="0"/>
          </a:p>
        </p:txBody>
      </p:sp>
    </p:spTree>
    <p:extLst>
      <p:ext uri="{BB962C8B-B14F-4D97-AF65-F5344CB8AC3E}">
        <p14:creationId xmlns:p14="http://schemas.microsoft.com/office/powerpoint/2010/main" val="323024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51D-CBF8-A780-7FF1-5D19812059DF}"/>
              </a:ext>
            </a:extLst>
          </p:cNvPr>
          <p:cNvSpPr>
            <a:spLocks noGrp="1"/>
          </p:cNvSpPr>
          <p:nvPr>
            <p:ph type="title"/>
          </p:nvPr>
        </p:nvSpPr>
        <p:spPr>
          <a:xfrm>
            <a:off x="677334" y="591672"/>
            <a:ext cx="8596668" cy="896469"/>
          </a:xfrm>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60B5ECC4-26C2-31E1-DC6A-5B3BE4F300AD}"/>
              </a:ext>
            </a:extLst>
          </p:cNvPr>
          <p:cNvSpPr>
            <a:spLocks noGrp="1"/>
          </p:cNvSpPr>
          <p:nvPr>
            <p:ph idx="1"/>
          </p:nvPr>
        </p:nvSpPr>
        <p:spPr>
          <a:xfrm>
            <a:off x="677334" y="1882589"/>
            <a:ext cx="8596668" cy="4158774"/>
          </a:xfrm>
        </p:spPr>
        <p:txBody>
          <a:bodyPr/>
          <a:lstStyle/>
          <a:p>
            <a:pPr>
              <a:buFont typeface="Arial" panose="020B0604020202020204" pitchFamily="34" charset="0"/>
              <a:buChar char="•"/>
            </a:pPr>
            <a:r>
              <a:rPr lang="en-US" b="0" i="0" dirty="0">
                <a:solidFill>
                  <a:srgbClr val="374151"/>
                </a:solidFill>
                <a:effectLst/>
                <a:latin typeface="Söhne"/>
              </a:rPr>
              <a:t>Amazon Polly is a cutting-edge text-to-speech service offered by Amazon Web Services (AWS). Launched in late 2016, it boasts a variety of voices and supports multiple languages.</a:t>
            </a:r>
          </a:p>
          <a:p>
            <a:pPr algn="l">
              <a:buFont typeface="Arial" panose="020B0604020202020204" pitchFamily="34" charset="0"/>
              <a:buChar char="•"/>
            </a:pPr>
            <a:r>
              <a:rPr lang="en-US" b="0" i="0" dirty="0">
                <a:solidFill>
                  <a:srgbClr val="374151"/>
                </a:solidFill>
                <a:effectLst/>
                <a:latin typeface="Söhne"/>
              </a:rPr>
              <a:t>Today, we're exploring the innovative intersection of Amazon Polly and WordPress.</a:t>
            </a:r>
          </a:p>
          <a:p>
            <a:pPr algn="l">
              <a:buFont typeface="Arial" panose="020B0604020202020204" pitchFamily="34" charset="0"/>
              <a:buChar char="•"/>
            </a:pPr>
            <a:r>
              <a:rPr lang="en-US" b="0" i="0" dirty="0">
                <a:solidFill>
                  <a:srgbClr val="374151"/>
                </a:solidFill>
                <a:effectLst/>
                <a:latin typeface="Söhne"/>
              </a:rPr>
              <a:t>Our focus is on introducing a groundbreaking WordPress plugin designed to bring audio versions to your blog posts.</a:t>
            </a:r>
          </a:p>
          <a:p>
            <a:pPr algn="l">
              <a:buFont typeface="Arial" panose="020B0604020202020204" pitchFamily="34" charset="0"/>
              <a:buChar char="•"/>
            </a:pPr>
            <a:r>
              <a:rPr lang="en-US" b="0" i="0" dirty="0">
                <a:solidFill>
                  <a:srgbClr val="374151"/>
                </a:solidFill>
                <a:effectLst/>
                <a:latin typeface="Söhne"/>
              </a:rPr>
              <a:t>Imagine extending the reach of your content beyond written words.</a:t>
            </a:r>
          </a:p>
          <a:p>
            <a:pPr algn="l">
              <a:buFont typeface="Arial" panose="020B0604020202020204" pitchFamily="34" charset="0"/>
              <a:buChar char="•"/>
            </a:pPr>
            <a:r>
              <a:rPr lang="en-US" b="0" i="0" dirty="0">
                <a:solidFill>
                  <a:srgbClr val="374151"/>
                </a:solidFill>
                <a:effectLst/>
                <a:latin typeface="Söhne"/>
              </a:rPr>
              <a:t>This plugin leverages Amazon Polly's capabilities to seamlessly convert text-based blog posts into immersive audio experiences.</a:t>
            </a:r>
          </a:p>
          <a:p>
            <a:endParaRPr lang="en-IN" dirty="0"/>
          </a:p>
        </p:txBody>
      </p:sp>
    </p:spTree>
    <p:extLst>
      <p:ext uri="{BB962C8B-B14F-4D97-AF65-F5344CB8AC3E}">
        <p14:creationId xmlns:p14="http://schemas.microsoft.com/office/powerpoint/2010/main" val="3358570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8CCC-ECBA-771A-4F14-700B126C76AB}"/>
              </a:ext>
            </a:extLst>
          </p:cNvPr>
          <p:cNvSpPr>
            <a:spLocks noGrp="1"/>
          </p:cNvSpPr>
          <p:nvPr>
            <p:ph type="title"/>
          </p:nvPr>
        </p:nvSpPr>
        <p:spPr/>
        <p:txBody>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1927A2C9-3CBA-DD01-52BA-6AE41C8CCCF9}"/>
              </a:ext>
            </a:extLst>
          </p:cNvPr>
          <p:cNvSpPr>
            <a:spLocks noGrp="1"/>
          </p:cNvSpPr>
          <p:nvPr>
            <p:ph idx="1"/>
          </p:nvPr>
        </p:nvSpPr>
        <p:spPr>
          <a:xfrm>
            <a:off x="677334" y="1930401"/>
            <a:ext cx="8596668" cy="4110962"/>
          </a:xfrm>
        </p:spPr>
        <p:txBody>
          <a:bodyPr/>
          <a:lstStyle/>
          <a:p>
            <a:r>
              <a:rPr lang="en-US" b="0" i="0" dirty="0">
                <a:solidFill>
                  <a:srgbClr val="374151"/>
                </a:solidFill>
                <a:effectLst/>
                <a:latin typeface="Söhne"/>
              </a:rPr>
              <a:t>The project aims to address the need for enhanced accessibility and audience engagement on WordPress blogs by introducing a text-to-speech plugin leveraging Amazon Polly. </a:t>
            </a:r>
          </a:p>
          <a:p>
            <a:r>
              <a:rPr lang="en-US" b="0" i="0" dirty="0">
                <a:solidFill>
                  <a:srgbClr val="374151"/>
                </a:solidFill>
                <a:effectLst/>
                <a:latin typeface="Söhne"/>
              </a:rPr>
              <a:t>Many online content consumers face challenges in accessing written content, and traditional methods of engagement may not be inclusive for all audiences. </a:t>
            </a:r>
          </a:p>
          <a:p>
            <a:r>
              <a:rPr lang="en-US" b="0" i="0" dirty="0">
                <a:solidFill>
                  <a:srgbClr val="374151"/>
                </a:solidFill>
                <a:effectLst/>
                <a:latin typeface="Söhne"/>
              </a:rPr>
              <a:t>The existing gap in providing audio alternatives to written blog posts on WordPress platforms restricts the reach and impact of content creators. </a:t>
            </a:r>
          </a:p>
          <a:p>
            <a:r>
              <a:rPr lang="en-US" b="0" i="0" dirty="0">
                <a:solidFill>
                  <a:srgbClr val="374151"/>
                </a:solidFill>
                <a:effectLst/>
                <a:latin typeface="Söhne"/>
              </a:rPr>
              <a:t>The project seeks to bridge this gap by offering a seamless solution that integrates Amazon Polly's advanced text-to-speech capabilities with WordPress, providing users with high-quality audio versions of their written content.</a:t>
            </a:r>
            <a:endParaRPr lang="en-IN" dirty="0"/>
          </a:p>
        </p:txBody>
      </p:sp>
    </p:spTree>
    <p:extLst>
      <p:ext uri="{BB962C8B-B14F-4D97-AF65-F5344CB8AC3E}">
        <p14:creationId xmlns:p14="http://schemas.microsoft.com/office/powerpoint/2010/main" val="109696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8CCC-ECBA-771A-4F14-700B126C76AB}"/>
              </a:ext>
            </a:extLst>
          </p:cNvPr>
          <p:cNvSpPr>
            <a:spLocks noGrp="1"/>
          </p:cNvSpPr>
          <p:nvPr>
            <p:ph type="title"/>
          </p:nvPr>
        </p:nvSpPr>
        <p:spPr/>
        <p:txBody>
          <a:bodyPr/>
          <a:lstStyle/>
          <a:p>
            <a:pPr algn="ctr"/>
            <a:r>
              <a:rPr lang="en-US" dirty="0"/>
              <a:t>Proposed Method</a:t>
            </a:r>
            <a:endParaRPr lang="en-IN" dirty="0"/>
          </a:p>
        </p:txBody>
      </p:sp>
      <p:sp>
        <p:nvSpPr>
          <p:cNvPr id="3" name="Content Placeholder 2">
            <a:extLst>
              <a:ext uri="{FF2B5EF4-FFF2-40B4-BE49-F238E27FC236}">
                <a16:creationId xmlns:a16="http://schemas.microsoft.com/office/drawing/2014/main" id="{1927A2C9-3CBA-DD01-52BA-6AE41C8CCCF9}"/>
              </a:ext>
            </a:extLst>
          </p:cNvPr>
          <p:cNvSpPr>
            <a:spLocks noGrp="1"/>
          </p:cNvSpPr>
          <p:nvPr>
            <p:ph idx="1"/>
          </p:nvPr>
        </p:nvSpPr>
        <p:spPr>
          <a:xfrm>
            <a:off x="677334" y="1930401"/>
            <a:ext cx="8596668" cy="4110962"/>
          </a:xfrm>
        </p:spPr>
        <p:txBody>
          <a:bodyPr>
            <a:normAutofit/>
          </a:bodyPr>
          <a:lstStyle/>
          <a:p>
            <a:r>
              <a:rPr lang="en-US" b="0" i="0" dirty="0">
                <a:solidFill>
                  <a:srgbClr val="374151"/>
                </a:solidFill>
                <a:effectLst/>
                <a:latin typeface="Söhne"/>
              </a:rPr>
              <a:t>The plugin seamlessly integrates with WordPress, making it easy for users to install and configure.</a:t>
            </a:r>
          </a:p>
          <a:p>
            <a:r>
              <a:rPr lang="en-US" b="0" i="0" dirty="0">
                <a:solidFill>
                  <a:srgbClr val="374151"/>
                </a:solidFill>
                <a:effectLst/>
                <a:latin typeface="Söhne"/>
              </a:rPr>
              <a:t>The plugin utilizes Amazon Polly's text-to-speech capabilities to convert written content into audio files.</a:t>
            </a:r>
          </a:p>
          <a:p>
            <a:r>
              <a:rPr lang="en-US" b="0" i="0" dirty="0">
                <a:solidFill>
                  <a:srgbClr val="374151"/>
                </a:solidFill>
                <a:effectLst/>
                <a:latin typeface="Söhne"/>
              </a:rPr>
              <a:t>Users can easily configure the plugin settings within the WordPress Dashboard. </a:t>
            </a:r>
          </a:p>
          <a:p>
            <a:r>
              <a:rPr lang="en-US" b="0" i="0" dirty="0">
                <a:solidFill>
                  <a:srgbClr val="374151"/>
                </a:solidFill>
                <a:effectLst/>
                <a:latin typeface="Söhne"/>
              </a:rPr>
              <a:t>This includes specifying AWS credentials, choosing voices, setting sample rates, configuring player positions, and defining default options for new posts.</a:t>
            </a:r>
          </a:p>
          <a:p>
            <a:r>
              <a:rPr lang="en-US" b="0" i="0" dirty="0">
                <a:solidFill>
                  <a:srgbClr val="374151"/>
                </a:solidFill>
                <a:effectLst/>
                <a:latin typeface="Söhne"/>
              </a:rPr>
              <a:t>The solution provides flexibility in storing generated audio files. </a:t>
            </a:r>
          </a:p>
          <a:p>
            <a:r>
              <a:rPr lang="en-US" b="0" i="0" dirty="0">
                <a:solidFill>
                  <a:srgbClr val="374151"/>
                </a:solidFill>
                <a:effectLst/>
                <a:latin typeface="Söhne"/>
              </a:rPr>
              <a:t>Users can choose to store files alongside WordPress content or in Amazon S3, with optional support for content distribution through Amazon CloudFront.</a:t>
            </a:r>
            <a:br>
              <a:rPr lang="en-US" dirty="0"/>
            </a:br>
            <a:endParaRPr lang="en-US" b="0" i="0" dirty="0">
              <a:solidFill>
                <a:srgbClr val="374151"/>
              </a:solidFill>
              <a:effectLst/>
              <a:latin typeface="Söhne"/>
            </a:endParaRPr>
          </a:p>
        </p:txBody>
      </p:sp>
    </p:spTree>
    <p:extLst>
      <p:ext uri="{BB962C8B-B14F-4D97-AF65-F5344CB8AC3E}">
        <p14:creationId xmlns:p14="http://schemas.microsoft.com/office/powerpoint/2010/main" val="206833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F2C-04C2-7AE9-7DDC-E841100A4ECF}"/>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C611ED57-00B8-ACF9-11A7-106B9446B34F}"/>
              </a:ext>
            </a:extLst>
          </p:cNvPr>
          <p:cNvSpPr>
            <a:spLocks noGrp="1"/>
          </p:cNvSpPr>
          <p:nvPr>
            <p:ph idx="1"/>
          </p:nvPr>
        </p:nvSpPr>
        <p:spPr/>
        <p:txBody>
          <a:bodyPr/>
          <a:lstStyle/>
          <a:p>
            <a:r>
              <a:rPr lang="en-IN" b="1" i="0" dirty="0">
                <a:effectLst/>
                <a:latin typeface="Söhne"/>
              </a:rPr>
              <a:t>WordPress</a:t>
            </a:r>
            <a:endParaRPr lang="en-US" b="1" i="0" dirty="0">
              <a:effectLst/>
              <a:latin typeface="Söhne"/>
            </a:endParaRPr>
          </a:p>
          <a:p>
            <a:r>
              <a:rPr lang="en-IN" b="1" i="0" dirty="0">
                <a:effectLst/>
                <a:latin typeface="Söhne"/>
              </a:rPr>
              <a:t>Amazon Polly</a:t>
            </a:r>
            <a:endParaRPr lang="en-US" b="1" dirty="0">
              <a:latin typeface="Söhne"/>
            </a:endParaRPr>
          </a:p>
          <a:p>
            <a:r>
              <a:rPr lang="en-IN" b="1" i="0" dirty="0">
                <a:effectLst/>
                <a:latin typeface="Söhne"/>
              </a:rPr>
              <a:t>Amazon s3</a:t>
            </a:r>
          </a:p>
          <a:p>
            <a:r>
              <a:rPr lang="en-IN" b="1" dirty="0">
                <a:latin typeface="Söhne"/>
              </a:rPr>
              <a:t>Cloud front</a:t>
            </a:r>
          </a:p>
          <a:p>
            <a:r>
              <a:rPr lang="en-IN" b="1" i="0" dirty="0" err="1">
                <a:effectLst/>
                <a:latin typeface="Söhne"/>
              </a:rPr>
              <a:t>Lightsail</a:t>
            </a:r>
            <a:endParaRPr lang="en-IN" b="1" i="0" dirty="0">
              <a:effectLst/>
              <a:latin typeface="Söhne"/>
            </a:endParaRPr>
          </a:p>
          <a:p>
            <a:pPr marL="0" indent="0">
              <a:buNone/>
            </a:pPr>
            <a:endParaRPr lang="en-US" b="1" i="0" dirty="0">
              <a:effectLst/>
              <a:latin typeface="Söhne"/>
            </a:endParaRPr>
          </a:p>
        </p:txBody>
      </p:sp>
    </p:spTree>
    <p:extLst>
      <p:ext uri="{BB962C8B-B14F-4D97-AF65-F5344CB8AC3E}">
        <p14:creationId xmlns:p14="http://schemas.microsoft.com/office/powerpoint/2010/main" val="311494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36C84D-7E93-1DCA-BD74-6725638C00F5}"/>
              </a:ext>
            </a:extLst>
          </p:cNvPr>
          <p:cNvSpPr txBox="1"/>
          <p:nvPr/>
        </p:nvSpPr>
        <p:spPr>
          <a:xfrm>
            <a:off x="188260" y="439271"/>
            <a:ext cx="8471646" cy="5509200"/>
          </a:xfrm>
          <a:prstGeom prst="rect">
            <a:avLst/>
          </a:prstGeom>
          <a:noFill/>
        </p:spPr>
        <p:txBody>
          <a:bodyPr wrap="square">
            <a:spAutoFit/>
          </a:bodyPr>
          <a:lstStyle/>
          <a:p>
            <a:pPr algn="l"/>
            <a:endParaRPr lang="en-US" sz="2400" b="1" dirty="0">
              <a:solidFill>
                <a:schemeClr val="accent1"/>
              </a:solidFill>
              <a:latin typeface="Söhne"/>
              <a:ea typeface="+mj-ea"/>
              <a:cs typeface="+mj-cs"/>
            </a:endParaRPr>
          </a:p>
          <a:p>
            <a:pPr marL="342900" indent="-342900" algn="l">
              <a:buFont typeface="Wingdings" panose="05000000000000000000" pitchFamily="2" charset="2"/>
              <a:buChar char="Ø"/>
            </a:pPr>
            <a:r>
              <a:rPr lang="en-US" sz="2400" b="1" dirty="0">
                <a:solidFill>
                  <a:schemeClr val="accent1"/>
                </a:solidFill>
                <a:latin typeface="Söhne"/>
                <a:ea typeface="+mj-ea"/>
                <a:cs typeface="+mj-cs"/>
              </a:rPr>
              <a:t>WordPress:</a:t>
            </a:r>
          </a:p>
          <a:p>
            <a:pPr marL="742950" lvl="1" indent="-285750">
              <a:buFont typeface="Arial" panose="020B0604020202020204" pitchFamily="34" charset="0"/>
              <a:buChar char="•"/>
            </a:pPr>
            <a:r>
              <a:rPr lang="en-US" sz="1600" b="0" i="0" dirty="0">
                <a:solidFill>
                  <a:srgbClr val="374151"/>
                </a:solidFill>
                <a:effectLst/>
                <a:latin typeface="Söhne"/>
              </a:rPr>
              <a:t>WordPress is a popular open-source content management system (CMS) that allows users to create and manage websites, including blogs. It provides a user-friendly interface for content creation and supports various plugins and themes to enhance functionality and design.</a:t>
            </a:r>
          </a:p>
          <a:p>
            <a:pPr marL="742950" lvl="1" indent="-285750">
              <a:buFont typeface="Arial" panose="020B0604020202020204" pitchFamily="34" charset="0"/>
              <a:buChar char="•"/>
            </a:pPr>
            <a:endParaRPr lang="en-US" sz="1600" b="0" i="0" dirty="0">
              <a:solidFill>
                <a:srgbClr val="374151"/>
              </a:solidFill>
              <a:effectLst/>
              <a:latin typeface="Söhne"/>
            </a:endParaRPr>
          </a:p>
          <a:p>
            <a:pPr marL="342900" indent="-342900">
              <a:buFont typeface="Wingdings" panose="05000000000000000000" pitchFamily="2" charset="2"/>
              <a:buChar char="Ø"/>
            </a:pPr>
            <a:r>
              <a:rPr lang="en-US" sz="2400" b="1" dirty="0">
                <a:solidFill>
                  <a:schemeClr val="accent1"/>
                </a:solidFill>
                <a:latin typeface="Söhne"/>
                <a:ea typeface="+mj-ea"/>
                <a:cs typeface="+mj-cs"/>
              </a:rPr>
              <a:t>Amazon Polly:</a:t>
            </a:r>
          </a:p>
          <a:p>
            <a:pPr marL="742950" lvl="1" indent="-285750">
              <a:buFont typeface="Arial" panose="020B0604020202020204" pitchFamily="34" charset="0"/>
              <a:buChar char="•"/>
            </a:pPr>
            <a:r>
              <a:rPr lang="en-US" sz="1600" dirty="0">
                <a:solidFill>
                  <a:srgbClr val="374151"/>
                </a:solidFill>
                <a:latin typeface="Söhne"/>
              </a:rPr>
              <a:t>Amazon Polly is a cloud service offered by Amazon Web Services (AWS) that converts text into lifelike speech. It provides a variety of voices and language options, allowing developers to integrate text-to-speech capabilities into their applications, services, or, as in this case, WordPress blogs</a:t>
            </a:r>
            <a:r>
              <a:rPr lang="en-US" sz="1600" b="0" i="0" dirty="0">
                <a:solidFill>
                  <a:srgbClr val="374151"/>
                </a:solidFill>
                <a:effectLst/>
                <a:latin typeface="Söhne"/>
              </a:rPr>
              <a:t>.</a:t>
            </a:r>
          </a:p>
          <a:p>
            <a:pPr lvl="1"/>
            <a:endParaRPr lang="en-US" sz="1600" b="0" i="0" dirty="0">
              <a:solidFill>
                <a:srgbClr val="374151"/>
              </a:solidFill>
              <a:effectLst/>
              <a:latin typeface="Söhne"/>
            </a:endParaRPr>
          </a:p>
          <a:p>
            <a:pPr marL="342900" indent="-342900" algn="l">
              <a:buFont typeface="Wingdings" panose="05000000000000000000" pitchFamily="2" charset="2"/>
              <a:buChar char="Ø"/>
            </a:pPr>
            <a:r>
              <a:rPr lang="en-US" sz="2400" b="1" dirty="0">
                <a:solidFill>
                  <a:schemeClr val="accent1"/>
                </a:solidFill>
                <a:latin typeface="Söhne"/>
                <a:ea typeface="+mj-ea"/>
                <a:cs typeface="+mj-cs"/>
              </a:rPr>
              <a:t>Amazon S3 (Simple Storage Service):</a:t>
            </a:r>
          </a:p>
          <a:p>
            <a:pPr marL="742950" lvl="1" indent="-285750">
              <a:buFont typeface="Arial" panose="020B0604020202020204" pitchFamily="34" charset="0"/>
              <a:buChar char="•"/>
            </a:pPr>
            <a:r>
              <a:rPr lang="en-US" sz="1600" b="0" i="0" dirty="0">
                <a:solidFill>
                  <a:srgbClr val="374151"/>
                </a:solidFill>
                <a:effectLst/>
                <a:latin typeface="Söhne"/>
              </a:rPr>
              <a:t>Amazon S3 is a scalable and secure object storage service provided by AWS. It allows users to store and retrieve any amount of data from anywhere on the web. In the context of the blog post, Amazon S3 is used to store the generated audio files (in MP3 format) alongside the WordPress content.</a:t>
            </a:r>
          </a:p>
          <a:p>
            <a:pPr marL="742950" lvl="1" indent="-285750">
              <a:buFont typeface="Arial" panose="020B0604020202020204" pitchFamily="34" charset="0"/>
              <a:buChar char="•"/>
            </a:pPr>
            <a:endParaRPr lang="en-US" sz="1600" b="0" i="0" dirty="0">
              <a:solidFill>
                <a:srgbClr val="374151"/>
              </a:solidFill>
              <a:effectLst/>
              <a:latin typeface="Söhne"/>
            </a:endParaRPr>
          </a:p>
          <a:p>
            <a:pPr lvl="1"/>
            <a:endParaRPr lang="en-US" sz="1600" dirty="0">
              <a:solidFill>
                <a:srgbClr val="374151"/>
              </a:solidFill>
              <a:latin typeface="Söhne"/>
            </a:endParaRPr>
          </a:p>
        </p:txBody>
      </p:sp>
    </p:spTree>
    <p:extLst>
      <p:ext uri="{BB962C8B-B14F-4D97-AF65-F5344CB8AC3E}">
        <p14:creationId xmlns:p14="http://schemas.microsoft.com/office/powerpoint/2010/main" val="2587145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36C84D-7E93-1DCA-BD74-6725638C00F5}"/>
              </a:ext>
            </a:extLst>
          </p:cNvPr>
          <p:cNvSpPr txBox="1"/>
          <p:nvPr/>
        </p:nvSpPr>
        <p:spPr>
          <a:xfrm>
            <a:off x="188260" y="439271"/>
            <a:ext cx="8319246" cy="4647426"/>
          </a:xfrm>
          <a:prstGeom prst="rect">
            <a:avLst/>
          </a:prstGeom>
          <a:noFill/>
        </p:spPr>
        <p:txBody>
          <a:bodyPr wrap="square">
            <a:spAutoFit/>
          </a:bodyPr>
          <a:lstStyle/>
          <a:p>
            <a:pPr algn="l"/>
            <a:endParaRPr lang="en-US" sz="2400" b="1" dirty="0">
              <a:solidFill>
                <a:schemeClr val="accent1"/>
              </a:solidFill>
              <a:latin typeface="Söhne"/>
              <a:ea typeface="+mj-ea"/>
              <a:cs typeface="+mj-cs"/>
            </a:endParaRPr>
          </a:p>
          <a:p>
            <a:pPr marL="342900" indent="-342900">
              <a:buFont typeface="Wingdings" panose="05000000000000000000" pitchFamily="2" charset="2"/>
              <a:buChar char="Ø"/>
            </a:pPr>
            <a:r>
              <a:rPr lang="en-US" sz="2400" b="1" dirty="0">
                <a:solidFill>
                  <a:schemeClr val="accent1"/>
                </a:solidFill>
                <a:latin typeface="Söhne"/>
                <a:ea typeface="+mj-ea"/>
                <a:cs typeface="+mj-cs"/>
              </a:rPr>
              <a:t>CloudFront:</a:t>
            </a:r>
          </a:p>
          <a:p>
            <a:pPr marL="742950" lvl="1" indent="-285750">
              <a:buFont typeface="Arial" panose="020B0604020202020204" pitchFamily="34" charset="0"/>
              <a:buChar char="•"/>
            </a:pPr>
            <a:r>
              <a:rPr lang="en-US" sz="1600" b="0" i="0" dirty="0">
                <a:solidFill>
                  <a:srgbClr val="374151"/>
                </a:solidFill>
                <a:effectLst/>
                <a:latin typeface="Söhne"/>
              </a:rPr>
              <a:t>Amazon CloudFront is a content delivery network (CDN) service provided by AWS. It accelerates the delivery of content (such as images, videos, and audio) to users by caching the content at edge locations around the world. In the context of the blog post, CloudFront is used to distribute the audio files, ensuring faster and more efficient delivery to users.</a:t>
            </a:r>
          </a:p>
          <a:p>
            <a:pPr lvl="1"/>
            <a:endParaRPr lang="en-US" sz="1600" b="0" i="0" dirty="0">
              <a:solidFill>
                <a:srgbClr val="374151"/>
              </a:solidFill>
              <a:effectLst/>
              <a:latin typeface="Söhne"/>
            </a:endParaRPr>
          </a:p>
          <a:p>
            <a:pPr lvl="1"/>
            <a:endParaRPr lang="en-US" sz="1600" b="0" i="0" dirty="0">
              <a:solidFill>
                <a:srgbClr val="374151"/>
              </a:solidFill>
              <a:effectLst/>
              <a:latin typeface="Söhne"/>
            </a:endParaRPr>
          </a:p>
          <a:p>
            <a:pPr marL="342900" indent="-342900">
              <a:buFont typeface="Wingdings" panose="05000000000000000000" pitchFamily="2" charset="2"/>
              <a:buChar char="Ø"/>
            </a:pPr>
            <a:r>
              <a:rPr lang="en-US" sz="2400" b="1" dirty="0">
                <a:solidFill>
                  <a:schemeClr val="accent1"/>
                </a:solidFill>
                <a:latin typeface="Söhne"/>
                <a:ea typeface="+mj-ea"/>
                <a:cs typeface="+mj-cs"/>
              </a:rPr>
              <a:t>Lightsail:</a:t>
            </a:r>
          </a:p>
          <a:p>
            <a:pPr marL="742950" lvl="1" indent="-285750">
              <a:buFont typeface="Arial" panose="020B0604020202020204" pitchFamily="34" charset="0"/>
              <a:buChar char="•"/>
            </a:pPr>
            <a:r>
              <a:rPr lang="en-US" sz="1600" b="0" i="0" dirty="0">
                <a:solidFill>
                  <a:srgbClr val="374151"/>
                </a:solidFill>
                <a:effectLst/>
                <a:latin typeface="Söhne"/>
              </a:rPr>
              <a:t>Amazon Lightsail is a simplified and easy-to-use cloud service that enables users to launch and manage virtual private servers (VPS) with pre-configured application stacks. In the blog post, Lightsail is mentioned as a platform for hosting the WordPress blog. It simplifies the process of setting up and managing servers, making it accessible to users without extensive technical expertise.</a:t>
            </a:r>
          </a:p>
          <a:p>
            <a:pPr lvl="1"/>
            <a:endParaRPr lang="en-US" sz="1600" b="0" i="0" dirty="0">
              <a:solidFill>
                <a:srgbClr val="374151"/>
              </a:solidFill>
              <a:effectLst/>
              <a:latin typeface="Söhne"/>
            </a:endParaRPr>
          </a:p>
          <a:p>
            <a:pPr lvl="1"/>
            <a:endParaRPr lang="en-US" sz="1600" dirty="0">
              <a:solidFill>
                <a:srgbClr val="374151"/>
              </a:solidFill>
              <a:latin typeface="Söhne"/>
            </a:endParaRPr>
          </a:p>
        </p:txBody>
      </p:sp>
    </p:spTree>
    <p:extLst>
      <p:ext uri="{BB962C8B-B14F-4D97-AF65-F5344CB8AC3E}">
        <p14:creationId xmlns:p14="http://schemas.microsoft.com/office/powerpoint/2010/main" val="53805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84F6-52DC-10A7-8C63-170C04C11BB3}"/>
              </a:ext>
            </a:extLst>
          </p:cNvPr>
          <p:cNvSpPr>
            <a:spLocks noGrp="1"/>
          </p:cNvSpPr>
          <p:nvPr>
            <p:ph type="title"/>
          </p:nvPr>
        </p:nvSpPr>
        <p:spPr/>
        <p:txBody>
          <a:bodyPr/>
          <a:lstStyle/>
          <a:p>
            <a:pPr algn="ctr"/>
            <a:r>
              <a:rPr lang="en-US" dirty="0"/>
              <a:t>Procedure</a:t>
            </a:r>
            <a:endParaRPr lang="en-IN" dirty="0"/>
          </a:p>
        </p:txBody>
      </p:sp>
      <p:sp>
        <p:nvSpPr>
          <p:cNvPr id="3" name="Content Placeholder 2">
            <a:extLst>
              <a:ext uri="{FF2B5EF4-FFF2-40B4-BE49-F238E27FC236}">
                <a16:creationId xmlns:a16="http://schemas.microsoft.com/office/drawing/2014/main" id="{A327446A-0A6A-0731-23D5-49003D0B76E1}"/>
              </a:ext>
            </a:extLst>
          </p:cNvPr>
          <p:cNvSpPr>
            <a:spLocks noGrp="1"/>
          </p:cNvSpPr>
          <p:nvPr>
            <p:ph idx="1"/>
          </p:nvPr>
        </p:nvSpPr>
        <p:spPr>
          <a:xfrm>
            <a:off x="677334" y="1766047"/>
            <a:ext cx="8596668" cy="4275316"/>
          </a:xfrm>
        </p:spPr>
        <p:txBody>
          <a:bodyPr>
            <a:normAutofit fontScale="92500" lnSpcReduction="10000"/>
          </a:bodyPr>
          <a:lstStyle/>
          <a:p>
            <a:pPr algn="l"/>
            <a:r>
              <a:rPr lang="en-US" b="1" i="0" dirty="0">
                <a:effectLst/>
                <a:latin typeface="Söhne"/>
              </a:rPr>
              <a:t>Prepare WordPress Environment:</a:t>
            </a:r>
          </a:p>
          <a:p>
            <a:pPr lvl="1">
              <a:buFont typeface="Wingdings" panose="05000000000000000000" pitchFamily="2" charset="2"/>
              <a:buChar char="§"/>
            </a:pPr>
            <a:r>
              <a:rPr lang="en-US" b="0" i="0" dirty="0">
                <a:solidFill>
                  <a:srgbClr val="374151"/>
                </a:solidFill>
                <a:effectLst/>
                <a:latin typeface="Söhne"/>
              </a:rPr>
              <a:t>If don't have a WordPress-powered blog, set it up on your server or using a service like Amazon Lightsail.</a:t>
            </a:r>
          </a:p>
          <a:p>
            <a:pPr lvl="1">
              <a:buFont typeface="Wingdings" panose="05000000000000000000" pitchFamily="2" charset="2"/>
              <a:buChar char="§"/>
            </a:pPr>
            <a:r>
              <a:rPr lang="en-US" b="0" i="0" dirty="0">
                <a:solidFill>
                  <a:srgbClr val="374151"/>
                </a:solidFill>
                <a:effectLst/>
                <a:latin typeface="Söhne"/>
              </a:rPr>
              <a:t>Launch a Lightsail instance with the WordPress 4.8.1 blueprint.</a:t>
            </a:r>
          </a:p>
          <a:p>
            <a:pPr algn="l"/>
            <a:r>
              <a:rPr lang="en-US" b="1" i="0" dirty="0">
                <a:effectLst/>
                <a:latin typeface="Söhne"/>
              </a:rPr>
              <a:t>Obtain AWS Credentials:</a:t>
            </a:r>
          </a:p>
          <a:p>
            <a:pPr lvl="1">
              <a:buFont typeface="Arial" panose="020B0604020202020204" pitchFamily="34" charset="0"/>
              <a:buChar char="•"/>
            </a:pPr>
            <a:r>
              <a:rPr lang="en-US" b="0" i="0" dirty="0">
                <a:solidFill>
                  <a:srgbClr val="374151"/>
                </a:solidFill>
                <a:effectLst/>
                <a:latin typeface="Söhne"/>
              </a:rPr>
              <a:t>Access your login credentials through the WordPress Dashboard.</a:t>
            </a:r>
          </a:p>
          <a:p>
            <a:pPr lvl="1">
              <a:buFont typeface="Arial" panose="020B0604020202020204" pitchFamily="34" charset="0"/>
              <a:buChar char="•"/>
            </a:pPr>
            <a:r>
              <a:rPr lang="en-US" b="0" i="0" dirty="0">
                <a:solidFill>
                  <a:srgbClr val="374151"/>
                </a:solidFill>
                <a:effectLst/>
                <a:latin typeface="Söhne"/>
              </a:rPr>
              <a:t>Go to the IAM Console to create a new policy that allows the plugin to access specific S3 and Polly functions.</a:t>
            </a:r>
          </a:p>
          <a:p>
            <a:pPr lvl="1">
              <a:buFont typeface="Arial" panose="020B0604020202020204" pitchFamily="34" charset="0"/>
              <a:buChar char="•"/>
            </a:pPr>
            <a:r>
              <a:rPr lang="en-US" b="0" i="0" dirty="0">
                <a:solidFill>
                  <a:srgbClr val="374151"/>
                </a:solidFill>
                <a:effectLst/>
                <a:latin typeface="Söhne"/>
              </a:rPr>
              <a:t>Create an IAM user for programmatic access and attach the policy.</a:t>
            </a:r>
          </a:p>
          <a:p>
            <a:pPr algn="l"/>
            <a:r>
              <a:rPr lang="en-US" b="1" i="0" dirty="0">
                <a:effectLst/>
                <a:latin typeface="Söhne"/>
              </a:rPr>
              <a:t>Install the Amazon Polly Plugin:</a:t>
            </a:r>
          </a:p>
          <a:p>
            <a:pPr lvl="1">
              <a:buFont typeface="Arial" panose="020B0604020202020204" pitchFamily="34" charset="0"/>
              <a:buChar char="•"/>
            </a:pPr>
            <a:r>
              <a:rPr lang="en-US" b="0" i="0" dirty="0">
                <a:solidFill>
                  <a:srgbClr val="374151"/>
                </a:solidFill>
                <a:effectLst/>
                <a:latin typeface="Söhne"/>
              </a:rPr>
              <a:t>Download the Amazon Polly plugin ZIP file from the WordPress Plugins site.</a:t>
            </a:r>
          </a:p>
          <a:p>
            <a:pPr lvl="1">
              <a:buFont typeface="Arial" panose="020B0604020202020204" pitchFamily="34" charset="0"/>
              <a:buChar char="•"/>
            </a:pPr>
            <a:r>
              <a:rPr lang="en-US" b="0" i="0" dirty="0">
                <a:solidFill>
                  <a:srgbClr val="374151"/>
                </a:solidFill>
                <a:effectLst/>
                <a:latin typeface="Söhne"/>
              </a:rPr>
              <a:t>In the WordPress Dashboard, go to Plugins &gt; Add New &gt; Upload Plugin, and select the ZIP file.</a:t>
            </a:r>
          </a:p>
          <a:p>
            <a:pPr lvl="1">
              <a:buFont typeface="Arial" panose="020B0604020202020204" pitchFamily="34" charset="0"/>
              <a:buChar char="•"/>
            </a:pPr>
            <a:r>
              <a:rPr lang="en-US" b="0" i="0" dirty="0">
                <a:solidFill>
                  <a:srgbClr val="374151"/>
                </a:solidFill>
                <a:effectLst/>
                <a:latin typeface="Söhne"/>
              </a:rPr>
              <a:t>Install the plugin and activate it.</a:t>
            </a:r>
          </a:p>
          <a:p>
            <a:pPr marL="457200" lvl="1" indent="0">
              <a:buNone/>
            </a:pPr>
            <a:endParaRPr lang="en-US" b="0" i="0" dirty="0">
              <a:solidFill>
                <a:srgbClr val="374151"/>
              </a:solidFill>
              <a:effectLst/>
              <a:latin typeface="Söhne"/>
            </a:endParaRPr>
          </a:p>
          <a:p>
            <a:pPr marL="0" indent="0">
              <a:buNone/>
            </a:pPr>
            <a:endParaRPr lang="en-US" b="0" i="0" dirty="0">
              <a:solidFill>
                <a:srgbClr val="374151"/>
              </a:solidFill>
              <a:effectLst/>
              <a:latin typeface="Söhne"/>
            </a:endParaRPr>
          </a:p>
        </p:txBody>
      </p:sp>
    </p:spTree>
    <p:extLst>
      <p:ext uri="{BB962C8B-B14F-4D97-AF65-F5344CB8AC3E}">
        <p14:creationId xmlns:p14="http://schemas.microsoft.com/office/powerpoint/2010/main" val="370515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84F6-52DC-10A7-8C63-170C04C11BB3}"/>
              </a:ext>
            </a:extLst>
          </p:cNvPr>
          <p:cNvSpPr>
            <a:spLocks noGrp="1"/>
          </p:cNvSpPr>
          <p:nvPr>
            <p:ph type="title"/>
          </p:nvPr>
        </p:nvSpPr>
        <p:spPr/>
        <p:txBody>
          <a:bodyPr/>
          <a:lstStyle/>
          <a:p>
            <a:pPr algn="ctr"/>
            <a:r>
              <a:rPr lang="en-US" dirty="0"/>
              <a:t>Procedure</a:t>
            </a:r>
            <a:endParaRPr lang="en-IN" dirty="0"/>
          </a:p>
        </p:txBody>
      </p:sp>
      <p:sp>
        <p:nvSpPr>
          <p:cNvPr id="3" name="Content Placeholder 2">
            <a:extLst>
              <a:ext uri="{FF2B5EF4-FFF2-40B4-BE49-F238E27FC236}">
                <a16:creationId xmlns:a16="http://schemas.microsoft.com/office/drawing/2014/main" id="{A327446A-0A6A-0731-23D5-49003D0B76E1}"/>
              </a:ext>
            </a:extLst>
          </p:cNvPr>
          <p:cNvSpPr>
            <a:spLocks noGrp="1"/>
          </p:cNvSpPr>
          <p:nvPr>
            <p:ph idx="1"/>
          </p:nvPr>
        </p:nvSpPr>
        <p:spPr>
          <a:xfrm>
            <a:off x="677334" y="1389529"/>
            <a:ext cx="8596668" cy="5351930"/>
          </a:xfrm>
        </p:spPr>
        <p:txBody>
          <a:bodyPr>
            <a:normAutofit/>
          </a:bodyPr>
          <a:lstStyle/>
          <a:p>
            <a:pPr algn="l"/>
            <a:r>
              <a:rPr lang="en-US" sz="1600" b="1" i="0" dirty="0">
                <a:effectLst/>
                <a:latin typeface="Söhne"/>
              </a:rPr>
              <a:t>Configure the Plugin:</a:t>
            </a:r>
          </a:p>
          <a:p>
            <a:pPr lvl="1">
              <a:buFont typeface="Arial" panose="020B0604020202020204" pitchFamily="34" charset="0"/>
              <a:buChar char="•"/>
            </a:pPr>
            <a:r>
              <a:rPr lang="en-US" sz="1500" b="0" i="0" dirty="0">
                <a:solidFill>
                  <a:srgbClr val="374151"/>
                </a:solidFill>
                <a:effectLst/>
                <a:latin typeface="Söhne"/>
              </a:rPr>
              <a:t>In the WordPress Dashboard, go to Settings &gt; Polly.</a:t>
            </a:r>
          </a:p>
          <a:p>
            <a:pPr lvl="1">
              <a:buFont typeface="Arial" panose="020B0604020202020204" pitchFamily="34" charset="0"/>
              <a:buChar char="•"/>
            </a:pPr>
            <a:r>
              <a:rPr lang="en-US" sz="1500" b="0" i="0" dirty="0">
                <a:solidFill>
                  <a:srgbClr val="374151"/>
                </a:solidFill>
                <a:effectLst/>
                <a:latin typeface="Söhne"/>
              </a:rPr>
              <a:t>Enter your AWS Access Key ID and Secret Access Key.</a:t>
            </a:r>
          </a:p>
          <a:p>
            <a:pPr lvl="1">
              <a:buFont typeface="Arial" panose="020B0604020202020204" pitchFamily="34" charset="0"/>
              <a:buChar char="•"/>
            </a:pPr>
            <a:r>
              <a:rPr lang="en-US" sz="1500" b="0" i="0" dirty="0">
                <a:solidFill>
                  <a:srgbClr val="374151"/>
                </a:solidFill>
                <a:effectLst/>
                <a:latin typeface="Söhne"/>
              </a:rPr>
              <a:t>Adjust General settings for sample rate, voice, player position, default settings for new posts, and autoplay options.</a:t>
            </a:r>
          </a:p>
          <a:p>
            <a:pPr lvl="1">
              <a:buFont typeface="Arial" panose="020B0604020202020204" pitchFamily="34" charset="0"/>
              <a:buChar char="•"/>
            </a:pPr>
            <a:r>
              <a:rPr lang="en-US" sz="1500" b="0" i="0" dirty="0">
                <a:solidFill>
                  <a:srgbClr val="374151"/>
                </a:solidFill>
                <a:effectLst/>
                <a:latin typeface="Söhne"/>
              </a:rPr>
              <a:t>Configure Cloud Storage settings for storing audio in S3 and using CloudFront for distribution.</a:t>
            </a:r>
          </a:p>
          <a:p>
            <a:pPr lvl="1">
              <a:buFont typeface="Arial" panose="020B0604020202020204" pitchFamily="34" charset="0"/>
              <a:buChar char="•"/>
            </a:pPr>
            <a:r>
              <a:rPr lang="en-US" sz="1500" b="0" i="0" dirty="0">
                <a:solidFill>
                  <a:srgbClr val="374151"/>
                </a:solidFill>
                <a:effectLst/>
                <a:latin typeface="Söhne"/>
              </a:rPr>
              <a:t>Set Amazon Pollycast parameters for iTunes in the generated RSS feed. Save the changes.</a:t>
            </a:r>
          </a:p>
          <a:p>
            <a:pPr algn="l"/>
            <a:r>
              <a:rPr lang="en-US" sz="1600" b="1" i="0" dirty="0">
                <a:effectLst/>
                <a:latin typeface="Söhne"/>
              </a:rPr>
              <a:t>Create a New Blog Post:</a:t>
            </a:r>
          </a:p>
          <a:p>
            <a:pPr lvl="1">
              <a:buFont typeface="Arial" panose="020B0604020202020204" pitchFamily="34" charset="0"/>
              <a:buChar char="•"/>
            </a:pPr>
            <a:r>
              <a:rPr lang="en-US" sz="1500" b="0" i="0" dirty="0">
                <a:solidFill>
                  <a:srgbClr val="374151"/>
                </a:solidFill>
                <a:effectLst/>
                <a:latin typeface="Söhne"/>
              </a:rPr>
              <a:t>Write a new blog post or edit an existing one.</a:t>
            </a:r>
          </a:p>
          <a:p>
            <a:pPr lvl="1">
              <a:buFont typeface="Arial" panose="020B0604020202020204" pitchFamily="34" charset="0"/>
              <a:buChar char="•"/>
            </a:pPr>
            <a:r>
              <a:rPr lang="en-US" sz="1500" b="0" i="0" dirty="0">
                <a:solidFill>
                  <a:srgbClr val="374151"/>
                </a:solidFill>
                <a:effectLst/>
                <a:latin typeface="Söhne"/>
              </a:rPr>
              <a:t>Enable and customize the plugin for each post using the Polly settings.</a:t>
            </a:r>
          </a:p>
          <a:p>
            <a:r>
              <a:rPr lang="en-US" sz="1600" b="1" dirty="0">
                <a:latin typeface="Söhne"/>
              </a:rPr>
              <a:t>Generate and Publish Audio:</a:t>
            </a:r>
          </a:p>
          <a:p>
            <a:pPr lvl="1">
              <a:buFont typeface="Wingdings" panose="05000000000000000000" pitchFamily="2" charset="2"/>
              <a:buChar char="§"/>
            </a:pPr>
            <a:r>
              <a:rPr lang="en-US" sz="1500" dirty="0">
                <a:latin typeface="Söhne"/>
              </a:rPr>
              <a:t>Click on the "Publish" button.</a:t>
            </a:r>
          </a:p>
          <a:p>
            <a:pPr lvl="1">
              <a:buFont typeface="Wingdings" panose="05000000000000000000" pitchFamily="2" charset="2"/>
              <a:buChar char="§"/>
            </a:pPr>
            <a:r>
              <a:rPr lang="en-US" sz="1500" dirty="0">
                <a:latin typeface="Söhne"/>
              </a:rPr>
              <a:t>The plugin breaks the text into sentence boundaries, calls the Polly </a:t>
            </a:r>
            <a:r>
              <a:rPr lang="en-US" sz="1500" dirty="0" err="1">
                <a:latin typeface="Söhne"/>
              </a:rPr>
              <a:t>SynthesizeSpeech</a:t>
            </a:r>
            <a:r>
              <a:rPr lang="en-US" sz="1500" dirty="0">
                <a:latin typeface="Söhne"/>
              </a:rPr>
              <a:t> API for each block, and accumulates the resulting audio in an MP3 file.</a:t>
            </a:r>
          </a:p>
          <a:p>
            <a:pPr lvl="1">
              <a:buFont typeface="Wingdings" panose="05000000000000000000" pitchFamily="2" charset="2"/>
              <a:buChar char="§"/>
            </a:pPr>
            <a:r>
              <a:rPr lang="en-US" sz="1500" dirty="0">
                <a:latin typeface="Söhne"/>
              </a:rPr>
              <a:t>The published blog post references the audio file using the &lt;audio&gt; </a:t>
            </a:r>
            <a:r>
              <a:rPr lang="en-US" sz="1500" dirty="0" err="1">
                <a:latin typeface="Söhne"/>
              </a:rPr>
              <a:t>tag.Create</a:t>
            </a:r>
            <a:r>
              <a:rPr lang="en-US" sz="1500" dirty="0">
                <a:latin typeface="Söhne"/>
              </a:rPr>
              <a:t> a New Blog Post</a:t>
            </a:r>
          </a:p>
          <a:p>
            <a:pPr marL="457200" lvl="1" indent="0">
              <a:buNone/>
            </a:pPr>
            <a:endParaRPr lang="en-US" sz="1600" b="0" i="0" dirty="0">
              <a:solidFill>
                <a:srgbClr val="374151"/>
              </a:solidFill>
              <a:effectLst/>
              <a:latin typeface="Söhne"/>
            </a:endParaRPr>
          </a:p>
          <a:p>
            <a:pPr marL="0" indent="0">
              <a:buNone/>
            </a:pPr>
            <a:endParaRPr lang="en-US" b="0" i="0" dirty="0">
              <a:solidFill>
                <a:srgbClr val="374151"/>
              </a:solidFill>
              <a:effectLst/>
              <a:latin typeface="Söhne"/>
            </a:endParaRPr>
          </a:p>
        </p:txBody>
      </p:sp>
    </p:spTree>
    <p:extLst>
      <p:ext uri="{BB962C8B-B14F-4D97-AF65-F5344CB8AC3E}">
        <p14:creationId xmlns:p14="http://schemas.microsoft.com/office/powerpoint/2010/main" val="28242900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1108</TotalTime>
  <Words>936</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Söhne</vt:lpstr>
      <vt:lpstr>Trebuchet MS</vt:lpstr>
      <vt:lpstr>Wingdings</vt:lpstr>
      <vt:lpstr>Wingdings 3</vt:lpstr>
      <vt:lpstr>Facet</vt:lpstr>
      <vt:lpstr>PowerPoint Presentation</vt:lpstr>
      <vt:lpstr>INTRODUCTION</vt:lpstr>
      <vt:lpstr>Problem Statement</vt:lpstr>
      <vt:lpstr>Proposed Method</vt:lpstr>
      <vt:lpstr>Requirements</vt:lpstr>
      <vt:lpstr>PowerPoint Presentation</vt:lpstr>
      <vt:lpstr>PowerPoint Presentation</vt:lpstr>
      <vt:lpstr>Procedure</vt:lpstr>
      <vt:lpstr>Procedure</vt:lpstr>
      <vt:lpstr>Result</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dc:creator>
  <cp:lastModifiedBy>Surya</cp:lastModifiedBy>
  <cp:revision>6</cp:revision>
  <dcterms:created xsi:type="dcterms:W3CDTF">2023-12-10T18:09:19Z</dcterms:created>
  <dcterms:modified xsi:type="dcterms:W3CDTF">2023-12-12T01:18:17Z</dcterms:modified>
</cp:coreProperties>
</file>