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C0F9D2-A38E-4966-83E9-0235E650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45" y="4394039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IBM COURSERA CAPSTONE PROJECT</a:t>
            </a:r>
          </a:p>
          <a:p>
            <a:endParaRPr lang="en-IN" dirty="0"/>
          </a:p>
          <a:p>
            <a:r>
              <a:rPr lang="en-IN" dirty="0"/>
              <a:t>SURAJ KUMAR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41E3B-0DD7-49CF-AB5C-C54F166D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A6E248-725A-42F9-9EA5-F0F57F89C3D5}"/>
              </a:ext>
            </a:extLst>
          </p:cNvPr>
          <p:cNvGrpSpPr/>
          <p:nvPr/>
        </p:nvGrpSpPr>
        <p:grpSpPr>
          <a:xfrm>
            <a:off x="0" y="0"/>
            <a:ext cx="842645" cy="5666105"/>
            <a:chOff x="0" y="0"/>
            <a:chExt cx="842771" cy="5666226"/>
          </a:xfrm>
        </p:grpSpPr>
        <p:sp>
          <p:nvSpPr>
            <p:cNvPr id="6" name="Shape 16">
              <a:extLst>
                <a:ext uri="{FF2B5EF4-FFF2-40B4-BE49-F238E27FC236}">
                  <a16:creationId xmlns:a16="http://schemas.microsoft.com/office/drawing/2014/main" id="{66F585D8-6BA2-4887-AECB-474A6B7E3474}"/>
                </a:ext>
              </a:extLst>
            </p:cNvPr>
            <p:cNvSpPr/>
            <p:nvPr/>
          </p:nvSpPr>
          <p:spPr>
            <a:xfrm>
              <a:off x="0" y="0"/>
              <a:ext cx="842771" cy="5666226"/>
            </a:xfrm>
            <a:custGeom>
              <a:avLst/>
              <a:gdLst/>
              <a:ahLst/>
              <a:cxnLst/>
              <a:rect l="0" t="0" r="0" b="0"/>
              <a:pathLst>
                <a:path w="842771" h="5666226">
                  <a:moveTo>
                    <a:pt x="0" y="0"/>
                  </a:moveTo>
                  <a:lnTo>
                    <a:pt x="842771" y="0"/>
                  </a:lnTo>
                  <a:lnTo>
                    <a:pt x="0" y="566622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C226">
                <a:alpha val="85098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E9EA35D-DD03-425E-97A0-9602D1F8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67" y="2485334"/>
            <a:ext cx="87994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90C22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Accident Severity Prediction with Machine Learning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3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A259-9F7E-4E06-BC5D-53FEB8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 and Severity Cases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32541-89F2-45B2-B3B2-CF1448C374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3" y="1970468"/>
            <a:ext cx="10599314" cy="4726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8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D431-C391-488C-A5E6-CA02FD80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Engineering: Convert </a:t>
            </a:r>
            <a:r>
              <a:rPr lang="en-IN" dirty="0"/>
              <a:t>attributes</a:t>
            </a:r>
            <a:r>
              <a:rPr lang="en-GB" dirty="0"/>
              <a:t> to categorical variable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31988-3010-450B-A187-C61594DBEB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4" y="2047742"/>
            <a:ext cx="10253842" cy="430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78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5B01-72A7-4221-A037-BE671A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231E-61D5-4977-8C1E-6162CEAE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99296" cy="42184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Build 4 machine learning classifiers: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Decision Tree (DT)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K-Nearest Neighbour (KNN)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Support Vector Machine (SVM)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Logistic Regression (LR)</a:t>
            </a:r>
          </a:p>
          <a:p>
            <a:endParaRPr lang="en-IN" dirty="0"/>
          </a:p>
          <a:p>
            <a:r>
              <a:rPr lang="en-GB" dirty="0"/>
              <a:t>Data were </a:t>
            </a:r>
            <a:r>
              <a:rPr lang="en-GB" dirty="0" err="1"/>
              <a:t>splitted</a:t>
            </a:r>
            <a:r>
              <a:rPr lang="en-GB" dirty="0"/>
              <a:t> into 80% training data and 20% validation data.</a:t>
            </a:r>
          </a:p>
          <a:p>
            <a:r>
              <a:rPr lang="en-GB" dirty="0"/>
              <a:t>For the best model, further evaluation will be performed using precision, recall, F1-score and support to evaluate the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8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29E-4BD0-46DF-85E5-4B82616A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ACCURACY OF BUILD MODELS.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50D166-0D40-49A1-9D72-E4A7C490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060948"/>
              </p:ext>
            </p:extLst>
          </p:nvPr>
        </p:nvGraphicFramePr>
        <p:xfrm>
          <a:off x="583361" y="3034754"/>
          <a:ext cx="5512641" cy="2829731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719831">
                  <a:extLst>
                    <a:ext uri="{9D8B030D-6E8A-4147-A177-3AD203B41FA5}">
                      <a16:colId xmlns:a16="http://schemas.microsoft.com/office/drawing/2014/main" val="3667268166"/>
                    </a:ext>
                  </a:extLst>
                </a:gridCol>
                <a:gridCol w="1264270">
                  <a:extLst>
                    <a:ext uri="{9D8B030D-6E8A-4147-A177-3AD203B41FA5}">
                      <a16:colId xmlns:a16="http://schemas.microsoft.com/office/drawing/2014/main" val="3121379732"/>
                    </a:ext>
                  </a:extLst>
                </a:gridCol>
                <a:gridCol w="1264270">
                  <a:extLst>
                    <a:ext uri="{9D8B030D-6E8A-4147-A177-3AD203B41FA5}">
                      <a16:colId xmlns:a16="http://schemas.microsoft.com/office/drawing/2014/main" val="3306040897"/>
                    </a:ext>
                  </a:extLst>
                </a:gridCol>
                <a:gridCol w="1264270">
                  <a:extLst>
                    <a:ext uri="{9D8B030D-6E8A-4147-A177-3AD203B41FA5}">
                      <a16:colId xmlns:a16="http://schemas.microsoft.com/office/drawing/2014/main" val="4023712472"/>
                    </a:ext>
                  </a:extLst>
                </a:gridCol>
              </a:tblGrid>
              <a:tr h="843542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>
                        <a:effectLst/>
                      </a:endParaRP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Model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>
                        <a:effectLst/>
                      </a:endParaRP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Accuracy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>
                        <a:effectLst/>
                      </a:endParaRP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F1-Score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lvl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</a:endParaRPr>
                    </a:p>
                    <a:p>
                      <a:pPr marL="6350" marR="40005" lvl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</a:rPr>
                        <a:t>Jaccard Score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3259858602"/>
                  </a:ext>
                </a:extLst>
              </a:tr>
              <a:tr h="441718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Decision Tree (DT)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0.742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0.82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0.7028</a:t>
                      </a: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2598358940"/>
                  </a:ext>
                </a:extLst>
              </a:tr>
              <a:tr h="441718">
                <a:tc>
                  <a:txBody>
                    <a:bodyPr/>
                    <a:lstStyle/>
                    <a:p>
                      <a:pPr marL="6350" marR="40005" lvl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</a:rPr>
                        <a:t>K-Nearest Neighbour (KNN)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0.727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0.79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0.6642</a:t>
                      </a: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775491165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6350" marR="40005" lvl="0" indent="-635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</a:rPr>
                        <a:t>Support Vector Machine (SVM) </a:t>
                      </a: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0.734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0.8254</a:t>
                      </a: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0.7028</a:t>
                      </a:r>
                    </a:p>
                  </a:txBody>
                  <a:tcPr marL="68580" marR="36830" marT="29210" marB="0"/>
                </a:tc>
                <a:extLst>
                  <a:ext uri="{0D108BD9-81ED-4DB2-BD59-A6C34878D82A}">
                    <a16:rowId xmlns:a16="http://schemas.microsoft.com/office/drawing/2014/main" val="4079160655"/>
                  </a:ext>
                </a:extLst>
              </a:tr>
              <a:tr h="441718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Logistic Regression (LR) 	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0.7325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0.8254</a:t>
                      </a:r>
                    </a:p>
                  </a:txBody>
                  <a:tcPr marL="68580" marR="36830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0.7028</a:t>
                      </a:r>
                    </a:p>
                  </a:txBody>
                  <a:tcPr marL="68580" marR="36830" marT="29210" marB="0"/>
                </a:tc>
                <a:extLst>
                  <a:ext uri="{0D108BD9-81ED-4DB2-BD59-A6C34878D82A}">
                    <a16:rowId xmlns:a16="http://schemas.microsoft.com/office/drawing/2014/main" val="16933158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FEBFFD-732F-44E6-B7D3-1BD0CC8B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7182"/>
              </p:ext>
            </p:extLst>
          </p:nvPr>
        </p:nvGraphicFramePr>
        <p:xfrm>
          <a:off x="6335922" y="3034755"/>
          <a:ext cx="5512640" cy="289568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1009549922"/>
                    </a:ext>
                  </a:extLst>
                </a:gridCol>
                <a:gridCol w="1103384">
                  <a:extLst>
                    <a:ext uri="{9D8B030D-6E8A-4147-A177-3AD203B41FA5}">
                      <a16:colId xmlns:a16="http://schemas.microsoft.com/office/drawing/2014/main" val="4085702498"/>
                    </a:ext>
                  </a:extLst>
                </a:gridCol>
                <a:gridCol w="1102161">
                  <a:extLst>
                    <a:ext uri="{9D8B030D-6E8A-4147-A177-3AD203B41FA5}">
                      <a16:colId xmlns:a16="http://schemas.microsoft.com/office/drawing/2014/main" val="911768914"/>
                    </a:ext>
                  </a:extLst>
                </a:gridCol>
                <a:gridCol w="1102161">
                  <a:extLst>
                    <a:ext uri="{9D8B030D-6E8A-4147-A177-3AD203B41FA5}">
                      <a16:colId xmlns:a16="http://schemas.microsoft.com/office/drawing/2014/main" val="460276901"/>
                    </a:ext>
                  </a:extLst>
                </a:gridCol>
                <a:gridCol w="1103384">
                  <a:extLst>
                    <a:ext uri="{9D8B030D-6E8A-4147-A177-3AD203B41FA5}">
                      <a16:colId xmlns:a16="http://schemas.microsoft.com/office/drawing/2014/main" val="509260272"/>
                    </a:ext>
                  </a:extLst>
                </a:gridCol>
              </a:tblGrid>
              <a:tr h="885224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Precision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Recall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F1-Score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>
                          <a:effectLst/>
                        </a:rPr>
                        <a:t>Support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4115967629"/>
                  </a:ext>
                </a:extLst>
              </a:tr>
              <a:tr h="910896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Injury Collision </a:t>
                      </a: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0.69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0.19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0.30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597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1837222561"/>
                  </a:ext>
                </a:extLst>
              </a:tr>
              <a:tr h="1033610"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Property Damage Only Collision</a:t>
                      </a:r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>
                          <a:effectLst/>
                        </a:rPr>
                        <a:t>(1)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0.74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0.96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0.83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tc>
                  <a:txBody>
                    <a:bodyPr/>
                    <a:lstStyle/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endParaRPr lang="en-IN" sz="1200" dirty="0"/>
                    </a:p>
                    <a:p>
                      <a:pPr marL="6350" marR="40005" indent="-6350" algn="ctr">
                        <a:lnSpc>
                          <a:spcPct val="107000"/>
                        </a:lnSpc>
                        <a:spcAft>
                          <a:spcPts val="760"/>
                        </a:spcAft>
                      </a:pPr>
                      <a:r>
                        <a:rPr lang="en-IN" sz="1200" dirty="0"/>
                        <a:t>1403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73025" marT="29210" marB="0"/>
                </a:tc>
                <a:extLst>
                  <a:ext uri="{0D108BD9-81ED-4DB2-BD59-A6C34878D82A}">
                    <a16:rowId xmlns:a16="http://schemas.microsoft.com/office/drawing/2014/main" val="186820066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0006DA2-9F05-48A3-9850-FA83B858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922" y="2448714"/>
            <a:ext cx="4185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 Evaluation of classification performance of SVM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6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C851-29DA-4B31-86F3-E0D018B7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OF COLLISION POINTS OVER SEATTLE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0F2CD-057F-4360-A20D-874751507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190" y="1983346"/>
            <a:ext cx="8423996" cy="4874654"/>
          </a:xfrm>
        </p:spPr>
      </p:pic>
    </p:spTree>
    <p:extLst>
      <p:ext uri="{BB962C8B-B14F-4D97-AF65-F5344CB8AC3E}">
        <p14:creationId xmlns:p14="http://schemas.microsoft.com/office/powerpoint/2010/main" val="252996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FD4C-A020-47FF-A47F-F69F358D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98D-8B1F-40F2-A776-98587246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 this project, we propose a machine learning model to predict the severity of traffic accidents in the city of Seattle.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comparative approach was followed to identify the best performing model among 4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Critical imbalance between the 2 severity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Further improvements are required to optimize the model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1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358F-FCA1-4E3B-ACAB-0E0DE81B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CD01-4606-4C8C-9E94-0D9E55F5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Accident is the ninth prominent cause of death in the world.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Almost half of those killed on the roads are “vulnerable users” (pedestrians, cyclists and motorcyclists).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Accurate prediction of accident severity can be helpful to provide proactive solutions to local governments.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The economic cost of road accidents to a developing country like us         is 2-3% of GDP.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To analyse the road accidents and determines the severity of an accident by applying advanced machine learning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3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6658-8329-455F-84FF-32386750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51BD-E09A-4017-9BA6-925B3B3F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 this project, we develop machine learning models to predict severity of road accidents in Seattle based on data collected 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 acquired from Seattle Police Department(SPD) and recorded by Traffic Records.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Dataset was downloaded as CSV file.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raw sample has a total of 194673 accidents with 37 columns.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Timeframe : 2004 to Present.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45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D51B-7060-44F4-93FE-15BF7195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8F46-5610-40B9-BD73-54867922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Removing irrelevant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32A8-5106-49CB-B830-D6E35E69D3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" y="2704562"/>
            <a:ext cx="10200068" cy="405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8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58A5-5BE2-479D-85E0-2A349848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F4D4D-EF41-43EA-8153-3BCB2D8260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77" y="2924046"/>
            <a:ext cx="7229480" cy="35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088CE-23AD-47CF-A429-B21DCCF3E7C4}"/>
              </a:ext>
            </a:extLst>
          </p:cNvPr>
          <p:cNvSpPr txBox="1"/>
          <p:nvPr/>
        </p:nvSpPr>
        <p:spPr>
          <a:xfrm>
            <a:off x="7081121" y="2216896"/>
            <a:ext cx="340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Weekends' and Severity Cases: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F494C-0DC6-4766-B2A1-5D25FEAC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9" y="2794954"/>
            <a:ext cx="4551548" cy="38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17647-93AF-4633-A0A5-A4761A465B06}"/>
              </a:ext>
            </a:extLst>
          </p:cNvPr>
          <p:cNvSpPr txBox="1"/>
          <p:nvPr/>
        </p:nvSpPr>
        <p:spPr>
          <a:xfrm>
            <a:off x="1442434" y="2203833"/>
            <a:ext cx="21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Severity Proportion</a:t>
            </a:r>
          </a:p>
        </p:txBody>
      </p:sp>
    </p:spTree>
    <p:extLst>
      <p:ext uri="{BB962C8B-B14F-4D97-AF65-F5344CB8AC3E}">
        <p14:creationId xmlns:p14="http://schemas.microsoft.com/office/powerpoint/2010/main" val="39504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300A-A71A-4CCC-9022-44852096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DE0D-2CD3-4595-B979-19F0D653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6417"/>
            <a:ext cx="9613861" cy="3599316"/>
          </a:xfrm>
        </p:spPr>
        <p:txBody>
          <a:bodyPr/>
          <a:lstStyle/>
          <a:p>
            <a:r>
              <a:rPr lang="en-IN" dirty="0"/>
              <a:t>Removing irrelevant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7B81E-3A07-4462-8BCF-C4D5FD4972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36" y="2550017"/>
            <a:ext cx="9613861" cy="41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5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099C-2B37-424E-B698-9259400F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of Collision and their respective counts day wise: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E32AB-4393-4FDC-B204-07D1EDC1A4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0" y="2047742"/>
            <a:ext cx="10766738" cy="468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11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931A-F8D0-44FC-8357-3BC49470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Condition and Severity Cases: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9FD663-5C57-4F3E-BA48-46901DAA2A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41" y="1996225"/>
            <a:ext cx="9440214" cy="486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9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18C7-44A1-40C6-8495-1983B05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 Condition and Severity Cases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BC4EF-9448-4B25-A723-59E3113A42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3" y="1983346"/>
            <a:ext cx="9613861" cy="4874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2974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114</TotalTime>
  <Words>429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 Semibold</vt:lpstr>
      <vt:lpstr>Trebuchet MS</vt:lpstr>
      <vt:lpstr>Wingdings</vt:lpstr>
      <vt:lpstr>Berlin</vt:lpstr>
      <vt:lpstr>PowerPoint Presentation</vt:lpstr>
      <vt:lpstr>INTRODUCTION</vt:lpstr>
      <vt:lpstr>DATA</vt:lpstr>
      <vt:lpstr>DATA EXPLORATION</vt:lpstr>
      <vt:lpstr>DATA PRE-PROCESSING </vt:lpstr>
      <vt:lpstr>DATA PRE-PROCESSING </vt:lpstr>
      <vt:lpstr>Different types of Collision and their respective counts day wise:</vt:lpstr>
      <vt:lpstr>Light Condition and Severity Cases:</vt:lpstr>
      <vt:lpstr>Road Condition and Severity Cases </vt:lpstr>
      <vt:lpstr>Weather and Severity Cases </vt:lpstr>
      <vt:lpstr>Feature Engineering: Convert attributes to categorical variable </vt:lpstr>
      <vt:lpstr>MODEL BUILDING</vt:lpstr>
      <vt:lpstr>  ACCURACY OF BUILD MODELS.   </vt:lpstr>
      <vt:lpstr>MAPPING OF COLLISION POINTS OVER SEATTLE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Kumar</dc:creator>
  <cp:lastModifiedBy>Suraj Kumar</cp:lastModifiedBy>
  <cp:revision>24</cp:revision>
  <dcterms:created xsi:type="dcterms:W3CDTF">2020-09-27T12:16:36Z</dcterms:created>
  <dcterms:modified xsi:type="dcterms:W3CDTF">2020-09-28T06:06:16Z</dcterms:modified>
</cp:coreProperties>
</file>