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artel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artel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t-IT"/>
  <c:style val="27"/>
  <c:chart>
    <c:plotArea>
      <c:layout/>
      <c:lineChart>
        <c:grouping val="standard"/>
        <c:ser>
          <c:idx val="0"/>
          <c:order val="0"/>
          <c:cat>
            <c:strRef>
              <c:f>Foglio1!$C$2:$C$14</c:f>
              <c:strCache>
                <c:ptCount val="13"/>
                <c:pt idx="0">
                  <c:v>2016 January</c:v>
                </c:pt>
                <c:pt idx="1">
                  <c:v>2016 February</c:v>
                </c:pt>
                <c:pt idx="2">
                  <c:v>2016 March</c:v>
                </c:pt>
                <c:pt idx="3">
                  <c:v>2016 April</c:v>
                </c:pt>
                <c:pt idx="4">
                  <c:v>2016 May</c:v>
                </c:pt>
                <c:pt idx="5">
                  <c:v>2016 June</c:v>
                </c:pt>
                <c:pt idx="6">
                  <c:v>2016 July</c:v>
                </c:pt>
                <c:pt idx="7">
                  <c:v>2016 August</c:v>
                </c:pt>
                <c:pt idx="8">
                  <c:v>2016 September</c:v>
                </c:pt>
                <c:pt idx="9">
                  <c:v>2016 October</c:v>
                </c:pt>
                <c:pt idx="10">
                  <c:v>2016 November</c:v>
                </c:pt>
                <c:pt idx="11">
                  <c:v>2016 December</c:v>
                </c:pt>
                <c:pt idx="12">
                  <c:v>2017 January</c:v>
                </c:pt>
              </c:strCache>
            </c:strRef>
          </c:cat>
          <c:val>
            <c:numRef>
              <c:f>Foglio1!$D$2:$D$14</c:f>
              <c:numCache>
                <c:formatCode>General</c:formatCode>
                <c:ptCount val="13"/>
                <c:pt idx="0">
                  <c:v>752</c:v>
                </c:pt>
                <c:pt idx="1">
                  <c:v>512</c:v>
                </c:pt>
                <c:pt idx="2">
                  <c:v>580</c:v>
                </c:pt>
                <c:pt idx="3">
                  <c:v>491</c:v>
                </c:pt>
                <c:pt idx="4">
                  <c:v>487</c:v>
                </c:pt>
                <c:pt idx="5">
                  <c:v>516</c:v>
                </c:pt>
                <c:pt idx="6">
                  <c:v>612</c:v>
                </c:pt>
                <c:pt idx="7">
                  <c:v>698</c:v>
                </c:pt>
                <c:pt idx="8">
                  <c:v>544</c:v>
                </c:pt>
                <c:pt idx="9">
                  <c:v>471</c:v>
                </c:pt>
                <c:pt idx="10">
                  <c:v>577</c:v>
                </c:pt>
                <c:pt idx="11">
                  <c:v>718</c:v>
                </c:pt>
                <c:pt idx="12">
                  <c:v>771</c:v>
                </c:pt>
              </c:numCache>
            </c:numRef>
          </c:val>
        </c:ser>
        <c:marker val="1"/>
        <c:axId val="108360448"/>
        <c:axId val="108362368"/>
      </c:lineChart>
      <c:catAx>
        <c:axId val="108360448"/>
        <c:scaling>
          <c:orientation val="minMax"/>
        </c:scaling>
        <c:axPos val="b"/>
        <c:majorTickMark val="none"/>
        <c:tickLblPos val="nextTo"/>
        <c:crossAx val="108362368"/>
        <c:crosses val="autoZero"/>
        <c:auto val="1"/>
        <c:lblAlgn val="ctr"/>
        <c:lblOffset val="100"/>
      </c:catAx>
      <c:valAx>
        <c:axId val="108362368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08360448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t-IT"/>
  <c:style val="32"/>
  <c:chart>
    <c:plotArea>
      <c:layout/>
      <c:lineChart>
        <c:grouping val="standard"/>
        <c:ser>
          <c:idx val="0"/>
          <c:order val="0"/>
          <c:cat>
            <c:strRef>
              <c:f>Foglio1!$C$15:$C$26</c:f>
              <c:strCache>
                <c:ptCount val="12"/>
                <c:pt idx="0">
                  <c:v>2017 February</c:v>
                </c:pt>
                <c:pt idx="1">
                  <c:v>2017 March</c:v>
                </c:pt>
                <c:pt idx="2">
                  <c:v>2017 April</c:v>
                </c:pt>
                <c:pt idx="3">
                  <c:v>2017 May</c:v>
                </c:pt>
                <c:pt idx="4">
                  <c:v>2017 June</c:v>
                </c:pt>
                <c:pt idx="5">
                  <c:v>2017 July</c:v>
                </c:pt>
                <c:pt idx="6">
                  <c:v>2017 August</c:v>
                </c:pt>
                <c:pt idx="7">
                  <c:v>2017 September</c:v>
                </c:pt>
                <c:pt idx="8">
                  <c:v>2017 October</c:v>
                </c:pt>
                <c:pt idx="9">
                  <c:v>2017 November</c:v>
                </c:pt>
                <c:pt idx="10">
                  <c:v>2017 December</c:v>
                </c:pt>
                <c:pt idx="11">
                  <c:v>2018 January</c:v>
                </c:pt>
              </c:strCache>
            </c:strRef>
          </c:cat>
          <c:val>
            <c:numRef>
              <c:f>Foglio1!$D$15:$D$26</c:f>
              <c:numCache>
                <c:formatCode>General</c:formatCode>
                <c:ptCount val="12"/>
                <c:pt idx="0">
                  <c:v>500</c:v>
                </c:pt>
                <c:pt idx="1">
                  <c:v>550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600</c:v>
                </c:pt>
                <c:pt idx="6">
                  <c:v>600</c:v>
                </c:pt>
                <c:pt idx="7">
                  <c:v>550</c:v>
                </c:pt>
                <c:pt idx="8">
                  <c:v>570</c:v>
                </c:pt>
                <c:pt idx="9">
                  <c:v>700</c:v>
                </c:pt>
                <c:pt idx="10">
                  <c:v>710</c:v>
                </c:pt>
                <c:pt idx="11">
                  <c:v>650</c:v>
                </c:pt>
              </c:numCache>
            </c:numRef>
          </c:val>
        </c:ser>
        <c:marker val="1"/>
        <c:axId val="108582400"/>
        <c:axId val="108583936"/>
      </c:lineChart>
      <c:catAx>
        <c:axId val="108582400"/>
        <c:scaling>
          <c:orientation val="minMax"/>
        </c:scaling>
        <c:axPos val="b"/>
        <c:majorTickMark val="none"/>
        <c:tickLblPos val="nextTo"/>
        <c:crossAx val="108583936"/>
        <c:crosses val="autoZero"/>
        <c:auto val="1"/>
        <c:lblAlgn val="ctr"/>
        <c:lblOffset val="100"/>
      </c:catAx>
      <c:valAx>
        <c:axId val="108583936"/>
        <c:scaling>
          <c:orientation val="minMax"/>
        </c:scaling>
        <c:delete val="1"/>
        <c:axPos val="l"/>
        <c:numFmt formatCode="General" sourceLinked="1"/>
        <c:majorTickMark val="none"/>
        <c:tickLblPos val="none"/>
        <c:crossAx val="108582400"/>
        <c:crosses val="autoZero"/>
        <c:crossBetween val="between"/>
      </c:valAx>
    </c:plotArea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363BF-F501-4D81-93AA-16554BAE5991}" type="doc">
      <dgm:prSet loTypeId="urn:microsoft.com/office/officeart/2005/8/layout/hierarchy3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D86789-29EE-4FBB-9229-13636E7588F9}">
      <dgm:prSet phldrT="[Testo]"/>
      <dgm:spPr/>
      <dgm:t>
        <a:bodyPr/>
        <a:lstStyle/>
        <a:p>
          <a:r>
            <a:rPr lang="en-US" dirty="0" smtClean="0"/>
            <a:t>Service portfolio</a:t>
          </a:r>
          <a:endParaRPr lang="en-US" dirty="0"/>
        </a:p>
      </dgm:t>
    </dgm:pt>
    <dgm:pt modelId="{8509DDD1-20B1-42B2-AB64-6D1DF25CA9E4}" type="parTrans" cxnId="{1648431B-ECF6-4407-B8CC-E145BCC51EEE}">
      <dgm:prSet/>
      <dgm:spPr/>
      <dgm:t>
        <a:bodyPr/>
        <a:lstStyle/>
        <a:p>
          <a:endParaRPr lang="en-US"/>
        </a:p>
      </dgm:t>
    </dgm:pt>
    <dgm:pt modelId="{106F3FE9-A249-45D0-9D5B-61B130C4526B}" type="sibTrans" cxnId="{1648431B-ECF6-4407-B8CC-E145BCC51EEE}">
      <dgm:prSet/>
      <dgm:spPr/>
      <dgm:t>
        <a:bodyPr/>
        <a:lstStyle/>
        <a:p>
          <a:endParaRPr lang="en-US"/>
        </a:p>
      </dgm:t>
    </dgm:pt>
    <dgm:pt modelId="{5688F740-6230-4C91-BE82-A8C0B91F4ACD}">
      <dgm:prSet phldrT="[Testo]"/>
      <dgm:spPr/>
      <dgm:t>
        <a:bodyPr/>
        <a:lstStyle/>
        <a:p>
          <a:r>
            <a:rPr lang="en-US" dirty="0" err="1" smtClean="0"/>
            <a:t>DyCoModel</a:t>
          </a:r>
          <a:r>
            <a:rPr lang="en-US" dirty="0" smtClean="0"/>
            <a:t> </a:t>
          </a:r>
          <a:r>
            <a:rPr lang="en-US" b="1" dirty="0" smtClean="0">
              <a:solidFill>
                <a:schemeClr val="tx2">
                  <a:lumMod val="75000"/>
                </a:schemeClr>
              </a:solidFill>
            </a:rPr>
            <a:t>Cloud</a:t>
          </a:r>
          <a:r>
            <a:rPr lang="en-US" dirty="0" smtClean="0"/>
            <a:t> Service</a:t>
          </a:r>
          <a:endParaRPr lang="en-US" dirty="0"/>
        </a:p>
      </dgm:t>
    </dgm:pt>
    <dgm:pt modelId="{05FDF1F1-DCC3-4E4B-B2B7-141446D8C095}" type="parTrans" cxnId="{687121CE-227D-48B1-AF3B-AAE016C3A336}">
      <dgm:prSet/>
      <dgm:spPr/>
      <dgm:t>
        <a:bodyPr/>
        <a:lstStyle/>
        <a:p>
          <a:endParaRPr lang="en-US"/>
        </a:p>
      </dgm:t>
    </dgm:pt>
    <dgm:pt modelId="{562583B2-1FE8-4477-A31E-E6E43C9AFD00}" type="sibTrans" cxnId="{687121CE-227D-48B1-AF3B-AAE016C3A336}">
      <dgm:prSet/>
      <dgm:spPr/>
      <dgm:t>
        <a:bodyPr/>
        <a:lstStyle/>
        <a:p>
          <a:endParaRPr lang="en-US"/>
        </a:p>
      </dgm:t>
    </dgm:pt>
    <dgm:pt modelId="{68B74C55-C9F4-44D0-8082-59D202EB5FF9}">
      <dgm:prSet phldrT="[Testo]"/>
      <dgm:spPr/>
      <dgm:t>
        <a:bodyPr/>
        <a:lstStyle/>
        <a:p>
          <a:r>
            <a:rPr lang="en-US" dirty="0" err="1" smtClean="0"/>
            <a:t>DyCoModel</a:t>
          </a:r>
          <a:r>
            <a:rPr lang="en-US" dirty="0" smtClean="0"/>
            <a:t> </a:t>
          </a:r>
          <a:r>
            <a:rPr lang="en-US" b="1" dirty="0" smtClean="0">
              <a:solidFill>
                <a:schemeClr val="accent6">
                  <a:lumMod val="75000"/>
                </a:schemeClr>
              </a:solidFill>
            </a:rPr>
            <a:t>Distributed</a:t>
          </a:r>
          <a:r>
            <a:rPr lang="en-US" dirty="0" smtClean="0"/>
            <a:t> Service</a:t>
          </a:r>
          <a:endParaRPr lang="en-US" dirty="0"/>
        </a:p>
      </dgm:t>
    </dgm:pt>
    <dgm:pt modelId="{4C83697F-290A-4990-8576-3367F8005F2C}" type="parTrans" cxnId="{BC3E1A4F-3D86-4104-AAB7-675228D5395B}">
      <dgm:prSet/>
      <dgm:spPr/>
      <dgm:t>
        <a:bodyPr/>
        <a:lstStyle/>
        <a:p>
          <a:endParaRPr lang="en-US"/>
        </a:p>
      </dgm:t>
    </dgm:pt>
    <dgm:pt modelId="{C1EAA18B-9231-4473-8D99-324E97C7717E}" type="sibTrans" cxnId="{BC3E1A4F-3D86-4104-AAB7-675228D5395B}">
      <dgm:prSet/>
      <dgm:spPr/>
      <dgm:t>
        <a:bodyPr/>
        <a:lstStyle/>
        <a:p>
          <a:endParaRPr lang="en-US"/>
        </a:p>
      </dgm:t>
    </dgm:pt>
    <dgm:pt modelId="{DBECCC14-5F89-47CE-978D-2439609431FC}">
      <dgm:prSet phldrT="[Testo]"/>
      <dgm:spPr/>
      <dgm:t>
        <a:bodyPr/>
        <a:lstStyle/>
        <a:p>
          <a:r>
            <a:rPr lang="en-US" dirty="0" smtClean="0"/>
            <a:t>customer-facing</a:t>
          </a:r>
          <a:endParaRPr lang="en-US" dirty="0"/>
        </a:p>
      </dgm:t>
    </dgm:pt>
    <dgm:pt modelId="{E6067577-187D-4BDD-A4B4-1BA507650847}" type="parTrans" cxnId="{880FC624-DA15-4ABF-B8A3-1B0935BC1285}">
      <dgm:prSet/>
      <dgm:spPr/>
      <dgm:t>
        <a:bodyPr/>
        <a:lstStyle/>
        <a:p>
          <a:endParaRPr lang="en-US"/>
        </a:p>
      </dgm:t>
    </dgm:pt>
    <dgm:pt modelId="{423CCE00-2DCA-4DED-8F63-3BC5ABBE74E7}" type="sibTrans" cxnId="{880FC624-DA15-4ABF-B8A3-1B0935BC1285}">
      <dgm:prSet/>
      <dgm:spPr/>
      <dgm:t>
        <a:bodyPr/>
        <a:lstStyle/>
        <a:p>
          <a:endParaRPr lang="en-US"/>
        </a:p>
      </dgm:t>
    </dgm:pt>
    <dgm:pt modelId="{D108E80E-F873-4AC9-B926-317BCF4D0F39}">
      <dgm:prSet phldrT="[Testo]"/>
      <dgm:spPr/>
      <dgm:t>
        <a:bodyPr/>
        <a:lstStyle/>
        <a:p>
          <a:r>
            <a:rPr lang="en-US" dirty="0" smtClean="0"/>
            <a:t>core type</a:t>
          </a:r>
          <a:endParaRPr lang="en-US" dirty="0"/>
        </a:p>
      </dgm:t>
    </dgm:pt>
    <dgm:pt modelId="{6D8E0B16-9B9B-4D64-9B2A-F458215976DD}" type="parTrans" cxnId="{D7799F4E-265A-4F47-826D-12F4A392B4C5}">
      <dgm:prSet/>
      <dgm:spPr/>
      <dgm:t>
        <a:bodyPr/>
        <a:lstStyle/>
        <a:p>
          <a:endParaRPr lang="en-US"/>
        </a:p>
      </dgm:t>
    </dgm:pt>
    <dgm:pt modelId="{87F5A914-D358-4835-B1D7-C78B33AEEF5C}" type="sibTrans" cxnId="{D7799F4E-265A-4F47-826D-12F4A392B4C5}">
      <dgm:prSet/>
      <dgm:spPr/>
      <dgm:t>
        <a:bodyPr/>
        <a:lstStyle/>
        <a:p>
          <a:endParaRPr lang="en-US"/>
        </a:p>
      </dgm:t>
    </dgm:pt>
    <dgm:pt modelId="{7CE39087-E73E-45CE-B5EA-6AB431B4ABCA}">
      <dgm:prSet phldrT="[Testo]"/>
      <dgm:spPr/>
      <dgm:t>
        <a:bodyPr/>
        <a:lstStyle/>
        <a:p>
          <a:r>
            <a:rPr lang="en-US" dirty="0" smtClean="0"/>
            <a:t>core/enabling type</a:t>
          </a:r>
          <a:endParaRPr lang="en-US" dirty="0"/>
        </a:p>
      </dgm:t>
    </dgm:pt>
    <dgm:pt modelId="{88B1E8BB-DA48-46B4-8904-8D36E1189E8F}" type="parTrans" cxnId="{039A86FB-0492-4310-90F7-FFF41056CC1D}">
      <dgm:prSet/>
      <dgm:spPr/>
      <dgm:t>
        <a:bodyPr/>
        <a:lstStyle/>
        <a:p>
          <a:endParaRPr lang="en-US"/>
        </a:p>
      </dgm:t>
    </dgm:pt>
    <dgm:pt modelId="{F14F1A74-B20E-4C47-AD73-E017A0A97FBD}" type="sibTrans" cxnId="{039A86FB-0492-4310-90F7-FFF41056CC1D}">
      <dgm:prSet/>
      <dgm:spPr/>
      <dgm:t>
        <a:bodyPr/>
        <a:lstStyle/>
        <a:p>
          <a:endParaRPr lang="en-US"/>
        </a:p>
      </dgm:t>
    </dgm:pt>
    <dgm:pt modelId="{02125680-0A26-4A2B-ABA5-FE300444915C}">
      <dgm:prSet phldrT="[Testo]"/>
      <dgm:spPr/>
      <dgm:t>
        <a:bodyPr/>
        <a:lstStyle/>
        <a:p>
          <a:r>
            <a:rPr lang="en-US" dirty="0" smtClean="0"/>
            <a:t>customer-facing/supporting</a:t>
          </a:r>
          <a:endParaRPr lang="en-US" dirty="0"/>
        </a:p>
      </dgm:t>
    </dgm:pt>
    <dgm:pt modelId="{C5E71AD9-1E1B-4B53-99C1-4638A819C4A5}" type="parTrans" cxnId="{9B8E0A82-0461-4141-8ECB-8E650CF444FD}">
      <dgm:prSet/>
      <dgm:spPr/>
      <dgm:t>
        <a:bodyPr/>
        <a:lstStyle/>
        <a:p>
          <a:endParaRPr lang="en-US"/>
        </a:p>
      </dgm:t>
    </dgm:pt>
    <dgm:pt modelId="{B4CE2833-E063-419A-B43D-7A8E0FAE9726}" type="sibTrans" cxnId="{9B8E0A82-0461-4141-8ECB-8E650CF444FD}">
      <dgm:prSet/>
      <dgm:spPr/>
      <dgm:t>
        <a:bodyPr/>
        <a:lstStyle/>
        <a:p>
          <a:endParaRPr lang="en-US"/>
        </a:p>
      </dgm:t>
    </dgm:pt>
    <dgm:pt modelId="{94F02831-941B-44FB-BC6A-880BD2057559}">
      <dgm:prSet phldrT="[Testo]"/>
      <dgm:spPr/>
      <dgm:t>
        <a:bodyPr/>
        <a:lstStyle/>
        <a:p>
          <a:pPr algn="l"/>
          <a:r>
            <a:rPr lang="en-US" dirty="0" smtClean="0"/>
            <a:t>RCIS - Resident Connector Integration Service</a:t>
          </a:r>
          <a:endParaRPr lang="en-US" dirty="0"/>
        </a:p>
      </dgm:t>
    </dgm:pt>
    <dgm:pt modelId="{A25D5FC6-F131-49D4-B884-F61B383470A9}" type="parTrans" cxnId="{CA48BB8E-208C-4E2F-917E-449DF4CEB46D}">
      <dgm:prSet/>
      <dgm:spPr/>
      <dgm:t>
        <a:bodyPr/>
        <a:lstStyle/>
        <a:p>
          <a:endParaRPr lang="en-US"/>
        </a:p>
      </dgm:t>
    </dgm:pt>
    <dgm:pt modelId="{235EB5B3-D2E9-4561-8E48-14E31C0C3485}" type="sibTrans" cxnId="{CA48BB8E-208C-4E2F-917E-449DF4CEB46D}">
      <dgm:prSet/>
      <dgm:spPr/>
      <dgm:t>
        <a:bodyPr/>
        <a:lstStyle/>
        <a:p>
          <a:endParaRPr lang="en-US"/>
        </a:p>
      </dgm:t>
    </dgm:pt>
    <dgm:pt modelId="{C08546B3-5444-489C-A626-E1E3B309E107}">
      <dgm:prSet phldrT="[Testo]"/>
      <dgm:spPr/>
      <dgm:t>
        <a:bodyPr/>
        <a:lstStyle/>
        <a:p>
          <a:pPr algn="l"/>
          <a:r>
            <a:rPr lang="en-US" dirty="0" smtClean="0"/>
            <a:t>supporting</a:t>
          </a:r>
          <a:endParaRPr lang="en-US" dirty="0"/>
        </a:p>
      </dgm:t>
    </dgm:pt>
    <dgm:pt modelId="{1ED744AA-8765-48DA-B9A2-95F9B3B5F25B}" type="parTrans" cxnId="{E7702DCB-264C-43F4-81D8-96F1A9869739}">
      <dgm:prSet/>
      <dgm:spPr/>
      <dgm:t>
        <a:bodyPr/>
        <a:lstStyle/>
        <a:p>
          <a:endParaRPr lang="en-US"/>
        </a:p>
      </dgm:t>
    </dgm:pt>
    <dgm:pt modelId="{7EFD4E34-11F3-4E86-BAE0-A7DF27EE2B58}" type="sibTrans" cxnId="{E7702DCB-264C-43F4-81D8-96F1A9869739}">
      <dgm:prSet/>
      <dgm:spPr/>
      <dgm:t>
        <a:bodyPr/>
        <a:lstStyle/>
        <a:p>
          <a:endParaRPr lang="en-US"/>
        </a:p>
      </dgm:t>
    </dgm:pt>
    <dgm:pt modelId="{A36CA595-4100-4E7D-BB37-3229C9C46084}">
      <dgm:prSet phldrT="[Testo]"/>
      <dgm:spPr/>
      <dgm:t>
        <a:bodyPr/>
        <a:lstStyle/>
        <a:p>
          <a:pPr algn="l"/>
          <a:r>
            <a:rPr lang="en-US" dirty="0" smtClean="0"/>
            <a:t>enabling/enhancing type</a:t>
          </a:r>
          <a:endParaRPr lang="en-US" dirty="0"/>
        </a:p>
      </dgm:t>
    </dgm:pt>
    <dgm:pt modelId="{8A28333D-C615-46B3-AEBC-024C59E7FDFC}" type="parTrans" cxnId="{3235A89B-F84E-4442-85F8-155EA7228F36}">
      <dgm:prSet/>
      <dgm:spPr/>
      <dgm:t>
        <a:bodyPr/>
        <a:lstStyle/>
        <a:p>
          <a:endParaRPr lang="en-US"/>
        </a:p>
      </dgm:t>
    </dgm:pt>
    <dgm:pt modelId="{66B57F30-6725-4BC3-ABA6-51BEEC62CC74}" type="sibTrans" cxnId="{3235A89B-F84E-4442-85F8-155EA7228F36}">
      <dgm:prSet/>
      <dgm:spPr/>
      <dgm:t>
        <a:bodyPr/>
        <a:lstStyle/>
        <a:p>
          <a:endParaRPr lang="en-US"/>
        </a:p>
      </dgm:t>
    </dgm:pt>
    <dgm:pt modelId="{98AFB3D1-6217-4C9B-BDAE-2704656FDED4}">
      <dgm:prSet phldrT="[Testo]"/>
      <dgm:spPr/>
      <dgm:t>
        <a:bodyPr/>
        <a:lstStyle/>
        <a:p>
          <a:r>
            <a:rPr lang="en-US" dirty="0" smtClean="0"/>
            <a:t>distributed in the independent/cloud platform</a:t>
          </a:r>
          <a:endParaRPr lang="en-US" dirty="0"/>
        </a:p>
      </dgm:t>
    </dgm:pt>
    <dgm:pt modelId="{72EA820D-F486-4B73-B3D0-B6327D417A5F}" type="parTrans" cxnId="{0D0D3917-762E-4E20-BC62-11755975F4E7}">
      <dgm:prSet/>
      <dgm:spPr/>
    </dgm:pt>
    <dgm:pt modelId="{95581618-BDC0-4BF6-8D84-D74185A7B12B}" type="sibTrans" cxnId="{0D0D3917-762E-4E20-BC62-11755975F4E7}">
      <dgm:prSet/>
      <dgm:spPr/>
    </dgm:pt>
    <dgm:pt modelId="{13FCB7C8-E9F3-4574-89C1-C7EDA29796EE}">
      <dgm:prSet phldrT="[Testo]"/>
      <dgm:spPr/>
      <dgm:t>
        <a:bodyPr/>
        <a:lstStyle/>
        <a:p>
          <a:r>
            <a:rPr lang="en-US" dirty="0" smtClean="0"/>
            <a:t>distributed into the customer’s infrastructure</a:t>
          </a:r>
          <a:endParaRPr lang="en-US" dirty="0"/>
        </a:p>
      </dgm:t>
    </dgm:pt>
    <dgm:pt modelId="{7F89DF7C-B50F-4C19-AE32-7ED653C886EE}" type="parTrans" cxnId="{0731F7D4-CBE6-4AB8-8DE1-5AE6EAEC2686}">
      <dgm:prSet/>
      <dgm:spPr/>
    </dgm:pt>
    <dgm:pt modelId="{D1FA1089-A553-45DC-8B61-C029D0BBE122}" type="sibTrans" cxnId="{0731F7D4-CBE6-4AB8-8DE1-5AE6EAEC2686}">
      <dgm:prSet/>
      <dgm:spPr/>
    </dgm:pt>
    <dgm:pt modelId="{2E700B1D-6449-4436-97F8-53C3FB71C68F}">
      <dgm:prSet phldrT="[Testo]"/>
      <dgm:spPr/>
      <dgm:t>
        <a:bodyPr/>
        <a:lstStyle/>
        <a:p>
          <a:pPr algn="l"/>
          <a:r>
            <a:rPr lang="en-US" dirty="0" smtClean="0"/>
            <a:t>distributed into the customer’s platform and connected to core services</a:t>
          </a:r>
          <a:endParaRPr lang="en-US" dirty="0"/>
        </a:p>
      </dgm:t>
    </dgm:pt>
    <dgm:pt modelId="{23224353-A615-451E-838C-745B28CEEC7D}" type="parTrans" cxnId="{8D4F5105-99D0-4865-A554-27D557FF8E14}">
      <dgm:prSet/>
      <dgm:spPr/>
    </dgm:pt>
    <dgm:pt modelId="{B813ADA8-E545-4883-81BC-8AE15D3C94A5}" type="sibTrans" cxnId="{8D4F5105-99D0-4865-A554-27D557FF8E14}">
      <dgm:prSet/>
      <dgm:spPr/>
    </dgm:pt>
    <dgm:pt modelId="{2F47DBFA-9AB6-4443-9CE4-B2C86DBD5F27}" type="pres">
      <dgm:prSet presAssocID="{85E363BF-F501-4D81-93AA-16554BAE599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D8D98E-5A9D-482D-B605-1D26B9294CF9}" type="pres">
      <dgm:prSet presAssocID="{3AD86789-29EE-4FBB-9229-13636E7588F9}" presName="root" presStyleCnt="0"/>
      <dgm:spPr/>
    </dgm:pt>
    <dgm:pt modelId="{8430FCDD-FBF3-4CC7-8437-C467524DCE3F}" type="pres">
      <dgm:prSet presAssocID="{3AD86789-29EE-4FBB-9229-13636E7588F9}" presName="rootComposite" presStyleCnt="0"/>
      <dgm:spPr/>
    </dgm:pt>
    <dgm:pt modelId="{01D30C63-487A-4A7C-8B48-E5C07E5A12FE}" type="pres">
      <dgm:prSet presAssocID="{3AD86789-29EE-4FBB-9229-13636E7588F9}" presName="rootText" presStyleLbl="node1" presStyleIdx="0" presStyleCnt="1" custScaleX="381549" custScaleY="50929" custLinFactNeighborX="1260" custLinFactNeighborY="-61857"/>
      <dgm:spPr/>
      <dgm:t>
        <a:bodyPr/>
        <a:lstStyle/>
        <a:p>
          <a:endParaRPr lang="en-US"/>
        </a:p>
      </dgm:t>
    </dgm:pt>
    <dgm:pt modelId="{7AF9E763-C468-4987-9A65-33521B8AF9FB}" type="pres">
      <dgm:prSet presAssocID="{3AD86789-29EE-4FBB-9229-13636E7588F9}" presName="rootConnector" presStyleLbl="node1" presStyleIdx="0" presStyleCnt="1"/>
      <dgm:spPr/>
      <dgm:t>
        <a:bodyPr/>
        <a:lstStyle/>
        <a:p>
          <a:endParaRPr lang="en-US"/>
        </a:p>
      </dgm:t>
    </dgm:pt>
    <dgm:pt modelId="{8B2FC848-5BF8-4887-AC1C-47C18A96F601}" type="pres">
      <dgm:prSet presAssocID="{3AD86789-29EE-4FBB-9229-13636E7588F9}" presName="childShape" presStyleCnt="0"/>
      <dgm:spPr/>
    </dgm:pt>
    <dgm:pt modelId="{30D22EF7-DF60-45C8-A2DD-D335F63DF591}" type="pres">
      <dgm:prSet presAssocID="{05FDF1F1-DCC3-4E4B-B2B7-141446D8C095}" presName="Name13" presStyleLbl="parChTrans1D2" presStyleIdx="0" presStyleCnt="3"/>
      <dgm:spPr/>
      <dgm:t>
        <a:bodyPr/>
        <a:lstStyle/>
        <a:p>
          <a:endParaRPr lang="en-US"/>
        </a:p>
      </dgm:t>
    </dgm:pt>
    <dgm:pt modelId="{1CE63CC9-9447-4D44-A780-A7322F820B8D}" type="pres">
      <dgm:prSet presAssocID="{5688F740-6230-4C91-BE82-A8C0B91F4ACD}" presName="childText" presStyleLbl="bgAcc1" presStyleIdx="0" presStyleCnt="3" custScaleX="362140" custScaleY="127789" custLinFactNeighborX="-2632" custLinFactNeighborY="-85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46944A-C271-4A52-B163-D070D414BE4B}" type="pres">
      <dgm:prSet presAssocID="{4C83697F-290A-4990-8576-3367F8005F2C}" presName="Name13" presStyleLbl="parChTrans1D2" presStyleIdx="1" presStyleCnt="3"/>
      <dgm:spPr/>
      <dgm:t>
        <a:bodyPr/>
        <a:lstStyle/>
        <a:p>
          <a:endParaRPr lang="en-US"/>
        </a:p>
      </dgm:t>
    </dgm:pt>
    <dgm:pt modelId="{B575B871-87D0-4902-985F-4285B8A1DB32}" type="pres">
      <dgm:prSet presAssocID="{68B74C55-C9F4-44D0-8082-59D202EB5FF9}" presName="childText" presStyleLbl="bgAcc1" presStyleIdx="1" presStyleCnt="3" custScaleX="362140" custScaleY="136201" custLinFactNeighborX="-2632" custLinFactNeighborY="-84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FF2BE-393C-4FC3-9F76-597FE11A23B9}" type="pres">
      <dgm:prSet presAssocID="{A25D5FC6-F131-49D4-B884-F61B383470A9}" presName="Name13" presStyleLbl="parChTrans1D2" presStyleIdx="2" presStyleCnt="3"/>
      <dgm:spPr/>
      <dgm:t>
        <a:bodyPr/>
        <a:lstStyle/>
        <a:p>
          <a:endParaRPr lang="en-US"/>
        </a:p>
      </dgm:t>
    </dgm:pt>
    <dgm:pt modelId="{B805D5F0-9860-4976-B413-86C3240544BA}" type="pres">
      <dgm:prSet presAssocID="{94F02831-941B-44FB-BC6A-880BD2057559}" presName="childText" presStyleLbl="bgAcc1" presStyleIdx="2" presStyleCnt="3" custScaleX="362142" custScaleY="127787" custLinFactNeighborX="-2632" custLinFactNeighborY="-99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69F59-70FE-47D6-8F43-72CC0461645E}" type="presOf" srcId="{5688F740-6230-4C91-BE82-A8C0B91F4ACD}" destId="{1CE63CC9-9447-4D44-A780-A7322F820B8D}" srcOrd="0" destOrd="0" presId="urn:microsoft.com/office/officeart/2005/8/layout/hierarchy3"/>
    <dgm:cxn modelId="{AE085DEE-962B-4FB1-8680-CA233E9DAF74}" type="presOf" srcId="{C08546B3-5444-489C-A626-E1E3B309E107}" destId="{B805D5F0-9860-4976-B413-86C3240544BA}" srcOrd="0" destOrd="1" presId="urn:microsoft.com/office/officeart/2005/8/layout/hierarchy3"/>
    <dgm:cxn modelId="{BC3E1A4F-3D86-4104-AAB7-675228D5395B}" srcId="{3AD86789-29EE-4FBB-9229-13636E7588F9}" destId="{68B74C55-C9F4-44D0-8082-59D202EB5FF9}" srcOrd="1" destOrd="0" parTransId="{4C83697F-290A-4990-8576-3367F8005F2C}" sibTransId="{C1EAA18B-9231-4473-8D99-324E97C7717E}"/>
    <dgm:cxn modelId="{E7702DCB-264C-43F4-81D8-96F1A9869739}" srcId="{94F02831-941B-44FB-BC6A-880BD2057559}" destId="{C08546B3-5444-489C-A626-E1E3B309E107}" srcOrd="0" destOrd="0" parTransId="{1ED744AA-8765-48DA-B9A2-95F9B3B5F25B}" sibTransId="{7EFD4E34-11F3-4E86-BAE0-A7DF27EE2B58}"/>
    <dgm:cxn modelId="{D7799F4E-265A-4F47-826D-12F4A392B4C5}" srcId="{5688F740-6230-4C91-BE82-A8C0B91F4ACD}" destId="{D108E80E-F873-4AC9-B926-317BCF4D0F39}" srcOrd="1" destOrd="0" parTransId="{6D8E0B16-9B9B-4D64-9B2A-F458215976DD}" sibTransId="{87F5A914-D358-4835-B1D7-C78B33AEEF5C}"/>
    <dgm:cxn modelId="{880FC624-DA15-4ABF-B8A3-1B0935BC1285}" srcId="{5688F740-6230-4C91-BE82-A8C0B91F4ACD}" destId="{DBECCC14-5F89-47CE-978D-2439609431FC}" srcOrd="0" destOrd="0" parTransId="{E6067577-187D-4BDD-A4B4-1BA507650847}" sibTransId="{423CCE00-2DCA-4DED-8F63-3BC5ABBE74E7}"/>
    <dgm:cxn modelId="{606247DC-3DB3-46F9-9342-FBEDB0DAE164}" type="presOf" srcId="{85E363BF-F501-4D81-93AA-16554BAE5991}" destId="{2F47DBFA-9AB6-4443-9CE4-B2C86DBD5F27}" srcOrd="0" destOrd="0" presId="urn:microsoft.com/office/officeart/2005/8/layout/hierarchy3"/>
    <dgm:cxn modelId="{F2822BDD-DFA3-46CD-80A9-59F019F7E66C}" type="presOf" srcId="{DBECCC14-5F89-47CE-978D-2439609431FC}" destId="{1CE63CC9-9447-4D44-A780-A7322F820B8D}" srcOrd="0" destOrd="1" presId="urn:microsoft.com/office/officeart/2005/8/layout/hierarchy3"/>
    <dgm:cxn modelId="{E88FC250-A101-48AE-AA00-A96D6310116C}" type="presOf" srcId="{A36CA595-4100-4E7D-BB37-3229C9C46084}" destId="{B805D5F0-9860-4976-B413-86C3240544BA}" srcOrd="0" destOrd="2" presId="urn:microsoft.com/office/officeart/2005/8/layout/hierarchy3"/>
    <dgm:cxn modelId="{9B8E0A82-0461-4141-8ECB-8E650CF444FD}" srcId="{68B74C55-C9F4-44D0-8082-59D202EB5FF9}" destId="{02125680-0A26-4A2B-ABA5-FE300444915C}" srcOrd="0" destOrd="0" parTransId="{C5E71AD9-1E1B-4B53-99C1-4638A819C4A5}" sibTransId="{B4CE2833-E063-419A-B43D-7A8E0FAE9726}"/>
    <dgm:cxn modelId="{FAFEABEC-B76E-413A-B821-60D29098CFE5}" type="presOf" srcId="{98AFB3D1-6217-4C9B-BDAE-2704656FDED4}" destId="{1CE63CC9-9447-4D44-A780-A7322F820B8D}" srcOrd="0" destOrd="3" presId="urn:microsoft.com/office/officeart/2005/8/layout/hierarchy3"/>
    <dgm:cxn modelId="{1648431B-ECF6-4407-B8CC-E145BCC51EEE}" srcId="{85E363BF-F501-4D81-93AA-16554BAE5991}" destId="{3AD86789-29EE-4FBB-9229-13636E7588F9}" srcOrd="0" destOrd="0" parTransId="{8509DDD1-20B1-42B2-AB64-6D1DF25CA9E4}" sibTransId="{106F3FE9-A249-45D0-9D5B-61B130C4526B}"/>
    <dgm:cxn modelId="{32EE8A51-B726-43FB-B66A-F8A06EED99A8}" type="presOf" srcId="{13FCB7C8-E9F3-4574-89C1-C7EDA29796EE}" destId="{B575B871-87D0-4902-985F-4285B8A1DB32}" srcOrd="0" destOrd="3" presId="urn:microsoft.com/office/officeart/2005/8/layout/hierarchy3"/>
    <dgm:cxn modelId="{46CD41EB-FBB8-4F15-998C-5A56AB0715ED}" type="presOf" srcId="{3AD86789-29EE-4FBB-9229-13636E7588F9}" destId="{01D30C63-487A-4A7C-8B48-E5C07E5A12FE}" srcOrd="0" destOrd="0" presId="urn:microsoft.com/office/officeart/2005/8/layout/hierarchy3"/>
    <dgm:cxn modelId="{B72B65F1-0708-4A99-A42A-0171F5C099DC}" type="presOf" srcId="{A25D5FC6-F131-49D4-B884-F61B383470A9}" destId="{541FF2BE-393C-4FC3-9F76-597FE11A23B9}" srcOrd="0" destOrd="0" presId="urn:microsoft.com/office/officeart/2005/8/layout/hierarchy3"/>
    <dgm:cxn modelId="{FC2BA1E2-C02D-4CF0-8CFD-4C91B7CB898A}" type="presOf" srcId="{05FDF1F1-DCC3-4E4B-B2B7-141446D8C095}" destId="{30D22EF7-DF60-45C8-A2DD-D335F63DF591}" srcOrd="0" destOrd="0" presId="urn:microsoft.com/office/officeart/2005/8/layout/hierarchy3"/>
    <dgm:cxn modelId="{A40F0A7A-7FDE-4916-BA42-90B4BC75F0AB}" type="presOf" srcId="{2E700B1D-6449-4436-97F8-53C3FB71C68F}" destId="{B805D5F0-9860-4976-B413-86C3240544BA}" srcOrd="0" destOrd="3" presId="urn:microsoft.com/office/officeart/2005/8/layout/hierarchy3"/>
    <dgm:cxn modelId="{687121CE-227D-48B1-AF3B-AAE016C3A336}" srcId="{3AD86789-29EE-4FBB-9229-13636E7588F9}" destId="{5688F740-6230-4C91-BE82-A8C0B91F4ACD}" srcOrd="0" destOrd="0" parTransId="{05FDF1F1-DCC3-4E4B-B2B7-141446D8C095}" sibTransId="{562583B2-1FE8-4477-A31E-E6E43C9AFD00}"/>
    <dgm:cxn modelId="{DF04D697-DF7E-4BD8-91C9-FAD7899A2B5C}" type="presOf" srcId="{4C83697F-290A-4990-8576-3367F8005F2C}" destId="{1546944A-C271-4A52-B163-D070D414BE4B}" srcOrd="0" destOrd="0" presId="urn:microsoft.com/office/officeart/2005/8/layout/hierarchy3"/>
    <dgm:cxn modelId="{039A86FB-0492-4310-90F7-FFF41056CC1D}" srcId="{68B74C55-C9F4-44D0-8082-59D202EB5FF9}" destId="{7CE39087-E73E-45CE-B5EA-6AB431B4ABCA}" srcOrd="1" destOrd="0" parTransId="{88B1E8BB-DA48-46B4-8904-8D36E1189E8F}" sibTransId="{F14F1A74-B20E-4C47-AD73-E017A0A97FBD}"/>
    <dgm:cxn modelId="{0D0D3917-762E-4E20-BC62-11755975F4E7}" srcId="{5688F740-6230-4C91-BE82-A8C0B91F4ACD}" destId="{98AFB3D1-6217-4C9B-BDAE-2704656FDED4}" srcOrd="2" destOrd="0" parTransId="{72EA820D-F486-4B73-B3D0-B6327D417A5F}" sibTransId="{95581618-BDC0-4BF6-8D84-D74185A7B12B}"/>
    <dgm:cxn modelId="{3235A89B-F84E-4442-85F8-155EA7228F36}" srcId="{94F02831-941B-44FB-BC6A-880BD2057559}" destId="{A36CA595-4100-4E7D-BB37-3229C9C46084}" srcOrd="1" destOrd="0" parTransId="{8A28333D-C615-46B3-AEBC-024C59E7FDFC}" sibTransId="{66B57F30-6725-4BC3-ABA6-51BEEC62CC74}"/>
    <dgm:cxn modelId="{9E3FF47A-1C54-407B-8BFA-F9D59EB11646}" type="presOf" srcId="{D108E80E-F873-4AC9-B926-317BCF4D0F39}" destId="{1CE63CC9-9447-4D44-A780-A7322F820B8D}" srcOrd="0" destOrd="2" presId="urn:microsoft.com/office/officeart/2005/8/layout/hierarchy3"/>
    <dgm:cxn modelId="{BB806D3A-D203-4722-9269-6D5FD198513F}" type="presOf" srcId="{3AD86789-29EE-4FBB-9229-13636E7588F9}" destId="{7AF9E763-C468-4987-9A65-33521B8AF9FB}" srcOrd="1" destOrd="0" presId="urn:microsoft.com/office/officeart/2005/8/layout/hierarchy3"/>
    <dgm:cxn modelId="{0731F7D4-CBE6-4AB8-8DE1-5AE6EAEC2686}" srcId="{68B74C55-C9F4-44D0-8082-59D202EB5FF9}" destId="{13FCB7C8-E9F3-4574-89C1-C7EDA29796EE}" srcOrd="2" destOrd="0" parTransId="{7F89DF7C-B50F-4C19-AE32-7ED653C886EE}" sibTransId="{D1FA1089-A553-45DC-8B61-C029D0BBE122}"/>
    <dgm:cxn modelId="{CA48BB8E-208C-4E2F-917E-449DF4CEB46D}" srcId="{3AD86789-29EE-4FBB-9229-13636E7588F9}" destId="{94F02831-941B-44FB-BC6A-880BD2057559}" srcOrd="2" destOrd="0" parTransId="{A25D5FC6-F131-49D4-B884-F61B383470A9}" sibTransId="{235EB5B3-D2E9-4561-8E48-14E31C0C3485}"/>
    <dgm:cxn modelId="{8D4F5105-99D0-4865-A554-27D557FF8E14}" srcId="{94F02831-941B-44FB-BC6A-880BD2057559}" destId="{2E700B1D-6449-4436-97F8-53C3FB71C68F}" srcOrd="2" destOrd="0" parTransId="{23224353-A615-451E-838C-745B28CEEC7D}" sibTransId="{B813ADA8-E545-4883-81BC-8AE15D3C94A5}"/>
    <dgm:cxn modelId="{46E331D9-7F5D-4DFD-907C-47EAC7DC4993}" type="presOf" srcId="{94F02831-941B-44FB-BC6A-880BD2057559}" destId="{B805D5F0-9860-4976-B413-86C3240544BA}" srcOrd="0" destOrd="0" presId="urn:microsoft.com/office/officeart/2005/8/layout/hierarchy3"/>
    <dgm:cxn modelId="{25043F55-9DCE-498F-B98D-0ADC8DE0EA0F}" type="presOf" srcId="{7CE39087-E73E-45CE-B5EA-6AB431B4ABCA}" destId="{B575B871-87D0-4902-985F-4285B8A1DB32}" srcOrd="0" destOrd="2" presId="urn:microsoft.com/office/officeart/2005/8/layout/hierarchy3"/>
    <dgm:cxn modelId="{66FE7DEA-46CE-42DC-9F48-612C7B46A418}" type="presOf" srcId="{02125680-0A26-4A2B-ABA5-FE300444915C}" destId="{B575B871-87D0-4902-985F-4285B8A1DB32}" srcOrd="0" destOrd="1" presId="urn:microsoft.com/office/officeart/2005/8/layout/hierarchy3"/>
    <dgm:cxn modelId="{1CFB5444-9B65-4D34-99DC-E45DA8160944}" type="presOf" srcId="{68B74C55-C9F4-44D0-8082-59D202EB5FF9}" destId="{B575B871-87D0-4902-985F-4285B8A1DB32}" srcOrd="0" destOrd="0" presId="urn:microsoft.com/office/officeart/2005/8/layout/hierarchy3"/>
    <dgm:cxn modelId="{E526D5C9-ECB4-460A-896B-1497CEABD338}" type="presParOf" srcId="{2F47DBFA-9AB6-4443-9CE4-B2C86DBD5F27}" destId="{73D8D98E-5A9D-482D-B605-1D26B9294CF9}" srcOrd="0" destOrd="0" presId="urn:microsoft.com/office/officeart/2005/8/layout/hierarchy3"/>
    <dgm:cxn modelId="{674372DC-6D92-46F7-AB13-231C1F299DBC}" type="presParOf" srcId="{73D8D98E-5A9D-482D-B605-1D26B9294CF9}" destId="{8430FCDD-FBF3-4CC7-8437-C467524DCE3F}" srcOrd="0" destOrd="0" presId="urn:microsoft.com/office/officeart/2005/8/layout/hierarchy3"/>
    <dgm:cxn modelId="{72F62879-E96D-45D6-A462-4A8DA68EE493}" type="presParOf" srcId="{8430FCDD-FBF3-4CC7-8437-C467524DCE3F}" destId="{01D30C63-487A-4A7C-8B48-E5C07E5A12FE}" srcOrd="0" destOrd="0" presId="urn:microsoft.com/office/officeart/2005/8/layout/hierarchy3"/>
    <dgm:cxn modelId="{06A24E5F-1776-42CA-991A-A6A826428DA9}" type="presParOf" srcId="{8430FCDD-FBF3-4CC7-8437-C467524DCE3F}" destId="{7AF9E763-C468-4987-9A65-33521B8AF9FB}" srcOrd="1" destOrd="0" presId="urn:microsoft.com/office/officeart/2005/8/layout/hierarchy3"/>
    <dgm:cxn modelId="{7CD53736-704F-4059-9CFC-CAB085BCA127}" type="presParOf" srcId="{73D8D98E-5A9D-482D-B605-1D26B9294CF9}" destId="{8B2FC848-5BF8-4887-AC1C-47C18A96F601}" srcOrd="1" destOrd="0" presId="urn:microsoft.com/office/officeart/2005/8/layout/hierarchy3"/>
    <dgm:cxn modelId="{09804C3C-9F80-45F5-8385-4E9F6E795E0B}" type="presParOf" srcId="{8B2FC848-5BF8-4887-AC1C-47C18A96F601}" destId="{30D22EF7-DF60-45C8-A2DD-D335F63DF591}" srcOrd="0" destOrd="0" presId="urn:microsoft.com/office/officeart/2005/8/layout/hierarchy3"/>
    <dgm:cxn modelId="{F2151967-A3A8-4523-A903-F8226B9297B5}" type="presParOf" srcId="{8B2FC848-5BF8-4887-AC1C-47C18A96F601}" destId="{1CE63CC9-9447-4D44-A780-A7322F820B8D}" srcOrd="1" destOrd="0" presId="urn:microsoft.com/office/officeart/2005/8/layout/hierarchy3"/>
    <dgm:cxn modelId="{212757AD-CF0B-4083-9D1B-4CEEE4554A83}" type="presParOf" srcId="{8B2FC848-5BF8-4887-AC1C-47C18A96F601}" destId="{1546944A-C271-4A52-B163-D070D414BE4B}" srcOrd="2" destOrd="0" presId="urn:microsoft.com/office/officeart/2005/8/layout/hierarchy3"/>
    <dgm:cxn modelId="{C96F71DC-9757-436F-B89F-B0E20073853B}" type="presParOf" srcId="{8B2FC848-5BF8-4887-AC1C-47C18A96F601}" destId="{B575B871-87D0-4902-985F-4285B8A1DB32}" srcOrd="3" destOrd="0" presId="urn:microsoft.com/office/officeart/2005/8/layout/hierarchy3"/>
    <dgm:cxn modelId="{94C346E7-05B0-4AA6-AE77-1004F963DAC7}" type="presParOf" srcId="{8B2FC848-5BF8-4887-AC1C-47C18A96F601}" destId="{541FF2BE-393C-4FC3-9F76-597FE11A23B9}" srcOrd="4" destOrd="0" presId="urn:microsoft.com/office/officeart/2005/8/layout/hierarchy3"/>
    <dgm:cxn modelId="{33742648-C0DE-4746-ABAE-F66DCD784D63}" type="presParOf" srcId="{8B2FC848-5BF8-4887-AC1C-47C18A96F601}" destId="{B805D5F0-9860-4976-B413-86C3240544B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42D3C-E7AD-430E-93B3-DF4DEDD8C0CD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A7572-E099-46BA-B0D7-2474411FE07C}">
      <dgm:prSet phldrT="[Testo]"/>
      <dgm:spPr/>
      <dgm:t>
        <a:bodyPr/>
        <a:lstStyle/>
        <a:p>
          <a:r>
            <a:rPr lang="en-US" dirty="0" smtClean="0"/>
            <a:t>Customer infrastructure</a:t>
          </a:r>
          <a:endParaRPr lang="en-US" dirty="0"/>
        </a:p>
      </dgm:t>
    </dgm:pt>
    <dgm:pt modelId="{8FF11F1D-08E5-4DD4-9368-848F74DC7588}" type="parTrans" cxnId="{51834F00-4EB9-4610-B115-4FDBE2EC89B6}">
      <dgm:prSet/>
      <dgm:spPr/>
      <dgm:t>
        <a:bodyPr/>
        <a:lstStyle/>
        <a:p>
          <a:endParaRPr lang="en-US"/>
        </a:p>
      </dgm:t>
    </dgm:pt>
    <dgm:pt modelId="{2EED02AD-6043-46A8-AB63-76B037E55A4A}" type="sibTrans" cxnId="{51834F00-4EB9-4610-B115-4FDBE2EC89B6}">
      <dgm:prSet/>
      <dgm:spPr/>
      <dgm:t>
        <a:bodyPr/>
        <a:lstStyle/>
        <a:p>
          <a:endParaRPr lang="en-US"/>
        </a:p>
      </dgm:t>
    </dgm:pt>
    <dgm:pt modelId="{19C7AE42-8AD1-486E-8A62-D0FB1AEE06E8}">
      <dgm:prSet phldrT="[Testo]"/>
      <dgm:spPr/>
      <dgm:t>
        <a:bodyPr/>
        <a:lstStyle/>
        <a:p>
          <a:r>
            <a:rPr lang="en-US" dirty="0" smtClean="0"/>
            <a:t>File System</a:t>
          </a:r>
          <a:endParaRPr lang="en-US" dirty="0"/>
        </a:p>
      </dgm:t>
    </dgm:pt>
    <dgm:pt modelId="{B99874B0-61C1-409F-9173-880F40D2EFFB}" type="parTrans" cxnId="{B96D807B-0BF3-41BA-8E05-7D6634820ED5}">
      <dgm:prSet/>
      <dgm:spPr/>
      <dgm:t>
        <a:bodyPr/>
        <a:lstStyle/>
        <a:p>
          <a:endParaRPr lang="en-US"/>
        </a:p>
      </dgm:t>
    </dgm:pt>
    <dgm:pt modelId="{7668D63A-C904-4841-921D-D955D431F2A9}" type="sibTrans" cxnId="{B96D807B-0BF3-41BA-8E05-7D6634820ED5}">
      <dgm:prSet/>
      <dgm:spPr/>
      <dgm:t>
        <a:bodyPr/>
        <a:lstStyle/>
        <a:p>
          <a:endParaRPr lang="en-US"/>
        </a:p>
      </dgm:t>
    </dgm:pt>
    <dgm:pt modelId="{95BD6F8C-B337-4F90-8699-059BF5C893FB}">
      <dgm:prSet phldrT="[Testo]"/>
      <dgm:spPr/>
      <dgm:t>
        <a:bodyPr/>
        <a:lstStyle/>
        <a:p>
          <a:r>
            <a:rPr lang="en-US" dirty="0" smtClean="0"/>
            <a:t>Data Storage</a:t>
          </a:r>
          <a:endParaRPr lang="en-US" dirty="0"/>
        </a:p>
      </dgm:t>
    </dgm:pt>
    <dgm:pt modelId="{60E90A96-6396-49C8-8FF5-85E896CE6435}" type="parTrans" cxnId="{B7318E36-59E1-423D-ADC0-2D9B5B64E852}">
      <dgm:prSet/>
      <dgm:spPr/>
      <dgm:t>
        <a:bodyPr/>
        <a:lstStyle/>
        <a:p>
          <a:endParaRPr lang="en-US"/>
        </a:p>
      </dgm:t>
    </dgm:pt>
    <dgm:pt modelId="{F6FBFE94-01B9-4ECC-98D6-939DD1E8C7A3}" type="sibTrans" cxnId="{B7318E36-59E1-423D-ADC0-2D9B5B64E852}">
      <dgm:prSet/>
      <dgm:spPr/>
      <dgm:t>
        <a:bodyPr/>
        <a:lstStyle/>
        <a:p>
          <a:endParaRPr lang="en-US"/>
        </a:p>
      </dgm:t>
    </dgm:pt>
    <dgm:pt modelId="{DF523CA7-29C7-4B21-A9FC-D99C1919A981}">
      <dgm:prSet phldrT="[Testo]"/>
      <dgm:spPr/>
      <dgm:t>
        <a:bodyPr/>
        <a:lstStyle/>
        <a:p>
          <a:r>
            <a:rPr lang="en-US" dirty="0" smtClean="0"/>
            <a:t>Business Logic</a:t>
          </a:r>
          <a:endParaRPr lang="en-US" dirty="0"/>
        </a:p>
      </dgm:t>
    </dgm:pt>
    <dgm:pt modelId="{0ABEC057-938A-4113-BDE2-26B170E6509D}" type="parTrans" cxnId="{6AB02380-C6DB-4053-A270-405B14822FF0}">
      <dgm:prSet/>
      <dgm:spPr/>
      <dgm:t>
        <a:bodyPr/>
        <a:lstStyle/>
        <a:p>
          <a:endParaRPr lang="en-US"/>
        </a:p>
      </dgm:t>
    </dgm:pt>
    <dgm:pt modelId="{FE0BB8CE-4E2C-4244-B5BF-E140256BDF4B}" type="sibTrans" cxnId="{6AB02380-C6DB-4053-A270-405B14822FF0}">
      <dgm:prSet/>
      <dgm:spPr/>
      <dgm:t>
        <a:bodyPr/>
        <a:lstStyle/>
        <a:p>
          <a:endParaRPr lang="en-US"/>
        </a:p>
      </dgm:t>
    </dgm:pt>
    <dgm:pt modelId="{471B36F9-C823-49A1-8EE4-D96C0A865B37}">
      <dgm:prSet phldrT="[Testo]"/>
      <dgm:spPr/>
      <dgm:t>
        <a:bodyPr/>
        <a:lstStyle/>
        <a:p>
          <a:r>
            <a:rPr lang="en-US" dirty="0" smtClean="0"/>
            <a:t>Processing</a:t>
          </a:r>
          <a:endParaRPr lang="en-US" dirty="0"/>
        </a:p>
      </dgm:t>
    </dgm:pt>
    <dgm:pt modelId="{3A5ACC8C-F638-4CA5-91F8-B8E0A20A9E99}" type="parTrans" cxnId="{0AF35192-59D8-4666-90E0-8F8451F63B2B}">
      <dgm:prSet/>
      <dgm:spPr/>
      <dgm:t>
        <a:bodyPr/>
        <a:lstStyle/>
        <a:p>
          <a:endParaRPr lang="en-US"/>
        </a:p>
      </dgm:t>
    </dgm:pt>
    <dgm:pt modelId="{338B82D3-2DC0-4EA3-8C28-FABFFB91E2E6}" type="sibTrans" cxnId="{0AF35192-59D8-4666-90E0-8F8451F63B2B}">
      <dgm:prSet/>
      <dgm:spPr/>
      <dgm:t>
        <a:bodyPr/>
        <a:lstStyle/>
        <a:p>
          <a:endParaRPr lang="en-US"/>
        </a:p>
      </dgm:t>
    </dgm:pt>
    <dgm:pt modelId="{885B2567-6E05-423A-B10F-1FC29E506F31}">
      <dgm:prSet phldrT="[Testo]"/>
      <dgm:spPr/>
      <dgm:t>
        <a:bodyPr/>
        <a:lstStyle/>
        <a:p>
          <a:r>
            <a:rPr lang="en-US" dirty="0" smtClean="0"/>
            <a:t>Transformation</a:t>
          </a:r>
          <a:endParaRPr lang="en-US" dirty="0"/>
        </a:p>
      </dgm:t>
    </dgm:pt>
    <dgm:pt modelId="{8B70C3B1-57D5-41F0-B0B4-D6B8C2490765}" type="parTrans" cxnId="{66AFC3B9-43AB-44AF-9C19-2CB7F71244CE}">
      <dgm:prSet/>
      <dgm:spPr/>
      <dgm:t>
        <a:bodyPr/>
        <a:lstStyle/>
        <a:p>
          <a:endParaRPr lang="en-US"/>
        </a:p>
      </dgm:t>
    </dgm:pt>
    <dgm:pt modelId="{201AC2F3-F387-42F2-8308-310D053A47F1}" type="sibTrans" cxnId="{66AFC3B9-43AB-44AF-9C19-2CB7F71244CE}">
      <dgm:prSet/>
      <dgm:spPr/>
      <dgm:t>
        <a:bodyPr/>
        <a:lstStyle/>
        <a:p>
          <a:endParaRPr lang="en-US"/>
        </a:p>
      </dgm:t>
    </dgm:pt>
    <dgm:pt modelId="{85BE30B9-CB81-4061-A5A1-14C7BF5678BB}">
      <dgm:prSet phldrT="[Testo]"/>
      <dgm:spPr/>
      <dgm:t>
        <a:bodyPr/>
        <a:lstStyle/>
        <a:p>
          <a:r>
            <a:rPr lang="en-US" dirty="0" smtClean="0"/>
            <a:t>Delivery</a:t>
          </a:r>
          <a:endParaRPr lang="en-US" dirty="0"/>
        </a:p>
      </dgm:t>
    </dgm:pt>
    <dgm:pt modelId="{6D58FC34-92B7-45C1-B101-C9815676A867}" type="parTrans" cxnId="{EEEB9668-8524-48F6-A4E0-D41BBABAB1E8}">
      <dgm:prSet/>
      <dgm:spPr/>
      <dgm:t>
        <a:bodyPr/>
        <a:lstStyle/>
        <a:p>
          <a:endParaRPr lang="en-US"/>
        </a:p>
      </dgm:t>
    </dgm:pt>
    <dgm:pt modelId="{F75BB965-F8F8-4DAC-983E-24E05C4FB45F}" type="sibTrans" cxnId="{EEEB9668-8524-48F6-A4E0-D41BBABAB1E8}">
      <dgm:prSet/>
      <dgm:spPr/>
      <dgm:t>
        <a:bodyPr/>
        <a:lstStyle/>
        <a:p>
          <a:endParaRPr lang="en-US"/>
        </a:p>
      </dgm:t>
    </dgm:pt>
    <dgm:pt modelId="{C99049E0-C8CE-4FF0-BC9D-423A322E97BB}">
      <dgm:prSet phldrT="[Testo]"/>
      <dgm:spPr/>
      <dgm:t>
        <a:bodyPr/>
        <a:lstStyle/>
        <a:p>
          <a:r>
            <a:rPr lang="en-US" dirty="0" smtClean="0"/>
            <a:t>Mail</a:t>
          </a:r>
          <a:endParaRPr lang="en-US" dirty="0"/>
        </a:p>
      </dgm:t>
    </dgm:pt>
    <dgm:pt modelId="{5804BA7E-73C3-4333-8420-5E62B3197014}" type="parTrans" cxnId="{DB259269-DB8A-4EF6-B863-6E4AB49B37F2}">
      <dgm:prSet/>
      <dgm:spPr/>
      <dgm:t>
        <a:bodyPr/>
        <a:lstStyle/>
        <a:p>
          <a:endParaRPr lang="en-US"/>
        </a:p>
      </dgm:t>
    </dgm:pt>
    <dgm:pt modelId="{F58FC4FF-A5D6-4487-AA31-3812053D5C5E}" type="sibTrans" cxnId="{DB259269-DB8A-4EF6-B863-6E4AB49B37F2}">
      <dgm:prSet/>
      <dgm:spPr/>
      <dgm:t>
        <a:bodyPr/>
        <a:lstStyle/>
        <a:p>
          <a:endParaRPr lang="en-US"/>
        </a:p>
      </dgm:t>
    </dgm:pt>
    <dgm:pt modelId="{504DF9FF-D410-44D1-A80D-0BC69798E091}">
      <dgm:prSet phldrT="[Testo]"/>
      <dgm:spPr/>
      <dgm:t>
        <a:bodyPr/>
        <a:lstStyle/>
        <a:p>
          <a:r>
            <a:rPr lang="en-US" dirty="0" smtClean="0"/>
            <a:t>Rest</a:t>
          </a:r>
          <a:endParaRPr lang="en-US" dirty="0"/>
        </a:p>
      </dgm:t>
    </dgm:pt>
    <dgm:pt modelId="{666A2E45-E43A-4899-BC18-817A8BF34CFC}" type="parTrans" cxnId="{1E8030ED-C8F3-4420-A501-63E3C0937ED3}">
      <dgm:prSet/>
      <dgm:spPr/>
      <dgm:t>
        <a:bodyPr/>
        <a:lstStyle/>
        <a:p>
          <a:endParaRPr lang="en-US"/>
        </a:p>
      </dgm:t>
    </dgm:pt>
    <dgm:pt modelId="{F5A39C50-A72A-46B7-A195-D87BB71B7EA4}" type="sibTrans" cxnId="{1E8030ED-C8F3-4420-A501-63E3C0937ED3}">
      <dgm:prSet/>
      <dgm:spPr/>
      <dgm:t>
        <a:bodyPr/>
        <a:lstStyle/>
        <a:p>
          <a:endParaRPr lang="en-US"/>
        </a:p>
      </dgm:t>
    </dgm:pt>
    <dgm:pt modelId="{A2704658-249D-488A-89A7-0C2C84C02EFF}">
      <dgm:prSet phldrT="[Testo]"/>
      <dgm:spPr/>
      <dgm:t>
        <a:bodyPr/>
        <a:lstStyle/>
        <a:p>
          <a:r>
            <a:rPr lang="en-US" dirty="0" smtClean="0"/>
            <a:t>Specific services</a:t>
          </a:r>
          <a:endParaRPr lang="en-US" dirty="0"/>
        </a:p>
      </dgm:t>
    </dgm:pt>
    <dgm:pt modelId="{84B7C727-99F3-45A1-8C48-CE5E9835901B}" type="parTrans" cxnId="{8F842915-AFDC-4E7E-A88A-C287A9F720BD}">
      <dgm:prSet/>
      <dgm:spPr/>
      <dgm:t>
        <a:bodyPr/>
        <a:lstStyle/>
        <a:p>
          <a:endParaRPr lang="en-US"/>
        </a:p>
      </dgm:t>
    </dgm:pt>
    <dgm:pt modelId="{00E3C18C-70EE-48C8-8C02-AEB761B2074A}" type="sibTrans" cxnId="{8F842915-AFDC-4E7E-A88A-C287A9F720BD}">
      <dgm:prSet/>
      <dgm:spPr/>
      <dgm:t>
        <a:bodyPr/>
        <a:lstStyle/>
        <a:p>
          <a:endParaRPr lang="en-US"/>
        </a:p>
      </dgm:t>
    </dgm:pt>
    <dgm:pt modelId="{1203315D-2E0E-4DAC-A22F-57C03F8EE330}">
      <dgm:prSet phldrT="[Testo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1379E0A5-7A8F-472A-9744-A0C037A4431B}" type="parTrans" cxnId="{459C9FC6-E953-4F32-950A-2C4D491E967E}">
      <dgm:prSet/>
      <dgm:spPr/>
      <dgm:t>
        <a:bodyPr/>
        <a:lstStyle/>
        <a:p>
          <a:endParaRPr lang="en-US"/>
        </a:p>
      </dgm:t>
    </dgm:pt>
    <dgm:pt modelId="{0CC3E77C-C047-44E8-830F-BAB724F52F2F}" type="sibTrans" cxnId="{459C9FC6-E953-4F32-950A-2C4D491E967E}">
      <dgm:prSet/>
      <dgm:spPr/>
      <dgm:t>
        <a:bodyPr/>
        <a:lstStyle/>
        <a:p>
          <a:endParaRPr lang="en-US"/>
        </a:p>
      </dgm:t>
    </dgm:pt>
    <dgm:pt modelId="{0E5285FE-0DCD-41A4-838D-5AA0729F5B33}">
      <dgm:prSet phldrT="[Testo]"/>
      <dgm:spPr/>
      <dgm:t>
        <a:bodyPr/>
        <a:lstStyle/>
        <a:p>
          <a:r>
            <a:rPr lang="en-US" dirty="0" smtClean="0"/>
            <a:t>Formats</a:t>
          </a:r>
          <a:endParaRPr lang="en-US" dirty="0"/>
        </a:p>
      </dgm:t>
    </dgm:pt>
    <dgm:pt modelId="{84592209-2E87-415C-9893-1721D028EC4C}" type="parTrans" cxnId="{2EFFE920-1D9D-48B2-A825-1DF6DC13667F}">
      <dgm:prSet/>
      <dgm:spPr/>
      <dgm:t>
        <a:bodyPr/>
        <a:lstStyle/>
        <a:p>
          <a:endParaRPr lang="en-US"/>
        </a:p>
      </dgm:t>
    </dgm:pt>
    <dgm:pt modelId="{D899FEA1-D666-4C77-B1B3-0CC2180F0BDD}" type="sibTrans" cxnId="{2EFFE920-1D9D-48B2-A825-1DF6DC13667F}">
      <dgm:prSet/>
      <dgm:spPr/>
      <dgm:t>
        <a:bodyPr/>
        <a:lstStyle/>
        <a:p>
          <a:endParaRPr lang="en-US"/>
        </a:p>
      </dgm:t>
    </dgm:pt>
    <dgm:pt modelId="{E13E9A12-7666-43B8-92CA-4F8DC2F479FE}">
      <dgm:prSet phldrT="[Testo]"/>
      <dgm:spPr/>
      <dgm:t>
        <a:bodyPr/>
        <a:lstStyle/>
        <a:p>
          <a:r>
            <a:rPr lang="en-US" dirty="0" smtClean="0"/>
            <a:t>FTP/FTPS</a:t>
          </a:r>
          <a:endParaRPr lang="en-US" dirty="0"/>
        </a:p>
      </dgm:t>
    </dgm:pt>
    <dgm:pt modelId="{21D4CA3A-0D25-4DDE-8268-5AFA80ED599A}" type="parTrans" cxnId="{30FBB030-74DC-4414-A0A0-D3CEAA49BD8B}">
      <dgm:prSet/>
      <dgm:spPr/>
      <dgm:t>
        <a:bodyPr/>
        <a:lstStyle/>
        <a:p>
          <a:endParaRPr lang="en-US"/>
        </a:p>
      </dgm:t>
    </dgm:pt>
    <dgm:pt modelId="{CE92CC61-C15D-4B79-B43D-0CAA0D768A27}" type="sibTrans" cxnId="{30FBB030-74DC-4414-A0A0-D3CEAA49BD8B}">
      <dgm:prSet/>
      <dgm:spPr/>
      <dgm:t>
        <a:bodyPr/>
        <a:lstStyle/>
        <a:p>
          <a:endParaRPr lang="en-US"/>
        </a:p>
      </dgm:t>
    </dgm:pt>
    <dgm:pt modelId="{20868CFF-87DE-4125-9569-B6AB17CC30A9}">
      <dgm:prSet phldrT="[Testo]"/>
      <dgm:spPr/>
      <dgm:t>
        <a:bodyPr/>
        <a:lstStyle/>
        <a:p>
          <a:r>
            <a:rPr lang="en-US" dirty="0" smtClean="0"/>
            <a:t>Web Services</a:t>
          </a:r>
          <a:endParaRPr lang="en-US" dirty="0"/>
        </a:p>
      </dgm:t>
    </dgm:pt>
    <dgm:pt modelId="{2F373254-EE2F-4DD1-B4AF-2600C98F7FD6}" type="parTrans" cxnId="{553D33BC-31D9-4333-8353-0B1D45D477AC}">
      <dgm:prSet/>
      <dgm:spPr/>
      <dgm:t>
        <a:bodyPr/>
        <a:lstStyle/>
        <a:p>
          <a:endParaRPr lang="en-US"/>
        </a:p>
      </dgm:t>
    </dgm:pt>
    <dgm:pt modelId="{ED775A89-BB47-4913-9078-D89BA3CF7881}" type="sibTrans" cxnId="{553D33BC-31D9-4333-8353-0B1D45D477AC}">
      <dgm:prSet/>
      <dgm:spPr/>
      <dgm:t>
        <a:bodyPr/>
        <a:lstStyle/>
        <a:p>
          <a:endParaRPr lang="en-US"/>
        </a:p>
      </dgm:t>
    </dgm:pt>
    <dgm:pt modelId="{3BC3BE4D-BB67-4AA7-AC87-71E0F62A2799}">
      <dgm:prSet phldrT="[Testo]"/>
      <dgm:spPr/>
      <dgm:t>
        <a:bodyPr/>
        <a:lstStyle/>
        <a:p>
          <a:endParaRPr lang="en-US" dirty="0"/>
        </a:p>
      </dgm:t>
    </dgm:pt>
    <dgm:pt modelId="{C424D027-D036-424D-8491-C7DA59FD44FE}" type="parTrans" cxnId="{42AC8295-773D-45DD-8811-80E1DE73C434}">
      <dgm:prSet/>
      <dgm:spPr/>
      <dgm:t>
        <a:bodyPr/>
        <a:lstStyle/>
        <a:p>
          <a:endParaRPr lang="en-US"/>
        </a:p>
      </dgm:t>
    </dgm:pt>
    <dgm:pt modelId="{A1B3F4DE-445B-445F-8FE1-8E53BCDC1A63}" type="sibTrans" cxnId="{42AC8295-773D-45DD-8811-80E1DE73C434}">
      <dgm:prSet/>
      <dgm:spPr/>
      <dgm:t>
        <a:bodyPr/>
        <a:lstStyle/>
        <a:p>
          <a:endParaRPr lang="en-US"/>
        </a:p>
      </dgm:t>
    </dgm:pt>
    <dgm:pt modelId="{17D61078-49DF-45BD-BA9B-CB3E84543A7E}">
      <dgm:prSet phldrT="[Testo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0F36C0BA-B2DC-4C85-B356-0998E943D80D}" type="parTrans" cxnId="{B28607BF-4110-4CDA-8603-BDB8CDE5393D}">
      <dgm:prSet/>
      <dgm:spPr/>
      <dgm:t>
        <a:bodyPr/>
        <a:lstStyle/>
        <a:p>
          <a:endParaRPr lang="en-US"/>
        </a:p>
      </dgm:t>
    </dgm:pt>
    <dgm:pt modelId="{73F761A5-8C1D-4A2C-8D2D-0B0F7D41374C}" type="sibTrans" cxnId="{B28607BF-4110-4CDA-8603-BDB8CDE5393D}">
      <dgm:prSet/>
      <dgm:spPr/>
      <dgm:t>
        <a:bodyPr/>
        <a:lstStyle/>
        <a:p>
          <a:endParaRPr lang="en-US"/>
        </a:p>
      </dgm:t>
    </dgm:pt>
    <dgm:pt modelId="{02756CC0-692B-4A67-9490-FF0D07D2982E}" type="pres">
      <dgm:prSet presAssocID="{A5442D3C-E7AD-430E-93B3-DF4DEDD8C0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AF9ECA-DC58-415D-B49A-1B9C12C2133E}" type="pres">
      <dgm:prSet presAssocID="{94DA7572-E099-46BA-B0D7-2474411FE07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0E2CAA-8262-4230-A6AB-61105AA8997B}" type="pres">
      <dgm:prSet presAssocID="{2EED02AD-6043-46A8-AB63-76B037E55A4A}" presName="sibTrans" presStyleCnt="0"/>
      <dgm:spPr/>
    </dgm:pt>
    <dgm:pt modelId="{A834915B-C3AD-47E0-962E-E39E774105DC}" type="pres">
      <dgm:prSet presAssocID="{DF523CA7-29C7-4B21-A9FC-D99C1919A98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5D20F-5332-49E0-B3EF-712613724B1B}" type="pres">
      <dgm:prSet presAssocID="{FE0BB8CE-4E2C-4244-B5BF-E140256BDF4B}" presName="sibTrans" presStyleCnt="0"/>
      <dgm:spPr/>
    </dgm:pt>
    <dgm:pt modelId="{8E9F7C6F-DDDA-4184-880C-A64F12689E4D}" type="pres">
      <dgm:prSet presAssocID="{85BE30B9-CB81-4061-A5A1-14C7BF5678BB}" presName="node" presStyleLbl="node1" presStyleIdx="2" presStyleCnt="3" custLinFactNeighborX="82491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9C9FC6-E953-4F32-950A-2C4D491E967E}" srcId="{DF523CA7-29C7-4B21-A9FC-D99C1919A981}" destId="{1203315D-2E0E-4DAC-A22F-57C03F8EE330}" srcOrd="2" destOrd="0" parTransId="{1379E0A5-7A8F-472A-9744-A0C037A4431B}" sibTransId="{0CC3E77C-C047-44E8-830F-BAB724F52F2F}"/>
    <dgm:cxn modelId="{30FBB030-74DC-4414-A0A0-D3CEAA49BD8B}" srcId="{85BE30B9-CB81-4061-A5A1-14C7BF5678BB}" destId="{E13E9A12-7666-43B8-92CA-4F8DC2F479FE}" srcOrd="2" destOrd="0" parTransId="{21D4CA3A-0D25-4DDE-8268-5AFA80ED599A}" sibTransId="{CE92CC61-C15D-4B79-B43D-0CAA0D768A27}"/>
    <dgm:cxn modelId="{CE2240AC-99DE-4B98-AF39-67E1191E5E9E}" type="presOf" srcId="{17D61078-49DF-45BD-BA9B-CB3E84543A7E}" destId="{8E9F7C6F-DDDA-4184-880C-A64F12689E4D}" srcOrd="0" destOrd="5" presId="urn:microsoft.com/office/officeart/2005/8/layout/hList6"/>
    <dgm:cxn modelId="{EEEB9668-8524-48F6-A4E0-D41BBABAB1E8}" srcId="{A5442D3C-E7AD-430E-93B3-DF4DEDD8C0CD}" destId="{85BE30B9-CB81-4061-A5A1-14C7BF5678BB}" srcOrd="2" destOrd="0" parTransId="{6D58FC34-92B7-45C1-B101-C9815676A867}" sibTransId="{F75BB965-F8F8-4DAC-983E-24E05C4FB45F}"/>
    <dgm:cxn modelId="{6D25D4C2-139C-4CBC-927C-5D788C1A80D8}" type="presOf" srcId="{19C7AE42-8AD1-486E-8A62-D0FB1AEE06E8}" destId="{E8AF9ECA-DC58-415D-B49A-1B9C12C2133E}" srcOrd="0" destOrd="1" presId="urn:microsoft.com/office/officeart/2005/8/layout/hList6"/>
    <dgm:cxn modelId="{8F842915-AFDC-4E7E-A88A-C287A9F720BD}" srcId="{94DA7572-E099-46BA-B0D7-2474411FE07C}" destId="{A2704658-249D-488A-89A7-0C2C84C02EFF}" srcOrd="2" destOrd="0" parTransId="{84B7C727-99F3-45A1-8C48-CE5E9835901B}" sibTransId="{00E3C18C-70EE-48C8-8C02-AEB761B2074A}"/>
    <dgm:cxn modelId="{B96D807B-0BF3-41BA-8E05-7D6634820ED5}" srcId="{94DA7572-E099-46BA-B0D7-2474411FE07C}" destId="{19C7AE42-8AD1-486E-8A62-D0FB1AEE06E8}" srcOrd="0" destOrd="0" parTransId="{B99874B0-61C1-409F-9173-880F40D2EFFB}" sibTransId="{7668D63A-C904-4841-921D-D955D431F2A9}"/>
    <dgm:cxn modelId="{6AB02380-C6DB-4053-A270-405B14822FF0}" srcId="{A5442D3C-E7AD-430E-93B3-DF4DEDD8C0CD}" destId="{DF523CA7-29C7-4B21-A9FC-D99C1919A981}" srcOrd="1" destOrd="0" parTransId="{0ABEC057-938A-4113-BDE2-26B170E6509D}" sibTransId="{FE0BB8CE-4E2C-4244-B5BF-E140256BDF4B}"/>
    <dgm:cxn modelId="{BA9D2400-FF27-4E84-AA12-8632D7B9047D}" type="presOf" srcId="{85BE30B9-CB81-4061-A5A1-14C7BF5678BB}" destId="{8E9F7C6F-DDDA-4184-880C-A64F12689E4D}" srcOrd="0" destOrd="0" presId="urn:microsoft.com/office/officeart/2005/8/layout/hList6"/>
    <dgm:cxn modelId="{AAE0268B-0818-4A81-A1E5-14F082FE6D02}" type="presOf" srcId="{A2704658-249D-488A-89A7-0C2C84C02EFF}" destId="{E8AF9ECA-DC58-415D-B49A-1B9C12C2133E}" srcOrd="0" destOrd="3" presId="urn:microsoft.com/office/officeart/2005/8/layout/hList6"/>
    <dgm:cxn modelId="{064714CD-57F4-4827-A35A-87B94042EFBA}" type="presOf" srcId="{20868CFF-87DE-4125-9569-B6AB17CC30A9}" destId="{8E9F7C6F-DDDA-4184-880C-A64F12689E4D}" srcOrd="0" destOrd="4" presId="urn:microsoft.com/office/officeart/2005/8/layout/hList6"/>
    <dgm:cxn modelId="{1E8030ED-C8F3-4420-A501-63E3C0937ED3}" srcId="{85BE30B9-CB81-4061-A5A1-14C7BF5678BB}" destId="{504DF9FF-D410-44D1-A80D-0BC69798E091}" srcOrd="1" destOrd="0" parTransId="{666A2E45-E43A-4899-BC18-817A8BF34CFC}" sibTransId="{F5A39C50-A72A-46B7-A195-D87BB71B7EA4}"/>
    <dgm:cxn modelId="{51834F00-4EB9-4610-B115-4FDBE2EC89B6}" srcId="{A5442D3C-E7AD-430E-93B3-DF4DEDD8C0CD}" destId="{94DA7572-E099-46BA-B0D7-2474411FE07C}" srcOrd="0" destOrd="0" parTransId="{8FF11F1D-08E5-4DD4-9368-848F74DC7588}" sibTransId="{2EED02AD-6043-46A8-AB63-76B037E55A4A}"/>
    <dgm:cxn modelId="{E5EE5E6E-678C-4F6F-8D14-5DA2DA1A276A}" type="presOf" srcId="{DF523CA7-29C7-4B21-A9FC-D99C1919A981}" destId="{A834915B-C3AD-47E0-962E-E39E774105DC}" srcOrd="0" destOrd="0" presId="urn:microsoft.com/office/officeart/2005/8/layout/hList6"/>
    <dgm:cxn modelId="{2EFFE920-1D9D-48B2-A825-1DF6DC13667F}" srcId="{DF523CA7-29C7-4B21-A9FC-D99C1919A981}" destId="{0E5285FE-0DCD-41A4-838D-5AA0729F5B33}" srcOrd="3" destOrd="0" parTransId="{84592209-2E87-415C-9893-1721D028EC4C}" sibTransId="{D899FEA1-D666-4C77-B1B3-0CC2180F0BDD}"/>
    <dgm:cxn modelId="{B5F0DDE9-3452-4C1B-B709-F70051760A5F}" type="presOf" srcId="{E13E9A12-7666-43B8-92CA-4F8DC2F479FE}" destId="{8E9F7C6F-DDDA-4184-880C-A64F12689E4D}" srcOrd="0" destOrd="3" presId="urn:microsoft.com/office/officeart/2005/8/layout/hList6"/>
    <dgm:cxn modelId="{1950A2FE-9FC3-4180-8210-D84B4C4B36EE}" type="presOf" srcId="{885B2567-6E05-423A-B10F-1FC29E506F31}" destId="{A834915B-C3AD-47E0-962E-E39E774105DC}" srcOrd="0" destOrd="2" presId="urn:microsoft.com/office/officeart/2005/8/layout/hList6"/>
    <dgm:cxn modelId="{42AC8295-773D-45DD-8811-80E1DE73C434}" srcId="{85BE30B9-CB81-4061-A5A1-14C7BF5678BB}" destId="{3BC3BE4D-BB67-4AA7-AC87-71E0F62A2799}" srcOrd="5" destOrd="0" parTransId="{C424D027-D036-424D-8491-C7DA59FD44FE}" sibTransId="{A1B3F4DE-445B-445F-8FE1-8E53BCDC1A63}"/>
    <dgm:cxn modelId="{15248559-C17F-404D-B7B4-0E029652471C}" type="presOf" srcId="{C99049E0-C8CE-4FF0-BC9D-423A322E97BB}" destId="{8E9F7C6F-DDDA-4184-880C-A64F12689E4D}" srcOrd="0" destOrd="1" presId="urn:microsoft.com/office/officeart/2005/8/layout/hList6"/>
    <dgm:cxn modelId="{3BB61942-5EA3-4990-A5A7-DAE908B83CDD}" type="presOf" srcId="{3BC3BE4D-BB67-4AA7-AC87-71E0F62A2799}" destId="{8E9F7C6F-DDDA-4184-880C-A64F12689E4D}" srcOrd="0" destOrd="6" presId="urn:microsoft.com/office/officeart/2005/8/layout/hList6"/>
    <dgm:cxn modelId="{B28607BF-4110-4CDA-8603-BDB8CDE5393D}" srcId="{85BE30B9-CB81-4061-A5A1-14C7BF5678BB}" destId="{17D61078-49DF-45BD-BA9B-CB3E84543A7E}" srcOrd="4" destOrd="0" parTransId="{0F36C0BA-B2DC-4C85-B356-0998E943D80D}" sibTransId="{73F761A5-8C1D-4A2C-8D2D-0B0F7D41374C}"/>
    <dgm:cxn modelId="{66AFC3B9-43AB-44AF-9C19-2CB7F71244CE}" srcId="{DF523CA7-29C7-4B21-A9FC-D99C1919A981}" destId="{885B2567-6E05-423A-B10F-1FC29E506F31}" srcOrd="1" destOrd="0" parTransId="{8B70C3B1-57D5-41F0-B0B4-D6B8C2490765}" sibTransId="{201AC2F3-F387-42F2-8308-310D053A47F1}"/>
    <dgm:cxn modelId="{E8F21388-484E-4CED-9F1C-468A31AB37CB}" type="presOf" srcId="{1203315D-2E0E-4DAC-A22F-57C03F8EE330}" destId="{A834915B-C3AD-47E0-962E-E39E774105DC}" srcOrd="0" destOrd="3" presId="urn:microsoft.com/office/officeart/2005/8/layout/hList6"/>
    <dgm:cxn modelId="{17756333-71AF-423E-99F3-1B1E4175F91E}" type="presOf" srcId="{95BD6F8C-B337-4F90-8699-059BF5C893FB}" destId="{E8AF9ECA-DC58-415D-B49A-1B9C12C2133E}" srcOrd="0" destOrd="2" presId="urn:microsoft.com/office/officeart/2005/8/layout/hList6"/>
    <dgm:cxn modelId="{E4642A43-9A13-40B7-91A7-C2EE1D4DAF4E}" type="presOf" srcId="{94DA7572-E099-46BA-B0D7-2474411FE07C}" destId="{E8AF9ECA-DC58-415D-B49A-1B9C12C2133E}" srcOrd="0" destOrd="0" presId="urn:microsoft.com/office/officeart/2005/8/layout/hList6"/>
    <dgm:cxn modelId="{67A7BB98-9872-456B-9139-9CF20560458F}" type="presOf" srcId="{0E5285FE-0DCD-41A4-838D-5AA0729F5B33}" destId="{A834915B-C3AD-47E0-962E-E39E774105DC}" srcOrd="0" destOrd="4" presId="urn:microsoft.com/office/officeart/2005/8/layout/hList6"/>
    <dgm:cxn modelId="{DB259269-DB8A-4EF6-B863-6E4AB49B37F2}" srcId="{85BE30B9-CB81-4061-A5A1-14C7BF5678BB}" destId="{C99049E0-C8CE-4FF0-BC9D-423A322E97BB}" srcOrd="0" destOrd="0" parTransId="{5804BA7E-73C3-4333-8420-5E62B3197014}" sibTransId="{F58FC4FF-A5D6-4487-AA31-3812053D5C5E}"/>
    <dgm:cxn modelId="{6E5AF5E9-4583-445D-9D23-4CDA976A6AF7}" type="presOf" srcId="{471B36F9-C823-49A1-8EE4-D96C0A865B37}" destId="{A834915B-C3AD-47E0-962E-E39E774105DC}" srcOrd="0" destOrd="1" presId="urn:microsoft.com/office/officeart/2005/8/layout/hList6"/>
    <dgm:cxn modelId="{B7318E36-59E1-423D-ADC0-2D9B5B64E852}" srcId="{94DA7572-E099-46BA-B0D7-2474411FE07C}" destId="{95BD6F8C-B337-4F90-8699-059BF5C893FB}" srcOrd="1" destOrd="0" parTransId="{60E90A96-6396-49C8-8FF5-85E896CE6435}" sibTransId="{F6FBFE94-01B9-4ECC-98D6-939DD1E8C7A3}"/>
    <dgm:cxn modelId="{EA84F880-F652-40AF-BED2-DE6614738692}" type="presOf" srcId="{A5442D3C-E7AD-430E-93B3-DF4DEDD8C0CD}" destId="{02756CC0-692B-4A67-9490-FF0D07D2982E}" srcOrd="0" destOrd="0" presId="urn:microsoft.com/office/officeart/2005/8/layout/hList6"/>
    <dgm:cxn modelId="{0AF35192-59D8-4666-90E0-8F8451F63B2B}" srcId="{DF523CA7-29C7-4B21-A9FC-D99C1919A981}" destId="{471B36F9-C823-49A1-8EE4-D96C0A865B37}" srcOrd="0" destOrd="0" parTransId="{3A5ACC8C-F638-4CA5-91F8-B8E0A20A9E99}" sibTransId="{338B82D3-2DC0-4EA3-8C28-FABFFB91E2E6}"/>
    <dgm:cxn modelId="{3820A4F6-ACC4-48E8-9D7A-21C948B2F767}" type="presOf" srcId="{504DF9FF-D410-44D1-A80D-0BC69798E091}" destId="{8E9F7C6F-DDDA-4184-880C-A64F12689E4D}" srcOrd="0" destOrd="2" presId="urn:microsoft.com/office/officeart/2005/8/layout/hList6"/>
    <dgm:cxn modelId="{553D33BC-31D9-4333-8353-0B1D45D477AC}" srcId="{85BE30B9-CB81-4061-A5A1-14C7BF5678BB}" destId="{20868CFF-87DE-4125-9569-B6AB17CC30A9}" srcOrd="3" destOrd="0" parTransId="{2F373254-EE2F-4DD1-B4AF-2600C98F7FD6}" sibTransId="{ED775A89-BB47-4913-9078-D89BA3CF7881}"/>
    <dgm:cxn modelId="{E2843FF6-BC23-4A71-82DB-503BDF9AE1E7}" type="presParOf" srcId="{02756CC0-692B-4A67-9490-FF0D07D2982E}" destId="{E8AF9ECA-DC58-415D-B49A-1B9C12C2133E}" srcOrd="0" destOrd="0" presId="urn:microsoft.com/office/officeart/2005/8/layout/hList6"/>
    <dgm:cxn modelId="{AAB17C3F-A4EA-47EE-8D63-5109473A76C6}" type="presParOf" srcId="{02756CC0-692B-4A67-9490-FF0D07D2982E}" destId="{C90E2CAA-8262-4230-A6AB-61105AA8997B}" srcOrd="1" destOrd="0" presId="urn:microsoft.com/office/officeart/2005/8/layout/hList6"/>
    <dgm:cxn modelId="{FC846B82-2F31-4E02-95D8-0E2BF4A4BBE4}" type="presParOf" srcId="{02756CC0-692B-4A67-9490-FF0D07D2982E}" destId="{A834915B-C3AD-47E0-962E-E39E774105DC}" srcOrd="2" destOrd="0" presId="urn:microsoft.com/office/officeart/2005/8/layout/hList6"/>
    <dgm:cxn modelId="{E8AB2F7B-E0EA-4095-AA0E-A94F20B63E7C}" type="presParOf" srcId="{02756CC0-692B-4A67-9490-FF0D07D2982E}" destId="{EBE5D20F-5332-49E0-B3EF-712613724B1B}" srcOrd="3" destOrd="0" presId="urn:microsoft.com/office/officeart/2005/8/layout/hList6"/>
    <dgm:cxn modelId="{F57B0B9C-2E06-4423-9220-D331FE92BB2F}" type="presParOf" srcId="{02756CC0-692B-4A67-9490-FF0D07D2982E}" destId="{8E9F7C6F-DDDA-4184-880C-A64F12689E4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D30C63-487A-4A7C-8B48-E5C07E5A12FE}">
      <dsp:nvSpPr>
        <dsp:cNvPr id="0" name=""/>
        <dsp:cNvSpPr/>
      </dsp:nvSpPr>
      <dsp:spPr>
        <a:xfrm>
          <a:off x="11117" y="0"/>
          <a:ext cx="7847062" cy="5237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Service portfolio</a:t>
          </a:r>
          <a:endParaRPr lang="en-US" sz="2900" kern="1200" dirty="0"/>
        </a:p>
      </dsp:txBody>
      <dsp:txXfrm>
        <a:off x="11117" y="0"/>
        <a:ext cx="7847062" cy="523711"/>
      </dsp:txXfrm>
    </dsp:sp>
    <dsp:sp modelId="{30D22EF7-DF60-45C8-A2DD-D335F63DF591}">
      <dsp:nvSpPr>
        <dsp:cNvPr id="0" name=""/>
        <dsp:cNvSpPr/>
      </dsp:nvSpPr>
      <dsp:spPr>
        <a:xfrm>
          <a:off x="795823" y="523711"/>
          <a:ext cx="735843" cy="950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0624"/>
              </a:lnTo>
              <a:lnTo>
                <a:pt x="735843" y="9506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63CC9-9447-4D44-A780-A7322F820B8D}">
      <dsp:nvSpPr>
        <dsp:cNvPr id="0" name=""/>
        <dsp:cNvSpPr/>
      </dsp:nvSpPr>
      <dsp:spPr>
        <a:xfrm>
          <a:off x="1531666" y="817298"/>
          <a:ext cx="5958312" cy="13140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DyCoModel</a:t>
          </a:r>
          <a:r>
            <a:rPr lang="en-US" sz="1900" kern="1200" dirty="0" smtClean="0"/>
            <a:t> </a:t>
          </a:r>
          <a:r>
            <a:rPr lang="en-US" sz="1900" b="1" kern="1200" dirty="0" smtClean="0">
              <a:solidFill>
                <a:schemeClr val="tx2">
                  <a:lumMod val="75000"/>
                </a:schemeClr>
              </a:solidFill>
            </a:rPr>
            <a:t>Cloud</a:t>
          </a:r>
          <a:r>
            <a:rPr lang="en-US" sz="1900" kern="1200" dirty="0" smtClean="0"/>
            <a:t> Service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customer-facing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core 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distributed in the independent/cloud platform</a:t>
          </a:r>
          <a:endParaRPr lang="en-US" sz="1500" kern="1200" dirty="0"/>
        </a:p>
      </dsp:txBody>
      <dsp:txXfrm>
        <a:off x="1531666" y="817298"/>
        <a:ext cx="5958312" cy="1314075"/>
      </dsp:txXfrm>
    </dsp:sp>
    <dsp:sp modelId="{1546944A-C271-4A52-B163-D070D414BE4B}">
      <dsp:nvSpPr>
        <dsp:cNvPr id="0" name=""/>
        <dsp:cNvSpPr/>
      </dsp:nvSpPr>
      <dsp:spPr>
        <a:xfrm>
          <a:off x="795823" y="523711"/>
          <a:ext cx="735843" cy="25655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5513"/>
              </a:lnTo>
              <a:lnTo>
                <a:pt x="735843" y="25655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5B871-87D0-4902-985F-4285B8A1DB32}">
      <dsp:nvSpPr>
        <dsp:cNvPr id="0" name=""/>
        <dsp:cNvSpPr/>
      </dsp:nvSpPr>
      <dsp:spPr>
        <a:xfrm>
          <a:off x="1531666" y="2388935"/>
          <a:ext cx="5958312" cy="14005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DyCoModel</a:t>
          </a:r>
          <a:r>
            <a:rPr lang="en-US" sz="1900" kern="1200" dirty="0" smtClean="0"/>
            <a:t> </a:t>
          </a:r>
          <a:r>
            <a:rPr lang="en-US" sz="1900" b="1" kern="1200" dirty="0" smtClean="0">
              <a:solidFill>
                <a:schemeClr val="accent6">
                  <a:lumMod val="75000"/>
                </a:schemeClr>
              </a:solidFill>
            </a:rPr>
            <a:t>Distributed</a:t>
          </a:r>
          <a:r>
            <a:rPr lang="en-US" sz="1900" kern="1200" dirty="0" smtClean="0"/>
            <a:t> Service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customer-facing/supporting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core/enabling 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distributed into the customer’s infrastructure</a:t>
          </a:r>
          <a:endParaRPr lang="en-US" sz="1500" kern="1200" dirty="0"/>
        </a:p>
      </dsp:txBody>
      <dsp:txXfrm>
        <a:off x="1531666" y="2388935"/>
        <a:ext cx="5958312" cy="1400577"/>
      </dsp:txXfrm>
    </dsp:sp>
    <dsp:sp modelId="{541FF2BE-393C-4FC3-9F76-597FE11A23B9}">
      <dsp:nvSpPr>
        <dsp:cNvPr id="0" name=""/>
        <dsp:cNvSpPr/>
      </dsp:nvSpPr>
      <dsp:spPr>
        <a:xfrm>
          <a:off x="795823" y="523711"/>
          <a:ext cx="735843" cy="4165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5326"/>
              </a:lnTo>
              <a:lnTo>
                <a:pt x="735843" y="4165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5D5F0-9860-4976-B413-86C3240544BA}">
      <dsp:nvSpPr>
        <dsp:cNvPr id="0" name=""/>
        <dsp:cNvSpPr/>
      </dsp:nvSpPr>
      <dsp:spPr>
        <a:xfrm>
          <a:off x="1531666" y="4032010"/>
          <a:ext cx="5958345" cy="13140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RCIS - Resident Connector Integration Service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supporting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enabling/enhancing type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distributed into the customer’s platform and connected to core services</a:t>
          </a:r>
          <a:endParaRPr lang="en-US" sz="1500" kern="1200" dirty="0"/>
        </a:p>
      </dsp:txBody>
      <dsp:txXfrm>
        <a:off x="1531666" y="4032010"/>
        <a:ext cx="5958345" cy="131405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8AF9ECA-DC58-415D-B49A-1B9C12C2133E}">
      <dsp:nvSpPr>
        <dsp:cNvPr id="0" name=""/>
        <dsp:cNvSpPr/>
      </dsp:nvSpPr>
      <dsp:spPr>
        <a:xfrm rot="16200000">
          <a:off x="-503476" y="504022"/>
          <a:ext cx="2428892" cy="142084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95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Customer infrastructure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File System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Data Storage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Specific services</a:t>
          </a:r>
          <a:endParaRPr lang="en-US" sz="1200" kern="1200" dirty="0"/>
        </a:p>
      </dsp:txBody>
      <dsp:txXfrm rot="16200000">
        <a:off x="-503476" y="504022"/>
        <a:ext cx="2428892" cy="1420846"/>
      </dsp:txXfrm>
    </dsp:sp>
    <dsp:sp modelId="{A834915B-C3AD-47E0-962E-E39E774105DC}">
      <dsp:nvSpPr>
        <dsp:cNvPr id="0" name=""/>
        <dsp:cNvSpPr/>
      </dsp:nvSpPr>
      <dsp:spPr>
        <a:xfrm rot="16200000">
          <a:off x="1023933" y="504022"/>
          <a:ext cx="2428892" cy="142084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95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Business Logic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Processing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Transformation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Security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Formats</a:t>
          </a:r>
          <a:endParaRPr lang="en-US" sz="1200" kern="1200" dirty="0"/>
        </a:p>
      </dsp:txBody>
      <dsp:txXfrm rot="16200000">
        <a:off x="1023933" y="504022"/>
        <a:ext cx="2428892" cy="1420846"/>
      </dsp:txXfrm>
    </dsp:sp>
    <dsp:sp modelId="{8E9F7C6F-DDDA-4184-880C-A64F12689E4D}">
      <dsp:nvSpPr>
        <dsp:cNvPr id="0" name=""/>
        <dsp:cNvSpPr/>
      </dsp:nvSpPr>
      <dsp:spPr>
        <a:xfrm rot="16200000">
          <a:off x="2551890" y="504022"/>
          <a:ext cx="2428892" cy="1420846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2095" bIns="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Delivery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Mail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Rest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FTP/FTPS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Web Services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Cloud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/>
        </a:p>
      </dsp:txBody>
      <dsp:txXfrm rot="16200000">
        <a:off x="2551890" y="504022"/>
        <a:ext cx="2428892" cy="1420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A9C5-A077-4DFE-903A-019D5FF45594}" type="datetimeFigureOut">
              <a:rPr lang="it-IT" smtClean="0"/>
              <a:pPr/>
              <a:t>03/11/2017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22F0-BAB5-4F4C-8C74-AD180DD8E4B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6643734" cy="48896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Dynamic Consumption Modeling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285860"/>
            <a:ext cx="8229600" cy="500066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it-IT" dirty="0" smtClean="0"/>
          </a:p>
          <a:p>
            <a:pPr marL="0" indent="0" algn="just">
              <a:buNone/>
            </a:pPr>
            <a:r>
              <a:rPr lang="en-US" sz="6400" b="1" dirty="0" smtClean="0">
                <a:solidFill>
                  <a:schemeClr val="accent1">
                    <a:lumMod val="75000"/>
                  </a:schemeClr>
                </a:solidFill>
              </a:rPr>
              <a:t>Cloud core </a:t>
            </a:r>
            <a:r>
              <a:rPr lang="en-US" sz="6400" dirty="0" smtClean="0"/>
              <a:t>or </a:t>
            </a:r>
            <a:r>
              <a:rPr lang="en-US" sz="6400" b="1" dirty="0" smtClean="0">
                <a:solidFill>
                  <a:schemeClr val="accent6">
                    <a:lumMod val="75000"/>
                  </a:schemeClr>
                </a:solidFill>
              </a:rPr>
              <a:t>customer distributed</a:t>
            </a:r>
            <a:r>
              <a:rPr lang="en-US" sz="6400" dirty="0" smtClean="0"/>
              <a:t> </a:t>
            </a:r>
            <a:r>
              <a:rPr lang="en-US" sz="8000" b="1" dirty="0" smtClean="0"/>
              <a:t>service</a:t>
            </a:r>
            <a:r>
              <a:rPr lang="en-US" sz="6400" dirty="0" smtClean="0"/>
              <a:t> that allows </a:t>
            </a:r>
          </a:p>
          <a:p>
            <a:pPr marL="0" indent="0" algn="just">
              <a:buNone/>
            </a:pPr>
            <a:endParaRPr lang="en-US" sz="6400" dirty="0" smtClean="0"/>
          </a:p>
          <a:p>
            <a:pPr marL="0" indent="0" algn="just"/>
            <a:r>
              <a:rPr lang="en-US" sz="6400" dirty="0" smtClean="0"/>
              <a:t>  to create the model of the feature consumption’s flow taking in consideration:</a:t>
            </a:r>
          </a:p>
          <a:p>
            <a:pPr marL="400050" lvl="1" indent="0"/>
            <a:r>
              <a:rPr lang="en-US" sz="5600" dirty="0" smtClean="0"/>
              <a:t> the data from prior period of consumption (one time produced)</a:t>
            </a:r>
          </a:p>
          <a:p>
            <a:pPr marL="400050" lvl="1" indent="0"/>
            <a:r>
              <a:rPr lang="en-US" sz="5600" dirty="0" smtClean="0"/>
              <a:t> specific model suggested by system and customized by customer </a:t>
            </a:r>
          </a:p>
          <a:p>
            <a:pPr marL="400050" lvl="1" indent="0"/>
            <a:r>
              <a:rPr lang="en-US" sz="5600" dirty="0" smtClean="0"/>
              <a:t> everyday/periodically inventory quantity</a:t>
            </a:r>
          </a:p>
          <a:p>
            <a:pPr marL="0" indent="0"/>
            <a:r>
              <a:rPr lang="en-US" sz="6400" dirty="0" smtClean="0"/>
              <a:t>  and </a:t>
            </a:r>
          </a:p>
          <a:p>
            <a:pPr marL="400050" lvl="1" indent="0"/>
            <a:r>
              <a:rPr lang="en-US" sz="5600" dirty="0" smtClean="0"/>
              <a:t> to predict the remaining quantity of items </a:t>
            </a:r>
          </a:p>
          <a:p>
            <a:pPr marL="400050" lvl="1" indent="0"/>
            <a:r>
              <a:rPr lang="en-US" sz="5600" dirty="0" smtClean="0"/>
              <a:t> set the reordering points (first point, with fixed quantity, for fixed dates)</a:t>
            </a:r>
          </a:p>
          <a:p>
            <a:pPr marL="0" indent="0" algn="just">
              <a:buNone/>
            </a:pPr>
            <a:endParaRPr lang="en-US" sz="6400" dirty="0" smtClean="0"/>
          </a:p>
          <a:p>
            <a:pPr marL="0" indent="0" algn="just">
              <a:buNone/>
            </a:pPr>
            <a:r>
              <a:rPr lang="en-US" sz="6400" dirty="0" smtClean="0"/>
              <a:t>The integration with customer infrastructure  can by provided via standard channels :</a:t>
            </a:r>
          </a:p>
          <a:p>
            <a:pPr marL="400050" lvl="1" indent="0" algn="just"/>
            <a:r>
              <a:rPr lang="en-US" sz="5600" dirty="0" smtClean="0"/>
              <a:t> Web portal – https</a:t>
            </a:r>
          </a:p>
          <a:p>
            <a:pPr marL="400050" lvl="1" indent="0" algn="just"/>
            <a:r>
              <a:rPr lang="en-US" sz="5600" dirty="0" smtClean="0"/>
              <a:t> Mobile applications</a:t>
            </a:r>
          </a:p>
          <a:p>
            <a:pPr marL="400050" lvl="1" indent="0" algn="just"/>
            <a:r>
              <a:rPr lang="en-US" sz="5600" dirty="0" smtClean="0"/>
              <a:t> Web services – soap</a:t>
            </a:r>
          </a:p>
          <a:p>
            <a:pPr marL="400050" lvl="1" indent="0" algn="just"/>
            <a:r>
              <a:rPr lang="en-US" sz="5600" dirty="0" smtClean="0"/>
              <a:t> Java messages services - </a:t>
            </a:r>
            <a:r>
              <a:rPr lang="en-US" sz="5600" dirty="0" err="1" smtClean="0"/>
              <a:t>jms</a:t>
            </a:r>
            <a:endParaRPr lang="en-US" sz="5600" dirty="0" smtClean="0"/>
          </a:p>
          <a:p>
            <a:pPr marL="400050" lvl="1" indent="0" algn="just"/>
            <a:r>
              <a:rPr lang="en-US" sz="5600" dirty="0" smtClean="0"/>
              <a:t> </a:t>
            </a:r>
            <a:r>
              <a:rPr lang="en-US" sz="5600" dirty="0" err="1" smtClean="0"/>
              <a:t>Restfull</a:t>
            </a:r>
            <a:r>
              <a:rPr lang="en-US" sz="5600" dirty="0" smtClean="0"/>
              <a:t> services – https</a:t>
            </a:r>
          </a:p>
          <a:p>
            <a:pPr marL="400050" lvl="1" indent="0" algn="just"/>
            <a:r>
              <a:rPr lang="en-US" sz="5600" dirty="0" smtClean="0"/>
              <a:t> Mail transfer – </a:t>
            </a:r>
            <a:r>
              <a:rPr lang="en-US" sz="5600" dirty="0" err="1" smtClean="0"/>
              <a:t>smtp</a:t>
            </a:r>
            <a:endParaRPr lang="en-US" sz="5600" dirty="0" smtClean="0"/>
          </a:p>
          <a:p>
            <a:pPr marL="0" indent="0" algn="just">
              <a:buNone/>
            </a:pPr>
            <a:r>
              <a:rPr lang="en-US" sz="6400" dirty="0" smtClean="0"/>
              <a:t>or RCIS - Resident Connector Integration Service – ad hoc developed application integrated into Customer’s infrastructure with appropriate security level</a:t>
            </a:r>
          </a:p>
          <a:p>
            <a:pPr marL="0" indent="0" algn="just">
              <a:buNone/>
            </a:pPr>
            <a:endParaRPr lang="en-US" sz="6400" dirty="0" smtClean="0"/>
          </a:p>
          <a:p>
            <a:pPr marL="0" indent="0" algn="just">
              <a:buNone/>
            </a:pPr>
            <a:r>
              <a:rPr lang="en-US" sz="6400" dirty="0" smtClean="0"/>
              <a:t>Available basic </a:t>
            </a:r>
            <a:r>
              <a:rPr lang="en-US" sz="6400" dirty="0" smtClean="0"/>
              <a:t>demo: </a:t>
            </a:r>
            <a:r>
              <a:rPr lang="en-US" sz="6400" b="1" dirty="0" smtClean="0"/>
              <a:t>http</a:t>
            </a:r>
            <a:r>
              <a:rPr lang="en-US" sz="6400" b="1" dirty="0" smtClean="0"/>
              <a:t>://demo-dycomodel.a3c1.starter-us-west-1.openshiftapps.com</a:t>
            </a:r>
            <a:endParaRPr lang="en-US" sz="4800" b="1" dirty="0" smtClean="0"/>
          </a:p>
          <a:p>
            <a:pPr marL="0" indent="0" algn="just">
              <a:buNone/>
            </a:pPr>
            <a:endParaRPr lang="en-US" sz="48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571480"/>
            <a:ext cx="1584000" cy="54489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55111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/>
          <p:cNvGraphicFramePr/>
          <p:nvPr/>
        </p:nvGraphicFramePr>
        <p:xfrm>
          <a:off x="1026585" y="2284480"/>
          <a:ext cx="3677709" cy="283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fico 7"/>
          <p:cNvGraphicFramePr/>
          <p:nvPr/>
        </p:nvGraphicFramePr>
        <p:xfrm>
          <a:off x="4714876" y="2285992"/>
          <a:ext cx="3677709" cy="283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Connettore 1 9"/>
          <p:cNvCxnSpPr/>
          <p:nvPr/>
        </p:nvCxnSpPr>
        <p:spPr>
          <a:xfrm>
            <a:off x="857224" y="3214686"/>
            <a:ext cx="500066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285852" y="214290"/>
            <a:ext cx="3582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Prior</a:t>
            </a:r>
            <a:r>
              <a:rPr lang="en-US" sz="2000" dirty="0" smtClean="0"/>
              <a:t> product consumption 2016</a:t>
            </a:r>
            <a:endParaRPr lang="en-US" sz="2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5214942" y="214290"/>
            <a:ext cx="3429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trike="sngStrike" dirty="0" smtClean="0"/>
              <a:t>Average</a:t>
            </a:r>
            <a:r>
              <a:rPr lang="en-US" sz="2000" dirty="0" smtClean="0"/>
              <a:t> </a:t>
            </a:r>
            <a:r>
              <a:rPr lang="en-US" sz="2000" b="1" dirty="0" smtClean="0"/>
              <a:t>Forecasted</a:t>
            </a:r>
            <a:r>
              <a:rPr lang="en-US" sz="2000" dirty="0" smtClean="0"/>
              <a:t> product consumption 2017</a:t>
            </a:r>
            <a:endParaRPr lang="en-US" sz="2000" dirty="0"/>
          </a:p>
        </p:txBody>
      </p:sp>
      <p:cxnSp>
        <p:nvCxnSpPr>
          <p:cNvPr id="19" name="Connettore 1 18"/>
          <p:cNvCxnSpPr/>
          <p:nvPr/>
        </p:nvCxnSpPr>
        <p:spPr>
          <a:xfrm>
            <a:off x="857224" y="3357562"/>
            <a:ext cx="3714776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/>
          <p:cNvSpPr txBox="1"/>
          <p:nvPr/>
        </p:nvSpPr>
        <p:spPr>
          <a:xfrm rot="16200000">
            <a:off x="-136503" y="3136842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Secure stock</a:t>
            </a:r>
            <a:endParaRPr lang="en-US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6000760" y="5072074"/>
            <a:ext cx="157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Reorder points</a:t>
            </a:r>
            <a:endParaRPr lang="en-US" dirty="0"/>
          </a:p>
        </p:txBody>
      </p:sp>
      <p:cxnSp>
        <p:nvCxnSpPr>
          <p:cNvPr id="24" name="Connettore 1 23"/>
          <p:cNvCxnSpPr/>
          <p:nvPr/>
        </p:nvCxnSpPr>
        <p:spPr>
          <a:xfrm rot="5400000" flipH="1" flipV="1">
            <a:off x="5076000" y="2250273"/>
            <a:ext cx="10715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rot="5400000" flipH="1" flipV="1">
            <a:off x="5250661" y="2321711"/>
            <a:ext cx="121444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 rot="5400000" flipH="1" flipV="1">
            <a:off x="5472000" y="2321711"/>
            <a:ext cx="1215240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 rot="5400000" flipH="1" flipV="1">
            <a:off x="5724000" y="2321708"/>
            <a:ext cx="1214443" cy="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/>
          <p:nvPr/>
        </p:nvCxnSpPr>
        <p:spPr>
          <a:xfrm rot="5400000" flipH="1" flipV="1">
            <a:off x="6084000" y="2214554"/>
            <a:ext cx="10001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rot="5400000" flipH="1" flipV="1">
            <a:off x="6357950" y="2214554"/>
            <a:ext cx="10001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1 38"/>
          <p:cNvCxnSpPr/>
          <p:nvPr/>
        </p:nvCxnSpPr>
        <p:spPr>
          <a:xfrm rot="5400000" flipH="1" flipV="1">
            <a:off x="6552000" y="2249479"/>
            <a:ext cx="107157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1 39"/>
          <p:cNvCxnSpPr/>
          <p:nvPr/>
        </p:nvCxnSpPr>
        <p:spPr>
          <a:xfrm rot="5400000" flipH="1" flipV="1">
            <a:off x="6858016" y="2214554"/>
            <a:ext cx="10001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1 41"/>
          <p:cNvCxnSpPr/>
          <p:nvPr/>
        </p:nvCxnSpPr>
        <p:spPr>
          <a:xfrm rot="5400000" flipH="1" flipV="1">
            <a:off x="7200000" y="2107397"/>
            <a:ext cx="786612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1 44"/>
          <p:cNvCxnSpPr/>
          <p:nvPr/>
        </p:nvCxnSpPr>
        <p:spPr>
          <a:xfrm rot="5400000" flipH="1" flipV="1">
            <a:off x="7500164" y="2071678"/>
            <a:ext cx="715174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1 47"/>
          <p:cNvCxnSpPr/>
          <p:nvPr/>
        </p:nvCxnSpPr>
        <p:spPr>
          <a:xfrm rot="5400000" flipH="1" flipV="1">
            <a:off x="7668000" y="2143116"/>
            <a:ext cx="857256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1 50"/>
          <p:cNvCxnSpPr/>
          <p:nvPr/>
        </p:nvCxnSpPr>
        <p:spPr>
          <a:xfrm>
            <a:off x="5616000" y="1714488"/>
            <a:ext cx="24840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214282" y="5040000"/>
            <a:ext cx="5820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 of average – </a:t>
            </a:r>
            <a:r>
              <a:rPr lang="en-US" b="1" i="1" dirty="0" smtClean="0"/>
              <a:t>functional </a:t>
            </a:r>
            <a:r>
              <a:rPr lang="en-US" dirty="0" smtClean="0"/>
              <a:t>forecast of consumption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optimizing 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reorder points</a:t>
            </a:r>
            <a:r>
              <a:rPr lang="en-US" b="1" i="1" dirty="0" smtClean="0"/>
              <a:t>/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quantity </a:t>
            </a:r>
            <a:r>
              <a:rPr lang="en-US" dirty="0" smtClean="0"/>
              <a:t>for procurement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optimizing  </a:t>
            </a:r>
            <a:r>
              <a:rPr lang="en-US" b="1" i="1" dirty="0" smtClean="0"/>
              <a:t>warehouse space </a:t>
            </a:r>
            <a:r>
              <a:rPr lang="en-US" dirty="0" smtClean="0"/>
              <a:t>– decrease expenses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b="1" i="1" dirty="0" smtClean="0"/>
              <a:t>dynamic</a:t>
            </a:r>
            <a:r>
              <a:rPr lang="en-US" dirty="0" smtClean="0"/>
              <a:t> level of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secure stock</a:t>
            </a:r>
          </a:p>
          <a:p>
            <a:pPr lvl="1">
              <a:buFont typeface="Wingdings" pitchFamily="2" charset="2"/>
              <a:buChar char="§"/>
            </a:pPr>
            <a:r>
              <a:rPr lang="en-US" b="1" i="1" dirty="0" smtClean="0"/>
              <a:t>automated </a:t>
            </a:r>
            <a:r>
              <a:rPr lang="en-US" dirty="0" smtClean="0"/>
              <a:t>creation of procurement Orders</a:t>
            </a:r>
            <a:endParaRPr lang="en-US" dirty="0"/>
          </a:p>
        </p:txBody>
      </p:sp>
      <p:sp>
        <p:nvSpPr>
          <p:cNvPr id="60" name="Freccia curva 59"/>
          <p:cNvSpPr/>
          <p:nvPr/>
        </p:nvSpPr>
        <p:spPr>
          <a:xfrm>
            <a:off x="2643174" y="1357298"/>
            <a:ext cx="1357322" cy="1214446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Freccia curva 60"/>
          <p:cNvSpPr/>
          <p:nvPr/>
        </p:nvSpPr>
        <p:spPr>
          <a:xfrm rot="5400000">
            <a:off x="5857884" y="500042"/>
            <a:ext cx="571504" cy="1714512"/>
          </a:xfrm>
          <a:prstGeom prst="ben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Freccia a destra 61"/>
          <p:cNvSpPr/>
          <p:nvPr/>
        </p:nvSpPr>
        <p:spPr>
          <a:xfrm>
            <a:off x="2643174" y="714356"/>
            <a:ext cx="1357322" cy="500066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umetto 1 64"/>
          <p:cNvSpPr/>
          <p:nvPr/>
        </p:nvSpPr>
        <p:spPr>
          <a:xfrm>
            <a:off x="214282" y="785794"/>
            <a:ext cx="2000264" cy="642942"/>
          </a:xfrm>
          <a:prstGeom prst="wedgeRectCallout">
            <a:avLst>
              <a:gd name="adj1" fmla="val 65337"/>
              <a:gd name="adj2" fmla="val -2638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Another factors specified by costumers</a:t>
            </a:r>
            <a:endParaRPr lang="en-US" sz="1400" dirty="0"/>
          </a:p>
        </p:txBody>
      </p:sp>
      <p:sp>
        <p:nvSpPr>
          <p:cNvPr id="66" name="Fumetto 1 65"/>
          <p:cNvSpPr/>
          <p:nvPr/>
        </p:nvSpPr>
        <p:spPr>
          <a:xfrm>
            <a:off x="214282" y="1714488"/>
            <a:ext cx="2000264" cy="571504"/>
          </a:xfrm>
          <a:prstGeom prst="wedgeRectCallout">
            <a:avLst>
              <a:gd name="adj1" fmla="val 67574"/>
              <a:gd name="adj2" fmla="val -2638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Prior consumption from customer system</a:t>
            </a:r>
            <a:endParaRPr lang="en-US" sz="1400" dirty="0"/>
          </a:p>
        </p:txBody>
      </p:sp>
      <p:sp>
        <p:nvSpPr>
          <p:cNvPr id="68" name="Figura a mano libera 67"/>
          <p:cNvSpPr/>
          <p:nvPr/>
        </p:nvSpPr>
        <p:spPr>
          <a:xfrm rot="202633">
            <a:off x="5400000" y="2808000"/>
            <a:ext cx="2806995" cy="510362"/>
          </a:xfrm>
          <a:custGeom>
            <a:avLst/>
            <a:gdLst>
              <a:gd name="connsiteX0" fmla="*/ 0 w 2806995"/>
              <a:gd name="connsiteY0" fmla="*/ 457200 h 510362"/>
              <a:gd name="connsiteX1" fmla="*/ 255181 w 2806995"/>
              <a:gd name="connsiteY1" fmla="*/ 350874 h 510362"/>
              <a:gd name="connsiteX2" fmla="*/ 499730 w 2806995"/>
              <a:gd name="connsiteY2" fmla="*/ 510362 h 510362"/>
              <a:gd name="connsiteX3" fmla="*/ 1020725 w 2806995"/>
              <a:gd name="connsiteY3" fmla="*/ 510362 h 510362"/>
              <a:gd name="connsiteX4" fmla="*/ 1297172 w 2806995"/>
              <a:gd name="connsiteY4" fmla="*/ 318976 h 510362"/>
              <a:gd name="connsiteX5" fmla="*/ 1562986 w 2806995"/>
              <a:gd name="connsiteY5" fmla="*/ 318976 h 510362"/>
              <a:gd name="connsiteX6" fmla="*/ 1786270 w 2806995"/>
              <a:gd name="connsiteY6" fmla="*/ 435934 h 510362"/>
              <a:gd name="connsiteX7" fmla="*/ 2094614 w 2806995"/>
              <a:gd name="connsiteY7" fmla="*/ 361507 h 510362"/>
              <a:gd name="connsiteX8" fmla="*/ 2381693 w 2806995"/>
              <a:gd name="connsiteY8" fmla="*/ 10632 h 510362"/>
              <a:gd name="connsiteX9" fmla="*/ 2583711 w 2806995"/>
              <a:gd name="connsiteY9" fmla="*/ 0 h 510362"/>
              <a:gd name="connsiteX10" fmla="*/ 2796363 w 2806995"/>
              <a:gd name="connsiteY10" fmla="*/ 116958 h 510362"/>
              <a:gd name="connsiteX11" fmla="*/ 2806995 w 2806995"/>
              <a:gd name="connsiteY11" fmla="*/ 116958 h 51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06995" h="510362">
                <a:moveTo>
                  <a:pt x="0" y="457200"/>
                </a:moveTo>
                <a:lnTo>
                  <a:pt x="255181" y="350874"/>
                </a:lnTo>
                <a:lnTo>
                  <a:pt x="499730" y="510362"/>
                </a:lnTo>
                <a:lnTo>
                  <a:pt x="1020725" y="510362"/>
                </a:lnTo>
                <a:lnTo>
                  <a:pt x="1297172" y="318976"/>
                </a:lnTo>
                <a:lnTo>
                  <a:pt x="1562986" y="318976"/>
                </a:lnTo>
                <a:cubicBezTo>
                  <a:pt x="1772018" y="428993"/>
                  <a:pt x="1696941" y="391272"/>
                  <a:pt x="1786270" y="435934"/>
                </a:cubicBezTo>
                <a:lnTo>
                  <a:pt x="2094614" y="361507"/>
                </a:lnTo>
                <a:lnTo>
                  <a:pt x="2381693" y="10632"/>
                </a:lnTo>
                <a:lnTo>
                  <a:pt x="2583711" y="0"/>
                </a:lnTo>
                <a:lnTo>
                  <a:pt x="2796363" y="116958"/>
                </a:lnTo>
                <a:lnTo>
                  <a:pt x="2806995" y="116958"/>
                </a:lnTo>
              </a:path>
            </a:pathLst>
          </a:cu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ttore 1 71"/>
          <p:cNvCxnSpPr/>
          <p:nvPr/>
        </p:nvCxnSpPr>
        <p:spPr>
          <a:xfrm>
            <a:off x="4500562" y="3214686"/>
            <a:ext cx="785818" cy="15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1 13"/>
          <p:cNvCxnSpPr/>
          <p:nvPr/>
        </p:nvCxnSpPr>
        <p:spPr>
          <a:xfrm rot="5400000">
            <a:off x="5035553" y="4321975"/>
            <a:ext cx="1786744" cy="794"/>
          </a:xfrm>
          <a:prstGeom prst="line">
            <a:avLst/>
          </a:prstGeom>
          <a:ln>
            <a:prstDash val="sys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/>
          <p:nvPr/>
        </p:nvCxnSpPr>
        <p:spPr>
          <a:xfrm rot="16200000" flipH="1">
            <a:off x="6759512" y="4313322"/>
            <a:ext cx="1785950" cy="17306"/>
          </a:xfrm>
          <a:prstGeom prst="line">
            <a:avLst/>
          </a:prstGeom>
          <a:ln>
            <a:prstDash val="sys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/>
          <p:cNvGrpSpPr/>
          <p:nvPr/>
        </p:nvGrpSpPr>
        <p:grpSpPr>
          <a:xfrm>
            <a:off x="4286248" y="1296000"/>
            <a:ext cx="900000" cy="900000"/>
            <a:chOff x="4071934" y="571480"/>
            <a:chExt cx="1155966" cy="1121652"/>
          </a:xfrm>
        </p:grpSpPr>
        <p:grpSp>
          <p:nvGrpSpPr>
            <p:cNvPr id="43" name="Gruppo 52"/>
            <p:cNvGrpSpPr/>
            <p:nvPr/>
          </p:nvGrpSpPr>
          <p:grpSpPr>
            <a:xfrm>
              <a:off x="4071934" y="571480"/>
              <a:ext cx="1155966" cy="1121652"/>
              <a:chOff x="4500562" y="4572008"/>
              <a:chExt cx="1800000" cy="1800000"/>
            </a:xfrm>
          </p:grpSpPr>
          <p:sp>
            <p:nvSpPr>
              <p:cNvPr id="46" name="Ovale 45"/>
              <p:cNvSpPr/>
              <p:nvPr/>
            </p:nvSpPr>
            <p:spPr>
              <a:xfrm>
                <a:off x="4500562" y="4572008"/>
                <a:ext cx="1800000" cy="180000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ttangolo 46"/>
              <p:cNvSpPr/>
              <p:nvPr/>
            </p:nvSpPr>
            <p:spPr>
              <a:xfrm>
                <a:off x="4643438" y="4857760"/>
                <a:ext cx="1500198" cy="13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Neural Network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57686" y="785794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9" name="Gruppo 48"/>
          <p:cNvGrpSpPr/>
          <p:nvPr/>
        </p:nvGrpSpPr>
        <p:grpSpPr>
          <a:xfrm>
            <a:off x="4248000" y="576000"/>
            <a:ext cx="900000" cy="900000"/>
            <a:chOff x="4104000" y="684000"/>
            <a:chExt cx="1155966" cy="1121652"/>
          </a:xfrm>
        </p:grpSpPr>
        <p:grpSp>
          <p:nvGrpSpPr>
            <p:cNvPr id="53" name="Gruppo 52"/>
            <p:cNvGrpSpPr/>
            <p:nvPr/>
          </p:nvGrpSpPr>
          <p:grpSpPr>
            <a:xfrm>
              <a:off x="4104000" y="684000"/>
              <a:ext cx="1155966" cy="1121652"/>
              <a:chOff x="4500562" y="4572008"/>
              <a:chExt cx="1800000" cy="1800000"/>
            </a:xfrm>
          </p:grpSpPr>
          <p:sp>
            <p:nvSpPr>
              <p:cNvPr id="54" name="Ovale 53"/>
              <p:cNvSpPr/>
              <p:nvPr/>
            </p:nvSpPr>
            <p:spPr>
              <a:xfrm>
                <a:off x="4500562" y="4572008"/>
                <a:ext cx="1800000" cy="180000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ttangolo 55"/>
              <p:cNvSpPr/>
              <p:nvPr/>
            </p:nvSpPr>
            <p:spPr>
              <a:xfrm>
                <a:off x="4643438" y="4857760"/>
                <a:ext cx="1500198" cy="13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Manual tuning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7686" y="857232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1" name="Rettangolo 80"/>
          <p:cNvSpPr/>
          <p:nvPr/>
        </p:nvSpPr>
        <p:spPr>
          <a:xfrm>
            <a:off x="5814000" y="3852000"/>
            <a:ext cx="214314" cy="28575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ttangolo 81"/>
          <p:cNvSpPr/>
          <p:nvPr/>
        </p:nvSpPr>
        <p:spPr>
          <a:xfrm>
            <a:off x="7542000" y="3571876"/>
            <a:ext cx="216000" cy="57543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e 54"/>
          <p:cNvSpPr/>
          <p:nvPr/>
        </p:nvSpPr>
        <p:spPr>
          <a:xfrm>
            <a:off x="214314" y="0"/>
            <a:ext cx="4320000" cy="4320000"/>
          </a:xfrm>
          <a:prstGeom prst="ellipse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o 3"/>
          <p:cNvGrpSpPr/>
          <p:nvPr/>
        </p:nvGrpSpPr>
        <p:grpSpPr>
          <a:xfrm>
            <a:off x="1857356" y="214314"/>
            <a:ext cx="1155966" cy="1121652"/>
            <a:chOff x="4500562" y="4572008"/>
            <a:chExt cx="1800000" cy="1800000"/>
          </a:xfrm>
        </p:grpSpPr>
        <p:sp>
          <p:nvSpPr>
            <p:cNvPr id="5" name="Ovale 4"/>
            <p:cNvSpPr/>
            <p:nvPr/>
          </p:nvSpPr>
          <p:spPr>
            <a:xfrm>
              <a:off x="4500562" y="4572008"/>
              <a:ext cx="1800000" cy="18000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83891" y="4887037"/>
              <a:ext cx="1006029" cy="108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Rettangolo 6"/>
            <p:cNvSpPr/>
            <p:nvPr/>
          </p:nvSpPr>
          <p:spPr>
            <a:xfrm>
              <a:off x="4643438" y="4857760"/>
              <a:ext cx="1500198" cy="1357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Down">
                <a:avLst/>
              </a:prstTxWarp>
            </a:bodyPr>
            <a:lstStyle/>
            <a:p>
              <a:pPr algn="ctr"/>
              <a:r>
                <a:rPr lang="en-US" sz="1400" b="1" dirty="0" smtClean="0">
                  <a:solidFill>
                    <a:srgbClr val="0070C0"/>
                  </a:solidFill>
                </a:rPr>
                <a:t>Headquarter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" name="Gruppo 7"/>
          <p:cNvGrpSpPr/>
          <p:nvPr/>
        </p:nvGrpSpPr>
        <p:grpSpPr>
          <a:xfrm>
            <a:off x="3058844" y="963546"/>
            <a:ext cx="300343" cy="369063"/>
            <a:chOff x="2790152" y="945379"/>
            <a:chExt cx="327373" cy="414584"/>
          </a:xfrm>
        </p:grpSpPr>
        <p:sp>
          <p:nvSpPr>
            <p:cNvPr id="21" name="Freccia a destra 20"/>
            <p:cNvSpPr/>
            <p:nvPr/>
          </p:nvSpPr>
          <p:spPr>
            <a:xfrm rot="2160000">
              <a:off x="2790152" y="945379"/>
              <a:ext cx="327373" cy="4145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ccia a destra 4"/>
            <p:cNvSpPr/>
            <p:nvPr/>
          </p:nvSpPr>
          <p:spPr>
            <a:xfrm rot="2160000">
              <a:off x="2799530" y="999432"/>
              <a:ext cx="229161" cy="24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</p:grpSp>
      <p:grpSp>
        <p:nvGrpSpPr>
          <p:cNvPr id="8" name="Gruppo 8"/>
          <p:cNvGrpSpPr/>
          <p:nvPr/>
        </p:nvGrpSpPr>
        <p:grpSpPr>
          <a:xfrm>
            <a:off x="3487119" y="2424201"/>
            <a:ext cx="380353" cy="291427"/>
            <a:chOff x="3218427" y="2406034"/>
            <a:chExt cx="414584" cy="327373"/>
          </a:xfrm>
        </p:grpSpPr>
        <p:sp>
          <p:nvSpPr>
            <p:cNvPr id="19" name="Freccia a destra 18"/>
            <p:cNvSpPr/>
            <p:nvPr/>
          </p:nvSpPr>
          <p:spPr>
            <a:xfrm rot="6480000">
              <a:off x="3262032" y="2362429"/>
              <a:ext cx="327373" cy="4145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Freccia a destra 6"/>
            <p:cNvSpPr/>
            <p:nvPr/>
          </p:nvSpPr>
          <p:spPr>
            <a:xfrm rot="17280000">
              <a:off x="3326313" y="2398643"/>
              <a:ext cx="229161" cy="24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</p:grpSp>
      <p:grpSp>
        <p:nvGrpSpPr>
          <p:cNvPr id="9" name="Gruppo 9"/>
          <p:cNvGrpSpPr/>
          <p:nvPr/>
        </p:nvGrpSpPr>
        <p:grpSpPr>
          <a:xfrm>
            <a:off x="2328848" y="3267274"/>
            <a:ext cx="300343" cy="369063"/>
            <a:chOff x="2060156" y="3249107"/>
            <a:chExt cx="327373" cy="414584"/>
          </a:xfrm>
        </p:grpSpPr>
        <p:sp>
          <p:nvSpPr>
            <p:cNvPr id="17" name="Freccia a destra 16"/>
            <p:cNvSpPr/>
            <p:nvPr/>
          </p:nvSpPr>
          <p:spPr>
            <a:xfrm rot="10800000">
              <a:off x="2060156" y="3249107"/>
              <a:ext cx="327373" cy="4145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ccia a destra 8"/>
            <p:cNvSpPr/>
            <p:nvPr/>
          </p:nvSpPr>
          <p:spPr>
            <a:xfrm rot="21600000">
              <a:off x="2158368" y="3332024"/>
              <a:ext cx="229161" cy="24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</p:grpSp>
      <p:grpSp>
        <p:nvGrpSpPr>
          <p:cNvPr id="10" name="Gruppo 10"/>
          <p:cNvGrpSpPr/>
          <p:nvPr/>
        </p:nvGrpSpPr>
        <p:grpSpPr>
          <a:xfrm>
            <a:off x="1070563" y="2441825"/>
            <a:ext cx="380353" cy="291427"/>
            <a:chOff x="801871" y="2423658"/>
            <a:chExt cx="414584" cy="327373"/>
          </a:xfrm>
        </p:grpSpPr>
        <p:sp>
          <p:nvSpPr>
            <p:cNvPr id="15" name="Freccia a destra 14"/>
            <p:cNvSpPr/>
            <p:nvPr/>
          </p:nvSpPr>
          <p:spPr>
            <a:xfrm rot="15120000">
              <a:off x="845476" y="2380053"/>
              <a:ext cx="327373" cy="4145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destra 10"/>
            <p:cNvSpPr/>
            <p:nvPr/>
          </p:nvSpPr>
          <p:spPr>
            <a:xfrm rot="25920000">
              <a:off x="909757" y="2509673"/>
              <a:ext cx="229161" cy="24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</p:grpSp>
      <p:grpSp>
        <p:nvGrpSpPr>
          <p:cNvPr id="11" name="Gruppo 11"/>
          <p:cNvGrpSpPr/>
          <p:nvPr/>
        </p:nvGrpSpPr>
        <p:grpSpPr>
          <a:xfrm>
            <a:off x="1565330" y="974438"/>
            <a:ext cx="300343" cy="369063"/>
            <a:chOff x="1296638" y="956271"/>
            <a:chExt cx="327373" cy="414584"/>
          </a:xfrm>
        </p:grpSpPr>
        <p:sp>
          <p:nvSpPr>
            <p:cNvPr id="13" name="Freccia a destra 12"/>
            <p:cNvSpPr/>
            <p:nvPr/>
          </p:nvSpPr>
          <p:spPr>
            <a:xfrm rot="19440000">
              <a:off x="1296638" y="956271"/>
              <a:ext cx="327373" cy="4145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ccia a destra 12"/>
            <p:cNvSpPr/>
            <p:nvPr/>
          </p:nvSpPr>
          <p:spPr>
            <a:xfrm rot="19440000">
              <a:off x="1306016" y="1068052"/>
              <a:ext cx="229161" cy="248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700" kern="1200"/>
            </a:p>
          </p:txBody>
        </p:sp>
      </p:grpSp>
      <p:grpSp>
        <p:nvGrpSpPr>
          <p:cNvPr id="12" name="Gruppo 30"/>
          <p:cNvGrpSpPr/>
          <p:nvPr/>
        </p:nvGrpSpPr>
        <p:grpSpPr>
          <a:xfrm>
            <a:off x="571472" y="1214446"/>
            <a:ext cx="1155966" cy="1121652"/>
            <a:chOff x="0" y="2071678"/>
            <a:chExt cx="1800000" cy="1800000"/>
          </a:xfrm>
        </p:grpSpPr>
        <p:grpSp>
          <p:nvGrpSpPr>
            <p:cNvPr id="23" name="Gruppo 61"/>
            <p:cNvGrpSpPr/>
            <p:nvPr/>
          </p:nvGrpSpPr>
          <p:grpSpPr>
            <a:xfrm>
              <a:off x="0" y="2071678"/>
              <a:ext cx="1800000" cy="1800000"/>
              <a:chOff x="4500562" y="4572008"/>
              <a:chExt cx="1800000" cy="1800000"/>
            </a:xfrm>
          </p:grpSpPr>
          <p:sp>
            <p:nvSpPr>
              <p:cNvPr id="36" name="Ovale 35"/>
              <p:cNvSpPr/>
              <p:nvPr/>
            </p:nvSpPr>
            <p:spPr>
              <a:xfrm>
                <a:off x="4500562" y="4572008"/>
                <a:ext cx="1800000" cy="180000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ttangolo 36"/>
              <p:cNvSpPr/>
              <p:nvPr/>
            </p:nvSpPr>
            <p:spPr>
              <a:xfrm>
                <a:off x="4643438" y="4857760"/>
                <a:ext cx="1500198" cy="13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Warehouse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34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20" y="2285992"/>
              <a:ext cx="1097391" cy="1084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4" name="Gruppo 37"/>
          <p:cNvGrpSpPr/>
          <p:nvPr/>
        </p:nvGrpSpPr>
        <p:grpSpPr>
          <a:xfrm>
            <a:off x="3143240" y="1214446"/>
            <a:ext cx="1155966" cy="1121652"/>
            <a:chOff x="3857620" y="1714488"/>
            <a:chExt cx="1800000" cy="1800000"/>
          </a:xfrm>
        </p:grpSpPr>
        <p:grpSp>
          <p:nvGrpSpPr>
            <p:cNvPr id="25" name="Gruppo 24"/>
            <p:cNvGrpSpPr/>
            <p:nvPr/>
          </p:nvGrpSpPr>
          <p:grpSpPr>
            <a:xfrm>
              <a:off x="3857620" y="1714488"/>
              <a:ext cx="1800000" cy="1800000"/>
              <a:chOff x="4500562" y="4572008"/>
              <a:chExt cx="1800000" cy="1800000"/>
            </a:xfrm>
          </p:grpSpPr>
          <p:sp>
            <p:nvSpPr>
              <p:cNvPr id="41" name="Ovale 40"/>
              <p:cNvSpPr/>
              <p:nvPr/>
            </p:nvSpPr>
            <p:spPr>
              <a:xfrm>
                <a:off x="4500562" y="4572008"/>
                <a:ext cx="1800000" cy="180000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ttangolo 41"/>
              <p:cNvSpPr/>
              <p:nvPr/>
            </p:nvSpPr>
            <p:spPr>
              <a:xfrm>
                <a:off x="4643438" y="4857760"/>
                <a:ext cx="1500198" cy="13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Branch offices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6248" y="1928802"/>
              <a:ext cx="83820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6" name="Gruppo 42"/>
          <p:cNvGrpSpPr/>
          <p:nvPr/>
        </p:nvGrpSpPr>
        <p:grpSpPr>
          <a:xfrm>
            <a:off x="2714612" y="2643206"/>
            <a:ext cx="1155966" cy="1121652"/>
            <a:chOff x="3143240" y="4357694"/>
            <a:chExt cx="1800000" cy="1800000"/>
          </a:xfrm>
        </p:grpSpPr>
        <p:grpSp>
          <p:nvGrpSpPr>
            <p:cNvPr id="27" name="Gruppo 24"/>
            <p:cNvGrpSpPr/>
            <p:nvPr/>
          </p:nvGrpSpPr>
          <p:grpSpPr>
            <a:xfrm>
              <a:off x="3143240" y="4357694"/>
              <a:ext cx="1800000" cy="1800000"/>
              <a:chOff x="4500562" y="4572008"/>
              <a:chExt cx="1800000" cy="1800000"/>
            </a:xfrm>
          </p:grpSpPr>
          <p:sp>
            <p:nvSpPr>
              <p:cNvPr id="46" name="Ovale 45"/>
              <p:cNvSpPr/>
              <p:nvPr/>
            </p:nvSpPr>
            <p:spPr>
              <a:xfrm>
                <a:off x="4500562" y="4572008"/>
                <a:ext cx="1800000" cy="180000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ttangolo 46"/>
              <p:cNvSpPr/>
              <p:nvPr/>
            </p:nvSpPr>
            <p:spPr>
              <a:xfrm>
                <a:off x="4643438" y="4857760"/>
                <a:ext cx="1500198" cy="13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Logistic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45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57554" y="4929198"/>
              <a:ext cx="1304925" cy="600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8" name="Gruppo 47"/>
          <p:cNvGrpSpPr/>
          <p:nvPr/>
        </p:nvGrpSpPr>
        <p:grpSpPr>
          <a:xfrm>
            <a:off x="1071538" y="2714644"/>
            <a:ext cx="1155966" cy="1121652"/>
            <a:chOff x="500034" y="4429132"/>
            <a:chExt cx="1800000" cy="1800000"/>
          </a:xfrm>
        </p:grpSpPr>
        <p:grpSp>
          <p:nvGrpSpPr>
            <p:cNvPr id="29" name="Gruppo 24"/>
            <p:cNvGrpSpPr/>
            <p:nvPr/>
          </p:nvGrpSpPr>
          <p:grpSpPr>
            <a:xfrm>
              <a:off x="500034" y="4429132"/>
              <a:ext cx="1800000" cy="1800000"/>
              <a:chOff x="4500562" y="4572008"/>
              <a:chExt cx="1800000" cy="1800000"/>
            </a:xfrm>
          </p:grpSpPr>
          <p:sp>
            <p:nvSpPr>
              <p:cNvPr id="53" name="Ovale 52"/>
              <p:cNvSpPr/>
              <p:nvPr/>
            </p:nvSpPr>
            <p:spPr>
              <a:xfrm>
                <a:off x="4500562" y="4572008"/>
                <a:ext cx="1800000" cy="180000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ttangolo 53"/>
              <p:cNvSpPr/>
              <p:nvPr/>
            </p:nvSpPr>
            <p:spPr>
              <a:xfrm>
                <a:off x="4643438" y="4857760"/>
                <a:ext cx="1500198" cy="13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</a:rPr>
                  <a:t>Sales Points</a:t>
                </a:r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0" name="Gruppo 57"/>
            <p:cNvGrpSpPr/>
            <p:nvPr/>
          </p:nvGrpSpPr>
          <p:grpSpPr>
            <a:xfrm>
              <a:off x="714348" y="4572008"/>
              <a:ext cx="1357322" cy="1285884"/>
              <a:chOff x="3124192" y="3267076"/>
              <a:chExt cx="1657350" cy="1466850"/>
            </a:xfrm>
          </p:grpSpPr>
          <p:pic>
            <p:nvPicPr>
              <p:cNvPr id="51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124192" y="3267076"/>
                <a:ext cx="1504950" cy="1314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2" name="Picture 7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276592" y="3419476"/>
                <a:ext cx="1504950" cy="1314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  <p:grpSp>
        <p:nvGrpSpPr>
          <p:cNvPr id="31" name="Gruppo 58"/>
          <p:cNvGrpSpPr/>
          <p:nvPr/>
        </p:nvGrpSpPr>
        <p:grpSpPr>
          <a:xfrm>
            <a:off x="5715008" y="4714884"/>
            <a:ext cx="2857500" cy="1504950"/>
            <a:chOff x="4214810" y="4000504"/>
            <a:chExt cx="2857500" cy="1504950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14810" y="4000504"/>
              <a:ext cx="2857500" cy="1504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2" name="Diagram group"/>
            <p:cNvGrpSpPr/>
            <p:nvPr/>
          </p:nvGrpSpPr>
          <p:grpSpPr>
            <a:xfrm>
              <a:off x="5137530" y="4272594"/>
              <a:ext cx="1056958" cy="1039661"/>
              <a:chOff x="3301623" y="31603"/>
              <a:chExt cx="2083155" cy="2049065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  <a:backdrop>
                <a:anchor x="0" y="0" z="-210000"/>
                <a:norm dx="0" dy="0" dz="914400"/>
                <a:up dx="0" dy="914400" dz="0"/>
              </a:backdrop>
            </a:scene3d>
          </p:grpSpPr>
          <p:grpSp>
            <p:nvGrpSpPr>
              <p:cNvPr id="33" name="Gruppo 20"/>
              <p:cNvGrpSpPr/>
              <p:nvPr/>
            </p:nvGrpSpPr>
            <p:grpSpPr>
              <a:xfrm>
                <a:off x="3301623" y="31603"/>
                <a:ext cx="2083155" cy="2049065"/>
                <a:chOff x="3301623" y="31603"/>
                <a:chExt cx="2083155" cy="2049065"/>
              </a:xfrm>
            </p:grpSpPr>
            <p:sp>
              <p:nvSpPr>
                <p:cNvPr id="65" name=" 3"/>
                <p:cNvSpPr/>
                <p:nvPr/>
              </p:nvSpPr>
              <p:spPr>
                <a:xfrm rot="20700000">
                  <a:off x="3301623" y="31603"/>
                  <a:ext cx="2083155" cy="2049065"/>
                </a:xfrm>
                <a:prstGeom prst="gear6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6" name=" 4"/>
                <p:cNvSpPr/>
                <p:nvPr/>
              </p:nvSpPr>
              <p:spPr>
                <a:xfrm>
                  <a:off x="3701321" y="498895"/>
                  <a:ext cx="1203532" cy="995711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46990" tIns="46990" rIns="46990" bIns="46990" numCol="1" spcCol="1270" anchor="ctr" anchorCtr="0">
                  <a:noAutofit/>
                  <a:sp3d extrusionH="28000" prstMaterial="matte"/>
                </a:bodyPr>
                <a:lstStyle/>
                <a:p>
                  <a:pPr lvl="0" algn="ctr" defTabSz="16446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400" kern="1200" dirty="0" smtClean="0">
                      <a:solidFill>
                        <a:schemeClr val="accent1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Core</a:t>
                  </a:r>
                  <a:endParaRPr lang="en-US" sz="1400" kern="12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pic>
        <p:nvPicPr>
          <p:cNvPr id="1026" name="Picture 2" descr="application,system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71670" y="1643074"/>
            <a:ext cx="719999" cy="720000"/>
          </a:xfrm>
          <a:prstGeom prst="rect">
            <a:avLst/>
          </a:prstGeom>
          <a:noFill/>
        </p:spPr>
      </p:pic>
      <p:sp>
        <p:nvSpPr>
          <p:cNvPr id="58" name="Rettangolo 57"/>
          <p:cNvSpPr/>
          <p:nvPr/>
        </p:nvSpPr>
        <p:spPr>
          <a:xfrm>
            <a:off x="1857356" y="2357454"/>
            <a:ext cx="1143008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IT Support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ttangolo 59"/>
          <p:cNvSpPr/>
          <p:nvPr/>
        </p:nvSpPr>
        <p:spPr>
          <a:xfrm>
            <a:off x="0" y="214290"/>
            <a:ext cx="2000232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Customer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7643802" y="6215082"/>
            <a:ext cx="150019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Service</a:t>
            </a:r>
            <a:endParaRPr lang="en-US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grpSp>
        <p:nvGrpSpPr>
          <p:cNvPr id="99" name="Gruppo 98"/>
          <p:cNvGrpSpPr/>
          <p:nvPr/>
        </p:nvGrpSpPr>
        <p:grpSpPr>
          <a:xfrm>
            <a:off x="357158" y="5000636"/>
            <a:ext cx="1620000" cy="1620000"/>
            <a:chOff x="1714480" y="4929198"/>
            <a:chExt cx="1620000" cy="1620000"/>
          </a:xfrm>
        </p:grpSpPr>
        <p:grpSp>
          <p:nvGrpSpPr>
            <p:cNvPr id="100" name="Gruppo 24"/>
            <p:cNvGrpSpPr/>
            <p:nvPr/>
          </p:nvGrpSpPr>
          <p:grpSpPr>
            <a:xfrm>
              <a:off x="1714480" y="4929198"/>
              <a:ext cx="1620000" cy="1620000"/>
              <a:chOff x="4500562" y="4572008"/>
              <a:chExt cx="1800000" cy="1800000"/>
            </a:xfrm>
          </p:grpSpPr>
          <p:sp>
            <p:nvSpPr>
              <p:cNvPr id="107" name="Ovale 106"/>
              <p:cNvSpPr/>
              <p:nvPr/>
            </p:nvSpPr>
            <p:spPr>
              <a:xfrm>
                <a:off x="4500562" y="4572008"/>
                <a:ext cx="1800000" cy="1800000"/>
              </a:xfrm>
              <a:prstGeom prst="ellipse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ttangolo 107"/>
              <p:cNvSpPr/>
              <p:nvPr/>
            </p:nvSpPr>
            <p:spPr>
              <a:xfrm>
                <a:off x="4643438" y="4857760"/>
                <a:ext cx="1500198" cy="1357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Down">
                  <a:avLst/>
                </a:prstTxWarp>
              </a:bodyPr>
              <a:lstStyle/>
              <a:p>
                <a:pPr algn="ctr"/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Suppliers</a:t>
                </a:r>
                <a:endParaRPr lang="en-US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101" name="Picture 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143108" y="5214950"/>
              <a:ext cx="899769" cy="93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cxnSp>
        <p:nvCxnSpPr>
          <p:cNvPr id="112" name="Connettore 1 111"/>
          <p:cNvCxnSpPr/>
          <p:nvPr/>
        </p:nvCxnSpPr>
        <p:spPr>
          <a:xfrm>
            <a:off x="4429124" y="1142984"/>
            <a:ext cx="392909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/>
          <p:nvPr/>
        </p:nvCxnSpPr>
        <p:spPr>
          <a:xfrm rot="5400000">
            <a:off x="6430182" y="3071810"/>
            <a:ext cx="385685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Callout 1 123"/>
          <p:cNvSpPr/>
          <p:nvPr/>
        </p:nvSpPr>
        <p:spPr>
          <a:xfrm>
            <a:off x="4857752" y="285728"/>
            <a:ext cx="3500462" cy="714380"/>
          </a:xfrm>
          <a:prstGeom prst="borderCallout1">
            <a:avLst>
              <a:gd name="adj1" fmla="val 26392"/>
              <a:gd name="adj2" fmla="val -2095"/>
              <a:gd name="adj3" fmla="val 110917"/>
              <a:gd name="adj4" fmla="val -57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from prior period of consumption (one time produced)</a:t>
            </a:r>
            <a:endParaRPr lang="en-US" dirty="0"/>
          </a:p>
        </p:txBody>
      </p:sp>
      <p:cxnSp>
        <p:nvCxnSpPr>
          <p:cNvPr id="126" name="Connettore 1 125"/>
          <p:cNvCxnSpPr/>
          <p:nvPr/>
        </p:nvCxnSpPr>
        <p:spPr>
          <a:xfrm>
            <a:off x="4643438" y="2428868"/>
            <a:ext cx="3214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128"/>
          <p:cNvCxnSpPr/>
          <p:nvPr/>
        </p:nvCxnSpPr>
        <p:spPr>
          <a:xfrm rot="5400000">
            <a:off x="6715140" y="3571876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Callout 1 134"/>
          <p:cNvSpPr/>
          <p:nvPr/>
        </p:nvSpPr>
        <p:spPr>
          <a:xfrm>
            <a:off x="4929190" y="1357298"/>
            <a:ext cx="3143272" cy="928694"/>
          </a:xfrm>
          <a:prstGeom prst="borderCallout1">
            <a:avLst>
              <a:gd name="adj1" fmla="val 25179"/>
              <a:gd name="adj2" fmla="val -1740"/>
              <a:gd name="adj3" fmla="val 106530"/>
              <a:gd name="adj4" fmla="val -64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data from last month of consumption for model adjustment </a:t>
            </a:r>
          </a:p>
          <a:p>
            <a:pPr algn="ctr"/>
            <a:r>
              <a:rPr lang="en-US" sz="1600" dirty="0" smtClean="0"/>
              <a:t>(every month produced)</a:t>
            </a:r>
            <a:endParaRPr lang="en-US" sz="1600" dirty="0"/>
          </a:p>
        </p:txBody>
      </p:sp>
      <p:sp>
        <p:nvSpPr>
          <p:cNvPr id="139" name="Callout 1 138"/>
          <p:cNvSpPr/>
          <p:nvPr/>
        </p:nvSpPr>
        <p:spPr>
          <a:xfrm>
            <a:off x="4929190" y="2714620"/>
            <a:ext cx="2714644" cy="571504"/>
          </a:xfrm>
          <a:prstGeom prst="borderCallout1">
            <a:avLst>
              <a:gd name="adj1" fmla="val 25179"/>
              <a:gd name="adj2" fmla="val -1740"/>
              <a:gd name="adj3" fmla="val 118470"/>
              <a:gd name="adj4" fmla="val -649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Inventory (everyday/periodically)</a:t>
            </a:r>
            <a:endParaRPr lang="en-US" sz="1600" dirty="0"/>
          </a:p>
        </p:txBody>
      </p:sp>
      <p:cxnSp>
        <p:nvCxnSpPr>
          <p:cNvPr id="140" name="Connettore 1 139"/>
          <p:cNvCxnSpPr/>
          <p:nvPr/>
        </p:nvCxnSpPr>
        <p:spPr>
          <a:xfrm>
            <a:off x="4214810" y="3429000"/>
            <a:ext cx="314327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1"/>
          <p:cNvCxnSpPr/>
          <p:nvPr/>
        </p:nvCxnSpPr>
        <p:spPr>
          <a:xfrm rot="5400000">
            <a:off x="6892941" y="3893347"/>
            <a:ext cx="92948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1 155"/>
          <p:cNvCxnSpPr/>
          <p:nvPr/>
        </p:nvCxnSpPr>
        <p:spPr>
          <a:xfrm>
            <a:off x="3929058" y="5000636"/>
            <a:ext cx="2571768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9" name="Connettore 2 158"/>
          <p:cNvCxnSpPr/>
          <p:nvPr/>
        </p:nvCxnSpPr>
        <p:spPr>
          <a:xfrm rot="5400000" flipH="1" flipV="1">
            <a:off x="3393273" y="4464851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1" name="Callout 1 160"/>
          <p:cNvSpPr/>
          <p:nvPr/>
        </p:nvSpPr>
        <p:spPr>
          <a:xfrm>
            <a:off x="4429124" y="4429132"/>
            <a:ext cx="1928826" cy="428628"/>
          </a:xfrm>
          <a:prstGeom prst="borderCallout1">
            <a:avLst>
              <a:gd name="adj1" fmla="val 25179"/>
              <a:gd name="adj2" fmla="val -1740"/>
              <a:gd name="adj3" fmla="val 118470"/>
              <a:gd name="adj4" fmla="val -649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smtClean="0"/>
              <a:t>First reorder point </a:t>
            </a:r>
            <a:endParaRPr lang="en-US" sz="1600" dirty="0"/>
          </a:p>
        </p:txBody>
      </p:sp>
      <p:cxnSp>
        <p:nvCxnSpPr>
          <p:cNvPr id="162" name="Connettore 1 161"/>
          <p:cNvCxnSpPr/>
          <p:nvPr/>
        </p:nvCxnSpPr>
        <p:spPr>
          <a:xfrm>
            <a:off x="2500298" y="5929330"/>
            <a:ext cx="3071834" cy="15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3" name="Callout 1 162"/>
          <p:cNvSpPr/>
          <p:nvPr/>
        </p:nvSpPr>
        <p:spPr>
          <a:xfrm>
            <a:off x="2786050" y="5143512"/>
            <a:ext cx="2786082" cy="642942"/>
          </a:xfrm>
          <a:prstGeom prst="borderCallout1">
            <a:avLst>
              <a:gd name="adj1" fmla="val 25179"/>
              <a:gd name="adj2" fmla="val -1740"/>
              <a:gd name="adj3" fmla="val 105240"/>
              <a:gd name="adj4" fmla="val -5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 dirty="0" smtClean="0"/>
              <a:t>List of reorder points with fixed quantity or for fixed dates</a:t>
            </a:r>
            <a:endParaRPr lang="en-US" sz="1600" dirty="0"/>
          </a:p>
        </p:txBody>
      </p:sp>
      <p:cxnSp>
        <p:nvCxnSpPr>
          <p:cNvPr id="165" name="Connettore 2 164"/>
          <p:cNvCxnSpPr/>
          <p:nvPr/>
        </p:nvCxnSpPr>
        <p:spPr>
          <a:xfrm rot="5400000" flipH="1" flipV="1">
            <a:off x="1750596" y="5178834"/>
            <a:ext cx="14994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7" name="Callout 1 166"/>
          <p:cNvSpPr/>
          <p:nvPr/>
        </p:nvSpPr>
        <p:spPr>
          <a:xfrm>
            <a:off x="2786050" y="6072206"/>
            <a:ext cx="3143272" cy="428628"/>
          </a:xfrm>
          <a:prstGeom prst="borderCallout1">
            <a:avLst>
              <a:gd name="adj1" fmla="val 25179"/>
              <a:gd name="adj2" fmla="val -1740"/>
              <a:gd name="adj3" fmla="val 660"/>
              <a:gd name="adj4" fmla="val -140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pre-authorized procurement orders</a:t>
            </a:r>
            <a:endParaRPr lang="en-US" sz="1600" dirty="0"/>
          </a:p>
        </p:txBody>
      </p:sp>
      <p:cxnSp>
        <p:nvCxnSpPr>
          <p:cNvPr id="169" name="Connettore 2 168"/>
          <p:cNvCxnSpPr/>
          <p:nvPr/>
        </p:nvCxnSpPr>
        <p:spPr>
          <a:xfrm rot="10800000" flipV="1">
            <a:off x="1928794" y="5929330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29261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a 3"/>
          <p:cNvGraphicFramePr/>
          <p:nvPr/>
        </p:nvGraphicFramePr>
        <p:xfrm>
          <a:off x="540000" y="540000"/>
          <a:ext cx="7858180" cy="557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6644" y="4786322"/>
            <a:ext cx="500066" cy="500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Diagram group"/>
          <p:cNvGrpSpPr/>
          <p:nvPr/>
        </p:nvGrpSpPr>
        <p:grpSpPr>
          <a:xfrm>
            <a:off x="7072330" y="1500174"/>
            <a:ext cx="900000" cy="900000"/>
            <a:chOff x="3454194" y="199327"/>
            <a:chExt cx="1773807" cy="1773807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3" name="Gruppo 20"/>
            <p:cNvGrpSpPr/>
            <p:nvPr/>
          </p:nvGrpSpPr>
          <p:grpSpPr>
            <a:xfrm>
              <a:off x="3454194" y="199327"/>
              <a:ext cx="1773807" cy="1773807"/>
              <a:chOff x="3454194" y="199327"/>
              <a:chExt cx="1773807" cy="1773807"/>
            </a:xfrm>
          </p:grpSpPr>
          <p:sp>
            <p:nvSpPr>
              <p:cNvPr id="10" name=" 3"/>
              <p:cNvSpPr/>
              <p:nvPr/>
            </p:nvSpPr>
            <p:spPr>
              <a:xfrm rot="20700000">
                <a:off x="3454194" y="199327"/>
                <a:ext cx="1773807" cy="1773807"/>
              </a:xfrm>
              <a:prstGeom prst="gear6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 4"/>
              <p:cNvSpPr/>
              <p:nvPr/>
            </p:nvSpPr>
            <p:spPr>
              <a:xfrm>
                <a:off x="3843242" y="588375"/>
                <a:ext cx="995711" cy="99571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6990" tIns="46990" rIns="46990" bIns="46990" numCol="1" spcCol="1270" anchor="ctr" anchorCtr="0">
                <a:noAutofit/>
                <a:sp3d extrusionH="28000" prstMaterial="matte"/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Core</a:t>
                </a:r>
                <a:endParaRPr lang="en-US" sz="1400" kern="12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5" name="Diagram group"/>
          <p:cNvGrpSpPr/>
          <p:nvPr/>
        </p:nvGrpSpPr>
        <p:grpSpPr>
          <a:xfrm>
            <a:off x="7072330" y="3143248"/>
            <a:ext cx="900000" cy="900000"/>
            <a:chOff x="3454194" y="199327"/>
            <a:chExt cx="1773807" cy="1773807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  <a:backdrop>
              <a:anchor x="0" y="0" z="-210000"/>
              <a:norm dx="0" dy="0" dz="914400"/>
              <a:up dx="0" dy="914400" dz="0"/>
            </a:backdrop>
          </a:scene3d>
        </p:grpSpPr>
        <p:grpSp>
          <p:nvGrpSpPr>
            <p:cNvPr id="6" name="Gruppo 20"/>
            <p:cNvGrpSpPr/>
            <p:nvPr/>
          </p:nvGrpSpPr>
          <p:grpSpPr>
            <a:xfrm>
              <a:off x="3454194" y="199327"/>
              <a:ext cx="1773807" cy="1773807"/>
              <a:chOff x="3454194" y="199327"/>
              <a:chExt cx="1773807" cy="1773807"/>
            </a:xfrm>
          </p:grpSpPr>
          <p:sp>
            <p:nvSpPr>
              <p:cNvPr id="15" name=" 3"/>
              <p:cNvSpPr/>
              <p:nvPr/>
            </p:nvSpPr>
            <p:spPr>
              <a:xfrm rot="20700000">
                <a:off x="3454194" y="199327"/>
                <a:ext cx="1773807" cy="1773807"/>
              </a:xfrm>
              <a:prstGeom prst="gear6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 4"/>
              <p:cNvSpPr/>
              <p:nvPr/>
            </p:nvSpPr>
            <p:spPr>
              <a:xfrm>
                <a:off x="3843242" y="588375"/>
                <a:ext cx="995711" cy="995711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6990" tIns="46990" rIns="46990" bIns="46990" numCol="1" spcCol="1270" anchor="ctr" anchorCtr="0">
                <a:noAutofit/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pPr lvl="0" algn="ctr" defTabSz="1644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cap="all" dirty="0" smtClean="0">
                    <a:ln w="0"/>
                    <a:gradFill flip="none">
                      <a:gsLst>
                        <a:gs pos="0">
                          <a:schemeClr val="accent1">
                            <a:tint val="75000"/>
                            <a:shade val="75000"/>
                            <a:satMod val="170000"/>
                          </a:schemeClr>
                        </a:gs>
                        <a:gs pos="49000">
                          <a:schemeClr val="accent1">
                            <a:tint val="88000"/>
                            <a:shade val="65000"/>
                            <a:satMod val="172000"/>
                          </a:schemeClr>
                        </a:gs>
                        <a:gs pos="50000">
                          <a:schemeClr val="accent1">
                            <a:shade val="65000"/>
                            <a:satMod val="130000"/>
                          </a:schemeClr>
                        </a:gs>
                        <a:gs pos="92000">
                          <a:schemeClr val="accent1">
                            <a:shade val="50000"/>
                            <a:satMod val="120000"/>
                          </a:schemeClr>
                        </a:gs>
                        <a:gs pos="100000">
                          <a:schemeClr val="accent1">
                            <a:shade val="48000"/>
                            <a:satMod val="120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50000" endPos="50000" dist="5000" dir="5400000" sy="-100000" rotWithShape="0"/>
                    </a:effectLst>
                  </a:rPr>
                  <a:t>Dist</a:t>
                </a:r>
                <a:endParaRPr lang="en-US" sz="1400" b="1" kern="1200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endParaRPr>
              </a:p>
            </p:txBody>
          </p:sp>
        </p:grpSp>
      </p:grpSp>
      <p:sp>
        <p:nvSpPr>
          <p:cNvPr id="17" name="Ovale 16"/>
          <p:cNvSpPr/>
          <p:nvPr/>
        </p:nvSpPr>
        <p:spPr>
          <a:xfrm>
            <a:off x="7143768" y="4643446"/>
            <a:ext cx="785818" cy="7858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1357298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o 3"/>
          <p:cNvGrpSpPr/>
          <p:nvPr/>
        </p:nvGrpSpPr>
        <p:grpSpPr>
          <a:xfrm>
            <a:off x="540000" y="540000"/>
            <a:ext cx="7818214" cy="745860"/>
            <a:chOff x="1614499" y="768678"/>
            <a:chExt cx="5858266" cy="1011050"/>
          </a:xfrm>
          <a:scene3d>
            <a:camera prst="orthographicFront"/>
            <a:lightRig rig="flat" dir="t"/>
          </a:scene3d>
        </p:grpSpPr>
        <p:sp>
          <p:nvSpPr>
            <p:cNvPr id="5" name="Rettangolo arrotondato 4"/>
            <p:cNvSpPr/>
            <p:nvPr/>
          </p:nvSpPr>
          <p:spPr>
            <a:xfrm>
              <a:off x="1614499" y="768678"/>
              <a:ext cx="5858266" cy="1011050"/>
            </a:xfrm>
            <a:prstGeom prst="roundRect">
              <a:avLst>
                <a:gd name="adj" fmla="val 10000"/>
              </a:avLst>
            </a:prstGeom>
            <a:sp3d z="-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644112" y="798291"/>
              <a:ext cx="5799040" cy="951824"/>
            </a:xfrm>
            <a:prstGeom prst="rect">
              <a:avLst/>
            </a:prstGeom>
            <a:sp3d z="-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005" tIns="26670" rIns="40005" bIns="26670" numCol="1" spcCol="1270" anchor="t" anchorCtr="0">
              <a:noAutofit/>
            </a:bodyPr>
            <a:lstStyle/>
            <a:p>
              <a:pPr lvl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err="1" smtClean="0"/>
                <a:t>DyCoModel</a:t>
              </a:r>
              <a:r>
                <a:rPr lang="en-US" sz="2100" kern="1200" dirty="0" smtClean="0"/>
                <a:t> </a:t>
              </a:r>
              <a:r>
                <a:rPr lang="en-US" sz="2100" b="1" kern="1200" dirty="0" smtClean="0">
                  <a:solidFill>
                    <a:schemeClr val="tx2">
                      <a:lumMod val="75000"/>
                    </a:schemeClr>
                  </a:solidFill>
                </a:rPr>
                <a:t>Cloud</a:t>
              </a:r>
              <a:r>
                <a:rPr lang="en-US" sz="2100" kern="1200" dirty="0" smtClean="0"/>
                <a:t> – Technology/Infrastructure</a:t>
              </a:r>
              <a:endParaRPr lang="en-US" sz="21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High availability, fault tolerance, continuous operation, open-source components</a:t>
              </a:r>
              <a:endParaRPr lang="en-US" sz="1600" kern="12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1357298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4572008"/>
            <a:ext cx="468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4500570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5072074"/>
            <a:ext cx="468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29388" y="5643578"/>
            <a:ext cx="468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8000" y="6118876"/>
            <a:ext cx="468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72330" y="2857496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72330" y="3357562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Gallone 18"/>
          <p:cNvSpPr/>
          <p:nvPr/>
        </p:nvSpPr>
        <p:spPr>
          <a:xfrm>
            <a:off x="857224" y="1368000"/>
            <a:ext cx="5072098" cy="428628"/>
          </a:xfrm>
          <a:prstGeom prst="chevr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Application Server – cluster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onnettore 1 20"/>
          <p:cNvCxnSpPr/>
          <p:nvPr/>
        </p:nvCxnSpPr>
        <p:spPr>
          <a:xfrm rot="5400000">
            <a:off x="5536413" y="3036091"/>
            <a:ext cx="2214578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6643702" y="3071810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>
            <a:off x="6643702" y="3571876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Gallone 28"/>
          <p:cNvSpPr/>
          <p:nvPr/>
        </p:nvSpPr>
        <p:spPr>
          <a:xfrm>
            <a:off x="1643042" y="2928934"/>
            <a:ext cx="4572032" cy="428628"/>
          </a:xfrm>
          <a:prstGeom prst="chevr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Gallone 29"/>
          <p:cNvSpPr/>
          <p:nvPr/>
        </p:nvSpPr>
        <p:spPr>
          <a:xfrm>
            <a:off x="1643042" y="3429000"/>
            <a:ext cx="4572032" cy="428628"/>
          </a:xfrm>
          <a:prstGeom prst="chevr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Gallone 30"/>
          <p:cNvSpPr/>
          <p:nvPr/>
        </p:nvSpPr>
        <p:spPr>
          <a:xfrm>
            <a:off x="857224" y="4572008"/>
            <a:ext cx="5072098" cy="428628"/>
          </a:xfrm>
          <a:prstGeom prst="chevr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Base storage – 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Gallone 31"/>
          <p:cNvSpPr/>
          <p:nvPr/>
        </p:nvSpPr>
        <p:spPr>
          <a:xfrm>
            <a:off x="857224" y="5072074"/>
            <a:ext cx="5072098" cy="428628"/>
          </a:xfrm>
          <a:prstGeom prst="chevr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FTP/FTPS server with event driven mechanism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Gallone 32"/>
          <p:cNvSpPr/>
          <p:nvPr/>
        </p:nvSpPr>
        <p:spPr>
          <a:xfrm>
            <a:off x="857224" y="5572140"/>
            <a:ext cx="5072098" cy="428628"/>
          </a:xfrm>
          <a:prstGeom prst="chevr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SMTP mail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allone 33"/>
          <p:cNvSpPr/>
          <p:nvPr/>
        </p:nvSpPr>
        <p:spPr>
          <a:xfrm>
            <a:off x="857224" y="6072206"/>
            <a:ext cx="5072098" cy="428628"/>
          </a:xfrm>
          <a:prstGeom prst="chevr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System/Cloud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ccia a sinistra 34"/>
          <p:cNvSpPr/>
          <p:nvPr/>
        </p:nvSpPr>
        <p:spPr>
          <a:xfrm>
            <a:off x="7715272" y="1428736"/>
            <a:ext cx="642942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ccia a sinistra 35"/>
          <p:cNvSpPr/>
          <p:nvPr/>
        </p:nvSpPr>
        <p:spPr>
          <a:xfrm>
            <a:off x="8001024" y="2928934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ccia a sinistra 36"/>
          <p:cNvSpPr/>
          <p:nvPr/>
        </p:nvSpPr>
        <p:spPr>
          <a:xfrm>
            <a:off x="8001024" y="3429000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ccia a sinistra 37"/>
          <p:cNvSpPr/>
          <p:nvPr/>
        </p:nvSpPr>
        <p:spPr>
          <a:xfrm>
            <a:off x="7715272" y="4643446"/>
            <a:ext cx="642942" cy="35719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ccia a sinistra 38"/>
          <p:cNvSpPr/>
          <p:nvPr/>
        </p:nvSpPr>
        <p:spPr>
          <a:xfrm>
            <a:off x="7215206" y="5143512"/>
            <a:ext cx="1143008" cy="35719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ccia a sinistra 39"/>
          <p:cNvSpPr/>
          <p:nvPr/>
        </p:nvSpPr>
        <p:spPr>
          <a:xfrm>
            <a:off x="7215206" y="5715016"/>
            <a:ext cx="1143008" cy="35719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ccia a sinistra 40"/>
          <p:cNvSpPr/>
          <p:nvPr/>
        </p:nvSpPr>
        <p:spPr>
          <a:xfrm>
            <a:off x="7215206" y="6215082"/>
            <a:ext cx="1143008" cy="357190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ttore 1 50"/>
          <p:cNvCxnSpPr>
            <a:endCxn id="41" idx="3"/>
          </p:cNvCxnSpPr>
          <p:nvPr/>
        </p:nvCxnSpPr>
        <p:spPr>
          <a:xfrm rot="5400000">
            <a:off x="5876538" y="3911206"/>
            <a:ext cx="4964148" cy="7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72330" y="3857628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4" name="Connettore 2 43"/>
          <p:cNvCxnSpPr/>
          <p:nvPr/>
        </p:nvCxnSpPr>
        <p:spPr>
          <a:xfrm>
            <a:off x="6643702" y="4143380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Freccia a sinistra 45"/>
          <p:cNvSpPr/>
          <p:nvPr/>
        </p:nvSpPr>
        <p:spPr>
          <a:xfrm>
            <a:off x="8001024" y="3929066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allone 46"/>
          <p:cNvSpPr/>
          <p:nvPr/>
        </p:nvSpPr>
        <p:spPr>
          <a:xfrm>
            <a:off x="1643042" y="3929066"/>
            <a:ext cx="4572032" cy="428628"/>
          </a:xfrm>
          <a:prstGeom prst="chevro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Portal/mobile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Gallone 41"/>
          <p:cNvSpPr/>
          <p:nvPr/>
        </p:nvSpPr>
        <p:spPr>
          <a:xfrm>
            <a:off x="1643042" y="1928802"/>
            <a:ext cx="4572032" cy="428628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DyCoModel</a:t>
            </a:r>
            <a:r>
              <a:rPr lang="en-US" dirty="0" smtClean="0">
                <a:solidFill>
                  <a:schemeClr val="tx1"/>
                </a:solidFill>
              </a:rPr>
              <a:t> computation and forecasting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Gallone 42"/>
          <p:cNvSpPr/>
          <p:nvPr/>
        </p:nvSpPr>
        <p:spPr>
          <a:xfrm>
            <a:off x="1643042" y="2428868"/>
            <a:ext cx="4572032" cy="428628"/>
          </a:xfrm>
          <a:prstGeom prst="chevr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Networks support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3768" y="1857364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8" name="Connettore 2 47"/>
          <p:cNvCxnSpPr/>
          <p:nvPr/>
        </p:nvCxnSpPr>
        <p:spPr>
          <a:xfrm>
            <a:off x="6643702" y="2071678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Freccia a sinistra 48"/>
          <p:cNvSpPr/>
          <p:nvPr/>
        </p:nvSpPr>
        <p:spPr>
          <a:xfrm>
            <a:off x="8001024" y="1928802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43768" y="2357430"/>
            <a:ext cx="474616" cy="48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2" name="Connettore 2 51"/>
          <p:cNvCxnSpPr/>
          <p:nvPr/>
        </p:nvCxnSpPr>
        <p:spPr>
          <a:xfrm>
            <a:off x="6643702" y="2571744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3" name="Freccia a sinistra 52"/>
          <p:cNvSpPr/>
          <p:nvPr/>
        </p:nvSpPr>
        <p:spPr>
          <a:xfrm>
            <a:off x="8001024" y="2428868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72396" y="3888000"/>
            <a:ext cx="42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3"/>
          <p:cNvGrpSpPr/>
          <p:nvPr/>
        </p:nvGrpSpPr>
        <p:grpSpPr>
          <a:xfrm>
            <a:off x="540000" y="540000"/>
            <a:ext cx="7818214" cy="1103050"/>
            <a:chOff x="1614499" y="768678"/>
            <a:chExt cx="5858266" cy="1011050"/>
          </a:xfrm>
          <a:scene3d>
            <a:camera prst="orthographicFront"/>
            <a:lightRig rig="flat" dir="t"/>
          </a:scene3d>
        </p:grpSpPr>
        <p:sp>
          <p:nvSpPr>
            <p:cNvPr id="5" name="Rettangolo arrotondato 4"/>
            <p:cNvSpPr/>
            <p:nvPr/>
          </p:nvSpPr>
          <p:spPr>
            <a:xfrm>
              <a:off x="1614499" y="768678"/>
              <a:ext cx="5858266" cy="1011050"/>
            </a:xfrm>
            <a:prstGeom prst="roundRect">
              <a:avLst>
                <a:gd name="adj" fmla="val 10000"/>
              </a:avLst>
            </a:prstGeom>
            <a:sp3d z="-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644112" y="798291"/>
              <a:ext cx="5799040" cy="951824"/>
            </a:xfrm>
            <a:prstGeom prst="rect">
              <a:avLst/>
            </a:prstGeom>
            <a:sp3d z="-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005" tIns="26670" rIns="40005" bIns="26670" numCol="1" spcCol="1270" anchor="t" anchorCtr="0">
              <a:noAutofit/>
            </a:bodyPr>
            <a:lstStyle/>
            <a:p>
              <a:pPr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err="1" smtClean="0"/>
                <a:t>DyCoModel</a:t>
              </a:r>
              <a:r>
                <a:rPr lang="en-US" sz="2100" kern="1200" dirty="0" smtClean="0"/>
                <a:t> </a:t>
              </a:r>
              <a:r>
                <a:rPr lang="en-US" sz="2100" b="1" dirty="0" smtClean="0">
                  <a:solidFill>
                    <a:schemeClr val="accent6">
                      <a:lumMod val="75000"/>
                    </a:schemeClr>
                  </a:solidFill>
                </a:rPr>
                <a:t>Distributed</a:t>
              </a:r>
              <a:r>
                <a:rPr lang="en-US" sz="2100" kern="1200" dirty="0" smtClean="0"/>
                <a:t> – Technology/Infrastructure</a:t>
              </a:r>
              <a:endParaRPr lang="en-US" sz="21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Fault tolerance, continuous operation, open-source/customer specific components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dirty="0" smtClean="0"/>
                <a:t>Limited functionality of Service Core distributed into the customer’s infrastructure</a:t>
              </a:r>
              <a:endParaRPr lang="en-US" sz="1600" kern="1200" dirty="0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8000" y="5072074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Gallone 30"/>
          <p:cNvSpPr/>
          <p:nvPr/>
        </p:nvSpPr>
        <p:spPr>
          <a:xfrm>
            <a:off x="928662" y="5143512"/>
            <a:ext cx="5072098" cy="428400"/>
          </a:xfrm>
          <a:prstGeom prst="chevr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Base storage – single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Gallone 33"/>
          <p:cNvSpPr/>
          <p:nvPr/>
        </p:nvSpPr>
        <p:spPr>
          <a:xfrm>
            <a:off x="928662" y="5643578"/>
            <a:ext cx="5072098" cy="428400"/>
          </a:xfrm>
          <a:prstGeom prst="chevr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System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Freccia a sinistra 37"/>
          <p:cNvSpPr/>
          <p:nvPr/>
        </p:nvSpPr>
        <p:spPr>
          <a:xfrm>
            <a:off x="7286644" y="5143512"/>
            <a:ext cx="1071570" cy="35716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ccia a sinistra 40"/>
          <p:cNvSpPr/>
          <p:nvPr/>
        </p:nvSpPr>
        <p:spPr>
          <a:xfrm>
            <a:off x="7286644" y="5643578"/>
            <a:ext cx="1071570" cy="35716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ttore 1 50"/>
          <p:cNvCxnSpPr>
            <a:endCxn id="41" idx="3"/>
          </p:cNvCxnSpPr>
          <p:nvPr/>
        </p:nvCxnSpPr>
        <p:spPr>
          <a:xfrm rot="5400000">
            <a:off x="5876544" y="3339696"/>
            <a:ext cx="4964136" cy="7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5643578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1857364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30" y="3357562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72330" y="3857628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Gallone 41"/>
          <p:cNvSpPr/>
          <p:nvPr/>
        </p:nvSpPr>
        <p:spPr>
          <a:xfrm>
            <a:off x="928662" y="1785926"/>
            <a:ext cx="5072098" cy="428628"/>
          </a:xfrm>
          <a:prstGeom prst="chevro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Application Server – single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Connettore 1 42"/>
          <p:cNvCxnSpPr/>
          <p:nvPr/>
        </p:nvCxnSpPr>
        <p:spPr>
          <a:xfrm rot="5400000">
            <a:off x="5536413" y="3536157"/>
            <a:ext cx="2214578" cy="15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6643702" y="3571876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6643702" y="4071942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9" name="Gallone 48"/>
          <p:cNvSpPr/>
          <p:nvPr/>
        </p:nvSpPr>
        <p:spPr>
          <a:xfrm>
            <a:off x="1643042" y="3357562"/>
            <a:ext cx="4572032" cy="428628"/>
          </a:xfrm>
          <a:prstGeom prst="chevron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Gallone 49"/>
          <p:cNvSpPr/>
          <p:nvPr/>
        </p:nvSpPr>
        <p:spPr>
          <a:xfrm>
            <a:off x="1643042" y="3857628"/>
            <a:ext cx="4572032" cy="428628"/>
          </a:xfrm>
          <a:prstGeom prst="chevron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Service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Freccia a sinistra 51"/>
          <p:cNvSpPr/>
          <p:nvPr/>
        </p:nvSpPr>
        <p:spPr>
          <a:xfrm>
            <a:off x="7715272" y="1928802"/>
            <a:ext cx="642942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ccia a sinistra 52"/>
          <p:cNvSpPr/>
          <p:nvPr/>
        </p:nvSpPr>
        <p:spPr>
          <a:xfrm>
            <a:off x="8001024" y="3429000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ccia a sinistra 53"/>
          <p:cNvSpPr/>
          <p:nvPr/>
        </p:nvSpPr>
        <p:spPr>
          <a:xfrm>
            <a:off x="8001024" y="3929066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72330" y="4357694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6" name="Connettore 2 55"/>
          <p:cNvCxnSpPr/>
          <p:nvPr/>
        </p:nvCxnSpPr>
        <p:spPr>
          <a:xfrm>
            <a:off x="6643702" y="4643446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7" name="Freccia a sinistra 56"/>
          <p:cNvSpPr/>
          <p:nvPr/>
        </p:nvSpPr>
        <p:spPr>
          <a:xfrm>
            <a:off x="8001024" y="4429132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allone 57"/>
          <p:cNvSpPr/>
          <p:nvPr/>
        </p:nvSpPr>
        <p:spPr>
          <a:xfrm>
            <a:off x="1643042" y="4357694"/>
            <a:ext cx="4572032" cy="428628"/>
          </a:xfrm>
          <a:prstGeom prst="chevron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Portal provider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Gallone 58"/>
          <p:cNvSpPr/>
          <p:nvPr/>
        </p:nvSpPr>
        <p:spPr>
          <a:xfrm>
            <a:off x="1643042" y="2357430"/>
            <a:ext cx="4572032" cy="428628"/>
          </a:xfrm>
          <a:prstGeom prst="chevron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DyCoModel</a:t>
            </a:r>
            <a:r>
              <a:rPr lang="en-US" dirty="0" smtClean="0">
                <a:solidFill>
                  <a:schemeClr val="tx1"/>
                </a:solidFill>
              </a:rPr>
              <a:t> computation and forecasting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Gallone 59"/>
          <p:cNvSpPr/>
          <p:nvPr/>
        </p:nvSpPr>
        <p:spPr>
          <a:xfrm>
            <a:off x="1643042" y="2857496"/>
            <a:ext cx="4572032" cy="428628"/>
          </a:xfrm>
          <a:prstGeom prst="chevron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Neural Networks support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768" y="2357430"/>
            <a:ext cx="504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2" name="Connettore 2 61"/>
          <p:cNvCxnSpPr/>
          <p:nvPr/>
        </p:nvCxnSpPr>
        <p:spPr>
          <a:xfrm>
            <a:off x="6643702" y="2571744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Freccia a sinistra 62"/>
          <p:cNvSpPr/>
          <p:nvPr/>
        </p:nvSpPr>
        <p:spPr>
          <a:xfrm>
            <a:off x="8001024" y="2428868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43768" y="2857496"/>
            <a:ext cx="474616" cy="48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5" name="Connettore 2 64"/>
          <p:cNvCxnSpPr/>
          <p:nvPr/>
        </p:nvCxnSpPr>
        <p:spPr>
          <a:xfrm>
            <a:off x="6643702" y="3071810"/>
            <a:ext cx="357190" cy="1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Freccia a sinistra 65"/>
          <p:cNvSpPr/>
          <p:nvPr/>
        </p:nvSpPr>
        <p:spPr>
          <a:xfrm>
            <a:off x="8001024" y="2928934"/>
            <a:ext cx="357190" cy="285752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3"/>
          <p:cNvGrpSpPr/>
          <p:nvPr/>
        </p:nvGrpSpPr>
        <p:grpSpPr>
          <a:xfrm>
            <a:off x="540000" y="540000"/>
            <a:ext cx="7818214" cy="1603116"/>
            <a:chOff x="1614499" y="768678"/>
            <a:chExt cx="5858266" cy="1011050"/>
          </a:xfrm>
          <a:scene3d>
            <a:camera prst="orthographicFront"/>
            <a:lightRig rig="flat" dir="t"/>
          </a:scene3d>
        </p:grpSpPr>
        <p:sp>
          <p:nvSpPr>
            <p:cNvPr id="5" name="Rettangolo arrotondato 4"/>
            <p:cNvSpPr/>
            <p:nvPr/>
          </p:nvSpPr>
          <p:spPr>
            <a:xfrm>
              <a:off x="1614499" y="768678"/>
              <a:ext cx="5858266" cy="1011050"/>
            </a:xfrm>
            <a:prstGeom prst="roundRect">
              <a:avLst>
                <a:gd name="adj" fmla="val 10000"/>
              </a:avLst>
            </a:prstGeom>
            <a:sp3d z="-190500" extrusionH="12700" prstMaterial="plastic">
              <a:bevelT w="50800" h="50800"/>
            </a:sp3d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644112" y="798291"/>
              <a:ext cx="5799040" cy="951824"/>
            </a:xfrm>
            <a:prstGeom prst="rect">
              <a:avLst/>
            </a:prstGeom>
            <a:sp3d z="-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005" tIns="26670" rIns="40005" bIns="26670" numCol="1" spcCol="1270" anchor="t" anchorCtr="0">
              <a:noAutofit/>
            </a:bodyPr>
            <a:lstStyle/>
            <a:p>
              <a:pPr lvl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RCIS - Resident Connector Integration Service</a:t>
              </a:r>
              <a:r>
                <a:rPr lang="en-US" sz="2100" kern="1200" dirty="0" smtClean="0"/>
                <a:t> – Technology</a:t>
              </a:r>
              <a:endParaRPr lang="en-US" sz="21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Fault tolerance, continuous operation, open-source/customer specific components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/>
                <a:t>integrated in the customer’s platform and connected to core/distributed services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/>
                <a:t>Distributed as standalone application/processes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</a:pPr>
              <a:r>
                <a:rPr lang="en-US" sz="1600" dirty="0" smtClean="0"/>
                <a:t>Developed: java/.NET/customer specified  </a:t>
              </a:r>
              <a:endParaRPr lang="en-US" sz="1600" kern="1200" dirty="0"/>
            </a:p>
          </p:txBody>
        </p:sp>
      </p:grpSp>
      <p:graphicFrame>
        <p:nvGraphicFramePr>
          <p:cNvPr id="39" name="Diagramma 38"/>
          <p:cNvGraphicFramePr/>
          <p:nvPr/>
        </p:nvGraphicFramePr>
        <p:xfrm>
          <a:off x="1142976" y="2786058"/>
          <a:ext cx="4476760" cy="2428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00892" y="34290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768" y="4214818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4786322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43834" y="2214554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3768" y="2643182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Freccia a destra 55"/>
          <p:cNvSpPr/>
          <p:nvPr/>
        </p:nvSpPr>
        <p:spPr>
          <a:xfrm>
            <a:off x="6143636" y="3714752"/>
            <a:ext cx="500066" cy="428628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471</Words>
  <Application>Microsoft Office PowerPoint</Application>
  <PresentationFormat>Presentazione su schermo (4:3)</PresentationFormat>
  <Paragraphs>110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Dynamic Consumption Modeling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lenovo</dc:creator>
  <cp:lastModifiedBy>lenovo</cp:lastModifiedBy>
  <cp:revision>48</cp:revision>
  <dcterms:created xsi:type="dcterms:W3CDTF">2017-02-28T12:56:09Z</dcterms:created>
  <dcterms:modified xsi:type="dcterms:W3CDTF">2017-11-03T09:37:51Z</dcterms:modified>
</cp:coreProperties>
</file>