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797675" cy="98742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>
        <p:scale>
          <a:sx n="120" d="100"/>
          <a:sy n="120" d="100"/>
        </p:scale>
        <p:origin x="-138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4F-7D48-4EDD-B419-9B62D3546CEF}" type="datetimeFigureOut">
              <a:rPr lang="it-IT" smtClean="0"/>
              <a:pPr/>
              <a:t>22/01/2015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2F9-8183-431B-BAFE-8A1C49E8E27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4F-7D48-4EDD-B419-9B62D3546CEF}" type="datetimeFigureOut">
              <a:rPr lang="it-IT" smtClean="0"/>
              <a:pPr/>
              <a:t>22/01/2015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2F9-8183-431B-BAFE-8A1C49E8E27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4F-7D48-4EDD-B419-9B62D3546CEF}" type="datetimeFigureOut">
              <a:rPr lang="it-IT" smtClean="0"/>
              <a:pPr/>
              <a:t>22/01/2015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2F9-8183-431B-BAFE-8A1C49E8E27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4F-7D48-4EDD-B419-9B62D3546CEF}" type="datetimeFigureOut">
              <a:rPr lang="it-IT" smtClean="0"/>
              <a:pPr/>
              <a:t>22/01/2015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2F9-8183-431B-BAFE-8A1C49E8E27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4F-7D48-4EDD-B419-9B62D3546CEF}" type="datetimeFigureOut">
              <a:rPr lang="it-IT" smtClean="0"/>
              <a:pPr/>
              <a:t>22/01/2015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2F9-8183-431B-BAFE-8A1C49E8E27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4F-7D48-4EDD-B419-9B62D3546CEF}" type="datetimeFigureOut">
              <a:rPr lang="it-IT" smtClean="0"/>
              <a:pPr/>
              <a:t>22/01/2015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2F9-8183-431B-BAFE-8A1C49E8E27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4F-7D48-4EDD-B419-9B62D3546CEF}" type="datetimeFigureOut">
              <a:rPr lang="it-IT" smtClean="0"/>
              <a:pPr/>
              <a:t>22/01/2015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2F9-8183-431B-BAFE-8A1C49E8E27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4F-7D48-4EDD-B419-9B62D3546CEF}" type="datetimeFigureOut">
              <a:rPr lang="it-IT" smtClean="0"/>
              <a:pPr/>
              <a:t>22/01/2015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2F9-8183-431B-BAFE-8A1C49E8E27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4F-7D48-4EDD-B419-9B62D3546CEF}" type="datetimeFigureOut">
              <a:rPr lang="it-IT" smtClean="0"/>
              <a:pPr/>
              <a:t>22/01/2015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2F9-8183-431B-BAFE-8A1C49E8E27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4F-7D48-4EDD-B419-9B62D3546CEF}" type="datetimeFigureOut">
              <a:rPr lang="it-IT" smtClean="0"/>
              <a:pPr/>
              <a:t>22/01/2015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2F9-8183-431B-BAFE-8A1C49E8E27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4F-7D48-4EDD-B419-9B62D3546CEF}" type="datetimeFigureOut">
              <a:rPr lang="it-IT" smtClean="0"/>
              <a:pPr/>
              <a:t>22/01/2015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2F9-8183-431B-BAFE-8A1C49E8E27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434F-7D48-4EDD-B419-9B62D3546CEF}" type="datetimeFigureOut">
              <a:rPr lang="it-IT" smtClean="0"/>
              <a:pPr/>
              <a:t>22/01/2015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82F9-8183-431B-BAFE-8A1C49E8E27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igura a mano libera 17"/>
          <p:cNvSpPr/>
          <p:nvPr/>
        </p:nvSpPr>
        <p:spPr>
          <a:xfrm>
            <a:off x="2448000" y="3356992"/>
            <a:ext cx="2772000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/>
              <a:t>                                           CBS</a:t>
            </a:r>
            <a:endParaRPr lang="it-IT" dirty="0"/>
          </a:p>
        </p:txBody>
      </p:sp>
      <p:sp>
        <p:nvSpPr>
          <p:cNvPr id="19" name="Figura a mano libera 18"/>
          <p:cNvSpPr/>
          <p:nvPr/>
        </p:nvSpPr>
        <p:spPr>
          <a:xfrm>
            <a:off x="1835696" y="2780928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FSS</a:t>
            </a:r>
          </a:p>
          <a:p>
            <a:endParaRPr lang="it-IT" dirty="0"/>
          </a:p>
        </p:txBody>
      </p:sp>
      <p:sp>
        <p:nvSpPr>
          <p:cNvPr id="21" name="Figura a mano libera 20"/>
          <p:cNvSpPr/>
          <p:nvPr/>
        </p:nvSpPr>
        <p:spPr>
          <a:xfrm>
            <a:off x="5292080" y="1916832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</a:p>
          <a:p>
            <a:pPr algn="r"/>
            <a:r>
              <a:rPr lang="it-IT" dirty="0" smtClean="0"/>
              <a:t>LFS</a:t>
            </a:r>
            <a:endParaRPr lang="it-IT" dirty="0"/>
          </a:p>
        </p:txBody>
      </p:sp>
      <p:sp>
        <p:nvSpPr>
          <p:cNvPr id="22" name="Figura a mano libera 21"/>
          <p:cNvSpPr/>
          <p:nvPr/>
        </p:nvSpPr>
        <p:spPr>
          <a:xfrm>
            <a:off x="4283968" y="1628800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HFS</a:t>
            </a:r>
          </a:p>
          <a:p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68000" y="5040000"/>
            <a:ext cx="3816424" cy="1538883"/>
          </a:xfrm>
          <a:prstGeom prst="rect">
            <a:avLst/>
          </a:prstGeom>
          <a:ln>
            <a:noFill/>
          </a:ln>
          <a:effectLst>
            <a:outerShdw blurRad="190500" dist="2286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dirty="0" smtClean="0"/>
              <a:t>Rappresenta la parte di FrontEnd per l’applicazione Web.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smtClean="0"/>
              <a:t>Gestisce l’anagrafica dei utenti (che clienti che fornitori). Controlla l’autenticazione. Fornisce REST/SOAP servizi per l’apparecchi telefonici. Comunica con Google/Apple/Microsoft Server per eseguire le notifiche PUSH</a:t>
            </a:r>
          </a:p>
          <a:p>
            <a:r>
              <a:rPr lang="it-IT" sz="2200" b="1" dirty="0" smtClean="0">
                <a:solidFill>
                  <a:srgbClr val="00B050"/>
                </a:solidFill>
              </a:rPr>
              <a:t>Common Business Server</a:t>
            </a:r>
            <a:r>
              <a:rPr lang="it-IT" sz="2200" dirty="0" smtClean="0">
                <a:solidFill>
                  <a:schemeClr val="tx1"/>
                </a:solidFill>
              </a:rPr>
              <a:t> </a:t>
            </a:r>
            <a:endParaRPr lang="it-IT" sz="2200" dirty="0" smtClean="0"/>
          </a:p>
        </p:txBody>
      </p:sp>
      <p:sp>
        <p:nvSpPr>
          <p:cNvPr id="23" name="CasellaDiTesto 22"/>
          <p:cNvSpPr txBox="1"/>
          <p:nvPr/>
        </p:nvSpPr>
        <p:spPr>
          <a:xfrm>
            <a:off x="5004048" y="5373216"/>
            <a:ext cx="3744416" cy="1169551"/>
          </a:xfrm>
          <a:prstGeom prst="rect">
            <a:avLst/>
          </a:prstGeom>
          <a:ln>
            <a:noFill/>
          </a:ln>
          <a:effectLst>
            <a:outerShdw blurRad="190500" dist="228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dirty="0" smtClean="0"/>
              <a:t>REST/SOAP servizio che  gestisce la memorizzazione della posizione tempo reale solo per gli utenti che desiderano essere ricercati come fornitori.  Potrebbe essere integrato nel </a:t>
            </a:r>
            <a:r>
              <a:rPr lang="it-IT" sz="1200" b="1" dirty="0" smtClean="0"/>
              <a:t>FSS</a:t>
            </a:r>
            <a:r>
              <a:rPr lang="it-IT" sz="1200" dirty="0" smtClean="0"/>
              <a:t>. Media frequenza scambio</a:t>
            </a:r>
          </a:p>
          <a:p>
            <a:pPr algn="r"/>
            <a:r>
              <a:rPr lang="it-IT" sz="2200" b="1" dirty="0" smtClean="0">
                <a:solidFill>
                  <a:srgbClr val="FFC000"/>
                </a:solidFill>
              </a:rPr>
              <a:t>Low Frequency Server/Service</a:t>
            </a:r>
            <a:endParaRPr lang="it-IT" sz="2200" dirty="0" smtClean="0">
              <a:solidFill>
                <a:srgbClr val="FFC000"/>
              </a:solidFill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468000" y="404664"/>
            <a:ext cx="3816000" cy="1384995"/>
          </a:xfrm>
          <a:prstGeom prst="rect">
            <a:avLst/>
          </a:prstGeom>
          <a:ln>
            <a:noFill/>
          </a:ln>
          <a:effectLst>
            <a:outerShdw blurRad="190500" dist="228600" dir="135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chemeClr val="accent5">
                    <a:lumMod val="75000"/>
                  </a:schemeClr>
                </a:solidFill>
              </a:rPr>
              <a:t>Filter Search Server/Service </a:t>
            </a:r>
          </a:p>
          <a:p>
            <a:r>
              <a:rPr lang="it-IT" sz="1200" dirty="0" smtClean="0"/>
              <a:t>Gestisce la filtrazione dei </a:t>
            </a:r>
            <a:r>
              <a:rPr lang="it-IT" sz="1200" b="1" dirty="0" smtClean="0"/>
              <a:t>fornitori</a:t>
            </a:r>
            <a:r>
              <a:rPr lang="it-IT" sz="1200" dirty="0" smtClean="0"/>
              <a:t> di servizi che soddisfano alla richiesta fornita da un utente. Elabora solo con dati già filtrati da LFS (posizione entra  nel raggio prefissato da utente e fornito da LFS)</a:t>
            </a:r>
          </a:p>
          <a:p>
            <a:r>
              <a:rPr lang="it-IT" sz="1200" dirty="0" smtClean="0"/>
              <a:t>Potrebbe essere una parte di </a:t>
            </a:r>
            <a:r>
              <a:rPr lang="it-IT" sz="1200" b="1" dirty="0" smtClean="0"/>
              <a:t>CBS</a:t>
            </a:r>
            <a:endParaRPr lang="it-IT" sz="12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4896000" y="404664"/>
            <a:ext cx="3888432" cy="1015663"/>
          </a:xfrm>
          <a:prstGeom prst="rect">
            <a:avLst/>
          </a:prstGeom>
          <a:ln>
            <a:noFill/>
          </a:ln>
          <a:effectLst>
            <a:outerShdw blurRad="190500" dist="2286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it-IT" sz="2200" b="1" dirty="0" smtClean="0">
                <a:solidFill>
                  <a:srgbClr val="FF0000"/>
                </a:solidFill>
              </a:rPr>
              <a:t>High Frequency Server/Service</a:t>
            </a:r>
          </a:p>
          <a:p>
            <a:r>
              <a:rPr lang="it-IT" sz="1200" dirty="0" smtClean="0"/>
              <a:t>REST/SOAP  servizio che  gestisce la memorizzazione della posizione tempo reale tra 2 clienti in PAIRING. </a:t>
            </a:r>
          </a:p>
          <a:p>
            <a:r>
              <a:rPr lang="it-IT" sz="1400" b="1" dirty="0" smtClean="0">
                <a:solidFill>
                  <a:schemeClr val="tx1"/>
                </a:solidFill>
              </a:rPr>
              <a:t>Alta</a:t>
            </a:r>
            <a:r>
              <a:rPr lang="it-IT" sz="1200" dirty="0" smtClean="0"/>
              <a:t> frequenza scambio dati:  1 utente -1 richiesta x 3 / 5s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     CBS</a:t>
            </a:r>
            <a:endParaRPr lang="it-IT" dirty="0"/>
          </a:p>
        </p:txBody>
      </p:sp>
      <p:sp>
        <p:nvSpPr>
          <p:cNvPr id="5" name="Figura a mano libera 4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" name="Figura a mano libera 5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Figura a mano libera 6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9" name="Callout 9 8"/>
          <p:cNvSpPr/>
          <p:nvPr/>
        </p:nvSpPr>
        <p:spPr>
          <a:xfrm>
            <a:off x="539552" y="1412776"/>
            <a:ext cx="1584176" cy="576064"/>
          </a:xfrm>
          <a:prstGeom prst="callout1">
            <a:avLst>
              <a:gd name="adj1" fmla="val 112883"/>
              <a:gd name="adj2" fmla="val 49388"/>
              <a:gd name="adj3" fmla="val 145723"/>
              <a:gd name="adj4" fmla="val 254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Users Registry + Dati Operativi</a:t>
            </a:r>
            <a:endParaRPr lang="it-IT" sz="1400" dirty="0"/>
          </a:p>
        </p:txBody>
      </p:sp>
      <p:cxnSp>
        <p:nvCxnSpPr>
          <p:cNvPr id="10" name="Connettore 1 9"/>
          <p:cNvCxnSpPr/>
          <p:nvPr/>
        </p:nvCxnSpPr>
        <p:spPr>
          <a:xfrm>
            <a:off x="1691680" y="5229200"/>
            <a:ext cx="23762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V="1">
            <a:off x="4067944" y="3140968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ilindro 12"/>
          <p:cNvSpPr/>
          <p:nvPr/>
        </p:nvSpPr>
        <p:spPr>
          <a:xfrm>
            <a:off x="179512" y="2276872"/>
            <a:ext cx="1440160" cy="1296144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DB-AOP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6548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Freccia bidirezionale orizzontale 16"/>
          <p:cNvSpPr/>
          <p:nvPr/>
        </p:nvSpPr>
        <p:spPr>
          <a:xfrm>
            <a:off x="1763688" y="3284984"/>
            <a:ext cx="432048" cy="144016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llout 1 17"/>
          <p:cNvSpPr/>
          <p:nvPr/>
        </p:nvSpPr>
        <p:spPr>
          <a:xfrm>
            <a:off x="1619672" y="3789040"/>
            <a:ext cx="1944216" cy="720080"/>
          </a:xfrm>
          <a:prstGeom prst="borderCallout1">
            <a:avLst>
              <a:gd name="adj1" fmla="val 110752"/>
              <a:gd name="adj2" fmla="val 46878"/>
              <a:gd name="adj3" fmla="val 176257"/>
              <a:gd name="adj4" fmla="val 2880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Risposta  di stare in attesa prima di conferma  oppure connessione impossibile</a:t>
            </a:r>
            <a:endParaRPr lang="it-IT" sz="1200" dirty="0"/>
          </a:p>
        </p:txBody>
      </p:sp>
      <p:cxnSp>
        <p:nvCxnSpPr>
          <p:cNvPr id="19" name="Connettore 2 18"/>
          <p:cNvCxnSpPr/>
          <p:nvPr/>
        </p:nvCxnSpPr>
        <p:spPr>
          <a:xfrm flipV="1">
            <a:off x="3923928" y="2996952"/>
            <a:ext cx="0" cy="208823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1475656" y="5085184"/>
            <a:ext cx="245320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Callout 1 20"/>
          <p:cNvSpPr/>
          <p:nvPr/>
        </p:nvSpPr>
        <p:spPr>
          <a:xfrm>
            <a:off x="4283968" y="3717032"/>
            <a:ext cx="3096344" cy="1728192"/>
          </a:xfrm>
          <a:prstGeom prst="borderCallout1">
            <a:avLst>
              <a:gd name="adj1" fmla="val -42933"/>
              <a:gd name="adj2" fmla="val 3472"/>
              <a:gd name="adj3" fmla="val -3187"/>
              <a:gd name="adj4" fmla="val 4459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it-IT" sz="1200" dirty="0" smtClean="0"/>
              <a:t>  Recupero i dati anagrafici per ID recipiente. </a:t>
            </a:r>
          </a:p>
          <a:p>
            <a:pPr>
              <a:buFont typeface="Arial" pitchFamily="34" charset="0"/>
              <a:buChar char="•"/>
            </a:pPr>
            <a:r>
              <a:rPr lang="it-IT" sz="1200" dirty="0" smtClean="0"/>
              <a:t>  In caso se recipiente  e uno dispositivo mobile – registra un TOCKEN “attesa connessione” e spedisce al Google/Apple/Microsoft una richiesta di inviare al recipiente con PUSH un messaggio d’invito che contiene TOCKEN e richiesta di conferma</a:t>
            </a:r>
            <a:endParaRPr lang="it-IT" sz="1200" dirty="0"/>
          </a:p>
        </p:txBody>
      </p:sp>
      <p:sp>
        <p:nvSpPr>
          <p:cNvPr id="22" name="Fumetto 4 21"/>
          <p:cNvSpPr/>
          <p:nvPr/>
        </p:nvSpPr>
        <p:spPr>
          <a:xfrm>
            <a:off x="6228184" y="1916832"/>
            <a:ext cx="2664296" cy="13681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Google/Apple/Microsoft</a:t>
            </a:r>
            <a:endParaRPr lang="it-IT" dirty="0"/>
          </a:p>
        </p:txBody>
      </p:sp>
      <p:sp>
        <p:nvSpPr>
          <p:cNvPr id="23" name="Freccia a destra 22"/>
          <p:cNvSpPr/>
          <p:nvPr/>
        </p:nvSpPr>
        <p:spPr>
          <a:xfrm>
            <a:off x="5436096" y="2348880"/>
            <a:ext cx="648072" cy="2160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in giù 23"/>
          <p:cNvSpPr/>
          <p:nvPr/>
        </p:nvSpPr>
        <p:spPr>
          <a:xfrm>
            <a:off x="7740352" y="3573016"/>
            <a:ext cx="28803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492896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CasellaDiTesto 27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  <a:r>
              <a:rPr lang="it-IT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i="1" dirty="0" smtClean="0"/>
              <a:t>Richiesta per la connessione diretta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     CBS</a:t>
            </a:r>
            <a:endParaRPr lang="it-IT" dirty="0"/>
          </a:p>
        </p:txBody>
      </p:sp>
      <p:sp>
        <p:nvSpPr>
          <p:cNvPr id="5" name="Figura a mano libera 4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" name="Figura a mano libera 5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Figura a mano libera 6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9" name="Callout 9 8"/>
          <p:cNvSpPr/>
          <p:nvPr/>
        </p:nvSpPr>
        <p:spPr>
          <a:xfrm>
            <a:off x="539552" y="1412776"/>
            <a:ext cx="1584176" cy="576064"/>
          </a:xfrm>
          <a:prstGeom prst="callout1">
            <a:avLst>
              <a:gd name="adj1" fmla="val 112883"/>
              <a:gd name="adj2" fmla="val 49388"/>
              <a:gd name="adj3" fmla="val 145723"/>
              <a:gd name="adj4" fmla="val 254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Users Registry + Dati Operativi</a:t>
            </a:r>
            <a:endParaRPr lang="it-IT" sz="14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ilindro 12"/>
          <p:cNvSpPr/>
          <p:nvPr/>
        </p:nvSpPr>
        <p:spPr>
          <a:xfrm>
            <a:off x="179512" y="2276872"/>
            <a:ext cx="1440160" cy="1296144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DB-AOP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000" y="46548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Connettore 1 24"/>
          <p:cNvCxnSpPr/>
          <p:nvPr/>
        </p:nvCxnSpPr>
        <p:spPr>
          <a:xfrm>
            <a:off x="4427984" y="5229200"/>
            <a:ext cx="26692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 flipV="1">
            <a:off x="4427984" y="3068960"/>
            <a:ext cx="0" cy="2160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Callout 1 26"/>
          <p:cNvSpPr/>
          <p:nvPr/>
        </p:nvSpPr>
        <p:spPr>
          <a:xfrm>
            <a:off x="5076056" y="3717032"/>
            <a:ext cx="1656184" cy="720080"/>
          </a:xfrm>
          <a:prstGeom prst="borderCallout1">
            <a:avLst>
              <a:gd name="adj1" fmla="val 110752"/>
              <a:gd name="adj2" fmla="val 46878"/>
              <a:gd name="adj3" fmla="val 210294"/>
              <a:gd name="adj4" fmla="val 59532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Conferma con TOCKEN “attesa connessione” </a:t>
            </a:r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  <a:r>
              <a:rPr lang="it-IT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i="1" dirty="0" smtClean="0"/>
              <a:t>Richiesta per la connessione diretta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     CBS</a:t>
            </a:r>
            <a:endParaRPr lang="it-IT" dirty="0"/>
          </a:p>
        </p:txBody>
      </p:sp>
      <p:sp>
        <p:nvSpPr>
          <p:cNvPr id="5" name="Figura a mano libera 4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" name="Figura a mano libera 5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Figura a mano libera 6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9" name="Callout 9 8"/>
          <p:cNvSpPr/>
          <p:nvPr/>
        </p:nvSpPr>
        <p:spPr>
          <a:xfrm>
            <a:off x="539552" y="1412776"/>
            <a:ext cx="1584176" cy="576064"/>
          </a:xfrm>
          <a:prstGeom prst="callout1">
            <a:avLst>
              <a:gd name="adj1" fmla="val 112883"/>
              <a:gd name="adj2" fmla="val 49388"/>
              <a:gd name="adj3" fmla="val 145723"/>
              <a:gd name="adj4" fmla="val 254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Users Registry + Dati Operativi</a:t>
            </a:r>
            <a:endParaRPr lang="it-IT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ilindro 10"/>
          <p:cNvSpPr/>
          <p:nvPr/>
        </p:nvSpPr>
        <p:spPr>
          <a:xfrm>
            <a:off x="179512" y="2276872"/>
            <a:ext cx="1440160" cy="1296144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DB-AOP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000" y="46548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Connettore 1 12"/>
          <p:cNvCxnSpPr/>
          <p:nvPr/>
        </p:nvCxnSpPr>
        <p:spPr>
          <a:xfrm>
            <a:off x="4427984" y="5229200"/>
            <a:ext cx="26692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V="1">
            <a:off x="4427984" y="3068960"/>
            <a:ext cx="0" cy="2160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Callout 1 15"/>
          <p:cNvSpPr/>
          <p:nvPr/>
        </p:nvSpPr>
        <p:spPr>
          <a:xfrm>
            <a:off x="4860032" y="3789040"/>
            <a:ext cx="2448272" cy="720080"/>
          </a:xfrm>
          <a:prstGeom prst="borderCallout1">
            <a:avLst>
              <a:gd name="adj1" fmla="val 110752"/>
              <a:gd name="adj2" fmla="val 46878"/>
              <a:gd name="adj3" fmla="val 177119"/>
              <a:gd name="adj4" fmla="val 60214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Risposta  di stare in attesa prima di accettazione  oppure connessione impossibile</a:t>
            </a:r>
            <a:endParaRPr lang="it-IT" sz="1200" dirty="0"/>
          </a:p>
        </p:txBody>
      </p:sp>
      <p:cxnSp>
        <p:nvCxnSpPr>
          <p:cNvPr id="17" name="Connettore 2 16"/>
          <p:cNvCxnSpPr/>
          <p:nvPr/>
        </p:nvCxnSpPr>
        <p:spPr>
          <a:xfrm flipV="1">
            <a:off x="4644008" y="2996952"/>
            <a:ext cx="0" cy="208823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4644008" y="5085184"/>
            <a:ext cx="259228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Freccia bidirezionale orizzontale 20"/>
          <p:cNvSpPr/>
          <p:nvPr/>
        </p:nvSpPr>
        <p:spPr>
          <a:xfrm>
            <a:off x="1763688" y="3284984"/>
            <a:ext cx="432048" cy="144016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llout 1 21"/>
          <p:cNvSpPr/>
          <p:nvPr/>
        </p:nvSpPr>
        <p:spPr>
          <a:xfrm>
            <a:off x="6228184" y="1844824"/>
            <a:ext cx="2448272" cy="1224136"/>
          </a:xfrm>
          <a:prstGeom prst="borderCallout1">
            <a:avLst>
              <a:gd name="adj1" fmla="val 45710"/>
              <a:gd name="adj2" fmla="val -36786"/>
              <a:gd name="adj3" fmla="val 51098"/>
              <a:gd name="adj4" fmla="val -536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Recupera i dati TOCKEN “attesa connessione” e spedisce al Google/Apple/Microsoft  una richiesta di inviare al richiedente con PUSH un messaggio che contiene TOCKEN e richiesta di accettazione</a:t>
            </a:r>
            <a:endParaRPr lang="it-IT" sz="1200" dirty="0"/>
          </a:p>
        </p:txBody>
      </p:sp>
      <p:sp>
        <p:nvSpPr>
          <p:cNvPr id="23" name="Fumetto 4 22"/>
          <p:cNvSpPr/>
          <p:nvPr/>
        </p:nvSpPr>
        <p:spPr>
          <a:xfrm>
            <a:off x="1691680" y="3933056"/>
            <a:ext cx="2664296" cy="13681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Google/Apple/Microsoft</a:t>
            </a:r>
            <a:endParaRPr lang="it-IT" dirty="0"/>
          </a:p>
        </p:txBody>
      </p:sp>
      <p:sp>
        <p:nvSpPr>
          <p:cNvPr id="27" name="Freccia in giù 26"/>
          <p:cNvSpPr/>
          <p:nvPr/>
        </p:nvSpPr>
        <p:spPr>
          <a:xfrm>
            <a:off x="3491880" y="3284984"/>
            <a:ext cx="216024" cy="5040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sinistra 27"/>
          <p:cNvSpPr/>
          <p:nvPr/>
        </p:nvSpPr>
        <p:spPr>
          <a:xfrm>
            <a:off x="1619672" y="5517232"/>
            <a:ext cx="72008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420888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CasellaDiTesto 25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  <a:r>
              <a:rPr lang="it-IT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i="1" dirty="0" smtClean="0"/>
              <a:t>Richiesta per la connessione diretta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igura a mano libera 15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CBS</a:t>
            </a:r>
            <a:endParaRPr lang="it-IT" dirty="0"/>
          </a:p>
        </p:txBody>
      </p:sp>
      <p:sp>
        <p:nvSpPr>
          <p:cNvPr id="17" name="Figura a mano libera 16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8" name="Figura a mano libera 17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9" name="Figura a mano libera 18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21" name="Callout 9 20"/>
          <p:cNvSpPr/>
          <p:nvPr/>
        </p:nvSpPr>
        <p:spPr>
          <a:xfrm>
            <a:off x="539552" y="1412776"/>
            <a:ext cx="1584176" cy="576064"/>
          </a:xfrm>
          <a:prstGeom prst="callout1">
            <a:avLst>
              <a:gd name="adj1" fmla="val 112883"/>
              <a:gd name="adj2" fmla="val 49388"/>
              <a:gd name="adj3" fmla="val 145723"/>
              <a:gd name="adj4" fmla="val 254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Users Registry + Dati Operativi</a:t>
            </a:r>
            <a:endParaRPr lang="it-IT" sz="1400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1691680" y="5229200"/>
            <a:ext cx="23762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V="1">
            <a:off x="4067944" y="3140968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Cilindro 24"/>
          <p:cNvSpPr/>
          <p:nvPr/>
        </p:nvSpPr>
        <p:spPr>
          <a:xfrm>
            <a:off x="179512" y="2276872"/>
            <a:ext cx="1440160" cy="1296144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DB-AOP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sp>
        <p:nvSpPr>
          <p:cNvPr id="27" name="Callout 1 26"/>
          <p:cNvSpPr/>
          <p:nvPr/>
        </p:nvSpPr>
        <p:spPr>
          <a:xfrm>
            <a:off x="1763688" y="3933056"/>
            <a:ext cx="1656184" cy="720080"/>
          </a:xfrm>
          <a:prstGeom prst="borderCallout1">
            <a:avLst>
              <a:gd name="adj1" fmla="val 110752"/>
              <a:gd name="adj2" fmla="val 46878"/>
              <a:gd name="adj3" fmla="val 177810"/>
              <a:gd name="adj4" fmla="val 26148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Accettazione con TOCKEN “attesa connessione” </a:t>
            </a:r>
            <a:endParaRPr lang="it-IT" sz="120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000" y="46548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asellaDiTesto 14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  <a:r>
              <a:rPr lang="it-IT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i="1" dirty="0" smtClean="0"/>
              <a:t>Richiesta per la connessione diretta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CBS</a:t>
            </a:r>
            <a:endParaRPr lang="it-IT" dirty="0"/>
          </a:p>
        </p:txBody>
      </p:sp>
      <p:sp>
        <p:nvSpPr>
          <p:cNvPr id="5" name="Figura a mano libera 4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" name="Figura a mano libera 5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9" name="Callout 9 8"/>
          <p:cNvSpPr/>
          <p:nvPr/>
        </p:nvSpPr>
        <p:spPr>
          <a:xfrm>
            <a:off x="539552" y="1412776"/>
            <a:ext cx="1584176" cy="576064"/>
          </a:xfrm>
          <a:prstGeom prst="callout1">
            <a:avLst>
              <a:gd name="adj1" fmla="val 112883"/>
              <a:gd name="adj2" fmla="val 49388"/>
              <a:gd name="adj3" fmla="val 145723"/>
              <a:gd name="adj4" fmla="val 254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Users Registry + Dati Operativi</a:t>
            </a:r>
            <a:endParaRPr lang="it-IT" sz="14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000" y="46548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ilindro 14"/>
          <p:cNvSpPr/>
          <p:nvPr/>
        </p:nvSpPr>
        <p:spPr>
          <a:xfrm>
            <a:off x="179512" y="2276872"/>
            <a:ext cx="1440160" cy="1296144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DB-AOP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sp>
        <p:nvSpPr>
          <p:cNvPr id="16" name="Freccia bidirezionale orizzontale 15"/>
          <p:cNvSpPr/>
          <p:nvPr/>
        </p:nvSpPr>
        <p:spPr>
          <a:xfrm>
            <a:off x="1763688" y="3284984"/>
            <a:ext cx="432048" cy="144016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umetto 4 16"/>
          <p:cNvSpPr/>
          <p:nvPr/>
        </p:nvSpPr>
        <p:spPr>
          <a:xfrm>
            <a:off x="3203848" y="4797152"/>
            <a:ext cx="2664296" cy="13681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Google/Apple/Microsoft</a:t>
            </a:r>
            <a:endParaRPr lang="it-IT" dirty="0"/>
          </a:p>
        </p:txBody>
      </p:sp>
      <p:sp>
        <p:nvSpPr>
          <p:cNvPr id="18" name="Freccia a sinistra 17"/>
          <p:cNvSpPr/>
          <p:nvPr/>
        </p:nvSpPr>
        <p:spPr>
          <a:xfrm>
            <a:off x="1907704" y="5517232"/>
            <a:ext cx="72008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/>
          <p:cNvSpPr/>
          <p:nvPr/>
        </p:nvSpPr>
        <p:spPr>
          <a:xfrm>
            <a:off x="6300192" y="5517232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giù 19"/>
          <p:cNvSpPr/>
          <p:nvPr/>
        </p:nvSpPr>
        <p:spPr>
          <a:xfrm>
            <a:off x="2915816" y="3645024"/>
            <a:ext cx="216024" cy="115212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 20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HFS</a:t>
            </a:r>
            <a:endParaRPr lang="it-IT" dirty="0"/>
          </a:p>
        </p:txBody>
      </p:sp>
      <p:cxnSp>
        <p:nvCxnSpPr>
          <p:cNvPr id="24" name="Connettore 2 23"/>
          <p:cNvCxnSpPr/>
          <p:nvPr/>
        </p:nvCxnSpPr>
        <p:spPr>
          <a:xfrm flipV="1">
            <a:off x="4644008" y="14847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Cilindro 24"/>
          <p:cNvSpPr/>
          <p:nvPr/>
        </p:nvSpPr>
        <p:spPr>
          <a:xfrm>
            <a:off x="7380312" y="1268760"/>
            <a:ext cx="1440160" cy="1296144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DB-PAIR</a:t>
            </a:r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MongoDB</a:t>
            </a:r>
            <a:r>
              <a:rPr lang="it-IT" dirty="0" smtClean="0"/>
              <a:t>)</a:t>
            </a:r>
          </a:p>
          <a:p>
            <a:pPr algn="ctr"/>
            <a:endParaRPr lang="it-IT" dirty="0"/>
          </a:p>
        </p:txBody>
      </p:sp>
      <p:sp>
        <p:nvSpPr>
          <p:cNvPr id="26" name="Callout 9 25"/>
          <p:cNvSpPr/>
          <p:nvPr/>
        </p:nvSpPr>
        <p:spPr>
          <a:xfrm>
            <a:off x="7308304" y="332656"/>
            <a:ext cx="1584176" cy="720080"/>
          </a:xfrm>
          <a:prstGeom prst="callout1">
            <a:avLst>
              <a:gd name="adj1" fmla="val 104637"/>
              <a:gd name="adj2" fmla="val 49388"/>
              <a:gd name="adj3" fmla="val 129231"/>
              <a:gd name="adj4" fmla="val 494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High Precision user’s position</a:t>
            </a:r>
            <a:endParaRPr lang="it-IT" sz="1400" dirty="0"/>
          </a:p>
        </p:txBody>
      </p:sp>
      <p:sp>
        <p:nvSpPr>
          <p:cNvPr id="27" name="Callout 1 26"/>
          <p:cNvSpPr/>
          <p:nvPr/>
        </p:nvSpPr>
        <p:spPr>
          <a:xfrm>
            <a:off x="4139952" y="2924944"/>
            <a:ext cx="4608512" cy="1512168"/>
          </a:xfrm>
          <a:prstGeom prst="borderCallout1">
            <a:avLst>
              <a:gd name="adj1" fmla="val 22151"/>
              <a:gd name="adj2" fmla="val -13337"/>
              <a:gd name="adj3" fmla="val 51098"/>
              <a:gd name="adj4" fmla="val -305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Recupera i dati TOCKEN “attesa connessione”, genera un TOCKEN “pairing” e spedisce al Google/Apple/Microsoft  una richiesta di inviare al richiedente a al recipiente con PUSH un messaggio che contiene TOCKEN  “pairing”, private KEY e richiesta di stabilire una connessione con HFS.</a:t>
            </a:r>
          </a:p>
          <a:p>
            <a:r>
              <a:rPr lang="it-IT" sz="1200" dirty="0" smtClean="0"/>
              <a:t>Si crea un record nel DB-PAIR  con univoco TOCKEN “pairing”  che contiene ID  richiedente + ID recipiente + private KEY + posizione (x,y,z)  (inizialmente da LFS) entrambi + massima durata di connessione.</a:t>
            </a:r>
            <a:endParaRPr lang="it-IT" sz="1200" dirty="0"/>
          </a:p>
        </p:txBody>
      </p:sp>
      <p:sp>
        <p:nvSpPr>
          <p:cNvPr id="28" name="Freccia bidirezionale orizzontale 27"/>
          <p:cNvSpPr/>
          <p:nvPr/>
        </p:nvSpPr>
        <p:spPr>
          <a:xfrm>
            <a:off x="6660232" y="404664"/>
            <a:ext cx="504056" cy="144016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996952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62880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CasellaDiTesto 29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  <a:r>
              <a:rPr lang="it-IT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i="1" dirty="0" smtClean="0"/>
              <a:t>Richiesta per la connessione diretta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</a:t>
            </a:r>
            <a:endParaRPr lang="it-IT" dirty="0"/>
          </a:p>
        </p:txBody>
      </p:sp>
      <p:sp>
        <p:nvSpPr>
          <p:cNvPr id="5" name="Figura a mano libera 4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" name="Figura a mano libera 5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000" y="46548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Figura a mano libera 16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HFS</a:t>
            </a:r>
            <a:endParaRPr lang="it-IT" dirty="0"/>
          </a:p>
        </p:txBody>
      </p:sp>
      <p:sp>
        <p:nvSpPr>
          <p:cNvPr id="19" name="Cilindro 18"/>
          <p:cNvSpPr/>
          <p:nvPr/>
        </p:nvSpPr>
        <p:spPr>
          <a:xfrm>
            <a:off x="7380312" y="1268760"/>
            <a:ext cx="1440160" cy="1296144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DB-PAIR</a:t>
            </a:r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MongoDB</a:t>
            </a:r>
            <a:r>
              <a:rPr lang="it-IT" dirty="0" smtClean="0"/>
              <a:t>)</a:t>
            </a:r>
          </a:p>
          <a:p>
            <a:pPr algn="ctr"/>
            <a:endParaRPr lang="it-IT" dirty="0"/>
          </a:p>
        </p:txBody>
      </p:sp>
      <p:sp>
        <p:nvSpPr>
          <p:cNvPr id="24" name="Callout 9 23"/>
          <p:cNvSpPr/>
          <p:nvPr/>
        </p:nvSpPr>
        <p:spPr>
          <a:xfrm>
            <a:off x="7308304" y="332656"/>
            <a:ext cx="1584176" cy="720080"/>
          </a:xfrm>
          <a:prstGeom prst="callout1">
            <a:avLst>
              <a:gd name="adj1" fmla="val 104637"/>
              <a:gd name="adj2" fmla="val 49388"/>
              <a:gd name="adj3" fmla="val 129231"/>
              <a:gd name="adj4" fmla="val 494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High Precision user’s position</a:t>
            </a:r>
            <a:endParaRPr lang="it-IT" sz="1400" dirty="0"/>
          </a:p>
        </p:txBody>
      </p:sp>
      <p:cxnSp>
        <p:nvCxnSpPr>
          <p:cNvPr id="25" name="Connettore 1 24"/>
          <p:cNvCxnSpPr>
            <a:stCxn id="9" idx="3"/>
            <a:endCxn id="10" idx="1"/>
          </p:cNvCxnSpPr>
          <p:nvPr/>
        </p:nvCxnSpPr>
        <p:spPr>
          <a:xfrm>
            <a:off x="1614736" y="5262736"/>
            <a:ext cx="5693264" cy="166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 flipV="1">
            <a:off x="7164288" y="476672"/>
            <a:ext cx="0" cy="288032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4716016" y="3356992"/>
            <a:ext cx="24482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V="1">
            <a:off x="4716016" y="3356992"/>
            <a:ext cx="0" cy="18722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Callout 1 34"/>
          <p:cNvSpPr/>
          <p:nvPr/>
        </p:nvSpPr>
        <p:spPr>
          <a:xfrm>
            <a:off x="5004048" y="3645024"/>
            <a:ext cx="2088232" cy="864096"/>
          </a:xfrm>
          <a:prstGeom prst="borderCallout1">
            <a:avLst>
              <a:gd name="adj1" fmla="val 110752"/>
              <a:gd name="adj2" fmla="val 46878"/>
              <a:gd name="adj3" fmla="val 184956"/>
              <a:gd name="adj4" fmla="val 2419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Spedizione coordinate (x,y,z) criptate con private KEY con TOCKEN di pairing</a:t>
            </a:r>
            <a:r>
              <a:rPr lang="it-IT" sz="1200" dirty="0"/>
              <a:t> </a:t>
            </a:r>
            <a:r>
              <a:rPr lang="it-IT" sz="1200" dirty="0" smtClean="0"/>
              <a:t>e ID utente tramite REST/WS (SOAP) SSL</a:t>
            </a:r>
            <a:endParaRPr lang="it-IT" sz="1200" dirty="0"/>
          </a:p>
        </p:txBody>
      </p:sp>
      <p:cxnSp>
        <p:nvCxnSpPr>
          <p:cNvPr id="39" name="Connettore 1 38"/>
          <p:cNvCxnSpPr/>
          <p:nvPr/>
        </p:nvCxnSpPr>
        <p:spPr>
          <a:xfrm>
            <a:off x="6732240" y="476672"/>
            <a:ext cx="43204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Callout 9 43"/>
          <p:cNvSpPr/>
          <p:nvPr/>
        </p:nvSpPr>
        <p:spPr>
          <a:xfrm>
            <a:off x="5292080" y="2420888"/>
            <a:ext cx="1584176" cy="720080"/>
          </a:xfrm>
          <a:prstGeom prst="callout1">
            <a:avLst>
              <a:gd name="adj1" fmla="val 50560"/>
              <a:gd name="adj2" fmla="val 105130"/>
              <a:gd name="adj3" fmla="val 19235"/>
              <a:gd name="adj4" fmla="val 1108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Creazione di LONG </a:t>
            </a:r>
            <a:r>
              <a:rPr lang="it-IT" sz="1200" dirty="0" smtClean="0">
                <a:solidFill>
                  <a:schemeClr val="tx1"/>
                </a:solidFill>
              </a:rPr>
              <a:t>POLLING </a:t>
            </a:r>
            <a:r>
              <a:rPr lang="it-IT" sz="1200" dirty="0" smtClean="0">
                <a:solidFill>
                  <a:schemeClr val="tx1"/>
                </a:solidFill>
              </a:rPr>
              <a:t>connection</a:t>
            </a:r>
            <a:endParaRPr lang="it-IT" sz="1200" dirty="0"/>
          </a:p>
        </p:txBody>
      </p:sp>
      <p:sp>
        <p:nvSpPr>
          <p:cNvPr id="45" name="Callout 1 44"/>
          <p:cNvSpPr/>
          <p:nvPr/>
        </p:nvSpPr>
        <p:spPr>
          <a:xfrm>
            <a:off x="4716016" y="5517232"/>
            <a:ext cx="2448272" cy="504056"/>
          </a:xfrm>
          <a:prstGeom prst="borderCallout1">
            <a:avLst>
              <a:gd name="adj1" fmla="val -11286"/>
              <a:gd name="adj2" fmla="val 49303"/>
              <a:gd name="adj3" fmla="val -51520"/>
              <a:gd name="adj4" fmla="val 31901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Ricezione delle coordinate di avversario</a:t>
            </a:r>
            <a:endParaRPr lang="it-IT" sz="1200" dirty="0"/>
          </a:p>
        </p:txBody>
      </p:sp>
      <p:sp>
        <p:nvSpPr>
          <p:cNvPr id="50" name="Callout 1 49"/>
          <p:cNvSpPr/>
          <p:nvPr/>
        </p:nvSpPr>
        <p:spPr>
          <a:xfrm>
            <a:off x="1691680" y="5589240"/>
            <a:ext cx="2448272" cy="504056"/>
          </a:xfrm>
          <a:prstGeom prst="borderCallout1">
            <a:avLst>
              <a:gd name="adj1" fmla="val -11286"/>
              <a:gd name="adj2" fmla="val 49303"/>
              <a:gd name="adj3" fmla="val -66723"/>
              <a:gd name="adj4" fmla="val 27005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Ricezione delle coordinate di avversario</a:t>
            </a:r>
            <a:endParaRPr lang="it-IT" sz="1200" dirty="0"/>
          </a:p>
        </p:txBody>
      </p:sp>
      <p:sp>
        <p:nvSpPr>
          <p:cNvPr id="53" name="Callout 9 52"/>
          <p:cNvSpPr/>
          <p:nvPr/>
        </p:nvSpPr>
        <p:spPr>
          <a:xfrm>
            <a:off x="7308304" y="2996952"/>
            <a:ext cx="1584176" cy="720080"/>
          </a:xfrm>
          <a:prstGeom prst="callout1">
            <a:avLst>
              <a:gd name="adj1" fmla="val -4208"/>
              <a:gd name="adj2" fmla="val 48638"/>
              <a:gd name="adj3" fmla="val -42282"/>
              <a:gd name="adj4" fmla="val 614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Se scade il valore “durata” – record si elimina</a:t>
            </a:r>
            <a:endParaRPr lang="it-IT" sz="1200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8864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2492896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Freccia bidirezionale verticale 31"/>
          <p:cNvSpPr/>
          <p:nvPr/>
        </p:nvSpPr>
        <p:spPr>
          <a:xfrm>
            <a:off x="7020272" y="1484784"/>
            <a:ext cx="288032" cy="1000128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bidirezionale verticale 35"/>
          <p:cNvSpPr/>
          <p:nvPr/>
        </p:nvSpPr>
        <p:spPr>
          <a:xfrm>
            <a:off x="4572000" y="3789040"/>
            <a:ext cx="288032" cy="1000128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  <a:r>
              <a:rPr lang="it-IT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i="1" dirty="0" smtClean="0"/>
              <a:t>Richiesta per la connessione diretta</a:t>
            </a:r>
            <a:endParaRPr lang="it-IT" i="1" dirty="0"/>
          </a:p>
        </p:txBody>
      </p:sp>
      <p:sp>
        <p:nvSpPr>
          <p:cNvPr id="33" name="Callout 1 32"/>
          <p:cNvSpPr/>
          <p:nvPr/>
        </p:nvSpPr>
        <p:spPr>
          <a:xfrm>
            <a:off x="1763688" y="3645024"/>
            <a:ext cx="2088232" cy="864096"/>
          </a:xfrm>
          <a:prstGeom prst="borderCallout1">
            <a:avLst>
              <a:gd name="adj1" fmla="val 110752"/>
              <a:gd name="adj2" fmla="val 46878"/>
              <a:gd name="adj3" fmla="val 188648"/>
              <a:gd name="adj4" fmla="val 28626"/>
            </a:avLst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Spedizione coordinate (x,y,z) criptate con private KEY con TOCKEN di pairing e ID utente tramite REST/WS (SOAP) SSL</a:t>
            </a:r>
            <a:endParaRPr lang="it-I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</a:t>
            </a:r>
            <a:endParaRPr lang="it-IT" dirty="0"/>
          </a:p>
        </p:txBody>
      </p:sp>
      <p:sp>
        <p:nvSpPr>
          <p:cNvPr id="5" name="Figura a mano libera 4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" name="Figura a mano libera 5"/>
          <p:cNvSpPr/>
          <p:nvPr/>
        </p:nvSpPr>
        <p:spPr>
          <a:xfrm>
            <a:off x="5148064" y="692696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000" y="46548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igura a mano libera 9"/>
          <p:cNvSpPr/>
          <p:nvPr/>
        </p:nvSpPr>
        <p:spPr>
          <a:xfrm>
            <a:off x="4211960" y="764704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HFS</a:t>
            </a:r>
            <a:endParaRPr lang="it-IT" dirty="0"/>
          </a:p>
        </p:txBody>
      </p:sp>
      <p:sp>
        <p:nvSpPr>
          <p:cNvPr id="11" name="Cilindro 10"/>
          <p:cNvSpPr/>
          <p:nvPr/>
        </p:nvSpPr>
        <p:spPr>
          <a:xfrm>
            <a:off x="7380312" y="1268760"/>
            <a:ext cx="1440160" cy="1296144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DB-PAIR</a:t>
            </a:r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MongoDB</a:t>
            </a:r>
            <a:r>
              <a:rPr lang="it-IT" dirty="0" smtClean="0"/>
              <a:t>)</a:t>
            </a:r>
          </a:p>
          <a:p>
            <a:pPr algn="ctr"/>
            <a:endParaRPr lang="it-IT" dirty="0"/>
          </a:p>
        </p:txBody>
      </p:sp>
      <p:sp>
        <p:nvSpPr>
          <p:cNvPr id="12" name="Callout 9 11"/>
          <p:cNvSpPr/>
          <p:nvPr/>
        </p:nvSpPr>
        <p:spPr>
          <a:xfrm>
            <a:off x="7308304" y="332656"/>
            <a:ext cx="1584176" cy="720080"/>
          </a:xfrm>
          <a:prstGeom prst="callout1">
            <a:avLst>
              <a:gd name="adj1" fmla="val 104637"/>
              <a:gd name="adj2" fmla="val 49388"/>
              <a:gd name="adj3" fmla="val 129231"/>
              <a:gd name="adj4" fmla="val 494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High Precision user’s position</a:t>
            </a:r>
            <a:endParaRPr lang="it-IT" sz="1400" dirty="0"/>
          </a:p>
        </p:txBody>
      </p:sp>
      <p:cxnSp>
        <p:nvCxnSpPr>
          <p:cNvPr id="13" name="Connettore 1 12"/>
          <p:cNvCxnSpPr>
            <a:stCxn id="8" idx="3"/>
            <a:endCxn id="9" idx="1"/>
          </p:cNvCxnSpPr>
          <p:nvPr/>
        </p:nvCxnSpPr>
        <p:spPr>
          <a:xfrm>
            <a:off x="1614736" y="5262736"/>
            <a:ext cx="5693264" cy="166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V="1">
            <a:off x="7164288" y="1268760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allout 1 14"/>
          <p:cNvSpPr/>
          <p:nvPr/>
        </p:nvSpPr>
        <p:spPr>
          <a:xfrm>
            <a:off x="1763688" y="3645024"/>
            <a:ext cx="2088232" cy="864096"/>
          </a:xfrm>
          <a:prstGeom prst="borderCallout1">
            <a:avLst>
              <a:gd name="adj1" fmla="val 110752"/>
              <a:gd name="adj2" fmla="val 46878"/>
              <a:gd name="adj3" fmla="val 188648"/>
              <a:gd name="adj4" fmla="val 28626"/>
            </a:avLst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Spedizione coordinate (x,y,z) criptate con private KEY con TOCKEN di pairing e ID utente tramite REST/WS (SOAP) SSL</a:t>
            </a:r>
            <a:endParaRPr lang="it-IT" sz="1200" dirty="0"/>
          </a:p>
        </p:txBody>
      </p:sp>
      <p:cxnSp>
        <p:nvCxnSpPr>
          <p:cNvPr id="16" name="Connettore 1 15"/>
          <p:cNvCxnSpPr/>
          <p:nvPr/>
        </p:nvCxnSpPr>
        <p:spPr>
          <a:xfrm>
            <a:off x="4716016" y="3356992"/>
            <a:ext cx="24482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 flipV="1">
            <a:off x="4716016" y="3356992"/>
            <a:ext cx="0" cy="18722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Callout 1 17"/>
          <p:cNvSpPr/>
          <p:nvPr/>
        </p:nvSpPr>
        <p:spPr>
          <a:xfrm>
            <a:off x="5004048" y="3645024"/>
            <a:ext cx="2088232" cy="864096"/>
          </a:xfrm>
          <a:prstGeom prst="borderCallout1">
            <a:avLst>
              <a:gd name="adj1" fmla="val 110752"/>
              <a:gd name="adj2" fmla="val 46878"/>
              <a:gd name="adj3" fmla="val 184956"/>
              <a:gd name="adj4" fmla="val 24194"/>
            </a:avLst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Spedizione coordinate (x,y,z) criptate con private KEY con TOCKEN di pairing e ID utente tramite REST/WS (SOAP) SSL</a:t>
            </a:r>
            <a:endParaRPr lang="it-IT" sz="1200" dirty="0"/>
          </a:p>
        </p:txBody>
      </p:sp>
      <p:sp>
        <p:nvSpPr>
          <p:cNvPr id="20" name="Callout 9 19"/>
          <p:cNvSpPr/>
          <p:nvPr/>
        </p:nvSpPr>
        <p:spPr>
          <a:xfrm>
            <a:off x="5292080" y="2420888"/>
            <a:ext cx="1584176" cy="720080"/>
          </a:xfrm>
          <a:prstGeom prst="callout1">
            <a:avLst>
              <a:gd name="adj1" fmla="val 50560"/>
              <a:gd name="adj2" fmla="val 105130"/>
              <a:gd name="adj3" fmla="val 19235"/>
              <a:gd name="adj4" fmla="val 1108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Creazione di LONG </a:t>
            </a:r>
            <a:r>
              <a:rPr lang="it-IT" sz="1400" dirty="0" smtClean="0">
                <a:solidFill>
                  <a:schemeClr val="tx1"/>
                </a:solidFill>
              </a:rPr>
              <a:t>POLLING </a:t>
            </a:r>
            <a:r>
              <a:rPr lang="it-IT" sz="1400" dirty="0" smtClean="0">
                <a:solidFill>
                  <a:schemeClr val="tx1"/>
                </a:solidFill>
              </a:rPr>
              <a:t>connection</a:t>
            </a:r>
            <a:endParaRPr lang="it-IT" sz="1400" dirty="0"/>
          </a:p>
        </p:txBody>
      </p:sp>
      <p:sp>
        <p:nvSpPr>
          <p:cNvPr id="21" name="Callout 1 20"/>
          <p:cNvSpPr/>
          <p:nvPr/>
        </p:nvSpPr>
        <p:spPr>
          <a:xfrm>
            <a:off x="4716016" y="5517232"/>
            <a:ext cx="2448272" cy="504056"/>
          </a:xfrm>
          <a:prstGeom prst="borderCallout1">
            <a:avLst>
              <a:gd name="adj1" fmla="val -11286"/>
              <a:gd name="adj2" fmla="val 49303"/>
              <a:gd name="adj3" fmla="val -51520"/>
              <a:gd name="adj4" fmla="val 31901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Ricezione delle coordinate di avversario</a:t>
            </a:r>
            <a:endParaRPr lang="it-IT" sz="1200" dirty="0"/>
          </a:p>
        </p:txBody>
      </p:sp>
      <p:sp>
        <p:nvSpPr>
          <p:cNvPr id="22" name="Callout 1 21"/>
          <p:cNvSpPr/>
          <p:nvPr/>
        </p:nvSpPr>
        <p:spPr>
          <a:xfrm>
            <a:off x="1691680" y="5589240"/>
            <a:ext cx="2448272" cy="504056"/>
          </a:xfrm>
          <a:prstGeom prst="borderCallout1">
            <a:avLst>
              <a:gd name="adj1" fmla="val -11286"/>
              <a:gd name="adj2" fmla="val 49303"/>
              <a:gd name="adj3" fmla="val -66723"/>
              <a:gd name="adj4" fmla="val 27005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Ricezione delle coordinate di avversario</a:t>
            </a:r>
            <a:endParaRPr lang="it-IT" sz="1200" dirty="0"/>
          </a:p>
        </p:txBody>
      </p:sp>
      <p:sp>
        <p:nvSpPr>
          <p:cNvPr id="23" name="Callout 9 22"/>
          <p:cNvSpPr/>
          <p:nvPr/>
        </p:nvSpPr>
        <p:spPr>
          <a:xfrm>
            <a:off x="7308304" y="2996952"/>
            <a:ext cx="1584176" cy="720080"/>
          </a:xfrm>
          <a:prstGeom prst="callout1">
            <a:avLst>
              <a:gd name="adj1" fmla="val -4208"/>
              <a:gd name="adj2" fmla="val 48638"/>
              <a:gd name="adj3" fmla="val -42282"/>
              <a:gd name="adj4" fmla="val 614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Se scade il valore “durata” – record si elimina</a:t>
            </a:r>
            <a:endParaRPr lang="it-IT" sz="14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2492896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Freccia bidirezionale verticale 24"/>
          <p:cNvSpPr/>
          <p:nvPr/>
        </p:nvSpPr>
        <p:spPr>
          <a:xfrm>
            <a:off x="7020272" y="1484784"/>
            <a:ext cx="288032" cy="1000128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bidirezionale verticale 25"/>
          <p:cNvSpPr/>
          <p:nvPr/>
        </p:nvSpPr>
        <p:spPr>
          <a:xfrm>
            <a:off x="4572000" y="3789040"/>
            <a:ext cx="288032" cy="1000128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Figura a mano libera 49"/>
          <p:cNvSpPr/>
          <p:nvPr/>
        </p:nvSpPr>
        <p:spPr>
          <a:xfrm>
            <a:off x="4355976" y="548680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HFS</a:t>
            </a:r>
            <a:endParaRPr lang="it-IT" dirty="0"/>
          </a:p>
        </p:txBody>
      </p:sp>
      <p:sp>
        <p:nvSpPr>
          <p:cNvPr id="51" name="Figura a mano libera 50"/>
          <p:cNvSpPr/>
          <p:nvPr/>
        </p:nvSpPr>
        <p:spPr>
          <a:xfrm>
            <a:off x="449999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HFS n</a:t>
            </a:r>
            <a:endParaRPr lang="it-IT" dirty="0"/>
          </a:p>
        </p:txBody>
      </p:sp>
      <p:sp>
        <p:nvSpPr>
          <p:cNvPr id="52" name="Rombo 51"/>
          <p:cNvSpPr/>
          <p:nvPr/>
        </p:nvSpPr>
        <p:spPr>
          <a:xfrm>
            <a:off x="6804248" y="332656"/>
            <a:ext cx="720080" cy="792088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llout 1 54"/>
          <p:cNvSpPr/>
          <p:nvPr/>
        </p:nvSpPr>
        <p:spPr>
          <a:xfrm>
            <a:off x="539552" y="836712"/>
            <a:ext cx="2160240" cy="1152128"/>
          </a:xfrm>
          <a:prstGeom prst="borderCallout1">
            <a:avLst>
              <a:gd name="adj1" fmla="val 23199"/>
              <a:gd name="adj2" fmla="val 151578"/>
              <a:gd name="adj3" fmla="val 22841"/>
              <a:gd name="adj4" fmla="val 103497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Per aumentare performance si potrebbe introdurre un balancer con le numerose istanze HSF 1..n </a:t>
            </a:r>
            <a:endParaRPr lang="it-IT" sz="12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  <a:r>
              <a:rPr lang="it-IT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i="1" dirty="0" smtClean="0"/>
              <a:t>Richiesta per la connessione diretta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     CBS</a:t>
            </a:r>
            <a:endParaRPr lang="it-IT" dirty="0"/>
          </a:p>
        </p:txBody>
      </p:sp>
      <p:sp>
        <p:nvSpPr>
          <p:cNvPr id="5" name="Figura a mano libera 4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" name="Figura a mano libera 5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Figura a mano libera 6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it-IT" i="1" dirty="0" smtClean="0"/>
              <a:t>Richiesta per la connessione indiretta</a:t>
            </a:r>
            <a:endParaRPr lang="it-IT" i="1" dirty="0"/>
          </a:p>
        </p:txBody>
      </p:sp>
      <p:sp>
        <p:nvSpPr>
          <p:cNvPr id="9" name="Callout 9 8"/>
          <p:cNvSpPr/>
          <p:nvPr/>
        </p:nvSpPr>
        <p:spPr>
          <a:xfrm>
            <a:off x="539552" y="1412776"/>
            <a:ext cx="1584176" cy="576064"/>
          </a:xfrm>
          <a:prstGeom prst="callout1">
            <a:avLst>
              <a:gd name="adj1" fmla="val 112883"/>
              <a:gd name="adj2" fmla="val 49388"/>
              <a:gd name="adj3" fmla="val 145723"/>
              <a:gd name="adj4" fmla="val 254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Users Registry + Dati Operativi</a:t>
            </a:r>
            <a:endParaRPr lang="it-IT" sz="1400" dirty="0"/>
          </a:p>
        </p:txBody>
      </p:sp>
      <p:cxnSp>
        <p:nvCxnSpPr>
          <p:cNvPr id="10" name="Connettore 1 9"/>
          <p:cNvCxnSpPr/>
          <p:nvPr/>
        </p:nvCxnSpPr>
        <p:spPr>
          <a:xfrm>
            <a:off x="1691680" y="5229200"/>
            <a:ext cx="23762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V="1">
            <a:off x="4067944" y="3140968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llout 1 13"/>
          <p:cNvSpPr/>
          <p:nvPr/>
        </p:nvSpPr>
        <p:spPr>
          <a:xfrm>
            <a:off x="1619672" y="3717032"/>
            <a:ext cx="2088232" cy="792088"/>
          </a:xfrm>
          <a:prstGeom prst="borderCallout1">
            <a:avLst>
              <a:gd name="adj1" fmla="val 110752"/>
              <a:gd name="adj2" fmla="val 46878"/>
              <a:gd name="adj3" fmla="val 189891"/>
              <a:gd name="adj4" fmla="val 30731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Richiesta  di una connessione con ID  recipiente (fisso)</a:t>
            </a:r>
          </a:p>
          <a:p>
            <a:pPr algn="ctr"/>
            <a:r>
              <a:rPr lang="it-IT" sz="1200" dirty="0" smtClean="0"/>
              <a:t> REST/WS (SOAP)</a:t>
            </a:r>
          </a:p>
          <a:p>
            <a:pPr algn="ctr"/>
            <a:r>
              <a:rPr lang="it-IT" sz="1200" dirty="0" smtClean="0"/>
              <a:t>Con SSL</a:t>
            </a:r>
            <a:endParaRPr lang="it-IT" sz="1200" dirty="0"/>
          </a:p>
        </p:txBody>
      </p:sp>
      <p:sp>
        <p:nvSpPr>
          <p:cNvPr id="15" name="Callout 1 14"/>
          <p:cNvSpPr/>
          <p:nvPr/>
        </p:nvSpPr>
        <p:spPr>
          <a:xfrm>
            <a:off x="5004048" y="4437112"/>
            <a:ext cx="1656184" cy="720080"/>
          </a:xfrm>
          <a:prstGeom prst="borderCallout1">
            <a:avLst>
              <a:gd name="adj1" fmla="val 59628"/>
              <a:gd name="adj2" fmla="val 103523"/>
              <a:gd name="adj3" fmla="val 134241"/>
              <a:gd name="adj4" fmla="val 1351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Posizione fissa già impostata nel profilo </a:t>
            </a:r>
            <a:endParaRPr lang="it-IT" sz="12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581128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360" y="5013176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ilindro 17"/>
          <p:cNvSpPr/>
          <p:nvPr/>
        </p:nvSpPr>
        <p:spPr>
          <a:xfrm>
            <a:off x="179512" y="2276872"/>
            <a:ext cx="1440160" cy="1296144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DB-AOP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     CBS</a:t>
            </a:r>
            <a:endParaRPr lang="it-IT" dirty="0"/>
          </a:p>
        </p:txBody>
      </p:sp>
      <p:sp>
        <p:nvSpPr>
          <p:cNvPr id="5" name="Figura a mano libera 4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" name="Callout 9 8"/>
          <p:cNvSpPr/>
          <p:nvPr/>
        </p:nvSpPr>
        <p:spPr>
          <a:xfrm>
            <a:off x="539552" y="1412776"/>
            <a:ext cx="1584176" cy="576064"/>
          </a:xfrm>
          <a:prstGeom prst="callout1">
            <a:avLst>
              <a:gd name="adj1" fmla="val 112883"/>
              <a:gd name="adj2" fmla="val 49388"/>
              <a:gd name="adj3" fmla="val 145723"/>
              <a:gd name="adj4" fmla="val 254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Users Registry + Dati Operativi</a:t>
            </a:r>
            <a:endParaRPr lang="it-IT" sz="14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581128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360" y="5013176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Cilindro 16"/>
          <p:cNvSpPr/>
          <p:nvPr/>
        </p:nvSpPr>
        <p:spPr>
          <a:xfrm>
            <a:off x="7236296" y="1916832"/>
            <a:ext cx="1440160" cy="1296144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DB-G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sp>
        <p:nvSpPr>
          <p:cNvPr id="18" name="Figura a mano libera 17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/>
              <a:t> LFS</a:t>
            </a:r>
            <a:endParaRPr lang="it-IT" dirty="0"/>
          </a:p>
        </p:txBody>
      </p:sp>
      <p:sp>
        <p:nvSpPr>
          <p:cNvPr id="21" name="Callout 1 20"/>
          <p:cNvSpPr/>
          <p:nvPr/>
        </p:nvSpPr>
        <p:spPr>
          <a:xfrm>
            <a:off x="5796136" y="2348880"/>
            <a:ext cx="1296144" cy="792088"/>
          </a:xfrm>
          <a:prstGeom prst="borderCallout1">
            <a:avLst>
              <a:gd name="adj1" fmla="val -12556"/>
              <a:gd name="adj2" fmla="val 39028"/>
              <a:gd name="adj3" fmla="val -34996"/>
              <a:gd name="adj4" fmla="val 344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Recupera la posizione di recipiente (x,y,z) </a:t>
            </a:r>
            <a:endParaRPr lang="it-IT" sz="1200" dirty="0"/>
          </a:p>
        </p:txBody>
      </p:sp>
      <p:sp>
        <p:nvSpPr>
          <p:cNvPr id="22" name="Cilindro 21"/>
          <p:cNvSpPr/>
          <p:nvPr/>
        </p:nvSpPr>
        <p:spPr>
          <a:xfrm>
            <a:off x="179512" y="2276872"/>
            <a:ext cx="1440160" cy="1296144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DB-AOP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sp>
        <p:nvSpPr>
          <p:cNvPr id="23" name="Callout 1 22"/>
          <p:cNvSpPr/>
          <p:nvPr/>
        </p:nvSpPr>
        <p:spPr>
          <a:xfrm>
            <a:off x="4211960" y="3356992"/>
            <a:ext cx="4608512" cy="1296144"/>
          </a:xfrm>
          <a:prstGeom prst="borderCallout1">
            <a:avLst>
              <a:gd name="adj1" fmla="val -23553"/>
              <a:gd name="adj2" fmla="val 45"/>
              <a:gd name="adj3" fmla="val -7965"/>
              <a:gd name="adj4" fmla="val 50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it-IT" sz="1200" dirty="0" smtClean="0"/>
              <a:t>  Genera un TOCKEN “pairing” e spedisce al Google/Apple/Microsoft  una richiesta di inviare al richiedente un messaggio che contiene TOCKEN  “pairing”, private KEY e richiesta di stabilire una connessione con HFS.</a:t>
            </a:r>
          </a:p>
          <a:p>
            <a:pPr>
              <a:buFont typeface="Arial" pitchFamily="34" charset="0"/>
              <a:buChar char="•"/>
            </a:pPr>
            <a:r>
              <a:rPr lang="it-IT" sz="1200" dirty="0" smtClean="0"/>
              <a:t>  Si crea un record nel DB-PAIR  con univoco TOCKEN “pairing”  che contiene ID  richiedente + ID recipiente + posizione (x,y,z)  (inizialmente da LFS) entrambi + massima durata di connessione.</a:t>
            </a:r>
            <a:endParaRPr lang="it-IT" sz="1200" dirty="0"/>
          </a:p>
        </p:txBody>
      </p:sp>
      <p:sp>
        <p:nvSpPr>
          <p:cNvPr id="27" name="Figura a mano libera 26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HFS</a:t>
            </a:r>
            <a:endParaRPr lang="it-IT" dirty="0"/>
          </a:p>
        </p:txBody>
      </p:sp>
      <p:sp>
        <p:nvSpPr>
          <p:cNvPr id="28" name="Cilindro 27"/>
          <p:cNvSpPr/>
          <p:nvPr/>
        </p:nvSpPr>
        <p:spPr>
          <a:xfrm>
            <a:off x="7236296" y="476672"/>
            <a:ext cx="1440160" cy="1296144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DB-PAIR</a:t>
            </a:r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MongoDB</a:t>
            </a:r>
            <a:r>
              <a:rPr lang="it-IT" dirty="0" smtClean="0"/>
              <a:t>)</a:t>
            </a:r>
          </a:p>
          <a:p>
            <a:pPr algn="ctr"/>
            <a:endParaRPr lang="it-IT" dirty="0"/>
          </a:p>
        </p:txBody>
      </p:sp>
      <p:cxnSp>
        <p:nvCxnSpPr>
          <p:cNvPr id="30" name="Connettore 2 29"/>
          <p:cNvCxnSpPr/>
          <p:nvPr/>
        </p:nvCxnSpPr>
        <p:spPr>
          <a:xfrm flipV="1">
            <a:off x="4644008" y="14847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162880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Connettore 1 31"/>
          <p:cNvCxnSpPr/>
          <p:nvPr/>
        </p:nvCxnSpPr>
        <p:spPr>
          <a:xfrm>
            <a:off x="5220072" y="2492896"/>
            <a:ext cx="21602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5436096" y="220486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162880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Fumetto 4 34"/>
          <p:cNvSpPr/>
          <p:nvPr/>
        </p:nvSpPr>
        <p:spPr>
          <a:xfrm>
            <a:off x="1475656" y="4005064"/>
            <a:ext cx="2664296" cy="13681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Google/Apple/Microsoft</a:t>
            </a:r>
            <a:endParaRPr lang="it-IT" dirty="0"/>
          </a:p>
        </p:txBody>
      </p:sp>
      <p:sp>
        <p:nvSpPr>
          <p:cNvPr id="36" name="Freccia a sinistra 35"/>
          <p:cNvSpPr/>
          <p:nvPr/>
        </p:nvSpPr>
        <p:spPr>
          <a:xfrm>
            <a:off x="1979712" y="5589240"/>
            <a:ext cx="72008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in giù 36"/>
          <p:cNvSpPr/>
          <p:nvPr/>
        </p:nvSpPr>
        <p:spPr>
          <a:xfrm>
            <a:off x="3779912" y="3212976"/>
            <a:ext cx="216024" cy="64807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2564904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Freccia bidirezionale orizzontale 38"/>
          <p:cNvSpPr/>
          <p:nvPr/>
        </p:nvSpPr>
        <p:spPr>
          <a:xfrm>
            <a:off x="1763688" y="3284984"/>
            <a:ext cx="432048" cy="144016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reccia bidirezionale orizzontale 39"/>
          <p:cNvSpPr/>
          <p:nvPr/>
        </p:nvSpPr>
        <p:spPr>
          <a:xfrm>
            <a:off x="6660232" y="404664"/>
            <a:ext cx="504056" cy="144016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Freccia bidirezionale orizzontale 40"/>
          <p:cNvSpPr/>
          <p:nvPr/>
        </p:nvSpPr>
        <p:spPr>
          <a:xfrm>
            <a:off x="6660232" y="1916832"/>
            <a:ext cx="504056" cy="14401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it-IT" i="1" dirty="0" smtClean="0"/>
              <a:t>Richiesta per la connessione indiretta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igura a mano libera 28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</a:t>
            </a:r>
            <a:endParaRPr lang="it-IT" dirty="0"/>
          </a:p>
        </p:txBody>
      </p:sp>
      <p:sp>
        <p:nvSpPr>
          <p:cNvPr id="30" name="Figura a mano libera 29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31" name="Figura a mano libera 30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Figura a mano libera 34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HFS</a:t>
            </a:r>
            <a:endParaRPr lang="it-IT" dirty="0"/>
          </a:p>
        </p:txBody>
      </p:sp>
      <p:sp>
        <p:nvSpPr>
          <p:cNvPr id="36" name="Cilindro 35"/>
          <p:cNvSpPr/>
          <p:nvPr/>
        </p:nvSpPr>
        <p:spPr>
          <a:xfrm>
            <a:off x="7308304" y="332656"/>
            <a:ext cx="1440160" cy="1296144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DB-PAIR</a:t>
            </a:r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MongoDB</a:t>
            </a:r>
            <a:r>
              <a:rPr lang="it-IT" dirty="0" smtClean="0"/>
              <a:t>)</a:t>
            </a:r>
          </a:p>
          <a:p>
            <a:pPr algn="ctr"/>
            <a:endParaRPr lang="it-IT" dirty="0"/>
          </a:p>
        </p:txBody>
      </p:sp>
      <p:cxnSp>
        <p:nvCxnSpPr>
          <p:cNvPr id="38" name="Connettore 1 37"/>
          <p:cNvCxnSpPr/>
          <p:nvPr/>
        </p:nvCxnSpPr>
        <p:spPr>
          <a:xfrm>
            <a:off x="1691680" y="5229200"/>
            <a:ext cx="3024336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 flipV="1">
            <a:off x="6372200" y="1484784"/>
            <a:ext cx="0" cy="18722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Callout 1 39"/>
          <p:cNvSpPr/>
          <p:nvPr/>
        </p:nvSpPr>
        <p:spPr>
          <a:xfrm>
            <a:off x="1763688" y="3645024"/>
            <a:ext cx="2088232" cy="864096"/>
          </a:xfrm>
          <a:prstGeom prst="borderCallout1">
            <a:avLst>
              <a:gd name="adj1" fmla="val 110752"/>
              <a:gd name="adj2" fmla="val 46878"/>
              <a:gd name="adj3" fmla="val 184956"/>
              <a:gd name="adj4" fmla="val 27607"/>
            </a:avLst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Spedizione coordinate (x,y,z) con TOCKEN di pairing</a:t>
            </a:r>
            <a:r>
              <a:rPr lang="it-IT" sz="1200" dirty="0"/>
              <a:t> </a:t>
            </a:r>
            <a:r>
              <a:rPr lang="it-IT" sz="1200" dirty="0" smtClean="0"/>
              <a:t>e ID utente tramite REST/WS (SOAP) con SSL</a:t>
            </a:r>
            <a:endParaRPr lang="it-IT" sz="1200" dirty="0"/>
          </a:p>
        </p:txBody>
      </p:sp>
      <p:cxnSp>
        <p:nvCxnSpPr>
          <p:cNvPr id="41" name="Connettore 1 40"/>
          <p:cNvCxnSpPr/>
          <p:nvPr/>
        </p:nvCxnSpPr>
        <p:spPr>
          <a:xfrm>
            <a:off x="4716016" y="3356992"/>
            <a:ext cx="16561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V="1">
            <a:off x="4716016" y="3356992"/>
            <a:ext cx="0" cy="18722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6732240" y="692696"/>
            <a:ext cx="288032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Callout 9 44"/>
          <p:cNvSpPr/>
          <p:nvPr/>
        </p:nvSpPr>
        <p:spPr>
          <a:xfrm>
            <a:off x="4067944" y="2708920"/>
            <a:ext cx="1728192" cy="576064"/>
          </a:xfrm>
          <a:prstGeom prst="callout1">
            <a:avLst>
              <a:gd name="adj1" fmla="val 50560"/>
              <a:gd name="adj2" fmla="val 111842"/>
              <a:gd name="adj3" fmla="val 50612"/>
              <a:gd name="adj4" fmla="val 13096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Creazione di LONG </a:t>
            </a:r>
            <a:r>
              <a:rPr lang="it-IT" sz="1400" dirty="0" smtClean="0">
                <a:solidFill>
                  <a:schemeClr val="tx1"/>
                </a:solidFill>
              </a:rPr>
              <a:t>POLLING </a:t>
            </a:r>
            <a:r>
              <a:rPr lang="it-IT" sz="1400" dirty="0" smtClean="0">
                <a:solidFill>
                  <a:schemeClr val="tx1"/>
                </a:solidFill>
              </a:rPr>
              <a:t>connection</a:t>
            </a:r>
            <a:endParaRPr lang="it-IT" sz="1400" dirty="0"/>
          </a:p>
        </p:txBody>
      </p:sp>
      <p:sp>
        <p:nvSpPr>
          <p:cNvPr id="47" name="Callout 1 46"/>
          <p:cNvSpPr/>
          <p:nvPr/>
        </p:nvSpPr>
        <p:spPr>
          <a:xfrm>
            <a:off x="1691680" y="5589240"/>
            <a:ext cx="2448272" cy="504056"/>
          </a:xfrm>
          <a:prstGeom prst="borderCallout1">
            <a:avLst>
              <a:gd name="adj1" fmla="val -11286"/>
              <a:gd name="adj2" fmla="val 49303"/>
              <a:gd name="adj3" fmla="val -66723"/>
              <a:gd name="adj4" fmla="val 27005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Ricezione delle coordinate di avversario</a:t>
            </a:r>
            <a:endParaRPr lang="it-IT" sz="1200" dirty="0"/>
          </a:p>
        </p:txBody>
      </p:sp>
      <p:sp>
        <p:nvSpPr>
          <p:cNvPr id="48" name="Callout 9 47"/>
          <p:cNvSpPr/>
          <p:nvPr/>
        </p:nvSpPr>
        <p:spPr>
          <a:xfrm>
            <a:off x="7236296" y="2060848"/>
            <a:ext cx="1584176" cy="720080"/>
          </a:xfrm>
          <a:prstGeom prst="callout1">
            <a:avLst>
              <a:gd name="adj1" fmla="val -4208"/>
              <a:gd name="adj2" fmla="val 48638"/>
              <a:gd name="adj3" fmla="val -42282"/>
              <a:gd name="adj4" fmla="val 614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Se scade il valore “durata” – record si elimina</a:t>
            </a:r>
            <a:endParaRPr lang="it-IT" sz="14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1556792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Freccia bidirezionale verticale 50"/>
          <p:cNvSpPr/>
          <p:nvPr/>
        </p:nvSpPr>
        <p:spPr>
          <a:xfrm>
            <a:off x="4572000" y="3789040"/>
            <a:ext cx="288032" cy="1000128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" name="Connettore 1 59"/>
          <p:cNvCxnSpPr/>
          <p:nvPr/>
        </p:nvCxnSpPr>
        <p:spPr>
          <a:xfrm flipV="1">
            <a:off x="6372200" y="1484784"/>
            <a:ext cx="648072" cy="838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 flipV="1">
            <a:off x="7020272" y="692696"/>
            <a:ext cx="0" cy="7920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4581128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5013176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9" name="Connettore 1 68"/>
          <p:cNvCxnSpPr/>
          <p:nvPr/>
        </p:nvCxnSpPr>
        <p:spPr>
          <a:xfrm>
            <a:off x="7092280" y="5229200"/>
            <a:ext cx="20764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V="1">
            <a:off x="7092280" y="548680"/>
            <a:ext cx="0" cy="468052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>
            <a:off x="6732240" y="548680"/>
            <a:ext cx="360040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llout 1 75"/>
          <p:cNvSpPr/>
          <p:nvPr/>
        </p:nvSpPr>
        <p:spPr>
          <a:xfrm>
            <a:off x="4932040" y="5013176"/>
            <a:ext cx="2088232" cy="1080120"/>
          </a:xfrm>
          <a:prstGeom prst="borderCallout1">
            <a:avLst>
              <a:gd name="adj1" fmla="val -8184"/>
              <a:gd name="adj2" fmla="val 53437"/>
              <a:gd name="adj3" fmla="val -75161"/>
              <a:gd name="adj4" fmla="val 101268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Ricezione delle coordinate di avversario o tramite LONG </a:t>
            </a:r>
            <a:r>
              <a:rPr lang="it-IT" sz="1200" dirty="0" smtClean="0">
                <a:solidFill>
                  <a:schemeClr val="tx1"/>
                </a:solidFill>
              </a:rPr>
              <a:t>POLLING </a:t>
            </a:r>
            <a:r>
              <a:rPr lang="it-IT" sz="1200" dirty="0" smtClean="0"/>
              <a:t>connection</a:t>
            </a:r>
            <a:r>
              <a:rPr lang="it-IT" sz="1200" dirty="0" smtClean="0"/>
              <a:t>, oppure REST richieste per necessita</a:t>
            </a:r>
          </a:p>
          <a:p>
            <a:pPr algn="ctr"/>
            <a:r>
              <a:rPr lang="it-IT" sz="1200" dirty="0" smtClean="0"/>
              <a:t>HTTPS</a:t>
            </a:r>
            <a:endParaRPr lang="it-IT" sz="1200" dirty="0"/>
          </a:p>
        </p:txBody>
      </p:sp>
      <p:sp>
        <p:nvSpPr>
          <p:cNvPr id="77" name="Freccia bidirezionale verticale 76"/>
          <p:cNvSpPr/>
          <p:nvPr/>
        </p:nvSpPr>
        <p:spPr>
          <a:xfrm>
            <a:off x="6948264" y="2924944"/>
            <a:ext cx="288032" cy="1000128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it-IT" i="1" dirty="0" smtClean="0"/>
              <a:t>Richiesta per la connessione indiretta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 24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     CBS</a:t>
            </a:r>
            <a:endParaRPr lang="it-IT" dirty="0"/>
          </a:p>
        </p:txBody>
      </p:sp>
      <p:sp>
        <p:nvSpPr>
          <p:cNvPr id="26" name="Figura a mano libera 25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27" name="Figura a mano libera 26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28" name="Figura a mano libera 27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581128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9" name="Connettore 1 38"/>
          <p:cNvCxnSpPr/>
          <p:nvPr/>
        </p:nvCxnSpPr>
        <p:spPr>
          <a:xfrm>
            <a:off x="1691680" y="5229200"/>
            <a:ext cx="2381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 flipV="1">
            <a:off x="4067944" y="3140968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4788024" y="5229200"/>
            <a:ext cx="2309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V="1">
            <a:off x="4788024" y="3140968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Callout 1 50"/>
          <p:cNvSpPr/>
          <p:nvPr/>
        </p:nvSpPr>
        <p:spPr>
          <a:xfrm>
            <a:off x="1763688" y="3789040"/>
            <a:ext cx="1656184" cy="720080"/>
          </a:xfrm>
          <a:prstGeom prst="borderCallout1">
            <a:avLst>
              <a:gd name="adj1" fmla="val 110752"/>
              <a:gd name="adj2" fmla="val 46878"/>
              <a:gd name="adj3" fmla="val 201435"/>
              <a:gd name="adj4" fmla="val 21654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Richiesta tramite REST/WS (SOAP)</a:t>
            </a:r>
          </a:p>
          <a:p>
            <a:pPr algn="ctr"/>
            <a:r>
              <a:rPr lang="it-IT" sz="1200" dirty="0" smtClean="0"/>
              <a:t>SSL</a:t>
            </a:r>
            <a:endParaRPr lang="it-IT" sz="1200" dirty="0"/>
          </a:p>
        </p:txBody>
      </p:sp>
      <p:sp>
        <p:nvSpPr>
          <p:cNvPr id="52" name="Callout 1 51"/>
          <p:cNvSpPr/>
          <p:nvPr/>
        </p:nvSpPr>
        <p:spPr>
          <a:xfrm>
            <a:off x="5076056" y="3717032"/>
            <a:ext cx="1656184" cy="720080"/>
          </a:xfrm>
          <a:prstGeom prst="borderCallout1">
            <a:avLst>
              <a:gd name="adj1" fmla="val 110752"/>
              <a:gd name="adj2" fmla="val 46878"/>
              <a:gd name="adj3" fmla="val 210294"/>
              <a:gd name="adj4" fmla="val 69162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Richiesta tramite HTTPS parte FrontEnd</a:t>
            </a:r>
            <a:endParaRPr lang="it-IT" sz="1200" dirty="0"/>
          </a:p>
        </p:txBody>
      </p:sp>
      <p:sp>
        <p:nvSpPr>
          <p:cNvPr id="54" name="Cilindro 53"/>
          <p:cNvSpPr/>
          <p:nvPr/>
        </p:nvSpPr>
        <p:spPr>
          <a:xfrm>
            <a:off x="179512" y="2276872"/>
            <a:ext cx="1440160" cy="1296144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DB-AOP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sp>
        <p:nvSpPr>
          <p:cNvPr id="55" name="Callout 9 54"/>
          <p:cNvSpPr/>
          <p:nvPr/>
        </p:nvSpPr>
        <p:spPr>
          <a:xfrm>
            <a:off x="539552" y="1412776"/>
            <a:ext cx="1584176" cy="576064"/>
          </a:xfrm>
          <a:prstGeom prst="callout1">
            <a:avLst>
              <a:gd name="adj1" fmla="val 112883"/>
              <a:gd name="adj2" fmla="val 49388"/>
              <a:gd name="adj3" fmla="val 145723"/>
              <a:gd name="adj4" fmla="val 254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Users Registry + Dati Operativi</a:t>
            </a:r>
            <a:endParaRPr lang="it-IT" sz="14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it-IT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sz="2000" i="1" dirty="0" smtClean="0"/>
              <a:t>Autenticazione / login</a:t>
            </a:r>
            <a:endParaRPr lang="it-IT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CBS</a:t>
            </a:r>
            <a:endParaRPr lang="it-IT" dirty="0"/>
          </a:p>
        </p:txBody>
      </p:sp>
      <p:sp>
        <p:nvSpPr>
          <p:cNvPr id="5" name="Figura a mano libera 4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" name="Figura a mano libera 5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Figura a mano libera 6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it-IT" i="1" dirty="0" smtClean="0"/>
              <a:t>Ricerca fornitore</a:t>
            </a:r>
            <a:endParaRPr lang="it-IT" i="1" dirty="0"/>
          </a:p>
        </p:txBody>
      </p:sp>
      <p:sp>
        <p:nvSpPr>
          <p:cNvPr id="9" name="Callout 9 8"/>
          <p:cNvSpPr/>
          <p:nvPr/>
        </p:nvSpPr>
        <p:spPr>
          <a:xfrm>
            <a:off x="539552" y="1412776"/>
            <a:ext cx="1584176" cy="576064"/>
          </a:xfrm>
          <a:prstGeom prst="callout1">
            <a:avLst>
              <a:gd name="adj1" fmla="val 112883"/>
              <a:gd name="adj2" fmla="val 49388"/>
              <a:gd name="adj3" fmla="val 145723"/>
              <a:gd name="adj4" fmla="val 254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Users Registry + Dati Operativi</a:t>
            </a:r>
            <a:endParaRPr lang="it-IT" sz="1400" dirty="0"/>
          </a:p>
        </p:txBody>
      </p:sp>
      <p:cxnSp>
        <p:nvCxnSpPr>
          <p:cNvPr id="10" name="Connettore 1 9"/>
          <p:cNvCxnSpPr/>
          <p:nvPr/>
        </p:nvCxnSpPr>
        <p:spPr>
          <a:xfrm>
            <a:off x="1691680" y="5229200"/>
            <a:ext cx="23762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V="1">
            <a:off x="4067944" y="3140968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llout 1 12"/>
          <p:cNvSpPr/>
          <p:nvPr/>
        </p:nvSpPr>
        <p:spPr>
          <a:xfrm>
            <a:off x="4932040" y="4581128"/>
            <a:ext cx="3168352" cy="1080120"/>
          </a:xfrm>
          <a:prstGeom prst="borderCallout1">
            <a:avLst>
              <a:gd name="adj1" fmla="val 51689"/>
              <a:gd name="adj2" fmla="val -4132"/>
              <a:gd name="adj3" fmla="val -19724"/>
              <a:gd name="adj4" fmla="val -27546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Richiesta con i criteri di ricerca (categorizzato oppure solo il testo) e distanza</a:t>
            </a:r>
          </a:p>
          <a:p>
            <a:r>
              <a:rPr lang="it-IT" sz="1200" dirty="0" smtClean="0"/>
              <a:t>Esempio: </a:t>
            </a:r>
          </a:p>
          <a:p>
            <a:pPr>
              <a:buFont typeface="Arial" pitchFamily="34" charset="0"/>
              <a:buChar char="•"/>
            </a:pPr>
            <a:r>
              <a:rPr lang="it-IT" sz="1200" dirty="0" smtClean="0"/>
              <a:t> taxi – categorizzato</a:t>
            </a:r>
          </a:p>
          <a:p>
            <a:pPr>
              <a:buFont typeface="Arial" pitchFamily="34" charset="0"/>
              <a:buChar char="•"/>
            </a:pPr>
            <a:r>
              <a:rPr lang="it-IT" sz="1200" dirty="0" smtClean="0"/>
              <a:t> scarpe timberlend - testo</a:t>
            </a:r>
            <a:endParaRPr lang="it-IT" sz="1200" dirty="0"/>
          </a:p>
        </p:txBody>
      </p:sp>
      <p:sp>
        <p:nvSpPr>
          <p:cNvPr id="15" name="Cilindro 14"/>
          <p:cNvSpPr/>
          <p:nvPr/>
        </p:nvSpPr>
        <p:spPr>
          <a:xfrm>
            <a:off x="179512" y="2276872"/>
            <a:ext cx="1440160" cy="1296144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DB-AOP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sp>
        <p:nvSpPr>
          <p:cNvPr id="14" name="Callout 1 13"/>
          <p:cNvSpPr/>
          <p:nvPr/>
        </p:nvSpPr>
        <p:spPr>
          <a:xfrm>
            <a:off x="1403648" y="3789040"/>
            <a:ext cx="2520280" cy="504056"/>
          </a:xfrm>
          <a:prstGeom prst="borderCallout1">
            <a:avLst>
              <a:gd name="adj1" fmla="val -127386"/>
              <a:gd name="adj2" fmla="val 84568"/>
              <a:gd name="adj3" fmla="val -14244"/>
              <a:gd name="adj4" fmla="val 846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Verifica autenticazione e dati anagrafici </a:t>
            </a:r>
            <a:endParaRPr lang="it-IT" sz="12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140968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Freccia bidirezionale orizzontale 16"/>
          <p:cNvSpPr/>
          <p:nvPr/>
        </p:nvSpPr>
        <p:spPr>
          <a:xfrm>
            <a:off x="1835696" y="3356992"/>
            <a:ext cx="504056" cy="144016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CBS</a:t>
            </a:r>
            <a:endParaRPr lang="it-IT" dirty="0"/>
          </a:p>
        </p:txBody>
      </p:sp>
      <p:sp>
        <p:nvSpPr>
          <p:cNvPr id="5" name="Figura a mano libera 4"/>
          <p:cNvSpPr/>
          <p:nvPr/>
        </p:nvSpPr>
        <p:spPr>
          <a:xfrm>
            <a:off x="1728000" y="1458000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7" name="Figura a mano libera 6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Cilindro 15"/>
          <p:cNvSpPr/>
          <p:nvPr/>
        </p:nvSpPr>
        <p:spPr>
          <a:xfrm>
            <a:off x="6012160" y="1988840"/>
            <a:ext cx="1440160" cy="1296144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DB-G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sp>
        <p:nvSpPr>
          <p:cNvPr id="17" name="Figura a mano libera 16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/>
              <a:t> LFS</a:t>
            </a:r>
            <a:endParaRPr lang="it-IT" dirty="0"/>
          </a:p>
        </p:txBody>
      </p:sp>
      <p:sp>
        <p:nvSpPr>
          <p:cNvPr id="18" name="Callout 9 17"/>
          <p:cNvSpPr/>
          <p:nvPr/>
        </p:nvSpPr>
        <p:spPr>
          <a:xfrm>
            <a:off x="7092280" y="3356992"/>
            <a:ext cx="1584176" cy="720080"/>
          </a:xfrm>
          <a:prstGeom prst="callout1">
            <a:avLst>
              <a:gd name="adj1" fmla="val 45267"/>
              <a:gd name="adj2" fmla="val -6834"/>
              <a:gd name="adj3" fmla="val 8842"/>
              <a:gd name="adj4" fmla="val -210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Current Low Frequensed user’s position</a:t>
            </a:r>
            <a:endParaRPr lang="it-IT" sz="1400" dirty="0"/>
          </a:p>
        </p:txBody>
      </p:sp>
      <p:sp>
        <p:nvSpPr>
          <p:cNvPr id="19" name="Freccia bidirezionale verticale 18"/>
          <p:cNvSpPr/>
          <p:nvPr/>
        </p:nvSpPr>
        <p:spPr>
          <a:xfrm>
            <a:off x="6372200" y="1412776"/>
            <a:ext cx="144016" cy="50405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ilindro 19"/>
          <p:cNvSpPr/>
          <p:nvPr/>
        </p:nvSpPr>
        <p:spPr>
          <a:xfrm>
            <a:off x="1331640" y="764704"/>
            <a:ext cx="1440160" cy="1296144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DB-SUP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sp>
        <p:nvSpPr>
          <p:cNvPr id="21" name="Callout 9 20"/>
          <p:cNvSpPr/>
          <p:nvPr/>
        </p:nvSpPr>
        <p:spPr>
          <a:xfrm>
            <a:off x="467544" y="2132856"/>
            <a:ext cx="1296144" cy="504056"/>
          </a:xfrm>
          <a:prstGeom prst="callout1">
            <a:avLst>
              <a:gd name="adj1" fmla="val 49697"/>
              <a:gd name="adj2" fmla="val 107265"/>
              <a:gd name="adj3" fmla="val 8842"/>
              <a:gd name="adj4" fmla="val 1138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Suppliers Proposual Data</a:t>
            </a:r>
            <a:endParaRPr lang="it-IT" sz="1400" dirty="0"/>
          </a:p>
        </p:txBody>
      </p:sp>
      <p:sp>
        <p:nvSpPr>
          <p:cNvPr id="15" name="Callout 1 14"/>
          <p:cNvSpPr/>
          <p:nvPr/>
        </p:nvSpPr>
        <p:spPr>
          <a:xfrm>
            <a:off x="5004048" y="4725144"/>
            <a:ext cx="3456384" cy="900000"/>
          </a:xfrm>
          <a:prstGeom prst="borderCallout1">
            <a:avLst>
              <a:gd name="adj1" fmla="val -270003"/>
              <a:gd name="adj2" fmla="val 20100"/>
              <a:gd name="adj3" fmla="val -14244"/>
              <a:gd name="adj4" fmla="val 205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1. Sulla base della distanza fornita nella richiesta recupera un elenco dei fornitori (pubblici) e rispedisce al CBS. Se la richiesta era categorizzata – esegue anche i prefiltro per diminuire la quantità   </a:t>
            </a:r>
            <a:endParaRPr lang="it-IT" sz="1200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5220072" y="2492896"/>
            <a:ext cx="21602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V="1">
            <a:off x="5436096" y="220486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62880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Connettore 1 25"/>
          <p:cNvCxnSpPr/>
          <p:nvPr/>
        </p:nvCxnSpPr>
        <p:spPr>
          <a:xfrm flipH="1">
            <a:off x="2267744" y="3429000"/>
            <a:ext cx="216024" cy="144016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 flipH="1">
            <a:off x="1763688" y="3068960"/>
            <a:ext cx="216024" cy="144016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>
            <a:off x="1763688" y="3212976"/>
            <a:ext cx="504056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636912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Callout 1 33"/>
          <p:cNvSpPr/>
          <p:nvPr/>
        </p:nvSpPr>
        <p:spPr>
          <a:xfrm>
            <a:off x="1763688" y="4077072"/>
            <a:ext cx="3096344" cy="900000"/>
          </a:xfrm>
          <a:prstGeom prst="borderCallout1">
            <a:avLst>
              <a:gd name="adj1" fmla="val -82962"/>
              <a:gd name="adj2" fmla="val -6342"/>
              <a:gd name="adj3" fmla="val -10553"/>
              <a:gd name="adj4" fmla="val 36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2. Analizza ogni elemento fornito da LFS tramite CBS con i condizioni richiesti nel filtro e fornisce una lista finale dei fornitori a CBS</a:t>
            </a:r>
            <a:endParaRPr lang="it-IT" sz="1200" dirty="0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70892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Freccia bidirezionale verticale 37"/>
          <p:cNvSpPr/>
          <p:nvPr/>
        </p:nvSpPr>
        <p:spPr>
          <a:xfrm>
            <a:off x="2123728" y="2132856"/>
            <a:ext cx="144016" cy="3600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it-IT" i="1" dirty="0" smtClean="0"/>
              <a:t>Ricerca fornitore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CBS</a:t>
            </a:r>
            <a:endParaRPr lang="it-IT" dirty="0"/>
          </a:p>
        </p:txBody>
      </p:sp>
      <p:sp>
        <p:nvSpPr>
          <p:cNvPr id="5" name="Figura a mano libera 4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" name="Figura a mano libera 5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Figura a mano libera 6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cxnSp>
        <p:nvCxnSpPr>
          <p:cNvPr id="10" name="Connettore 1 9"/>
          <p:cNvCxnSpPr/>
          <p:nvPr/>
        </p:nvCxnSpPr>
        <p:spPr>
          <a:xfrm>
            <a:off x="1691680" y="5229200"/>
            <a:ext cx="23762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V="1">
            <a:off x="4067944" y="3140968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allout 1 17"/>
          <p:cNvSpPr/>
          <p:nvPr/>
        </p:nvSpPr>
        <p:spPr>
          <a:xfrm>
            <a:off x="1115616" y="3645024"/>
            <a:ext cx="2448272" cy="936104"/>
          </a:xfrm>
          <a:prstGeom prst="borderCallout1">
            <a:avLst>
              <a:gd name="adj1" fmla="val 110752"/>
              <a:gd name="adj2" fmla="val 46878"/>
              <a:gd name="adj3" fmla="val 150418"/>
              <a:gd name="adj4" fmla="val 3792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Risposta  con un elenco di fornitori e la sua posizione</a:t>
            </a:r>
          </a:p>
          <a:p>
            <a:r>
              <a:rPr lang="it-IT" sz="1200" dirty="0" smtClean="0"/>
              <a:t>Sulla base della lista fornita l’utente deciderà se richiedere un pairing </a:t>
            </a:r>
            <a:endParaRPr lang="it-IT" sz="1200" dirty="0"/>
          </a:p>
        </p:txBody>
      </p:sp>
      <p:cxnSp>
        <p:nvCxnSpPr>
          <p:cNvPr id="19" name="Connettore 2 18"/>
          <p:cNvCxnSpPr/>
          <p:nvPr/>
        </p:nvCxnSpPr>
        <p:spPr>
          <a:xfrm flipV="1">
            <a:off x="3923928" y="2996952"/>
            <a:ext cx="0" cy="208823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1475656" y="5085184"/>
            <a:ext cx="245320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924944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CasellaDiTesto 22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it-IT" i="1" dirty="0" smtClean="0"/>
              <a:t>Ricerca fornitore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     CBS</a:t>
            </a:r>
            <a:endParaRPr lang="it-IT" dirty="0"/>
          </a:p>
        </p:txBody>
      </p:sp>
      <p:sp>
        <p:nvSpPr>
          <p:cNvPr id="5" name="Figura a mano libera 4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" name="Figura a mano libera 5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Figura a mano libera 6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9" name="Cilindro 8"/>
          <p:cNvSpPr/>
          <p:nvPr/>
        </p:nvSpPr>
        <p:spPr>
          <a:xfrm>
            <a:off x="179512" y="2276872"/>
            <a:ext cx="1440160" cy="1296144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DB-AOP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sp>
        <p:nvSpPr>
          <p:cNvPr id="10" name="Callout 9 9"/>
          <p:cNvSpPr/>
          <p:nvPr/>
        </p:nvSpPr>
        <p:spPr>
          <a:xfrm>
            <a:off x="539552" y="1412776"/>
            <a:ext cx="1584176" cy="576064"/>
          </a:xfrm>
          <a:prstGeom prst="callout1">
            <a:avLst>
              <a:gd name="adj1" fmla="val 112883"/>
              <a:gd name="adj2" fmla="val 49388"/>
              <a:gd name="adj3" fmla="val 145723"/>
              <a:gd name="adj4" fmla="val 254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Users Registry + Dati Operativi</a:t>
            </a:r>
            <a:endParaRPr lang="it-IT" sz="1400" dirty="0"/>
          </a:p>
        </p:txBody>
      </p:sp>
      <p:sp>
        <p:nvSpPr>
          <p:cNvPr id="11" name="Freccia bidirezionale orizzontale 10"/>
          <p:cNvSpPr/>
          <p:nvPr/>
        </p:nvSpPr>
        <p:spPr>
          <a:xfrm>
            <a:off x="1763688" y="3284984"/>
            <a:ext cx="432048" cy="144016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1 13"/>
          <p:cNvCxnSpPr/>
          <p:nvPr/>
        </p:nvCxnSpPr>
        <p:spPr>
          <a:xfrm>
            <a:off x="1691680" y="5229200"/>
            <a:ext cx="23762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4067944" y="3140968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788024" y="5229200"/>
            <a:ext cx="2309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 flipV="1">
            <a:off x="4788024" y="3140968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Callout 1 17"/>
          <p:cNvSpPr/>
          <p:nvPr/>
        </p:nvSpPr>
        <p:spPr>
          <a:xfrm>
            <a:off x="1763688" y="3789040"/>
            <a:ext cx="1656184" cy="720080"/>
          </a:xfrm>
          <a:prstGeom prst="borderCallout1">
            <a:avLst>
              <a:gd name="adj1" fmla="val 110752"/>
              <a:gd name="adj2" fmla="val 46878"/>
              <a:gd name="adj3" fmla="val 176256"/>
              <a:gd name="adj4" fmla="val 26598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Risposta  con dati anagrafici formato JSON (SSL)</a:t>
            </a:r>
            <a:endParaRPr lang="it-IT" sz="1200" dirty="0"/>
          </a:p>
        </p:txBody>
      </p:sp>
      <p:sp>
        <p:nvSpPr>
          <p:cNvPr id="19" name="Callout 1 18"/>
          <p:cNvSpPr/>
          <p:nvPr/>
        </p:nvSpPr>
        <p:spPr>
          <a:xfrm>
            <a:off x="5076056" y="3717032"/>
            <a:ext cx="1656184" cy="720080"/>
          </a:xfrm>
          <a:prstGeom prst="borderCallout1">
            <a:avLst>
              <a:gd name="adj1" fmla="val 110752"/>
              <a:gd name="adj2" fmla="val 46878"/>
              <a:gd name="adj3" fmla="val 184502"/>
              <a:gd name="adj4" fmla="val 69504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Risposta HTTPS da parte FrontEnd</a:t>
            </a:r>
            <a:endParaRPr lang="it-IT" sz="1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581128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Connettore 2 21"/>
          <p:cNvCxnSpPr/>
          <p:nvPr/>
        </p:nvCxnSpPr>
        <p:spPr>
          <a:xfrm flipV="1">
            <a:off x="3923928" y="2996952"/>
            <a:ext cx="0" cy="208823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1475656" y="5085184"/>
            <a:ext cx="245320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V="1">
            <a:off x="4932040" y="2996952"/>
            <a:ext cx="0" cy="208823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>
            <a:off x="4932040" y="5085184"/>
            <a:ext cx="23042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34888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CasellaDiTesto 26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it-IT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sz="2000" i="1" dirty="0" smtClean="0"/>
              <a:t>Autenticazione / login</a:t>
            </a:r>
            <a:endParaRPr lang="it-IT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     CBS</a:t>
            </a:r>
            <a:endParaRPr lang="it-IT" dirty="0"/>
          </a:p>
        </p:txBody>
      </p:sp>
      <p:sp>
        <p:nvSpPr>
          <p:cNvPr id="5" name="Figura a mano libera 4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7" name="Figura a mano libera 6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9" name="Cilindro 8"/>
          <p:cNvSpPr/>
          <p:nvPr/>
        </p:nvSpPr>
        <p:spPr>
          <a:xfrm>
            <a:off x="6012160" y="1988840"/>
            <a:ext cx="1440160" cy="1296144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DB-G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sp>
        <p:nvSpPr>
          <p:cNvPr id="16" name="Callout 1 15"/>
          <p:cNvSpPr/>
          <p:nvPr/>
        </p:nvSpPr>
        <p:spPr>
          <a:xfrm>
            <a:off x="1763688" y="3789040"/>
            <a:ext cx="1656184" cy="720080"/>
          </a:xfrm>
          <a:prstGeom prst="borderCallout1">
            <a:avLst>
              <a:gd name="adj1" fmla="val 110752"/>
              <a:gd name="adj2" fmla="val 46878"/>
              <a:gd name="adj3" fmla="val 199882"/>
              <a:gd name="adj4" fmla="val 20820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Richiesta per abilitare la visibilità</a:t>
            </a:r>
            <a:endParaRPr lang="it-IT" sz="1200" dirty="0"/>
          </a:p>
        </p:txBody>
      </p:sp>
      <p:sp>
        <p:nvSpPr>
          <p:cNvPr id="17" name="Callout 1 16"/>
          <p:cNvSpPr/>
          <p:nvPr/>
        </p:nvSpPr>
        <p:spPr>
          <a:xfrm>
            <a:off x="5004048" y="4437112"/>
            <a:ext cx="1656184" cy="720080"/>
          </a:xfrm>
          <a:prstGeom prst="borderCallout1">
            <a:avLst>
              <a:gd name="adj1" fmla="val 59628"/>
              <a:gd name="adj2" fmla="val 103523"/>
              <a:gd name="adj3" fmla="val 134241"/>
              <a:gd name="adj4" fmla="val 1351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Posizione fissa già impostata nel profilo </a:t>
            </a:r>
            <a:endParaRPr lang="it-IT" sz="12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581128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Figura a mano libera 25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/>
              <a:t> LFS</a:t>
            </a:r>
            <a:endParaRPr lang="it-IT" dirty="0"/>
          </a:p>
        </p:txBody>
      </p:sp>
      <p:cxnSp>
        <p:nvCxnSpPr>
          <p:cNvPr id="35" name="Connettore 1 34"/>
          <p:cNvCxnSpPr/>
          <p:nvPr/>
        </p:nvCxnSpPr>
        <p:spPr>
          <a:xfrm>
            <a:off x="1691680" y="5229200"/>
            <a:ext cx="2381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 flipV="1">
            <a:off x="4067944" y="3140968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ttore 1 38"/>
          <p:cNvCxnSpPr/>
          <p:nvPr/>
        </p:nvCxnSpPr>
        <p:spPr>
          <a:xfrm>
            <a:off x="5220072" y="2492896"/>
            <a:ext cx="21602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 flipV="1">
            <a:off x="5436096" y="220486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Callout 1 44"/>
          <p:cNvSpPr/>
          <p:nvPr/>
        </p:nvSpPr>
        <p:spPr>
          <a:xfrm>
            <a:off x="4427984" y="3284984"/>
            <a:ext cx="1656184" cy="720080"/>
          </a:xfrm>
          <a:prstGeom prst="borderCallout1">
            <a:avLst>
              <a:gd name="adj1" fmla="val -11286"/>
              <a:gd name="adj2" fmla="val 49746"/>
              <a:gd name="adj3" fmla="val -97601"/>
              <a:gd name="adj4" fmla="val 5482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Creazione TOCKEN di sicurezza</a:t>
            </a:r>
            <a:endParaRPr lang="it-IT" sz="1200" dirty="0"/>
          </a:p>
        </p:txBody>
      </p:sp>
      <p:sp>
        <p:nvSpPr>
          <p:cNvPr id="46" name="Freccia bidirezionale verticale 45"/>
          <p:cNvSpPr/>
          <p:nvPr/>
        </p:nvSpPr>
        <p:spPr>
          <a:xfrm>
            <a:off x="6372200" y="1412776"/>
            <a:ext cx="144016" cy="50405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llout 9 21"/>
          <p:cNvSpPr/>
          <p:nvPr/>
        </p:nvSpPr>
        <p:spPr>
          <a:xfrm>
            <a:off x="7092280" y="3356992"/>
            <a:ext cx="1584176" cy="720080"/>
          </a:xfrm>
          <a:prstGeom prst="callout1">
            <a:avLst>
              <a:gd name="adj1" fmla="val 45267"/>
              <a:gd name="adj2" fmla="val -6834"/>
              <a:gd name="adj3" fmla="val 8842"/>
              <a:gd name="adj4" fmla="val -210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Current Low Frequensed user’s position</a:t>
            </a:r>
            <a:endParaRPr lang="it-IT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492896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62880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CasellaDiTesto 22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it-IT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i="1" dirty="0" smtClean="0"/>
              <a:t>Abilitazione “visibile a tutti”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igura a mano libera 35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     CBS</a:t>
            </a:r>
            <a:endParaRPr lang="it-IT" dirty="0"/>
          </a:p>
        </p:txBody>
      </p:sp>
      <p:sp>
        <p:nvSpPr>
          <p:cNvPr id="37" name="Figura a mano libera 36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38" name="Figura a mano libera 37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40" name="Cilindro 39"/>
          <p:cNvSpPr/>
          <p:nvPr/>
        </p:nvSpPr>
        <p:spPr>
          <a:xfrm>
            <a:off x="6012160" y="1988840"/>
            <a:ext cx="1440160" cy="1296144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DB-G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Figura a mano libera 45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/>
              <a:t> LFS</a:t>
            </a:r>
            <a:endParaRPr lang="it-IT" dirty="0"/>
          </a:p>
        </p:txBody>
      </p:sp>
      <p:cxnSp>
        <p:nvCxnSpPr>
          <p:cNvPr id="48" name="Connettore 1 47"/>
          <p:cNvCxnSpPr/>
          <p:nvPr/>
        </p:nvCxnSpPr>
        <p:spPr>
          <a:xfrm>
            <a:off x="1691680" y="5229200"/>
            <a:ext cx="2381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V="1">
            <a:off x="4067944" y="3140968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Callout 1 55"/>
          <p:cNvSpPr/>
          <p:nvPr/>
        </p:nvSpPr>
        <p:spPr>
          <a:xfrm>
            <a:off x="1763688" y="3789040"/>
            <a:ext cx="1656184" cy="720080"/>
          </a:xfrm>
          <a:prstGeom prst="borderCallout1">
            <a:avLst>
              <a:gd name="adj1" fmla="val 110752"/>
              <a:gd name="adj2" fmla="val 46878"/>
              <a:gd name="adj3" fmla="val 180686"/>
              <a:gd name="adj4" fmla="val 27882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Risposta  con TOCKEN di sicurezza</a:t>
            </a:r>
            <a:endParaRPr lang="it-IT" sz="1200" dirty="0"/>
          </a:p>
        </p:txBody>
      </p:sp>
      <p:cxnSp>
        <p:nvCxnSpPr>
          <p:cNvPr id="57" name="Connettore 2 56"/>
          <p:cNvCxnSpPr/>
          <p:nvPr/>
        </p:nvCxnSpPr>
        <p:spPr>
          <a:xfrm flipV="1">
            <a:off x="3923928" y="2996952"/>
            <a:ext cx="0" cy="208823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475656" y="5085184"/>
            <a:ext cx="245320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Callout 9 18"/>
          <p:cNvSpPr/>
          <p:nvPr/>
        </p:nvSpPr>
        <p:spPr>
          <a:xfrm>
            <a:off x="7092280" y="3356992"/>
            <a:ext cx="1584176" cy="720080"/>
          </a:xfrm>
          <a:prstGeom prst="callout1">
            <a:avLst>
              <a:gd name="adj1" fmla="val 45267"/>
              <a:gd name="adj2" fmla="val -6834"/>
              <a:gd name="adj3" fmla="val 8842"/>
              <a:gd name="adj4" fmla="val -210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Current Low Frequensed user’s position</a:t>
            </a:r>
            <a:endParaRPr lang="it-IT" sz="14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492896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asellaDiTesto 17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it-IT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i="1" dirty="0" smtClean="0"/>
              <a:t>Abilitazione “visibile a tutti”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igura a mano libera 22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     CBS</a:t>
            </a:r>
            <a:endParaRPr lang="it-IT" dirty="0"/>
          </a:p>
        </p:txBody>
      </p:sp>
      <p:sp>
        <p:nvSpPr>
          <p:cNvPr id="24" name="Figura a mano libera 23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25" name="Figura a mano libera 24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27" name="Cilindro 26"/>
          <p:cNvSpPr/>
          <p:nvPr/>
        </p:nvSpPr>
        <p:spPr>
          <a:xfrm>
            <a:off x="6012160" y="1988840"/>
            <a:ext cx="1440160" cy="1296144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DB-G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cxnSp>
        <p:nvCxnSpPr>
          <p:cNvPr id="28" name="Connettore 1 27"/>
          <p:cNvCxnSpPr/>
          <p:nvPr/>
        </p:nvCxnSpPr>
        <p:spPr>
          <a:xfrm>
            <a:off x="1691680" y="5229200"/>
            <a:ext cx="23762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V="1">
            <a:off x="5580112" y="206084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Callout 1 29"/>
          <p:cNvSpPr/>
          <p:nvPr/>
        </p:nvSpPr>
        <p:spPr>
          <a:xfrm>
            <a:off x="1763688" y="3645024"/>
            <a:ext cx="2088232" cy="864096"/>
          </a:xfrm>
          <a:prstGeom prst="borderCallout1">
            <a:avLst>
              <a:gd name="adj1" fmla="val 110752"/>
              <a:gd name="adj2" fmla="val 46878"/>
              <a:gd name="adj3" fmla="val 162967"/>
              <a:gd name="adj4" fmla="val 30450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Spedizione coordinate (x,y,z) con TOCKEN di sicurezza tramite REST/WS (SOAP) con SSL</a:t>
            </a:r>
            <a:endParaRPr lang="it-IT" sz="12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Figura a mano libera 34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/>
              <a:t> LFS</a:t>
            </a:r>
            <a:endParaRPr lang="it-IT" dirty="0"/>
          </a:p>
        </p:txBody>
      </p:sp>
      <p:sp>
        <p:nvSpPr>
          <p:cNvPr id="36" name="Callout 9 35"/>
          <p:cNvSpPr/>
          <p:nvPr/>
        </p:nvSpPr>
        <p:spPr>
          <a:xfrm>
            <a:off x="7092280" y="3356992"/>
            <a:ext cx="1584176" cy="720080"/>
          </a:xfrm>
          <a:prstGeom prst="callout1">
            <a:avLst>
              <a:gd name="adj1" fmla="val 45267"/>
              <a:gd name="adj2" fmla="val -6834"/>
              <a:gd name="adj3" fmla="val 8842"/>
              <a:gd name="adj4" fmla="val -210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Current Low Frequensed user’s position</a:t>
            </a:r>
            <a:endParaRPr lang="it-IT" sz="1400" dirty="0"/>
          </a:p>
        </p:txBody>
      </p:sp>
      <p:cxnSp>
        <p:nvCxnSpPr>
          <p:cNvPr id="37" name="Connettore 1 36"/>
          <p:cNvCxnSpPr/>
          <p:nvPr/>
        </p:nvCxnSpPr>
        <p:spPr>
          <a:xfrm>
            <a:off x="4067944" y="3356992"/>
            <a:ext cx="15121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 flipV="1">
            <a:off x="4067944" y="3356992"/>
            <a:ext cx="0" cy="18722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Freccia bidirezionale verticale 38"/>
          <p:cNvSpPr/>
          <p:nvPr/>
        </p:nvSpPr>
        <p:spPr>
          <a:xfrm>
            <a:off x="6372200" y="1412776"/>
            <a:ext cx="144016" cy="50405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llout 1 40"/>
          <p:cNvSpPr/>
          <p:nvPr/>
        </p:nvSpPr>
        <p:spPr>
          <a:xfrm>
            <a:off x="5004000" y="4320000"/>
            <a:ext cx="3456384" cy="837192"/>
          </a:xfrm>
          <a:prstGeom prst="borderCallout1">
            <a:avLst>
              <a:gd name="adj1" fmla="val -260890"/>
              <a:gd name="adj2" fmla="val 20409"/>
              <a:gd name="adj3" fmla="val -12944"/>
              <a:gd name="adj4" fmla="val 205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Verifica TOCKEN di sicurezza  e memorizzazione nel DB-G coordinate (x,y,z) per ID utente. Ricalcola SETTORE geografico per le ricerche successive. </a:t>
            </a:r>
            <a:endParaRPr lang="it-IT" sz="12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62880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CasellaDiTesto 19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it-IT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i="1" dirty="0" smtClean="0"/>
              <a:t>Abilitazione “visibile a tutti”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" name="Figura a mano libera 4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" name="Figura a mano libera 5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8" name="Cilindro 7"/>
          <p:cNvSpPr/>
          <p:nvPr/>
        </p:nvSpPr>
        <p:spPr>
          <a:xfrm>
            <a:off x="6012160" y="1988840"/>
            <a:ext cx="1440160" cy="1296144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DB-G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cxnSp>
        <p:nvCxnSpPr>
          <p:cNvPr id="9" name="Connettore 1 8"/>
          <p:cNvCxnSpPr/>
          <p:nvPr/>
        </p:nvCxnSpPr>
        <p:spPr>
          <a:xfrm>
            <a:off x="1691680" y="5229200"/>
            <a:ext cx="23762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V="1">
            <a:off x="5580112" y="2420888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allout 1 10"/>
          <p:cNvSpPr/>
          <p:nvPr/>
        </p:nvSpPr>
        <p:spPr>
          <a:xfrm>
            <a:off x="1763688" y="3645024"/>
            <a:ext cx="2088232" cy="864096"/>
          </a:xfrm>
          <a:prstGeom prst="borderCallout1">
            <a:avLst>
              <a:gd name="adj1" fmla="val 110752"/>
              <a:gd name="adj2" fmla="val 46878"/>
              <a:gd name="adj3" fmla="val 162967"/>
              <a:gd name="adj4" fmla="val 30450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Spedizione coordinate (x,y,z) con TOCKEN di sicurezza tramite REST/WS (SOAP) con SSL</a:t>
            </a:r>
            <a:endParaRPr lang="it-IT" sz="12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Connettore 1 17"/>
          <p:cNvCxnSpPr/>
          <p:nvPr/>
        </p:nvCxnSpPr>
        <p:spPr>
          <a:xfrm>
            <a:off x="4067944" y="3356992"/>
            <a:ext cx="15121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V="1">
            <a:off x="4067944" y="3356992"/>
            <a:ext cx="0" cy="18722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Freccia bidirezionale verticale 19"/>
          <p:cNvSpPr/>
          <p:nvPr/>
        </p:nvSpPr>
        <p:spPr>
          <a:xfrm>
            <a:off x="7236296" y="1412776"/>
            <a:ext cx="144016" cy="50405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llout 1 21"/>
          <p:cNvSpPr/>
          <p:nvPr/>
        </p:nvSpPr>
        <p:spPr>
          <a:xfrm>
            <a:off x="5004048" y="4320000"/>
            <a:ext cx="3456384" cy="837192"/>
          </a:xfrm>
          <a:prstGeom prst="borderCallout1">
            <a:avLst>
              <a:gd name="adj1" fmla="val -222865"/>
              <a:gd name="adj2" fmla="val 20408"/>
              <a:gd name="adj3" fmla="val -14244"/>
              <a:gd name="adj4" fmla="val 205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Per aumentare performance si potrebbe introdurre un balancer con le numerose istanze LSF 1..n </a:t>
            </a:r>
            <a:endParaRPr lang="it-IT" sz="1200" dirty="0"/>
          </a:p>
        </p:txBody>
      </p:sp>
      <p:sp>
        <p:nvSpPr>
          <p:cNvPr id="24" name="Rombo 23"/>
          <p:cNvSpPr/>
          <p:nvPr/>
        </p:nvSpPr>
        <p:spPr>
          <a:xfrm>
            <a:off x="5220072" y="1628800"/>
            <a:ext cx="720080" cy="792088"/>
          </a:xfrm>
          <a:prstGeom prst="diamond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igura a mano libera 24"/>
          <p:cNvSpPr/>
          <p:nvPr/>
        </p:nvSpPr>
        <p:spPr>
          <a:xfrm>
            <a:off x="5940152" y="548680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/>
              <a:t> LFS n</a:t>
            </a:r>
            <a:endParaRPr lang="it-IT" dirty="0"/>
          </a:p>
        </p:txBody>
      </p:sp>
      <p:sp>
        <p:nvSpPr>
          <p:cNvPr id="26" name="Figura a mano libera 25"/>
          <p:cNvSpPr/>
          <p:nvPr/>
        </p:nvSpPr>
        <p:spPr>
          <a:xfrm>
            <a:off x="5796136" y="404664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/>
              <a:t> LFS 2</a:t>
            </a:r>
            <a:endParaRPr lang="it-IT" dirty="0"/>
          </a:p>
        </p:txBody>
      </p:sp>
      <p:sp>
        <p:nvSpPr>
          <p:cNvPr id="27" name="Figura a mano libera 26"/>
          <p:cNvSpPr/>
          <p:nvPr/>
        </p:nvSpPr>
        <p:spPr>
          <a:xfrm>
            <a:off x="5724128" y="26064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/>
              <a:t> LFS 1</a:t>
            </a:r>
            <a:endParaRPr lang="it-IT" dirty="0"/>
          </a:p>
        </p:txBody>
      </p:sp>
      <p:sp>
        <p:nvSpPr>
          <p:cNvPr id="29" name="Callout 9 28"/>
          <p:cNvSpPr/>
          <p:nvPr/>
        </p:nvSpPr>
        <p:spPr>
          <a:xfrm>
            <a:off x="7092280" y="3356992"/>
            <a:ext cx="1584176" cy="720080"/>
          </a:xfrm>
          <a:prstGeom prst="callout1">
            <a:avLst>
              <a:gd name="adj1" fmla="val 45267"/>
              <a:gd name="adj2" fmla="val -6834"/>
              <a:gd name="adj3" fmla="val 8842"/>
              <a:gd name="adj4" fmla="val -210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Current Low Frequensed user’s position</a:t>
            </a:r>
            <a:endParaRPr lang="it-IT" sz="1400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26876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CasellaDiTesto 27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it-IT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i="1" dirty="0" smtClean="0"/>
              <a:t>Abilitazione “visibile a tutti”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</a:t>
            </a:r>
            <a:endParaRPr lang="it-IT" dirty="0"/>
          </a:p>
        </p:txBody>
      </p:sp>
      <p:sp>
        <p:nvSpPr>
          <p:cNvPr id="5" name="Figura a mano libera 4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" name="Figura a mano libera 5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8" name="Cilindro 7"/>
          <p:cNvSpPr/>
          <p:nvPr/>
        </p:nvSpPr>
        <p:spPr>
          <a:xfrm>
            <a:off x="6012160" y="1988840"/>
            <a:ext cx="1440160" cy="1296144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DB-G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cxnSp>
        <p:nvCxnSpPr>
          <p:cNvPr id="9" name="Connettore 1 8"/>
          <p:cNvCxnSpPr/>
          <p:nvPr/>
        </p:nvCxnSpPr>
        <p:spPr>
          <a:xfrm>
            <a:off x="1691680" y="5229200"/>
            <a:ext cx="23762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V="1">
            <a:off x="5580112" y="2420888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Connettore 1 16"/>
          <p:cNvCxnSpPr/>
          <p:nvPr/>
        </p:nvCxnSpPr>
        <p:spPr>
          <a:xfrm>
            <a:off x="4067944" y="3356992"/>
            <a:ext cx="15121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V="1">
            <a:off x="4067944" y="3356992"/>
            <a:ext cx="0" cy="18722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ombo 20"/>
          <p:cNvSpPr/>
          <p:nvPr/>
        </p:nvSpPr>
        <p:spPr>
          <a:xfrm>
            <a:off x="5220072" y="1628800"/>
            <a:ext cx="720080" cy="792088"/>
          </a:xfrm>
          <a:prstGeom prst="diamond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llout 1 24"/>
          <p:cNvSpPr/>
          <p:nvPr/>
        </p:nvSpPr>
        <p:spPr>
          <a:xfrm>
            <a:off x="1763688" y="3789040"/>
            <a:ext cx="1656184" cy="720080"/>
          </a:xfrm>
          <a:prstGeom prst="borderCallout1">
            <a:avLst>
              <a:gd name="adj1" fmla="val 110752"/>
              <a:gd name="adj2" fmla="val 46878"/>
              <a:gd name="adj3" fmla="val 162967"/>
              <a:gd name="adj4" fmla="val 30450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Risposta  stato aggiornamento</a:t>
            </a:r>
            <a:endParaRPr lang="it-IT" sz="1200" dirty="0"/>
          </a:p>
        </p:txBody>
      </p:sp>
      <p:cxnSp>
        <p:nvCxnSpPr>
          <p:cNvPr id="26" name="Connettore 2 25"/>
          <p:cNvCxnSpPr/>
          <p:nvPr/>
        </p:nvCxnSpPr>
        <p:spPr>
          <a:xfrm flipV="1">
            <a:off x="3923928" y="3212976"/>
            <a:ext cx="0" cy="18722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1475656" y="5085184"/>
            <a:ext cx="245320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>
            <a:off x="3923928" y="3212976"/>
            <a:ext cx="151216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 flipV="1">
            <a:off x="5436096" y="2564904"/>
            <a:ext cx="0" cy="64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llout 9 27"/>
          <p:cNvSpPr/>
          <p:nvPr/>
        </p:nvSpPr>
        <p:spPr>
          <a:xfrm>
            <a:off x="7092280" y="3356992"/>
            <a:ext cx="1584176" cy="720080"/>
          </a:xfrm>
          <a:prstGeom prst="callout1">
            <a:avLst>
              <a:gd name="adj1" fmla="val 45267"/>
              <a:gd name="adj2" fmla="val -6834"/>
              <a:gd name="adj3" fmla="val 8842"/>
              <a:gd name="adj4" fmla="val -210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Current Low Frequensed user’s position</a:t>
            </a:r>
            <a:endParaRPr lang="it-IT" sz="1400" dirty="0"/>
          </a:p>
        </p:txBody>
      </p:sp>
      <p:sp>
        <p:nvSpPr>
          <p:cNvPr id="29" name="Figura a mano libera 28"/>
          <p:cNvSpPr/>
          <p:nvPr/>
        </p:nvSpPr>
        <p:spPr>
          <a:xfrm>
            <a:off x="5940152" y="548680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/>
              <a:t> LFS n</a:t>
            </a:r>
            <a:endParaRPr lang="it-IT" dirty="0"/>
          </a:p>
        </p:txBody>
      </p:sp>
      <p:sp>
        <p:nvSpPr>
          <p:cNvPr id="30" name="Figura a mano libera 29"/>
          <p:cNvSpPr/>
          <p:nvPr/>
        </p:nvSpPr>
        <p:spPr>
          <a:xfrm>
            <a:off x="5796136" y="404664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/>
              <a:t> LFS 2</a:t>
            </a:r>
            <a:endParaRPr lang="it-IT" dirty="0"/>
          </a:p>
        </p:txBody>
      </p:sp>
      <p:sp>
        <p:nvSpPr>
          <p:cNvPr id="31" name="Figura a mano libera 30"/>
          <p:cNvSpPr/>
          <p:nvPr/>
        </p:nvSpPr>
        <p:spPr>
          <a:xfrm>
            <a:off x="5724128" y="26064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/>
              <a:t> LFS 1</a:t>
            </a:r>
            <a:endParaRPr lang="it-IT" dirty="0"/>
          </a:p>
        </p:txBody>
      </p:sp>
      <p:sp>
        <p:nvSpPr>
          <p:cNvPr id="34" name="Callout 1 33"/>
          <p:cNvSpPr/>
          <p:nvPr/>
        </p:nvSpPr>
        <p:spPr>
          <a:xfrm>
            <a:off x="5004048" y="4320000"/>
            <a:ext cx="3456384" cy="621168"/>
          </a:xfrm>
          <a:prstGeom prst="borderCallout1">
            <a:avLst>
              <a:gd name="adj1" fmla="val -286198"/>
              <a:gd name="adj2" fmla="val 20100"/>
              <a:gd name="adj3" fmla="val -14244"/>
              <a:gd name="adj4" fmla="val 205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Per aumentare performance si potrebbe introdurre un balancer con le numerose istanze LSF 1..n </a:t>
            </a:r>
            <a:endParaRPr lang="it-IT" sz="1200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26876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CasellaDiTesto 31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it-IT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i="1" dirty="0" smtClean="0"/>
              <a:t>Abilitazione “visibile a tutti”</a:t>
            </a:r>
            <a:endParaRPr lang="it-I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39752" y="2060848"/>
            <a:ext cx="2790908" cy="1383527"/>
          </a:xfrm>
          <a:custGeom>
            <a:avLst/>
            <a:gdLst>
              <a:gd name="connsiteX0" fmla="*/ 0 w 2790908"/>
              <a:gd name="connsiteY0" fmla="*/ 1121134 h 1383527"/>
              <a:gd name="connsiteX1" fmla="*/ 1852654 w 2790908"/>
              <a:gd name="connsiteY1" fmla="*/ 0 h 1383527"/>
              <a:gd name="connsiteX2" fmla="*/ 2790908 w 2790908"/>
              <a:gd name="connsiteY2" fmla="*/ 0 h 1383527"/>
              <a:gd name="connsiteX3" fmla="*/ 2790908 w 2790908"/>
              <a:gd name="connsiteY3" fmla="*/ 588397 h 1383527"/>
              <a:gd name="connsiteX4" fmla="*/ 2297927 w 2790908"/>
              <a:gd name="connsiteY4" fmla="*/ 310101 h 1383527"/>
              <a:gd name="connsiteX5" fmla="*/ 437322 w 2790908"/>
              <a:gd name="connsiteY5" fmla="*/ 1383527 h 1383527"/>
              <a:gd name="connsiteX6" fmla="*/ 0 w 2790908"/>
              <a:gd name="connsiteY6" fmla="*/ 1121134 h 13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908" h="1383527">
                <a:moveTo>
                  <a:pt x="0" y="1121134"/>
                </a:moveTo>
                <a:lnTo>
                  <a:pt x="1852654" y="0"/>
                </a:lnTo>
                <a:lnTo>
                  <a:pt x="2790908" y="0"/>
                </a:lnTo>
                <a:lnTo>
                  <a:pt x="2790908" y="588397"/>
                </a:lnTo>
                <a:lnTo>
                  <a:pt x="2297927" y="310101"/>
                </a:lnTo>
                <a:lnTo>
                  <a:pt x="437322" y="1383527"/>
                </a:lnTo>
                <a:lnTo>
                  <a:pt x="0" y="1121134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                                  CBS</a:t>
            </a:r>
            <a:endParaRPr lang="it-IT" dirty="0"/>
          </a:p>
        </p:txBody>
      </p:sp>
      <p:sp>
        <p:nvSpPr>
          <p:cNvPr id="5" name="Figura a mano libera 4"/>
          <p:cNvSpPr/>
          <p:nvPr/>
        </p:nvSpPr>
        <p:spPr>
          <a:xfrm>
            <a:off x="1691680" y="1484784"/>
            <a:ext cx="2377440" cy="1677726"/>
          </a:xfrm>
          <a:custGeom>
            <a:avLst/>
            <a:gdLst>
              <a:gd name="connsiteX0" fmla="*/ 0 w 2377440"/>
              <a:gd name="connsiteY0" fmla="*/ 1343771 h 1677726"/>
              <a:gd name="connsiteX1" fmla="*/ 1876508 w 2377440"/>
              <a:gd name="connsiteY1" fmla="*/ 278296 h 1677726"/>
              <a:gd name="connsiteX2" fmla="*/ 1391479 w 2377440"/>
              <a:gd name="connsiteY2" fmla="*/ 7952 h 1677726"/>
              <a:gd name="connsiteX3" fmla="*/ 2377440 w 2377440"/>
              <a:gd name="connsiteY3" fmla="*/ 0 h 1677726"/>
              <a:gd name="connsiteX4" fmla="*/ 2377440 w 2377440"/>
              <a:gd name="connsiteY4" fmla="*/ 564543 h 1677726"/>
              <a:gd name="connsiteX5" fmla="*/ 556592 w 2377440"/>
              <a:gd name="connsiteY5" fmla="*/ 1677726 h 1677726"/>
              <a:gd name="connsiteX6" fmla="*/ 0 w 2377440"/>
              <a:gd name="connsiteY6" fmla="*/ 1343771 h 16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7440" h="1677726">
                <a:moveTo>
                  <a:pt x="0" y="1343771"/>
                </a:moveTo>
                <a:lnTo>
                  <a:pt x="1876508" y="278296"/>
                </a:lnTo>
                <a:lnTo>
                  <a:pt x="1391479" y="7952"/>
                </a:lnTo>
                <a:lnTo>
                  <a:pt x="2377440" y="0"/>
                </a:lnTo>
                <a:lnTo>
                  <a:pt x="2377440" y="564543"/>
                </a:lnTo>
                <a:lnTo>
                  <a:pt x="556592" y="1677726"/>
                </a:lnTo>
                <a:lnTo>
                  <a:pt x="0" y="1343771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" name="Figura a mano libera 5"/>
          <p:cNvSpPr/>
          <p:nvPr/>
        </p:nvSpPr>
        <p:spPr>
          <a:xfrm>
            <a:off x="5148064" y="620688"/>
            <a:ext cx="1828800" cy="1344305"/>
          </a:xfrm>
          <a:custGeom>
            <a:avLst/>
            <a:gdLst>
              <a:gd name="connsiteX0" fmla="*/ 6824 w 1828800"/>
              <a:gd name="connsiteY0" fmla="*/ 777923 h 1344305"/>
              <a:gd name="connsiteX1" fmla="*/ 0 w 1828800"/>
              <a:gd name="connsiteY1" fmla="*/ 1337481 h 1344305"/>
              <a:gd name="connsiteX2" fmla="*/ 1016758 w 1828800"/>
              <a:gd name="connsiteY2" fmla="*/ 1344305 h 1344305"/>
              <a:gd name="connsiteX3" fmla="*/ 525439 w 1828800"/>
              <a:gd name="connsiteY3" fmla="*/ 1057702 h 1344305"/>
              <a:gd name="connsiteX4" fmla="*/ 1828800 w 1828800"/>
              <a:gd name="connsiteY4" fmla="*/ 313899 h 1344305"/>
              <a:gd name="connsiteX5" fmla="*/ 1296538 w 1828800"/>
              <a:gd name="connsiteY5" fmla="*/ 0 h 1344305"/>
              <a:gd name="connsiteX6" fmla="*/ 6824 w 1828800"/>
              <a:gd name="connsiteY6" fmla="*/ 777923 h 134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344305">
                <a:moveTo>
                  <a:pt x="6824" y="777923"/>
                </a:moveTo>
                <a:cubicBezTo>
                  <a:pt x="4549" y="964442"/>
                  <a:pt x="2275" y="1150962"/>
                  <a:pt x="0" y="1337481"/>
                </a:cubicBezTo>
                <a:lnTo>
                  <a:pt x="1016758" y="1344305"/>
                </a:lnTo>
                <a:lnTo>
                  <a:pt x="525439" y="1057702"/>
                </a:lnTo>
                <a:lnTo>
                  <a:pt x="1828800" y="313899"/>
                </a:lnTo>
                <a:lnTo>
                  <a:pt x="1296538" y="0"/>
                </a:lnTo>
                <a:lnTo>
                  <a:pt x="6824" y="777923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Figura a mano libera 6"/>
          <p:cNvSpPr/>
          <p:nvPr/>
        </p:nvSpPr>
        <p:spPr>
          <a:xfrm>
            <a:off x="4139952" y="332656"/>
            <a:ext cx="2245057" cy="1050878"/>
          </a:xfrm>
          <a:custGeom>
            <a:avLst/>
            <a:gdLst>
              <a:gd name="connsiteX0" fmla="*/ 0 w 2245057"/>
              <a:gd name="connsiteY0" fmla="*/ 1050878 h 1050878"/>
              <a:gd name="connsiteX1" fmla="*/ 948519 w 2245057"/>
              <a:gd name="connsiteY1" fmla="*/ 1050878 h 1050878"/>
              <a:gd name="connsiteX2" fmla="*/ 2245057 w 2245057"/>
              <a:gd name="connsiteY2" fmla="*/ 252484 h 1050878"/>
              <a:gd name="connsiteX3" fmla="*/ 1801504 w 2245057"/>
              <a:gd name="connsiteY3" fmla="*/ 0 h 1050878"/>
              <a:gd name="connsiteX4" fmla="*/ 491319 w 2245057"/>
              <a:gd name="connsiteY4" fmla="*/ 757451 h 1050878"/>
              <a:gd name="connsiteX5" fmla="*/ 0 w 2245057"/>
              <a:gd name="connsiteY5" fmla="*/ 477672 h 1050878"/>
              <a:gd name="connsiteX6" fmla="*/ 0 w 2245057"/>
              <a:gd name="connsiteY6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5057" h="1050878">
                <a:moveTo>
                  <a:pt x="0" y="1050878"/>
                </a:moveTo>
                <a:lnTo>
                  <a:pt x="948519" y="1050878"/>
                </a:lnTo>
                <a:lnTo>
                  <a:pt x="2245057" y="252484"/>
                </a:lnTo>
                <a:lnTo>
                  <a:pt x="1801504" y="0"/>
                </a:lnTo>
                <a:lnTo>
                  <a:pt x="491319" y="757451"/>
                </a:lnTo>
                <a:lnTo>
                  <a:pt x="0" y="477672"/>
                </a:lnTo>
                <a:lnTo>
                  <a:pt x="0" y="1050878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67544" y="3326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  <a:r>
              <a:rPr lang="it-IT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i="1" dirty="0" smtClean="0"/>
              <a:t>Richiesta per la connessione diretta</a:t>
            </a:r>
            <a:endParaRPr lang="it-IT" i="1" dirty="0"/>
          </a:p>
        </p:txBody>
      </p:sp>
      <p:sp>
        <p:nvSpPr>
          <p:cNvPr id="9" name="Callout 9 8"/>
          <p:cNvSpPr/>
          <p:nvPr/>
        </p:nvSpPr>
        <p:spPr>
          <a:xfrm>
            <a:off x="539552" y="1412776"/>
            <a:ext cx="1584176" cy="576064"/>
          </a:xfrm>
          <a:prstGeom prst="callout1">
            <a:avLst>
              <a:gd name="adj1" fmla="val 112883"/>
              <a:gd name="adj2" fmla="val 49388"/>
              <a:gd name="adj3" fmla="val 145723"/>
              <a:gd name="adj4" fmla="val 254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Users Registry + Dati Operativi</a:t>
            </a:r>
            <a:endParaRPr lang="it-IT" sz="1400" dirty="0"/>
          </a:p>
        </p:txBody>
      </p:sp>
      <p:cxnSp>
        <p:nvCxnSpPr>
          <p:cNvPr id="11" name="Connettore 1 10"/>
          <p:cNvCxnSpPr/>
          <p:nvPr/>
        </p:nvCxnSpPr>
        <p:spPr>
          <a:xfrm>
            <a:off x="1691680" y="5229200"/>
            <a:ext cx="23762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V="1">
            <a:off x="4067944" y="3140968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Cilindro 43"/>
          <p:cNvSpPr/>
          <p:nvPr/>
        </p:nvSpPr>
        <p:spPr>
          <a:xfrm>
            <a:off x="179512" y="2276872"/>
            <a:ext cx="1440160" cy="1296144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DB-AOP</a:t>
            </a:r>
          </a:p>
          <a:p>
            <a:pPr algn="ctr"/>
            <a:r>
              <a:rPr lang="it-IT" dirty="0" smtClean="0"/>
              <a:t>(MySql)</a:t>
            </a:r>
          </a:p>
          <a:p>
            <a:pPr algn="ctr"/>
            <a:endParaRPr lang="it-IT" dirty="0"/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6548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Callout 1 46"/>
          <p:cNvSpPr/>
          <p:nvPr/>
        </p:nvSpPr>
        <p:spPr>
          <a:xfrm>
            <a:off x="1547664" y="3717032"/>
            <a:ext cx="2088232" cy="792088"/>
          </a:xfrm>
          <a:prstGeom prst="borderCallout1">
            <a:avLst>
              <a:gd name="adj1" fmla="val 110752"/>
              <a:gd name="adj2" fmla="val 46878"/>
              <a:gd name="adj3" fmla="val 191234"/>
              <a:gd name="adj4" fmla="val 33276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Richiesta  di una connessione con ID  recipiente (# telefono)</a:t>
            </a:r>
          </a:p>
          <a:p>
            <a:pPr algn="ctr"/>
            <a:r>
              <a:rPr lang="it-IT" sz="1200" dirty="0" smtClean="0"/>
              <a:t> REST/WS (SOAP)</a:t>
            </a:r>
          </a:p>
          <a:p>
            <a:pPr algn="ctr"/>
            <a:r>
              <a:rPr lang="it-IT" sz="1200" dirty="0" smtClean="0"/>
              <a:t>SSL</a:t>
            </a:r>
            <a:endParaRPr lang="it-I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1371</Words>
  <Application>Microsoft Office PowerPoint</Application>
  <PresentationFormat>Presentazione su schermo (4:3)</PresentationFormat>
  <Paragraphs>264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lenovo</dc:creator>
  <cp:lastModifiedBy>lenovo</cp:lastModifiedBy>
  <cp:revision>86</cp:revision>
  <dcterms:created xsi:type="dcterms:W3CDTF">2015-01-15T13:06:12Z</dcterms:created>
  <dcterms:modified xsi:type="dcterms:W3CDTF">2015-01-22T11:26:47Z</dcterms:modified>
</cp:coreProperties>
</file>