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8742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1DB-5E38-4F09-AF4E-745CC8E7A241}" type="datetimeFigureOut">
              <a:rPr lang="it-IT" smtClean="0"/>
              <a:pPr/>
              <a:t>20/01/2015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26ABC-BD1F-41C6-AC43-342E6D7151D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D071E-328B-48D4-9EC2-91EA214543B4}" type="datetimeFigureOut">
              <a:rPr lang="it-IT" smtClean="0"/>
              <a:pPr/>
              <a:t>20/01/2015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BF7D-D5C9-41E7-AE6C-4155B3F22AF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BF7D-D5C9-41E7-AE6C-4155B3F22AF1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94191F-A7B9-4B5C-8F11-5485298A1D9B}" type="datetime1">
              <a:rPr lang="it-IT" smtClean="0"/>
              <a:pPr/>
              <a:t>20/01/2015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BF7D-D5C9-41E7-AE6C-4155B3F22AF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AD3B51-29B2-41F0-861D-8462440A8126}" type="datetime1">
              <a:rPr lang="it-IT" smtClean="0"/>
              <a:pPr/>
              <a:t>20/01/2015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2A3F-D028-43CC-9AF9-FFB273E7F644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76F5-3EF1-4A35-88EA-F0A39A9C0FF2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6ACE-46D3-43F2-B61F-99684B23BBA1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23D2-05CA-44A2-95B0-85F58F97C837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1AC3-E02B-4E15-9F51-138938A62B80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ED3D-E382-4DA5-8B48-E598A14581E1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6BC6-6C35-4C76-8455-8B51BEA94C1E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C74A-DA43-440C-A82A-12DAEE29F1E1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0FF-3EB3-45C3-8B20-8A2185E1399D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539B-66C6-4E9C-9848-715742FAE9EA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CF98-F996-46C8-8E90-AB985B373CCE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8828-698E-41E4-AB90-D4B80B0A978D}" type="datetime1">
              <a:rPr lang="it-IT" smtClean="0"/>
              <a:pPr/>
              <a:t>20/01/2015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CCC8-1F79-47DD-91AF-366A7B491547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8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5" Type="http://schemas.openxmlformats.org/officeDocument/2006/relationships/image" Target="../media/image11.png"/><Relationship Id="rId15" Type="http://schemas.openxmlformats.org/officeDocument/2006/relationships/image" Target="../media/image40.png"/><Relationship Id="rId10" Type="http://schemas.openxmlformats.org/officeDocument/2006/relationships/image" Target="../media/image20.png"/><Relationship Id="rId19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3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32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92695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756000" y="1340768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15616" y="134076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412776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1412776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tangolo 9"/>
          <p:cNvSpPr/>
          <p:nvPr/>
        </p:nvSpPr>
        <p:spPr>
          <a:xfrm>
            <a:off x="3779912" y="764704"/>
            <a:ext cx="4824536" cy="54006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  Sei nel luogo pubblico e non riesci vedere il tuo amico perche ce tanta gente? </a:t>
            </a:r>
            <a:r>
              <a:rPr lang="it-IT" sz="2400" b="1" dirty="0" smtClean="0">
                <a:solidFill>
                  <a:srgbClr val="0070C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ee</a:t>
            </a:r>
            <a:r>
              <a:rPr lang="it-IT" sz="2400" b="1" dirty="0" smtClean="0">
                <a:solidFill>
                  <a:srgbClr val="00B050"/>
                </a:solidFill>
              </a:rPr>
              <a:t>t</a:t>
            </a:r>
            <a:r>
              <a:rPr lang="it-IT" sz="2400" b="1" dirty="0" smtClean="0">
                <a:solidFill>
                  <a:srgbClr val="FF000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</a:t>
            </a:r>
            <a:r>
              <a:rPr lang="it-I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it-IT" sz="2400" b="1" dirty="0" smtClean="0">
                <a:solidFill>
                  <a:srgbClr val="FF0000"/>
                </a:solidFill>
              </a:rPr>
              <a:t>o</a:t>
            </a:r>
            <a:r>
              <a:rPr lang="it-IT" sz="2400" b="1" dirty="0" smtClean="0">
                <a:solidFill>
                  <a:srgbClr val="00B050"/>
                </a:solidFill>
              </a:rPr>
              <a:t>w</a:t>
            </a:r>
            <a:endParaRPr lang="it-IT" b="1" dirty="0" smtClean="0">
              <a:solidFill>
                <a:srgbClr val="00B050"/>
              </a:solidFill>
            </a:endParaRPr>
          </a:p>
          <a:p>
            <a:endParaRPr lang="it-IT" b="1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  Ti serve un taxi, piove, buio e non ce neanche uno? </a:t>
            </a:r>
            <a:r>
              <a:rPr lang="it-IT" sz="2400" b="1" dirty="0" smtClean="0">
                <a:solidFill>
                  <a:srgbClr val="0070C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ee</a:t>
            </a:r>
            <a:r>
              <a:rPr lang="it-IT" sz="2400" b="1" dirty="0" smtClean="0">
                <a:solidFill>
                  <a:srgbClr val="00B050"/>
                </a:solidFill>
              </a:rPr>
              <a:t>t</a:t>
            </a:r>
            <a:r>
              <a:rPr lang="it-IT" sz="2400" b="1" dirty="0" smtClean="0">
                <a:solidFill>
                  <a:srgbClr val="FF000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</a:t>
            </a:r>
            <a:r>
              <a:rPr lang="it-I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it-IT" sz="2400" b="1" dirty="0" smtClean="0">
                <a:solidFill>
                  <a:srgbClr val="FF0000"/>
                </a:solidFill>
              </a:rPr>
              <a:t>o</a:t>
            </a:r>
            <a:r>
              <a:rPr lang="it-IT" sz="2400" b="1" dirty="0" smtClean="0">
                <a:solidFill>
                  <a:srgbClr val="00B050"/>
                </a:solidFill>
              </a:rPr>
              <a:t>w</a:t>
            </a:r>
            <a:endParaRPr lang="it-IT" b="1" dirty="0" smtClean="0">
              <a:solidFill>
                <a:srgbClr val="00B050"/>
              </a:solidFill>
            </a:endParaRPr>
          </a:p>
          <a:p>
            <a:endParaRPr lang="it-IT" b="1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  Camini per i chilometri nel un centro commerciale e non riesci trovare quello che ti serve in una marea di negozi? </a:t>
            </a:r>
            <a:r>
              <a:rPr lang="it-IT" sz="2400" b="1" dirty="0" smtClean="0">
                <a:solidFill>
                  <a:srgbClr val="0070C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ee</a:t>
            </a:r>
            <a:r>
              <a:rPr lang="it-IT" sz="2400" b="1" dirty="0" smtClean="0">
                <a:solidFill>
                  <a:srgbClr val="00B050"/>
                </a:solidFill>
              </a:rPr>
              <a:t>t</a:t>
            </a:r>
            <a:r>
              <a:rPr lang="it-IT" sz="2400" b="1" dirty="0" smtClean="0">
                <a:solidFill>
                  <a:srgbClr val="FF000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</a:t>
            </a:r>
            <a:r>
              <a:rPr lang="it-I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it-IT" sz="2400" b="1" dirty="0" smtClean="0">
                <a:solidFill>
                  <a:srgbClr val="FF0000"/>
                </a:solidFill>
              </a:rPr>
              <a:t>o</a:t>
            </a:r>
            <a:r>
              <a:rPr lang="it-IT" sz="2400" b="1" dirty="0" smtClean="0">
                <a:solidFill>
                  <a:srgbClr val="00B050"/>
                </a:solidFill>
              </a:rPr>
              <a:t>w</a:t>
            </a:r>
            <a:endParaRPr lang="it-IT" b="1" dirty="0" smtClean="0">
              <a:solidFill>
                <a:srgbClr val="00B050"/>
              </a:solidFill>
            </a:endParaRPr>
          </a:p>
          <a:p>
            <a:endParaRPr lang="it-IT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  Senti fame dopo le 15 e non sai quanti ristoranti sono ancora aperti e dove sono proprio quelli giusti? </a:t>
            </a:r>
            <a:r>
              <a:rPr lang="it-IT" sz="2400" b="1" dirty="0" smtClean="0">
                <a:solidFill>
                  <a:srgbClr val="0070C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ee</a:t>
            </a:r>
            <a:r>
              <a:rPr lang="it-IT" sz="2400" b="1" dirty="0" smtClean="0">
                <a:solidFill>
                  <a:srgbClr val="00B050"/>
                </a:solidFill>
              </a:rPr>
              <a:t>t</a:t>
            </a:r>
            <a:r>
              <a:rPr lang="it-IT" sz="2400" b="1" dirty="0" smtClean="0">
                <a:solidFill>
                  <a:srgbClr val="FF000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</a:t>
            </a:r>
            <a:r>
              <a:rPr lang="it-I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it-IT" sz="2400" b="1" dirty="0" smtClean="0">
                <a:solidFill>
                  <a:srgbClr val="FF0000"/>
                </a:solidFill>
              </a:rPr>
              <a:t>o</a:t>
            </a:r>
            <a:r>
              <a:rPr lang="it-IT" sz="2400" b="1" dirty="0" smtClean="0">
                <a:solidFill>
                  <a:srgbClr val="00B050"/>
                </a:solidFill>
              </a:rPr>
              <a:t>w</a:t>
            </a:r>
            <a:endParaRPr lang="it-IT" b="1" dirty="0" smtClean="0">
              <a:solidFill>
                <a:srgbClr val="00B050"/>
              </a:solidFill>
            </a:endParaRPr>
          </a:p>
          <a:p>
            <a:endParaRPr lang="it-IT" b="1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  Voi sapere dove si trova la tua figlia o nonno che non ricorda più niente? </a:t>
            </a:r>
            <a:r>
              <a:rPr lang="it-IT" sz="2400" b="1" dirty="0" smtClean="0">
                <a:solidFill>
                  <a:srgbClr val="0070C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ee</a:t>
            </a:r>
            <a:r>
              <a:rPr lang="it-IT" sz="2400" b="1" dirty="0" smtClean="0">
                <a:solidFill>
                  <a:srgbClr val="00B050"/>
                </a:solidFill>
              </a:rPr>
              <a:t>t</a:t>
            </a:r>
            <a:r>
              <a:rPr lang="it-IT" sz="2400" b="1" dirty="0" smtClean="0">
                <a:solidFill>
                  <a:srgbClr val="FF0000"/>
                </a:solidFill>
              </a:rPr>
              <a:t>M</a:t>
            </a:r>
            <a:r>
              <a:rPr lang="it-IT" sz="2400" b="1" dirty="0" smtClean="0">
                <a:solidFill>
                  <a:srgbClr val="FFC000"/>
                </a:solidFill>
              </a:rPr>
              <a:t>e</a:t>
            </a:r>
            <a:r>
              <a:rPr lang="it-IT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it-IT" sz="2400" b="1" dirty="0" smtClean="0">
                <a:solidFill>
                  <a:srgbClr val="FF0000"/>
                </a:solidFill>
              </a:rPr>
              <a:t>o</a:t>
            </a:r>
            <a:r>
              <a:rPr lang="it-IT" sz="2400" b="1" dirty="0" smtClean="0">
                <a:solidFill>
                  <a:srgbClr val="00B050"/>
                </a:solidFill>
              </a:rPr>
              <a:t>w</a:t>
            </a:r>
            <a:endParaRPr lang="it-IT" dirty="0" smtClean="0">
              <a:solidFill>
                <a:srgbClr val="00B050"/>
              </a:solidFill>
            </a:endParaRPr>
          </a:p>
          <a:p>
            <a:pPr algn="ctr"/>
            <a:endParaRPr lang="it-IT" dirty="0"/>
          </a:p>
        </p:txBody>
      </p:sp>
      <p:sp>
        <p:nvSpPr>
          <p:cNvPr id="11" name="Fumetto 4 10"/>
          <p:cNvSpPr/>
          <p:nvPr/>
        </p:nvSpPr>
        <p:spPr>
          <a:xfrm>
            <a:off x="755576" y="2276872"/>
            <a:ext cx="2376264" cy="1944216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 rot="20935179">
            <a:off x="1129100" y="3250580"/>
            <a:ext cx="267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0070C0"/>
                </a:solidFill>
              </a:rPr>
              <a:t>M</a:t>
            </a:r>
            <a:r>
              <a:rPr lang="it-IT" sz="2000" b="1" dirty="0" smtClean="0">
                <a:solidFill>
                  <a:srgbClr val="FFC000"/>
                </a:solidFill>
              </a:rPr>
              <a:t>ee</a:t>
            </a:r>
            <a:r>
              <a:rPr lang="it-IT" sz="2000" b="1" dirty="0" smtClean="0">
                <a:solidFill>
                  <a:srgbClr val="00B050"/>
                </a:solidFill>
              </a:rPr>
              <a:t>t</a:t>
            </a:r>
            <a:r>
              <a:rPr lang="it-IT" sz="2000" b="1" dirty="0" smtClean="0">
                <a:solidFill>
                  <a:srgbClr val="FF0000"/>
                </a:solidFill>
              </a:rPr>
              <a:t>M</a:t>
            </a:r>
            <a:r>
              <a:rPr lang="it-IT" sz="2000" b="1" dirty="0" smtClean="0">
                <a:solidFill>
                  <a:srgbClr val="FFC000"/>
                </a:solidFill>
              </a:rPr>
              <a:t>e</a:t>
            </a:r>
            <a:r>
              <a:rPr lang="it-IT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it-IT" sz="2000" b="1" dirty="0" smtClean="0">
                <a:solidFill>
                  <a:srgbClr val="FF0000"/>
                </a:solidFill>
              </a:rPr>
              <a:t>o</a:t>
            </a:r>
            <a:r>
              <a:rPr lang="it-IT" sz="2000" b="1" dirty="0" smtClean="0">
                <a:solidFill>
                  <a:srgbClr val="00B050"/>
                </a:solidFill>
              </a:rPr>
              <a:t>w</a:t>
            </a:r>
            <a:endParaRPr lang="it-IT" sz="2000" dirty="0">
              <a:solidFill>
                <a:srgbClr val="00B050"/>
              </a:solidFill>
            </a:endParaRPr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1043608" y="4725144"/>
            <a:ext cx="82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Wow…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420888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7584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Connettore 1 11"/>
          <p:cNvCxnSpPr/>
          <p:nvPr/>
        </p:nvCxnSpPr>
        <p:spPr>
          <a:xfrm>
            <a:off x="611560" y="2276873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683568" y="2276873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755576" y="2276873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55968" y="1980025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Connetti come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755576" y="4221088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    </a:t>
            </a:r>
            <a:r>
              <a:rPr lang="it-IT" sz="1400" dirty="0" smtClean="0">
                <a:solidFill>
                  <a:schemeClr val="bg1">
                    <a:lumMod val="50000"/>
                  </a:schemeClr>
                </a:solidFill>
              </a:rPr>
              <a:t>Utente</a:t>
            </a:r>
            <a:r>
              <a:rPr lang="it-IT" sz="1400" dirty="0" smtClean="0"/>
              <a:t> </a:t>
            </a:r>
            <a:r>
              <a:rPr lang="it-IT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it-IT" sz="1400" dirty="0" smtClean="0"/>
              <a:t>acebook</a:t>
            </a:r>
            <a:endParaRPr lang="it-IT" sz="1400" dirty="0"/>
          </a:p>
        </p:txBody>
      </p:sp>
      <p:sp>
        <p:nvSpPr>
          <p:cNvPr id="37" name="Rettangolo 36"/>
          <p:cNvSpPr/>
          <p:nvPr/>
        </p:nvSpPr>
        <p:spPr>
          <a:xfrm>
            <a:off x="755576" y="2564905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    </a:t>
            </a:r>
            <a:r>
              <a:rPr lang="it-IT" sz="1400" dirty="0" smtClean="0"/>
              <a:t>Nuovo utente</a:t>
            </a:r>
            <a:endParaRPr lang="it-IT" sz="1400" dirty="0"/>
          </a:p>
        </p:txBody>
      </p:sp>
      <p:pic>
        <p:nvPicPr>
          <p:cNvPr id="2056" name="Picture 8" descr="Facebook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293096"/>
            <a:ext cx="228600" cy="228600"/>
          </a:xfrm>
          <a:prstGeom prst="rect">
            <a:avLst/>
          </a:prstGeom>
          <a:noFill/>
        </p:spPr>
      </p:pic>
      <p:pic>
        <p:nvPicPr>
          <p:cNvPr id="2058" name="Picture 10" descr="Users-Add-User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2636913"/>
            <a:ext cx="228600" cy="228600"/>
          </a:xfrm>
          <a:prstGeom prst="rect">
            <a:avLst/>
          </a:prstGeom>
          <a:noFill/>
        </p:spPr>
      </p:pic>
      <p:sp>
        <p:nvSpPr>
          <p:cNvPr id="43" name="Rettangolo 42"/>
          <p:cNvSpPr/>
          <p:nvPr/>
        </p:nvSpPr>
        <p:spPr>
          <a:xfrm>
            <a:off x="755576" y="4725144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 smtClean="0">
                <a:solidFill>
                  <a:schemeClr val="bg1">
                    <a:lumMod val="50000"/>
                  </a:schemeClr>
                </a:solidFill>
              </a:rPr>
              <a:t>        Utente</a:t>
            </a:r>
            <a:r>
              <a:rPr lang="it-IT" sz="1400" dirty="0" smtClean="0"/>
              <a:t> </a:t>
            </a:r>
            <a:r>
              <a:rPr lang="it-IT" sz="1400" b="1" dirty="0" smtClean="0">
                <a:solidFill>
                  <a:srgbClr val="FF0000"/>
                </a:solidFill>
              </a:rPr>
              <a:t>G</a:t>
            </a:r>
            <a:r>
              <a:rPr lang="it-IT" sz="1400" dirty="0" smtClean="0"/>
              <a:t>oogle</a:t>
            </a:r>
            <a:endParaRPr lang="it-IT" sz="1400" dirty="0"/>
          </a:p>
        </p:txBody>
      </p:sp>
      <p:pic>
        <p:nvPicPr>
          <p:cNvPr id="2060" name="Picture 12" descr="Google-Plus-Transparent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4797152"/>
            <a:ext cx="228600" cy="228600"/>
          </a:xfrm>
          <a:prstGeom prst="rect">
            <a:avLst/>
          </a:prstGeom>
          <a:noFill/>
        </p:spPr>
      </p:pic>
      <p:sp>
        <p:nvSpPr>
          <p:cNvPr id="45" name="Rettangolo 44"/>
          <p:cNvSpPr/>
          <p:nvPr/>
        </p:nvSpPr>
        <p:spPr>
          <a:xfrm>
            <a:off x="755576" y="3068961"/>
            <a:ext cx="1872208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      </a:t>
            </a:r>
            <a:r>
              <a:rPr lang="it-IT" sz="1400" dirty="0" smtClean="0">
                <a:solidFill>
                  <a:schemeClr val="bg1">
                    <a:lumMod val="50000"/>
                  </a:schemeClr>
                </a:solidFill>
              </a:rPr>
              <a:t>Utente</a:t>
            </a:r>
            <a:r>
              <a:rPr lang="it-IT" sz="1400" dirty="0" smtClean="0"/>
              <a:t> </a:t>
            </a:r>
            <a:r>
              <a:rPr lang="it-IT" sz="1100" b="1" dirty="0" smtClean="0">
                <a:solidFill>
                  <a:srgbClr val="0070C0"/>
                </a:solidFill>
              </a:rPr>
              <a:t>M</a:t>
            </a:r>
            <a:r>
              <a:rPr lang="it-IT" sz="1100" b="1" dirty="0" smtClean="0">
                <a:solidFill>
                  <a:srgbClr val="FFC000"/>
                </a:solidFill>
              </a:rPr>
              <a:t>ee</a:t>
            </a:r>
            <a:r>
              <a:rPr lang="it-IT" sz="1100" b="1" dirty="0" smtClean="0">
                <a:solidFill>
                  <a:srgbClr val="00B050"/>
                </a:solidFill>
              </a:rPr>
              <a:t>t</a:t>
            </a:r>
            <a:r>
              <a:rPr lang="it-IT" sz="1100" b="1" dirty="0" smtClean="0">
                <a:solidFill>
                  <a:srgbClr val="FF0000"/>
                </a:solidFill>
              </a:rPr>
              <a:t>M</a:t>
            </a:r>
            <a:r>
              <a:rPr lang="it-IT" sz="1100" b="1" dirty="0" smtClean="0">
                <a:solidFill>
                  <a:srgbClr val="FFC000"/>
                </a:solidFill>
              </a:rPr>
              <a:t>e</a:t>
            </a:r>
            <a:r>
              <a:rPr lang="it-IT" sz="1100" b="1" dirty="0" smtClean="0">
                <a:solidFill>
                  <a:srgbClr val="0070C0"/>
                </a:solidFill>
              </a:rPr>
              <a:t>N</a:t>
            </a:r>
            <a:r>
              <a:rPr lang="it-IT" sz="1100" b="1" dirty="0" smtClean="0">
                <a:solidFill>
                  <a:srgbClr val="FF0000"/>
                </a:solidFill>
              </a:rPr>
              <a:t>o</a:t>
            </a:r>
            <a:r>
              <a:rPr lang="it-IT" sz="1100" b="1" dirty="0" smtClean="0">
                <a:solidFill>
                  <a:srgbClr val="00B050"/>
                </a:solidFill>
              </a:rPr>
              <a:t>w</a:t>
            </a:r>
            <a:endParaRPr lang="it-IT" sz="1100" b="1" dirty="0">
              <a:solidFill>
                <a:srgbClr val="00B050"/>
              </a:solidFill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3140969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ttangolo 47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3779912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Registrati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CasellaDiTesto 55"/>
          <p:cNvSpPr txBox="1"/>
          <p:nvPr/>
        </p:nvSpPr>
        <p:spPr>
          <a:xfrm>
            <a:off x="3635896" y="2420888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>
                    <a:lumMod val="75000"/>
                  </a:schemeClr>
                </a:solidFill>
              </a:rPr>
              <a:t>Come mi presento</a:t>
            </a:r>
            <a:endParaRPr lang="it-IT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" name="Rettangolo 64"/>
          <p:cNvSpPr/>
          <p:nvPr/>
        </p:nvSpPr>
        <p:spPr>
          <a:xfrm>
            <a:off x="3923928" y="2700048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2" name="Connettore 1 101"/>
          <p:cNvCxnSpPr/>
          <p:nvPr/>
        </p:nvCxnSpPr>
        <p:spPr>
          <a:xfrm>
            <a:off x="3563496" y="228568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1 102"/>
          <p:cNvCxnSpPr/>
          <p:nvPr/>
        </p:nvCxnSpPr>
        <p:spPr>
          <a:xfrm flipV="1">
            <a:off x="3635504" y="228568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3707904" y="1988840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Compili e vai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3635896" y="2933816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>
                    <a:lumMod val="75000"/>
                  </a:schemeClr>
                </a:solidFill>
              </a:rPr>
              <a:t>Mail</a:t>
            </a:r>
            <a:endParaRPr lang="it-IT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Rettangolo 106"/>
          <p:cNvSpPr/>
          <p:nvPr/>
        </p:nvSpPr>
        <p:spPr>
          <a:xfrm>
            <a:off x="3923928" y="3212976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CasellaDiTesto 107"/>
          <p:cNvSpPr txBox="1"/>
          <p:nvPr/>
        </p:nvSpPr>
        <p:spPr>
          <a:xfrm>
            <a:off x="3635896" y="3437872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endParaRPr lang="it-IT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Rettangolo 108"/>
          <p:cNvSpPr/>
          <p:nvPr/>
        </p:nvSpPr>
        <p:spPr>
          <a:xfrm>
            <a:off x="3923928" y="3717032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CasellaDiTesto 109"/>
          <p:cNvSpPr txBox="1"/>
          <p:nvPr/>
        </p:nvSpPr>
        <p:spPr>
          <a:xfrm>
            <a:off x="3635896" y="394192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>
                    <a:lumMod val="75000"/>
                  </a:schemeClr>
                </a:solidFill>
              </a:rPr>
              <a:t>Conferma password</a:t>
            </a:r>
            <a:endParaRPr lang="it-IT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1" name="Rettangolo 110"/>
          <p:cNvSpPr/>
          <p:nvPr/>
        </p:nvSpPr>
        <p:spPr>
          <a:xfrm>
            <a:off x="3923928" y="4221088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23592" y="3634929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9188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0" name="Rettangolo 139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6732240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Registrati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4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244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6" name="Connettore 1 145"/>
          <p:cNvCxnSpPr/>
          <p:nvPr/>
        </p:nvCxnSpPr>
        <p:spPr>
          <a:xfrm>
            <a:off x="6515824" y="228568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1 146"/>
          <p:cNvCxnSpPr/>
          <p:nvPr/>
        </p:nvCxnSpPr>
        <p:spPr>
          <a:xfrm flipV="1">
            <a:off x="6587832" y="228568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/>
          <p:cNvSpPr txBox="1"/>
          <p:nvPr/>
        </p:nvSpPr>
        <p:spPr>
          <a:xfrm>
            <a:off x="6660232" y="1988840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Inserisci e vai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0" name="CasellaDiTesto 149"/>
          <p:cNvSpPr txBox="1"/>
          <p:nvPr/>
        </p:nvSpPr>
        <p:spPr>
          <a:xfrm>
            <a:off x="6588224" y="256490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>
                    <a:lumMod val="75000"/>
                  </a:schemeClr>
                </a:solidFill>
              </a:rPr>
              <a:t>Mail</a:t>
            </a:r>
            <a:endParaRPr lang="it-IT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1" name="Rettangolo 150"/>
          <p:cNvSpPr/>
          <p:nvPr/>
        </p:nvSpPr>
        <p:spPr>
          <a:xfrm>
            <a:off x="6876256" y="2844064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CasellaDiTesto 151"/>
          <p:cNvSpPr txBox="1"/>
          <p:nvPr/>
        </p:nvSpPr>
        <p:spPr>
          <a:xfrm>
            <a:off x="6588224" y="3140968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endParaRPr lang="it-IT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3" name="Rettangolo 152"/>
          <p:cNvSpPr/>
          <p:nvPr/>
        </p:nvSpPr>
        <p:spPr>
          <a:xfrm>
            <a:off x="6876256" y="3420128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6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4420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8104" y="19888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60432" y="19888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4" name="Connettore 1 163"/>
          <p:cNvCxnSpPr>
            <a:stCxn id="4" idx="0"/>
          </p:cNvCxnSpPr>
          <p:nvPr/>
        </p:nvCxnSpPr>
        <p:spPr>
          <a:xfrm flipV="1">
            <a:off x="1691520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1 165"/>
          <p:cNvCxnSpPr/>
          <p:nvPr/>
        </p:nvCxnSpPr>
        <p:spPr>
          <a:xfrm>
            <a:off x="1691680" y="692696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endCxn id="47" idx="0"/>
          </p:cNvCxnSpPr>
          <p:nvPr/>
        </p:nvCxnSpPr>
        <p:spPr>
          <a:xfrm flipH="1">
            <a:off x="4643848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/>
          <p:cNvCxnSpPr>
            <a:endCxn id="139" idx="0"/>
          </p:cNvCxnSpPr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1 170"/>
          <p:cNvCxnSpPr/>
          <p:nvPr/>
        </p:nvCxnSpPr>
        <p:spPr>
          <a:xfrm>
            <a:off x="611168" y="40138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1 171"/>
          <p:cNvCxnSpPr/>
          <p:nvPr/>
        </p:nvCxnSpPr>
        <p:spPr>
          <a:xfrm flipV="1">
            <a:off x="683176" y="40138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1 172"/>
          <p:cNvCxnSpPr/>
          <p:nvPr/>
        </p:nvCxnSpPr>
        <p:spPr>
          <a:xfrm>
            <a:off x="755184" y="40138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asellaDiTesto 173"/>
          <p:cNvSpPr txBox="1"/>
          <p:nvPr/>
        </p:nvSpPr>
        <p:spPr>
          <a:xfrm>
            <a:off x="755576" y="3717032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Altri utenze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6" name="Connettore 1 175"/>
          <p:cNvCxnSpPr/>
          <p:nvPr/>
        </p:nvCxnSpPr>
        <p:spPr>
          <a:xfrm>
            <a:off x="3707904" y="227687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/>
          <p:nvPr/>
        </p:nvCxnSpPr>
        <p:spPr>
          <a:xfrm>
            <a:off x="6660232" y="227687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467544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it-IT" i="1" dirty="0" smtClean="0"/>
              <a:t>Simulazione creazione utenza / autenticazione</a:t>
            </a:r>
            <a:endParaRPr lang="it-IT" i="1" dirty="0"/>
          </a:p>
        </p:txBody>
      </p:sp>
      <p:sp>
        <p:nvSpPr>
          <p:cNvPr id="64" name="Segnaposto numero diapositiva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7584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sellaDiTesto 12"/>
          <p:cNvSpPr txBox="1"/>
          <p:nvPr/>
        </p:nvSpPr>
        <p:spPr>
          <a:xfrm>
            <a:off x="755576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3592" y="3634929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000" y="190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Connettore 1 29"/>
          <p:cNvCxnSpPr/>
          <p:nvPr/>
        </p:nvCxnSpPr>
        <p:spPr>
          <a:xfrm>
            <a:off x="827584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611168" y="2501712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683568" y="2492896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755576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Sto seguendo</a:t>
            </a:r>
            <a:endParaRPr lang="it-IT" sz="1400" b="1" dirty="0">
              <a:solidFill>
                <a:srgbClr val="00B050"/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83568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In attesa</a:t>
            </a:r>
            <a:endParaRPr lang="it-IT" sz="1400" b="1" dirty="0">
              <a:solidFill>
                <a:srgbClr val="FFC000"/>
              </a:solidFill>
            </a:endParaRPr>
          </a:p>
        </p:txBody>
      </p:sp>
      <p:cxnSp>
        <p:nvCxnSpPr>
          <p:cNvPr id="40" name="Connettore 1 39"/>
          <p:cNvCxnSpPr/>
          <p:nvPr/>
        </p:nvCxnSpPr>
        <p:spPr>
          <a:xfrm flipH="1">
            <a:off x="539552" y="5085184"/>
            <a:ext cx="72008" cy="72008"/>
          </a:xfrm>
          <a:prstGeom prst="line">
            <a:avLst/>
          </a:prstGeom>
          <a:ln w="95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3568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Ti cercano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50" name="Connettore 1 49"/>
          <p:cNvCxnSpPr/>
          <p:nvPr/>
        </p:nvCxnSpPr>
        <p:spPr>
          <a:xfrm flipH="1">
            <a:off x="539552" y="4797152"/>
            <a:ext cx="72008" cy="7200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2123728" y="48691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5</a:t>
            </a:r>
            <a:endParaRPr lang="it-IT" sz="1400" b="1" dirty="0">
              <a:solidFill>
                <a:srgbClr val="FFC000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2123728" y="45811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1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971600" y="263691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Marco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1979712" y="263691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00B050"/>
                </a:solidFill>
              </a:rPr>
              <a:t>20m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61" name="Anello 60"/>
          <p:cNvSpPr/>
          <p:nvPr/>
        </p:nvSpPr>
        <p:spPr>
          <a:xfrm>
            <a:off x="683568" y="2636912"/>
            <a:ext cx="288032" cy="288032"/>
          </a:xfrm>
          <a:prstGeom prst="donut">
            <a:avLst>
              <a:gd name="adj" fmla="val 113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63" name="Connettore 2 62"/>
          <p:cNvCxnSpPr/>
          <p:nvPr/>
        </p:nvCxnSpPr>
        <p:spPr>
          <a:xfrm flipV="1">
            <a:off x="755576" y="2708920"/>
            <a:ext cx="144016" cy="14401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971600" y="2996952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71600" y="299695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Angelica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1979712" y="299695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00B050"/>
                </a:solidFill>
              </a:rPr>
              <a:t>100m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70" name="Anello 69"/>
          <p:cNvSpPr/>
          <p:nvPr/>
        </p:nvSpPr>
        <p:spPr>
          <a:xfrm>
            <a:off x="683568" y="2996952"/>
            <a:ext cx="288032" cy="288032"/>
          </a:xfrm>
          <a:prstGeom prst="donut">
            <a:avLst>
              <a:gd name="adj" fmla="val 113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71" name="Connettore 2 70"/>
          <p:cNvCxnSpPr/>
          <p:nvPr/>
        </p:nvCxnSpPr>
        <p:spPr>
          <a:xfrm flipH="1" flipV="1">
            <a:off x="755576" y="3068960"/>
            <a:ext cx="144016" cy="14401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>
            <a:off x="971600" y="3284984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971600" y="335699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FFC000"/>
                </a:solidFill>
              </a:rPr>
              <a:t>Bob</a:t>
            </a:r>
            <a:endParaRPr lang="it-IT" sz="1200" b="1" dirty="0">
              <a:solidFill>
                <a:srgbClr val="FFC000"/>
              </a:solidFill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1979712" y="335699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FFC000"/>
                </a:solidFill>
              </a:rPr>
              <a:t>230m</a:t>
            </a:r>
            <a:endParaRPr lang="it-IT" sz="1200" b="1" dirty="0">
              <a:solidFill>
                <a:srgbClr val="FFC000"/>
              </a:solidFill>
            </a:endParaRPr>
          </a:p>
        </p:txBody>
      </p:sp>
      <p:sp>
        <p:nvSpPr>
          <p:cNvPr id="79" name="Anello 78"/>
          <p:cNvSpPr/>
          <p:nvPr/>
        </p:nvSpPr>
        <p:spPr>
          <a:xfrm>
            <a:off x="683568" y="3356992"/>
            <a:ext cx="288032" cy="288032"/>
          </a:xfrm>
          <a:prstGeom prst="donut">
            <a:avLst>
              <a:gd name="adj" fmla="val 113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80" name="Connettore 2 79"/>
          <p:cNvCxnSpPr/>
          <p:nvPr/>
        </p:nvCxnSpPr>
        <p:spPr>
          <a:xfrm flipV="1">
            <a:off x="827584" y="3429000"/>
            <a:ext cx="0" cy="144016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>
            <a:off x="971600" y="3645024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/>
          <p:cNvSpPr txBox="1"/>
          <p:nvPr/>
        </p:nvSpPr>
        <p:spPr>
          <a:xfrm>
            <a:off x="971600" y="371703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FF0000"/>
                </a:solidFill>
              </a:rPr>
              <a:t>Papa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90" name="Anello 89"/>
          <p:cNvSpPr/>
          <p:nvPr/>
        </p:nvSpPr>
        <p:spPr>
          <a:xfrm>
            <a:off x="683568" y="3717032"/>
            <a:ext cx="288032" cy="288032"/>
          </a:xfrm>
          <a:prstGeom prst="donut">
            <a:avLst>
              <a:gd name="adj" fmla="val 11313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91" name="Connettore 2 90"/>
          <p:cNvCxnSpPr/>
          <p:nvPr/>
        </p:nvCxnSpPr>
        <p:spPr>
          <a:xfrm>
            <a:off x="755576" y="3861048"/>
            <a:ext cx="144016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>
            <a:off x="971600" y="4005064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/>
          <p:cNvSpPr txBox="1"/>
          <p:nvPr/>
        </p:nvSpPr>
        <p:spPr>
          <a:xfrm>
            <a:off x="1763688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smtClean="0">
                <a:solidFill>
                  <a:srgbClr val="FF0000"/>
                </a:solidFill>
              </a:rPr>
              <a:t>1</a:t>
            </a:r>
            <a:r>
              <a:rPr lang="it-IT" sz="1200" b="1" dirty="0" smtClean="0">
                <a:solidFill>
                  <a:srgbClr val="FF0000"/>
                </a:solidFill>
              </a:rPr>
              <a:t> 700m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2123728" y="220486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4</a:t>
            </a:r>
            <a:endParaRPr lang="it-IT" sz="1400" b="1" dirty="0">
              <a:solidFill>
                <a:srgbClr val="00B05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 descr="Delet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2708920"/>
            <a:ext cx="152400" cy="152400"/>
          </a:xfrm>
          <a:prstGeom prst="rect">
            <a:avLst/>
          </a:prstGeom>
          <a:noFill/>
        </p:spPr>
      </p:pic>
      <p:pic>
        <p:nvPicPr>
          <p:cNvPr id="111" name="Picture 5" descr="Delet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3068960"/>
            <a:ext cx="152400" cy="152400"/>
          </a:xfrm>
          <a:prstGeom prst="rect">
            <a:avLst/>
          </a:prstGeom>
          <a:noFill/>
        </p:spPr>
      </p:pic>
      <p:pic>
        <p:nvPicPr>
          <p:cNvPr id="112" name="Picture 5" descr="Delet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3429000"/>
            <a:ext cx="152400" cy="152400"/>
          </a:xfrm>
          <a:prstGeom prst="rect">
            <a:avLst/>
          </a:prstGeom>
          <a:noFill/>
        </p:spPr>
      </p:pic>
      <p:pic>
        <p:nvPicPr>
          <p:cNvPr id="113" name="Picture 5" descr="Delet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3816016"/>
            <a:ext cx="152400" cy="152400"/>
          </a:xfrm>
          <a:prstGeom prst="rect">
            <a:avLst/>
          </a:prstGeom>
          <a:noFill/>
        </p:spPr>
      </p:pic>
      <p:cxnSp>
        <p:nvCxnSpPr>
          <p:cNvPr id="123" name="Connettore 1 122"/>
          <p:cNvCxnSpPr/>
          <p:nvPr/>
        </p:nvCxnSpPr>
        <p:spPr>
          <a:xfrm>
            <a:off x="755576" y="2492896"/>
            <a:ext cx="18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1 125"/>
          <p:cNvCxnSpPr/>
          <p:nvPr/>
        </p:nvCxnSpPr>
        <p:spPr>
          <a:xfrm>
            <a:off x="683568" y="4869160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1 127"/>
          <p:cNvCxnSpPr/>
          <p:nvPr/>
        </p:nvCxnSpPr>
        <p:spPr>
          <a:xfrm>
            <a:off x="683568" y="5157192"/>
            <a:ext cx="18722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/>
          <p:nvPr/>
        </p:nvCxnSpPr>
        <p:spPr>
          <a:xfrm flipH="1" flipV="1">
            <a:off x="611560" y="4797152"/>
            <a:ext cx="720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 flipV="1">
            <a:off x="611560" y="5085184"/>
            <a:ext cx="72008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" name="Rettangolo 136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779912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Sto seguendo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9188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" name="Anello 143"/>
          <p:cNvSpPr/>
          <p:nvPr/>
        </p:nvSpPr>
        <p:spPr>
          <a:xfrm>
            <a:off x="3923928" y="2492896"/>
            <a:ext cx="1296144" cy="1296144"/>
          </a:xfrm>
          <a:prstGeom prst="donut">
            <a:avLst>
              <a:gd name="adj" fmla="val 14157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5" name="Freccia a destra 144"/>
          <p:cNvSpPr/>
          <p:nvPr/>
        </p:nvSpPr>
        <p:spPr>
          <a:xfrm rot="18417141">
            <a:off x="4921607" y="2269169"/>
            <a:ext cx="316752" cy="3121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CasellaDiTesto 147"/>
          <p:cNvSpPr txBox="1"/>
          <p:nvPr/>
        </p:nvSpPr>
        <p:spPr>
          <a:xfrm>
            <a:off x="4283968" y="2636912"/>
            <a:ext cx="5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 smtClean="0">
                <a:solidFill>
                  <a:srgbClr val="00B050"/>
                </a:solidFill>
              </a:rPr>
              <a:t>20</a:t>
            </a:r>
          </a:p>
          <a:p>
            <a:pPr algn="ctr"/>
            <a:r>
              <a:rPr lang="it-IT" sz="28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49" name="CasellaDiTesto 148"/>
          <p:cNvSpPr txBox="1"/>
          <p:nvPr/>
        </p:nvSpPr>
        <p:spPr>
          <a:xfrm>
            <a:off x="3851920" y="422108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Marco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50" name="CasellaDiTesto 149"/>
          <p:cNvSpPr txBox="1"/>
          <p:nvPr/>
        </p:nvSpPr>
        <p:spPr>
          <a:xfrm>
            <a:off x="4860032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00B050"/>
                </a:solidFill>
              </a:rPr>
              <a:t>20m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51" name="Anello 150"/>
          <p:cNvSpPr/>
          <p:nvPr/>
        </p:nvSpPr>
        <p:spPr>
          <a:xfrm>
            <a:off x="3563888" y="4221088"/>
            <a:ext cx="288032" cy="288032"/>
          </a:xfrm>
          <a:prstGeom prst="donut">
            <a:avLst>
              <a:gd name="adj" fmla="val 113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52" name="Connettore 2 151"/>
          <p:cNvCxnSpPr/>
          <p:nvPr/>
        </p:nvCxnSpPr>
        <p:spPr>
          <a:xfrm flipV="1">
            <a:off x="3635896" y="4293096"/>
            <a:ext cx="144016" cy="14401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5" descr="Delet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8104" y="4293096"/>
            <a:ext cx="152400" cy="152400"/>
          </a:xfrm>
          <a:prstGeom prst="rect">
            <a:avLst/>
          </a:prstGeom>
          <a:noFill/>
        </p:spPr>
      </p:pic>
      <p:cxnSp>
        <p:nvCxnSpPr>
          <p:cNvPr id="154" name="Connettore 1 153"/>
          <p:cNvCxnSpPr/>
          <p:nvPr/>
        </p:nvCxnSpPr>
        <p:spPr>
          <a:xfrm>
            <a:off x="3923928" y="4509120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umetto 1 154"/>
          <p:cNvSpPr/>
          <p:nvPr/>
        </p:nvSpPr>
        <p:spPr>
          <a:xfrm>
            <a:off x="4067944" y="4581128"/>
            <a:ext cx="1512168" cy="432048"/>
          </a:xfrm>
          <a:prstGeom prst="wedgeRectCallout">
            <a:avLst>
              <a:gd name="adj1" fmla="val 61473"/>
              <a:gd name="adj2" fmla="val 228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Vado verso pizzeria</a:t>
            </a:r>
            <a:endParaRPr lang="it-IT" sz="1000" dirty="0"/>
          </a:p>
        </p:txBody>
      </p:sp>
      <p:sp>
        <p:nvSpPr>
          <p:cNvPr id="156" name="Rettangolo 155"/>
          <p:cNvSpPr/>
          <p:nvPr/>
        </p:nvSpPr>
        <p:spPr>
          <a:xfrm>
            <a:off x="3491880" y="5085184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Sto arrivando anche io</a:t>
            </a:r>
            <a:endParaRPr lang="it-IT" sz="1000" dirty="0"/>
          </a:p>
        </p:txBody>
      </p:sp>
      <p:pic>
        <p:nvPicPr>
          <p:cNvPr id="1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" name="Rettangolo 176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6732240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Sto seguendo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7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244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1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5" name="CasellaDiTesto 184"/>
          <p:cNvSpPr txBox="1"/>
          <p:nvPr/>
        </p:nvSpPr>
        <p:spPr>
          <a:xfrm>
            <a:off x="6804248" y="422108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Marco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86" name="CasellaDiTesto 185"/>
          <p:cNvSpPr txBox="1"/>
          <p:nvPr/>
        </p:nvSpPr>
        <p:spPr>
          <a:xfrm>
            <a:off x="7812360" y="422108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00B050"/>
                </a:solidFill>
              </a:rPr>
              <a:t>20m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87" name="Anello 186"/>
          <p:cNvSpPr/>
          <p:nvPr/>
        </p:nvSpPr>
        <p:spPr>
          <a:xfrm>
            <a:off x="6516216" y="4221088"/>
            <a:ext cx="288032" cy="288032"/>
          </a:xfrm>
          <a:prstGeom prst="donut">
            <a:avLst>
              <a:gd name="adj" fmla="val 113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88" name="Connettore 2 187"/>
          <p:cNvCxnSpPr/>
          <p:nvPr/>
        </p:nvCxnSpPr>
        <p:spPr>
          <a:xfrm flipV="1">
            <a:off x="6588224" y="4293096"/>
            <a:ext cx="144016" cy="14401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5" descr="Delet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60432" y="4293096"/>
            <a:ext cx="152400" cy="152400"/>
          </a:xfrm>
          <a:prstGeom prst="rect">
            <a:avLst/>
          </a:prstGeom>
          <a:noFill/>
        </p:spPr>
      </p:pic>
      <p:cxnSp>
        <p:nvCxnSpPr>
          <p:cNvPr id="190" name="Connettore 1 189"/>
          <p:cNvCxnSpPr/>
          <p:nvPr/>
        </p:nvCxnSpPr>
        <p:spPr>
          <a:xfrm>
            <a:off x="6876256" y="4509120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umetto 1 190"/>
          <p:cNvSpPr/>
          <p:nvPr/>
        </p:nvSpPr>
        <p:spPr>
          <a:xfrm>
            <a:off x="7020272" y="4581128"/>
            <a:ext cx="1512168" cy="432048"/>
          </a:xfrm>
          <a:prstGeom prst="wedgeRectCallout">
            <a:avLst>
              <a:gd name="adj1" fmla="val 61473"/>
              <a:gd name="adj2" fmla="val 228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Vado verso pizzeria</a:t>
            </a:r>
            <a:endParaRPr lang="it-IT" sz="1000" dirty="0"/>
          </a:p>
        </p:txBody>
      </p:sp>
      <p:sp>
        <p:nvSpPr>
          <p:cNvPr id="192" name="Rettangolo 191"/>
          <p:cNvSpPr/>
          <p:nvPr/>
        </p:nvSpPr>
        <p:spPr>
          <a:xfrm>
            <a:off x="6444208" y="5085184"/>
            <a:ext cx="1728192" cy="216024"/>
          </a:xfrm>
          <a:prstGeom prst="rect">
            <a:avLst/>
          </a:prstGeom>
          <a:ln w="127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Sto arrivando anche io</a:t>
            </a:r>
            <a:endParaRPr lang="it-IT" sz="1000" dirty="0"/>
          </a:p>
        </p:txBody>
      </p:sp>
      <p:sp>
        <p:nvSpPr>
          <p:cNvPr id="195" name="Rettangolo 194"/>
          <p:cNvSpPr/>
          <p:nvPr/>
        </p:nvSpPr>
        <p:spPr>
          <a:xfrm>
            <a:off x="6444208" y="2708920"/>
            <a:ext cx="2304256" cy="14401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16216" y="2780928"/>
            <a:ext cx="220047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ttore 1 202"/>
          <p:cNvCxnSpPr/>
          <p:nvPr/>
        </p:nvCxnSpPr>
        <p:spPr>
          <a:xfrm flipV="1">
            <a:off x="179512" y="692696"/>
            <a:ext cx="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1 203"/>
          <p:cNvCxnSpPr/>
          <p:nvPr/>
        </p:nvCxnSpPr>
        <p:spPr>
          <a:xfrm>
            <a:off x="179512" y="692696"/>
            <a:ext cx="74168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2 204"/>
          <p:cNvCxnSpPr/>
          <p:nvPr/>
        </p:nvCxnSpPr>
        <p:spPr>
          <a:xfrm flipH="1">
            <a:off x="4643848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2 205"/>
          <p:cNvCxnSpPr/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36096" y="50851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Connettore 2 96"/>
          <p:cNvCxnSpPr/>
          <p:nvPr/>
        </p:nvCxnSpPr>
        <p:spPr>
          <a:xfrm>
            <a:off x="179512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356349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1 99"/>
          <p:cNvCxnSpPr/>
          <p:nvPr/>
        </p:nvCxnSpPr>
        <p:spPr>
          <a:xfrm flipV="1">
            <a:off x="3635504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3707512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>
            <a:off x="3707904" y="191683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Indicazione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" name="CasellaDiTesto 102"/>
          <p:cNvSpPr txBox="1"/>
          <p:nvPr/>
        </p:nvSpPr>
        <p:spPr>
          <a:xfrm>
            <a:off x="3707904" y="386104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Mappa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Connettore 1 103"/>
          <p:cNvCxnSpPr/>
          <p:nvPr/>
        </p:nvCxnSpPr>
        <p:spPr>
          <a:xfrm flipH="1">
            <a:off x="3563888" y="4077072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>
            <a:off x="3707904" y="4149080"/>
            <a:ext cx="18002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 flipH="1" flipV="1">
            <a:off x="3635896" y="4077072"/>
            <a:ext cx="72008" cy="72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/>
          <p:cNvSpPr txBox="1"/>
          <p:nvPr/>
        </p:nvSpPr>
        <p:spPr>
          <a:xfrm>
            <a:off x="6660232" y="19168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Indicazione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9" name="Connettore 1 108"/>
          <p:cNvCxnSpPr/>
          <p:nvPr/>
        </p:nvCxnSpPr>
        <p:spPr>
          <a:xfrm flipH="1">
            <a:off x="6516216" y="2132856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>
            <a:off x="6660232" y="2204864"/>
            <a:ext cx="187220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/>
          <p:nvPr/>
        </p:nvCxnSpPr>
        <p:spPr>
          <a:xfrm flipH="1" flipV="1">
            <a:off x="6588224" y="2132856"/>
            <a:ext cx="72008" cy="72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6515824" y="2501712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 flipV="1">
            <a:off x="6587832" y="2501712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1 134"/>
          <p:cNvCxnSpPr/>
          <p:nvPr/>
        </p:nvCxnSpPr>
        <p:spPr>
          <a:xfrm>
            <a:off x="6659840" y="2501712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6660232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Mappa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36096" y="191683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424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83768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" name="CasellaDiTesto 157"/>
          <p:cNvSpPr txBox="1"/>
          <p:nvPr/>
        </p:nvSpPr>
        <p:spPr>
          <a:xfrm>
            <a:off x="4716016" y="1872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10min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11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8424" y="50851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" name="CasellaDiTesto 115"/>
          <p:cNvSpPr txBox="1"/>
          <p:nvPr/>
        </p:nvSpPr>
        <p:spPr>
          <a:xfrm>
            <a:off x="467544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it-IT" i="1" dirty="0" smtClean="0"/>
              <a:t>Simulazione incontro con una persona</a:t>
            </a:r>
            <a:endParaRPr lang="it-IT" i="1" dirty="0"/>
          </a:p>
        </p:txBody>
      </p:sp>
      <p:sp>
        <p:nvSpPr>
          <p:cNvPr id="117" name="Segnaposto numero diapositiva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19" name="CasellaDiTesto 118"/>
          <p:cNvSpPr txBox="1"/>
          <p:nvPr/>
        </p:nvSpPr>
        <p:spPr>
          <a:xfrm>
            <a:off x="7668344" y="21600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10min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7584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sellaDiTesto 9"/>
          <p:cNvSpPr txBox="1"/>
          <p:nvPr/>
        </p:nvSpPr>
        <p:spPr>
          <a:xfrm>
            <a:off x="755576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872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onnettore 1 12"/>
          <p:cNvCxnSpPr/>
          <p:nvPr/>
        </p:nvCxnSpPr>
        <p:spPr>
          <a:xfrm>
            <a:off x="827584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611168" y="2501712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V="1">
            <a:off x="683568" y="2492896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55576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Sto seguendo</a:t>
            </a:r>
            <a:endParaRPr lang="it-IT" sz="1400" b="1" dirty="0">
              <a:solidFill>
                <a:srgbClr val="00B05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83568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In attesa</a:t>
            </a:r>
            <a:endParaRPr lang="it-IT" sz="1400" b="1" dirty="0">
              <a:solidFill>
                <a:srgbClr val="FFC000"/>
              </a:solidFill>
            </a:endParaRPr>
          </a:p>
        </p:txBody>
      </p:sp>
      <p:cxnSp>
        <p:nvCxnSpPr>
          <p:cNvPr id="18" name="Connettore 1 17"/>
          <p:cNvCxnSpPr/>
          <p:nvPr/>
        </p:nvCxnSpPr>
        <p:spPr>
          <a:xfrm flipH="1">
            <a:off x="539552" y="5085184"/>
            <a:ext cx="72008" cy="72008"/>
          </a:xfrm>
          <a:prstGeom prst="line">
            <a:avLst/>
          </a:prstGeom>
          <a:ln w="95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83568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Ti cercano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20" name="Connettore 1 19"/>
          <p:cNvCxnSpPr/>
          <p:nvPr/>
        </p:nvCxnSpPr>
        <p:spPr>
          <a:xfrm flipH="1">
            <a:off x="539552" y="4797152"/>
            <a:ext cx="72008" cy="7200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123728" y="48691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0</a:t>
            </a:r>
            <a:endParaRPr lang="it-IT" sz="1400" b="1" dirty="0">
              <a:solidFill>
                <a:srgbClr val="FFC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2123728" y="45811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5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2123728" y="220486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0</a:t>
            </a:r>
            <a:endParaRPr lang="it-IT" sz="1400" b="1" dirty="0">
              <a:solidFill>
                <a:srgbClr val="00B05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9" name="Connettore 1 48"/>
          <p:cNvCxnSpPr/>
          <p:nvPr/>
        </p:nvCxnSpPr>
        <p:spPr>
          <a:xfrm>
            <a:off x="755576" y="2492896"/>
            <a:ext cx="18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>
            <a:off x="683568" y="4869160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683568" y="5157192"/>
            <a:ext cx="1800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 flipH="1" flipV="1">
            <a:off x="611560" y="4797152"/>
            <a:ext cx="720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 flipH="1" flipV="1">
            <a:off x="611560" y="5085184"/>
            <a:ext cx="72008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Rettangolo 54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3779912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Sto seguendo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5" name="Connettore 1 74"/>
          <p:cNvCxnSpPr/>
          <p:nvPr/>
        </p:nvCxnSpPr>
        <p:spPr>
          <a:xfrm>
            <a:off x="356349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flipV="1">
            <a:off x="3635504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707512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>
            <a:off x="3707904" y="1916832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Preferiti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707904" y="43651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Contatti telefono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0" name="Connettore 1 79"/>
          <p:cNvCxnSpPr/>
          <p:nvPr/>
        </p:nvCxnSpPr>
        <p:spPr>
          <a:xfrm flipH="1">
            <a:off x="3563888" y="458112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>
            <a:off x="3707904" y="4653136"/>
            <a:ext cx="18002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H="1" flipV="1">
            <a:off x="3635896" y="4581128"/>
            <a:ext cx="72008" cy="72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83768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Anello 85"/>
          <p:cNvSpPr/>
          <p:nvPr/>
        </p:nvSpPr>
        <p:spPr>
          <a:xfrm>
            <a:off x="3635896" y="2348880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7904" y="24208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9" name="Connettore 1 88"/>
          <p:cNvCxnSpPr/>
          <p:nvPr/>
        </p:nvCxnSpPr>
        <p:spPr>
          <a:xfrm>
            <a:off x="3563888" y="5013176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4211960" y="4869160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CasellaDiTesto 92"/>
          <p:cNvSpPr txBox="1"/>
          <p:nvPr/>
        </p:nvSpPr>
        <p:spPr>
          <a:xfrm>
            <a:off x="3491880" y="50851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3851920" y="5085184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95" name="CasellaDiTesto 94"/>
          <p:cNvSpPr txBox="1"/>
          <p:nvPr/>
        </p:nvSpPr>
        <p:spPr>
          <a:xfrm>
            <a:off x="4355976" y="508518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5004048" y="508518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5508104" y="5085184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995936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Marco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1" name="Connettore 1 60"/>
          <p:cNvCxnSpPr/>
          <p:nvPr/>
        </p:nvCxnSpPr>
        <p:spPr>
          <a:xfrm>
            <a:off x="4211960" y="2636912"/>
            <a:ext cx="115212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9" name="Connettore 1 68"/>
          <p:cNvCxnSpPr/>
          <p:nvPr/>
        </p:nvCxnSpPr>
        <p:spPr>
          <a:xfrm>
            <a:off x="4067944" y="2636912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V="1">
            <a:off x="4139952" y="2636912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umetto 1 71"/>
          <p:cNvSpPr/>
          <p:nvPr/>
        </p:nvSpPr>
        <p:spPr>
          <a:xfrm>
            <a:off x="3707904" y="2852936"/>
            <a:ext cx="1656184" cy="432048"/>
          </a:xfrm>
          <a:prstGeom prst="wedgeRectCallout">
            <a:avLst>
              <a:gd name="adj1" fmla="val -20413"/>
              <a:gd name="adj2" fmla="val -808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Dove sei? Non ti riesco trovare …</a:t>
            </a:r>
            <a:endParaRPr lang="it-IT" sz="1000" dirty="0"/>
          </a:p>
        </p:txBody>
      </p:sp>
      <p:sp>
        <p:nvSpPr>
          <p:cNvPr id="73" name="Anello 72"/>
          <p:cNvSpPr/>
          <p:nvPr/>
        </p:nvSpPr>
        <p:spPr>
          <a:xfrm>
            <a:off x="3635896" y="3356992"/>
            <a:ext cx="360040" cy="360040"/>
          </a:xfrm>
          <a:prstGeom prst="donut">
            <a:avLst>
              <a:gd name="adj" fmla="val 66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7904" y="3429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CasellaDiTesto 82"/>
          <p:cNvSpPr txBox="1"/>
          <p:nvPr/>
        </p:nvSpPr>
        <p:spPr>
          <a:xfrm>
            <a:off x="3995936" y="335699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7F7F7F"/>
                </a:solidFill>
              </a:rPr>
              <a:t>Bob</a:t>
            </a:r>
            <a:endParaRPr lang="it-IT" sz="1200" b="1" dirty="0">
              <a:solidFill>
                <a:srgbClr val="7F7F7F"/>
              </a:solidFill>
            </a:endParaRPr>
          </a:p>
        </p:txBody>
      </p:sp>
      <p:cxnSp>
        <p:nvCxnSpPr>
          <p:cNvPr id="84" name="Connettore 1 83"/>
          <p:cNvCxnSpPr/>
          <p:nvPr/>
        </p:nvCxnSpPr>
        <p:spPr>
          <a:xfrm>
            <a:off x="4067944" y="3645024"/>
            <a:ext cx="1296144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nello 89"/>
          <p:cNvSpPr/>
          <p:nvPr/>
        </p:nvSpPr>
        <p:spPr>
          <a:xfrm>
            <a:off x="3635896" y="3717032"/>
            <a:ext cx="360040" cy="360040"/>
          </a:xfrm>
          <a:prstGeom prst="donut">
            <a:avLst>
              <a:gd name="adj" fmla="val 666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7904" y="378904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CasellaDiTesto 96"/>
          <p:cNvSpPr txBox="1"/>
          <p:nvPr/>
        </p:nvSpPr>
        <p:spPr>
          <a:xfrm>
            <a:off x="3995936" y="371703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Papa</a:t>
            </a:r>
            <a:endParaRPr lang="it-IT" sz="1200" b="1" dirty="0">
              <a:solidFill>
                <a:srgbClr val="00B050"/>
              </a:solidFill>
            </a:endParaRPr>
          </a:p>
        </p:txBody>
      </p:sp>
      <p:cxnSp>
        <p:nvCxnSpPr>
          <p:cNvPr id="99" name="Connettore 1 98"/>
          <p:cNvCxnSpPr/>
          <p:nvPr/>
        </p:nvCxnSpPr>
        <p:spPr>
          <a:xfrm>
            <a:off x="4067944" y="4005064"/>
            <a:ext cx="1296144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36096" y="299695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335699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CasellaDiTesto 101"/>
          <p:cNvSpPr txBox="1"/>
          <p:nvPr/>
        </p:nvSpPr>
        <p:spPr>
          <a:xfrm>
            <a:off x="4572000" y="36450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smtClean="0">
                <a:solidFill>
                  <a:srgbClr val="00B050"/>
                </a:solidFill>
              </a:rPr>
              <a:t>3</a:t>
            </a:r>
            <a:r>
              <a:rPr lang="it-IT" sz="1200" b="1" dirty="0" smtClean="0">
                <a:solidFill>
                  <a:srgbClr val="00B050"/>
                </a:solidFill>
              </a:rPr>
              <a:t> 100m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Rettangolo 104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0" name="Connettore 1 109"/>
          <p:cNvCxnSpPr/>
          <p:nvPr/>
        </p:nvCxnSpPr>
        <p:spPr>
          <a:xfrm>
            <a:off x="6515824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 flipV="1">
            <a:off x="6587832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>
            <a:off x="6659840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/>
          <p:cNvSpPr txBox="1"/>
          <p:nvPr/>
        </p:nvSpPr>
        <p:spPr>
          <a:xfrm>
            <a:off x="6660232" y="1916832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Abbiamo trovato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0" name="Connettore 1 119"/>
          <p:cNvCxnSpPr/>
          <p:nvPr/>
        </p:nvCxnSpPr>
        <p:spPr>
          <a:xfrm>
            <a:off x="6516216" y="5013176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Ovale 120"/>
          <p:cNvSpPr/>
          <p:nvPr/>
        </p:nvSpPr>
        <p:spPr>
          <a:xfrm>
            <a:off x="7164288" y="4869160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CasellaDiTesto 121"/>
          <p:cNvSpPr txBox="1"/>
          <p:nvPr/>
        </p:nvSpPr>
        <p:spPr>
          <a:xfrm>
            <a:off x="6444208" y="50851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123" name="CasellaDiTesto 122"/>
          <p:cNvSpPr txBox="1"/>
          <p:nvPr/>
        </p:nvSpPr>
        <p:spPr>
          <a:xfrm>
            <a:off x="6804248" y="5085184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7308304" y="508518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7956376" y="5085184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126" name="CasellaDiTesto 125"/>
          <p:cNvSpPr txBox="1"/>
          <p:nvPr/>
        </p:nvSpPr>
        <p:spPr>
          <a:xfrm>
            <a:off x="8460432" y="5085184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6948264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Fabio Marazzi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6416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" name="CasellaDiTesto 134"/>
          <p:cNvSpPr txBox="1"/>
          <p:nvPr/>
        </p:nvSpPr>
        <p:spPr>
          <a:xfrm>
            <a:off x="6948264" y="27809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Fabio</a:t>
            </a:r>
            <a:r>
              <a:rPr lang="it-IT" sz="1200" b="1" dirty="0" smtClean="0">
                <a:solidFill>
                  <a:srgbClr val="7F7F7F"/>
                </a:solidFill>
              </a:rPr>
              <a:t> </a:t>
            </a:r>
            <a:r>
              <a:rPr lang="it-IT" sz="1200" b="1" dirty="0" smtClean="0">
                <a:solidFill>
                  <a:srgbClr val="00B050"/>
                </a:solidFill>
              </a:rPr>
              <a:t>mecchanico</a:t>
            </a:r>
            <a:endParaRPr lang="it-IT" sz="1200" b="1" dirty="0">
              <a:solidFill>
                <a:srgbClr val="00B050"/>
              </a:solidFill>
            </a:endParaRPr>
          </a:p>
        </p:txBody>
      </p:sp>
      <p:cxnSp>
        <p:nvCxnSpPr>
          <p:cNvPr id="136" name="Connettore 1 135"/>
          <p:cNvCxnSpPr/>
          <p:nvPr/>
        </p:nvCxnSpPr>
        <p:spPr>
          <a:xfrm>
            <a:off x="7092280" y="3068960"/>
            <a:ext cx="1224136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/>
          <p:nvPr/>
        </p:nvCxnSpPr>
        <p:spPr>
          <a:xfrm>
            <a:off x="6948264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sellaDiTesto 189"/>
          <p:cNvSpPr txBox="1"/>
          <p:nvPr/>
        </p:nvSpPr>
        <p:spPr>
          <a:xfrm>
            <a:off x="6948264" y="155679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fabio m…</a:t>
            </a:r>
            <a:endParaRPr lang="it-IT" sz="1200" b="1" dirty="0">
              <a:solidFill>
                <a:schemeClr val="bg1"/>
              </a:solidFill>
            </a:endParaRPr>
          </a:p>
        </p:txBody>
      </p:sp>
      <p:cxnSp>
        <p:nvCxnSpPr>
          <p:cNvPr id="203" name="Connettore 1 202"/>
          <p:cNvCxnSpPr/>
          <p:nvPr/>
        </p:nvCxnSpPr>
        <p:spPr>
          <a:xfrm flipV="1">
            <a:off x="1691520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1 203"/>
          <p:cNvCxnSpPr/>
          <p:nvPr/>
        </p:nvCxnSpPr>
        <p:spPr>
          <a:xfrm>
            <a:off x="1691680" y="692696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2 204"/>
          <p:cNvCxnSpPr/>
          <p:nvPr/>
        </p:nvCxnSpPr>
        <p:spPr>
          <a:xfrm flipH="1">
            <a:off x="4643848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2 205"/>
          <p:cNvCxnSpPr/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200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32440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64088" y="371703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9" name="Anello 208"/>
          <p:cNvSpPr/>
          <p:nvPr/>
        </p:nvSpPr>
        <p:spPr>
          <a:xfrm>
            <a:off x="3635896" y="4077072"/>
            <a:ext cx="360040" cy="360040"/>
          </a:xfrm>
          <a:prstGeom prst="donut">
            <a:avLst>
              <a:gd name="adj" fmla="val 666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1" name="CasellaDiTesto 210"/>
          <p:cNvSpPr txBox="1"/>
          <p:nvPr/>
        </p:nvSpPr>
        <p:spPr>
          <a:xfrm>
            <a:off x="3995936" y="414908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>
                <a:solidFill>
                  <a:srgbClr val="00B050"/>
                </a:solidFill>
              </a:rPr>
              <a:t>Auto pegeau</a:t>
            </a:r>
            <a:endParaRPr lang="it-IT" sz="1000" b="1" dirty="0">
              <a:solidFill>
                <a:srgbClr val="00B050"/>
              </a:solidFill>
            </a:endParaRPr>
          </a:p>
        </p:txBody>
      </p:sp>
      <p:sp>
        <p:nvSpPr>
          <p:cNvPr id="212" name="CasellaDiTesto 211"/>
          <p:cNvSpPr txBox="1"/>
          <p:nvPr/>
        </p:nvSpPr>
        <p:spPr>
          <a:xfrm>
            <a:off x="4788024" y="407707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00B050"/>
                </a:solidFill>
              </a:rPr>
              <a:t>200m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pic>
        <p:nvPicPr>
          <p:cNvPr id="213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64088" y="407707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4" name="Connettore 1 213"/>
          <p:cNvCxnSpPr/>
          <p:nvPr/>
        </p:nvCxnSpPr>
        <p:spPr>
          <a:xfrm>
            <a:off x="4067944" y="4365104"/>
            <a:ext cx="1296144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07904" y="4139904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" name="CasellaDiTesto 107"/>
          <p:cNvSpPr txBox="1"/>
          <p:nvPr/>
        </p:nvSpPr>
        <p:spPr>
          <a:xfrm>
            <a:off x="467544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it-IT" i="1" dirty="0" smtClean="0"/>
              <a:t>Simulazione ricerca persona</a:t>
            </a:r>
            <a:endParaRPr lang="it-IT" i="1" dirty="0"/>
          </a:p>
        </p:txBody>
      </p:sp>
      <p:sp>
        <p:nvSpPr>
          <p:cNvPr id="114" name="Segnaposto numero diapositiva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15" name="Picture 10" descr="Users-Add-User ico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660232" y="2420888"/>
            <a:ext cx="228600" cy="228600"/>
          </a:xfrm>
          <a:prstGeom prst="rect">
            <a:avLst/>
          </a:prstGeom>
          <a:noFill/>
        </p:spPr>
      </p:pic>
      <p:pic>
        <p:nvPicPr>
          <p:cNvPr id="116" name="Picture 10" descr="Users-Add-User ico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660232" y="2852936"/>
            <a:ext cx="228600" cy="228600"/>
          </a:xfrm>
          <a:prstGeom prst="rect">
            <a:avLst/>
          </a:prstGeom>
          <a:noFill/>
        </p:spPr>
      </p:pic>
      <p:cxnSp>
        <p:nvCxnSpPr>
          <p:cNvPr id="117" name="Connettore 1 116"/>
          <p:cNvCxnSpPr/>
          <p:nvPr/>
        </p:nvCxnSpPr>
        <p:spPr>
          <a:xfrm flipH="1">
            <a:off x="6948264" y="2636912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7092280" y="2708920"/>
            <a:ext cx="144016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/>
          <p:nvPr/>
        </p:nvCxnSpPr>
        <p:spPr>
          <a:xfrm flipH="1" flipV="1">
            <a:off x="7020272" y="2636912"/>
            <a:ext cx="72008" cy="72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6947872" y="3077776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 flipV="1">
            <a:off x="7020272" y="306896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7020272" y="3212976"/>
            <a:ext cx="1440160" cy="720080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  <a:alpha val="23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CasellaDiTesto 141"/>
          <p:cNvSpPr txBox="1"/>
          <p:nvPr/>
        </p:nvSpPr>
        <p:spPr>
          <a:xfrm>
            <a:off x="7092280" y="3212976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Officina via Larga 32</a:t>
            </a:r>
            <a:endParaRPr lang="it-IT" sz="10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7020272" y="3429000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smtClean="0"/>
              <a:t>Tel: 3290000001</a:t>
            </a:r>
            <a:endParaRPr lang="it-IT" sz="10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092280" y="3717032"/>
            <a:ext cx="150370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236296" y="3717032"/>
            <a:ext cx="150370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380312" y="3717032"/>
            <a:ext cx="154222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6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524328" y="3717032"/>
            <a:ext cx="154222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68344" y="3717032"/>
            <a:ext cx="154222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0" name="Picture 3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316416" y="27809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6" y="4032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" name="Picture 10" descr="Users-Add-User ico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660232" y="4077072"/>
            <a:ext cx="228600" cy="228600"/>
          </a:xfrm>
          <a:prstGeom prst="rect">
            <a:avLst/>
          </a:prstGeom>
          <a:noFill/>
        </p:spPr>
      </p:pic>
      <p:cxnSp>
        <p:nvCxnSpPr>
          <p:cNvPr id="153" name="Connettore 1 152"/>
          <p:cNvCxnSpPr/>
          <p:nvPr/>
        </p:nvCxnSpPr>
        <p:spPr>
          <a:xfrm flipH="1">
            <a:off x="6948264" y="4293096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1 153"/>
          <p:cNvCxnSpPr/>
          <p:nvPr/>
        </p:nvCxnSpPr>
        <p:spPr>
          <a:xfrm>
            <a:off x="7092280" y="4365104"/>
            <a:ext cx="144016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1 154"/>
          <p:cNvCxnSpPr/>
          <p:nvPr/>
        </p:nvCxnSpPr>
        <p:spPr>
          <a:xfrm flipH="1" flipV="1">
            <a:off x="7020272" y="4293096"/>
            <a:ext cx="72008" cy="7200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sellaDiTesto 155"/>
          <p:cNvSpPr txBox="1"/>
          <p:nvPr/>
        </p:nvSpPr>
        <p:spPr>
          <a:xfrm>
            <a:off x="7020272" y="407707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7F7F7F"/>
                </a:solidFill>
              </a:rPr>
              <a:t>Fabio mobile TIM</a:t>
            </a:r>
            <a:endParaRPr lang="it-IT" sz="1200" b="1" dirty="0">
              <a:solidFill>
                <a:srgbClr val="7F7F7F"/>
              </a:solidFill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172400" y="34290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ttore 1 7"/>
          <p:cNvCxnSpPr/>
          <p:nvPr/>
        </p:nvCxnSpPr>
        <p:spPr>
          <a:xfrm>
            <a:off x="611168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68317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755184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55576" y="1916832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Cosa ti interessa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043608" y="270892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Servizi pubblici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Connettore 1 19"/>
          <p:cNvCxnSpPr/>
          <p:nvPr/>
        </p:nvCxnSpPr>
        <p:spPr>
          <a:xfrm>
            <a:off x="1043608" y="299695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>
            <a:off x="1043608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7344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Elaborazione alternativa 33"/>
          <p:cNvSpPr/>
          <p:nvPr/>
        </p:nvSpPr>
        <p:spPr>
          <a:xfrm>
            <a:off x="683568" y="270892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70892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2708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CasellaDiTesto 39"/>
          <p:cNvSpPr txBox="1"/>
          <p:nvPr/>
        </p:nvSpPr>
        <p:spPr>
          <a:xfrm>
            <a:off x="1043608" y="306896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Trasporti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Connettore 1 40"/>
          <p:cNvCxnSpPr/>
          <p:nvPr/>
        </p:nvCxnSpPr>
        <p:spPr>
          <a:xfrm>
            <a:off x="1043608" y="335699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aborazione alternativa 41"/>
          <p:cNvSpPr/>
          <p:nvPr/>
        </p:nvSpPr>
        <p:spPr>
          <a:xfrm>
            <a:off x="683568" y="306896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3068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306896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Connettore 1 49"/>
          <p:cNvCxnSpPr/>
          <p:nvPr/>
        </p:nvCxnSpPr>
        <p:spPr>
          <a:xfrm>
            <a:off x="1043608" y="371703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aborazione alternativa 50"/>
          <p:cNvSpPr/>
          <p:nvPr/>
        </p:nvSpPr>
        <p:spPr>
          <a:xfrm>
            <a:off x="683568" y="342900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/>
          <p:cNvSpPr txBox="1"/>
          <p:nvPr/>
        </p:nvSpPr>
        <p:spPr>
          <a:xfrm>
            <a:off x="1043608" y="342900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7F7F7F"/>
                </a:solidFill>
              </a:rPr>
              <a:t>Shopping</a:t>
            </a:r>
            <a:endParaRPr lang="it-IT" sz="1200" b="1" dirty="0">
              <a:solidFill>
                <a:srgbClr val="7F7F7F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9992" y="3492040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1" name="Connettore 1 60"/>
          <p:cNvCxnSpPr/>
          <p:nvPr/>
        </p:nvCxnSpPr>
        <p:spPr>
          <a:xfrm>
            <a:off x="611560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Ovale 61"/>
          <p:cNvSpPr/>
          <p:nvPr/>
        </p:nvSpPr>
        <p:spPr>
          <a:xfrm>
            <a:off x="1259632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/>
          <p:cNvSpPr txBox="1"/>
          <p:nvPr/>
        </p:nvSpPr>
        <p:spPr>
          <a:xfrm>
            <a:off x="539552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899592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1403648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051720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2555776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2267744" y="27089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2267744" y="30689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1043608" y="378904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Mangiare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Elaborazione alternativa 70"/>
          <p:cNvSpPr/>
          <p:nvPr/>
        </p:nvSpPr>
        <p:spPr>
          <a:xfrm>
            <a:off x="683568" y="378904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3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37890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CasellaDiTesto 73"/>
          <p:cNvSpPr txBox="1"/>
          <p:nvPr/>
        </p:nvSpPr>
        <p:spPr>
          <a:xfrm>
            <a:off x="2267744" y="378904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5" name="Connettore 1 74"/>
          <p:cNvCxnSpPr/>
          <p:nvPr/>
        </p:nvCxnSpPr>
        <p:spPr>
          <a:xfrm>
            <a:off x="1043608" y="407707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568" y="378904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CasellaDiTesto 76"/>
          <p:cNvSpPr txBox="1"/>
          <p:nvPr/>
        </p:nvSpPr>
        <p:spPr>
          <a:xfrm>
            <a:off x="1043608" y="41490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Elaborazione alternativa 77"/>
          <p:cNvSpPr/>
          <p:nvPr/>
        </p:nvSpPr>
        <p:spPr>
          <a:xfrm>
            <a:off x="683568" y="414908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9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41490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CasellaDiTesto 79"/>
          <p:cNvSpPr txBox="1"/>
          <p:nvPr/>
        </p:nvSpPr>
        <p:spPr>
          <a:xfrm>
            <a:off x="2267744" y="41490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1" name="Connettore 1 80"/>
          <p:cNvCxnSpPr/>
          <p:nvPr/>
        </p:nvCxnSpPr>
        <p:spPr>
          <a:xfrm>
            <a:off x="1043608" y="44371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Rettangolo 82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Connettore 1 85"/>
          <p:cNvCxnSpPr/>
          <p:nvPr/>
        </p:nvCxnSpPr>
        <p:spPr>
          <a:xfrm>
            <a:off x="356349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V="1">
            <a:off x="3635504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/>
          <p:nvPr/>
        </p:nvCxnSpPr>
        <p:spPr>
          <a:xfrm>
            <a:off x="3707512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3995936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Autobus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1" name="Connettore 1 90"/>
          <p:cNvCxnSpPr/>
          <p:nvPr/>
        </p:nvCxnSpPr>
        <p:spPr>
          <a:xfrm>
            <a:off x="3995936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>
            <a:off x="3995936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967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Elaborazione alternativa 94"/>
          <p:cNvSpPr/>
          <p:nvPr/>
        </p:nvSpPr>
        <p:spPr>
          <a:xfrm>
            <a:off x="3635896" y="234888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7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CasellaDiTesto 97"/>
          <p:cNvSpPr txBox="1"/>
          <p:nvPr/>
        </p:nvSpPr>
        <p:spPr>
          <a:xfrm>
            <a:off x="3995936" y="270892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Taxi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9" name="Connettore 1 98"/>
          <p:cNvCxnSpPr/>
          <p:nvPr/>
        </p:nvCxnSpPr>
        <p:spPr>
          <a:xfrm>
            <a:off x="3995936" y="299695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aborazione alternativa 99"/>
          <p:cNvSpPr/>
          <p:nvPr/>
        </p:nvSpPr>
        <p:spPr>
          <a:xfrm>
            <a:off x="3635896" y="270892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1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2708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7" name="Connettore 1 106"/>
          <p:cNvCxnSpPr/>
          <p:nvPr/>
        </p:nvCxnSpPr>
        <p:spPr>
          <a:xfrm>
            <a:off x="3563888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Ovale 107"/>
          <p:cNvSpPr/>
          <p:nvPr/>
        </p:nvSpPr>
        <p:spPr>
          <a:xfrm>
            <a:off x="4211960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CasellaDiTesto 108"/>
          <p:cNvSpPr txBox="1"/>
          <p:nvPr/>
        </p:nvSpPr>
        <p:spPr>
          <a:xfrm>
            <a:off x="3491880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3851920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111" name="CasellaDiTesto 110"/>
          <p:cNvSpPr txBox="1"/>
          <p:nvPr/>
        </p:nvSpPr>
        <p:spPr>
          <a:xfrm>
            <a:off x="4355976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004048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5508104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114" name="CasellaDiTesto 113"/>
          <p:cNvSpPr txBox="1"/>
          <p:nvPr/>
        </p:nvSpPr>
        <p:spPr>
          <a:xfrm>
            <a:off x="5220072" y="23488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5" name="CasellaDiTesto 114"/>
          <p:cNvSpPr txBox="1"/>
          <p:nvPr/>
        </p:nvSpPr>
        <p:spPr>
          <a:xfrm>
            <a:off x="5220072" y="27089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5896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35896" y="234888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35896" y="270892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4" name="Rettangolo 133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7" name="Connettore 1 136"/>
          <p:cNvCxnSpPr/>
          <p:nvPr/>
        </p:nvCxnSpPr>
        <p:spPr>
          <a:xfrm>
            <a:off x="6515824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1 137"/>
          <p:cNvCxnSpPr/>
          <p:nvPr/>
        </p:nvCxnSpPr>
        <p:spPr>
          <a:xfrm flipV="1">
            <a:off x="6587832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6659840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>
            <a:off x="6948264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1 141"/>
          <p:cNvCxnSpPr/>
          <p:nvPr/>
        </p:nvCxnSpPr>
        <p:spPr>
          <a:xfrm>
            <a:off x="6948264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200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32440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1" name="Connettore 1 150"/>
          <p:cNvCxnSpPr/>
          <p:nvPr/>
        </p:nvCxnSpPr>
        <p:spPr>
          <a:xfrm>
            <a:off x="6516216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Ovale 151"/>
          <p:cNvSpPr/>
          <p:nvPr/>
        </p:nvSpPr>
        <p:spPr>
          <a:xfrm>
            <a:off x="7164288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CasellaDiTesto 152"/>
          <p:cNvSpPr txBox="1"/>
          <p:nvPr/>
        </p:nvSpPr>
        <p:spPr>
          <a:xfrm>
            <a:off x="6444208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154" name="CasellaDiTesto 153"/>
          <p:cNvSpPr txBox="1"/>
          <p:nvPr/>
        </p:nvSpPr>
        <p:spPr>
          <a:xfrm>
            <a:off x="6804248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155" name="CasellaDiTesto 154"/>
          <p:cNvSpPr txBox="1"/>
          <p:nvPr/>
        </p:nvSpPr>
        <p:spPr>
          <a:xfrm>
            <a:off x="7308304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156" name="CasellaDiTesto 155"/>
          <p:cNvSpPr txBox="1"/>
          <p:nvPr/>
        </p:nvSpPr>
        <p:spPr>
          <a:xfrm>
            <a:off x="7956376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157" name="CasellaDiTesto 156"/>
          <p:cNvSpPr txBox="1"/>
          <p:nvPr/>
        </p:nvSpPr>
        <p:spPr>
          <a:xfrm>
            <a:off x="8460432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7884368" y="2348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6256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1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4288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" name="Anello 164"/>
          <p:cNvSpPr/>
          <p:nvPr/>
        </p:nvSpPr>
        <p:spPr>
          <a:xfrm>
            <a:off x="6552000" y="2304000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6" name="CasellaDiTesto 165"/>
          <p:cNvSpPr txBox="1"/>
          <p:nvPr/>
        </p:nvSpPr>
        <p:spPr>
          <a:xfrm>
            <a:off x="6876256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Taxi blue 3321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8424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8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224" y="234888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9" name="Connettore 1 168"/>
          <p:cNvCxnSpPr/>
          <p:nvPr/>
        </p:nvCxnSpPr>
        <p:spPr>
          <a:xfrm>
            <a:off x="6948264" y="3068960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/>
          <p:cNvSpPr txBox="1"/>
          <p:nvPr/>
        </p:nvSpPr>
        <p:spPr>
          <a:xfrm>
            <a:off x="7812360" y="27809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1" name="Anello 170"/>
          <p:cNvSpPr/>
          <p:nvPr/>
        </p:nvSpPr>
        <p:spPr>
          <a:xfrm>
            <a:off x="6552000" y="2736048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2" name="CasellaDiTesto 171"/>
          <p:cNvSpPr txBox="1"/>
          <p:nvPr/>
        </p:nvSpPr>
        <p:spPr>
          <a:xfrm>
            <a:off x="6876256" y="27809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Antonio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3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8424" y="27809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224" y="278092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5" name="Connettore 1 174"/>
          <p:cNvCxnSpPr/>
          <p:nvPr/>
        </p:nvCxnSpPr>
        <p:spPr>
          <a:xfrm>
            <a:off x="7092280" y="3501008"/>
            <a:ext cx="1296144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7812360" y="321297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210m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7" name="Anello 176"/>
          <p:cNvSpPr/>
          <p:nvPr/>
        </p:nvSpPr>
        <p:spPr>
          <a:xfrm>
            <a:off x="6552000" y="3168096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8" name="CasellaDiTesto 177"/>
          <p:cNvSpPr txBox="1"/>
          <p:nvPr/>
        </p:nvSpPr>
        <p:spPr>
          <a:xfrm>
            <a:off x="6876256" y="321297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Privato taxi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0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224" y="3212976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" name="Fumetto 1 180"/>
          <p:cNvSpPr/>
          <p:nvPr/>
        </p:nvSpPr>
        <p:spPr>
          <a:xfrm>
            <a:off x="6588224" y="3645024"/>
            <a:ext cx="1800200" cy="432048"/>
          </a:xfrm>
          <a:prstGeom prst="wedgeRectCallout">
            <a:avLst>
              <a:gd name="adj1" fmla="val -26233"/>
              <a:gd name="adj2" fmla="val -631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Mi serve un taxi per aeroporto. Quanto costa?</a:t>
            </a:r>
            <a:endParaRPr lang="it-IT" sz="1000" dirty="0"/>
          </a:p>
        </p:txBody>
      </p:sp>
      <p:pic>
        <p:nvPicPr>
          <p:cNvPr id="182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60432" y="465313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6" name="Connettore 1 185"/>
          <p:cNvCxnSpPr/>
          <p:nvPr/>
        </p:nvCxnSpPr>
        <p:spPr>
          <a:xfrm>
            <a:off x="6948264" y="350100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1 186"/>
          <p:cNvCxnSpPr/>
          <p:nvPr/>
        </p:nvCxnSpPr>
        <p:spPr>
          <a:xfrm flipV="1">
            <a:off x="7020272" y="350100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umetto 1 187"/>
          <p:cNvSpPr/>
          <p:nvPr/>
        </p:nvSpPr>
        <p:spPr>
          <a:xfrm>
            <a:off x="6804248" y="4149080"/>
            <a:ext cx="1800200" cy="288032"/>
          </a:xfrm>
          <a:prstGeom prst="wedgeRectCallout">
            <a:avLst>
              <a:gd name="adj1" fmla="val -26762"/>
              <a:gd name="adj2" fmla="val -466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15 euro. Arrivo tra 5 min</a:t>
            </a:r>
            <a:endParaRPr lang="it-IT" sz="1000" dirty="0"/>
          </a:p>
        </p:txBody>
      </p:sp>
      <p:sp>
        <p:nvSpPr>
          <p:cNvPr id="189" name="Fumetto 1 188"/>
          <p:cNvSpPr/>
          <p:nvPr/>
        </p:nvSpPr>
        <p:spPr>
          <a:xfrm>
            <a:off x="6588224" y="4509120"/>
            <a:ext cx="1800200" cy="360040"/>
          </a:xfrm>
          <a:prstGeom prst="wedgeRectCallout">
            <a:avLst>
              <a:gd name="adj1" fmla="val -25704"/>
              <a:gd name="adj2" fmla="val -389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Ok, accetto. Mi confermi che stai arrivando</a:t>
            </a:r>
            <a:endParaRPr lang="it-IT" sz="1000" dirty="0"/>
          </a:p>
        </p:txBody>
      </p:sp>
      <p:cxnSp>
        <p:nvCxnSpPr>
          <p:cNvPr id="190" name="Connettore 1 189"/>
          <p:cNvCxnSpPr/>
          <p:nvPr/>
        </p:nvCxnSpPr>
        <p:spPr>
          <a:xfrm flipV="1">
            <a:off x="1691680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1 190"/>
          <p:cNvCxnSpPr/>
          <p:nvPr/>
        </p:nvCxnSpPr>
        <p:spPr>
          <a:xfrm>
            <a:off x="1691680" y="692696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/>
          <p:cNvCxnSpPr/>
          <p:nvPr/>
        </p:nvCxnSpPr>
        <p:spPr>
          <a:xfrm flipH="1">
            <a:off x="4571840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92"/>
          <p:cNvCxnSpPr/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Elaborazione alternativa 194"/>
          <p:cNvSpPr/>
          <p:nvPr/>
        </p:nvSpPr>
        <p:spPr>
          <a:xfrm>
            <a:off x="683568" y="234888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6" name="CasellaDiTesto 195"/>
          <p:cNvSpPr txBox="1"/>
          <p:nvPr/>
        </p:nvSpPr>
        <p:spPr>
          <a:xfrm>
            <a:off x="1043608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FF0000"/>
                </a:solidFill>
              </a:rPr>
              <a:t>Urgenza</a:t>
            </a:r>
            <a:endParaRPr lang="it-IT" sz="1200" b="1" dirty="0">
              <a:solidFill>
                <a:srgbClr val="FF0000"/>
              </a:solidFill>
            </a:endParaRPr>
          </a:p>
        </p:txBody>
      </p:sp>
      <p:cxnSp>
        <p:nvCxnSpPr>
          <p:cNvPr id="197" name="Connettore 1 196"/>
          <p:cNvCxnSpPr/>
          <p:nvPr/>
        </p:nvCxnSpPr>
        <p:spPr>
          <a:xfrm>
            <a:off x="1043608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3568" y="234888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" name="CasellaDiTesto 130"/>
          <p:cNvSpPr txBox="1"/>
          <p:nvPr/>
        </p:nvSpPr>
        <p:spPr>
          <a:xfrm>
            <a:off x="467544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r>
              <a:rPr lang="it-IT" sz="20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it-IT" i="1" dirty="0" smtClean="0"/>
              <a:t>Simulazione ricerca servizio taxi</a:t>
            </a:r>
            <a:endParaRPr lang="it-IT" i="1" dirty="0"/>
          </a:p>
        </p:txBody>
      </p:sp>
      <p:sp>
        <p:nvSpPr>
          <p:cNvPr id="132" name="Ovale 131"/>
          <p:cNvSpPr/>
          <p:nvPr/>
        </p:nvSpPr>
        <p:spPr>
          <a:xfrm>
            <a:off x="6444208" y="3068960"/>
            <a:ext cx="576064" cy="576064"/>
          </a:xfrm>
          <a:prstGeom prst="ellipse">
            <a:avLst/>
          </a:prstGeom>
          <a:noFill/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Segnaposto numero diapositiva 1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88424" y="31409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ttore 1 7"/>
          <p:cNvCxnSpPr/>
          <p:nvPr/>
        </p:nvCxnSpPr>
        <p:spPr>
          <a:xfrm>
            <a:off x="611168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68317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755184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043608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1043608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7344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Connettore 1 14"/>
          <p:cNvCxnSpPr/>
          <p:nvPr/>
        </p:nvCxnSpPr>
        <p:spPr>
          <a:xfrm>
            <a:off x="611560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1259632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539552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899592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403648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051720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555776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979712" y="2348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9632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Anello 25"/>
          <p:cNvSpPr/>
          <p:nvPr/>
        </p:nvSpPr>
        <p:spPr>
          <a:xfrm>
            <a:off x="647344" y="2304000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71600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Taxi blue 3321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83768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234888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Connettore 1 29"/>
          <p:cNvCxnSpPr/>
          <p:nvPr/>
        </p:nvCxnSpPr>
        <p:spPr>
          <a:xfrm>
            <a:off x="1043608" y="3068960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1907704" y="27809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Anello 31"/>
          <p:cNvSpPr/>
          <p:nvPr/>
        </p:nvSpPr>
        <p:spPr>
          <a:xfrm>
            <a:off x="647344" y="2736048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971600" y="27809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Antonio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83768" y="27809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278092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Connettore 1 35"/>
          <p:cNvCxnSpPr/>
          <p:nvPr/>
        </p:nvCxnSpPr>
        <p:spPr>
          <a:xfrm>
            <a:off x="1187624" y="3501008"/>
            <a:ext cx="1296144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1907704" y="321297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210m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Anello 37"/>
          <p:cNvSpPr/>
          <p:nvPr/>
        </p:nvSpPr>
        <p:spPr>
          <a:xfrm>
            <a:off x="647344" y="3168096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971600" y="321297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Privato taxi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83768" y="321297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3212976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Fumetto 1 41"/>
          <p:cNvSpPr/>
          <p:nvPr/>
        </p:nvSpPr>
        <p:spPr>
          <a:xfrm>
            <a:off x="683568" y="3645024"/>
            <a:ext cx="1800200" cy="432048"/>
          </a:xfrm>
          <a:prstGeom prst="wedgeRectCallout">
            <a:avLst>
              <a:gd name="adj1" fmla="val -26233"/>
              <a:gd name="adj2" fmla="val -631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Mi serve un taxi per aeroporto. Quanto costa?</a:t>
            </a:r>
            <a:endParaRPr lang="it-IT" sz="1000" dirty="0"/>
          </a:p>
        </p:txBody>
      </p:sp>
      <p:pic>
        <p:nvPicPr>
          <p:cNvPr id="43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465313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Connettore 1 43"/>
          <p:cNvCxnSpPr/>
          <p:nvPr/>
        </p:nvCxnSpPr>
        <p:spPr>
          <a:xfrm>
            <a:off x="1043608" y="350100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115616" y="3501008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umetto 1 45"/>
          <p:cNvSpPr/>
          <p:nvPr/>
        </p:nvSpPr>
        <p:spPr>
          <a:xfrm>
            <a:off x="899592" y="4149080"/>
            <a:ext cx="1800200" cy="288032"/>
          </a:xfrm>
          <a:prstGeom prst="wedgeRectCallout">
            <a:avLst>
              <a:gd name="adj1" fmla="val -26762"/>
              <a:gd name="adj2" fmla="val -466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15 euro. Arrivo tra 5 min</a:t>
            </a:r>
            <a:endParaRPr lang="it-IT" sz="1000" dirty="0"/>
          </a:p>
        </p:txBody>
      </p:sp>
      <p:sp>
        <p:nvSpPr>
          <p:cNvPr id="47" name="Fumetto 1 46"/>
          <p:cNvSpPr/>
          <p:nvPr/>
        </p:nvSpPr>
        <p:spPr>
          <a:xfrm>
            <a:off x="683568" y="4509120"/>
            <a:ext cx="1800200" cy="360040"/>
          </a:xfrm>
          <a:prstGeom prst="wedgeRectCallout">
            <a:avLst>
              <a:gd name="adj1" fmla="val -25704"/>
              <a:gd name="adj2" fmla="val -389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Ok, accetto. Mi confermi la sua indicazione</a:t>
            </a:r>
            <a:endParaRPr lang="it-IT" sz="1000" dirty="0"/>
          </a:p>
        </p:txBody>
      </p:sp>
      <p:sp>
        <p:nvSpPr>
          <p:cNvPr id="49" name="Elaborazione 48"/>
          <p:cNvSpPr/>
          <p:nvPr/>
        </p:nvSpPr>
        <p:spPr>
          <a:xfrm>
            <a:off x="611984" y="2375992"/>
            <a:ext cx="2160240" cy="2853207"/>
          </a:xfrm>
          <a:prstGeom prst="flowChartProcess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/>
          <p:cNvSpPr txBox="1"/>
          <p:nvPr/>
        </p:nvSpPr>
        <p:spPr>
          <a:xfrm>
            <a:off x="1044032" y="2537729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6000" y="2492897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CasellaDiTesto 52"/>
          <p:cNvSpPr txBox="1"/>
          <p:nvPr/>
        </p:nvSpPr>
        <p:spPr>
          <a:xfrm>
            <a:off x="1980136" y="350100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210m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Anello 53"/>
          <p:cNvSpPr/>
          <p:nvPr/>
        </p:nvSpPr>
        <p:spPr>
          <a:xfrm>
            <a:off x="719776" y="3528137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044032" y="350100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Privato taxi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6000" y="3573017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reccia in giù 56"/>
          <p:cNvSpPr/>
          <p:nvPr/>
        </p:nvSpPr>
        <p:spPr>
          <a:xfrm>
            <a:off x="2123728" y="2708920"/>
            <a:ext cx="288032" cy="72008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/>
          <p:cNvSpPr/>
          <p:nvPr/>
        </p:nvSpPr>
        <p:spPr>
          <a:xfrm>
            <a:off x="756000" y="3933057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0000"/>
                </a:solidFill>
              </a:rPr>
              <a:t>Confermi</a:t>
            </a:r>
            <a:endParaRPr lang="it-IT" sz="1400" dirty="0">
              <a:solidFill>
                <a:srgbClr val="FF0000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Rettangolo 59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3779912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88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CasellaDiTesto 64"/>
          <p:cNvSpPr txBox="1"/>
          <p:nvPr/>
        </p:nvSpPr>
        <p:spPr>
          <a:xfrm>
            <a:off x="3707904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Privato taxi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6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75920" y="3634929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Connettore 1 67"/>
          <p:cNvCxnSpPr/>
          <p:nvPr/>
        </p:nvCxnSpPr>
        <p:spPr>
          <a:xfrm>
            <a:off x="3779912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>
            <a:off x="3563496" y="2501712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flipV="1">
            <a:off x="3635896" y="2492896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3707904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Sto seguendo</a:t>
            </a:r>
            <a:endParaRPr lang="it-IT" sz="1400" b="1" dirty="0">
              <a:solidFill>
                <a:srgbClr val="00B050"/>
              </a:solidFill>
            </a:endParaRPr>
          </a:p>
        </p:txBody>
      </p:sp>
      <p:sp>
        <p:nvSpPr>
          <p:cNvPr id="72" name="CasellaDiTesto 71"/>
          <p:cNvSpPr txBox="1"/>
          <p:nvPr/>
        </p:nvSpPr>
        <p:spPr>
          <a:xfrm>
            <a:off x="3635896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In attesa</a:t>
            </a:r>
            <a:endParaRPr lang="it-IT" sz="1400" b="1" dirty="0">
              <a:solidFill>
                <a:srgbClr val="FFC000"/>
              </a:solidFill>
            </a:endParaRPr>
          </a:p>
        </p:txBody>
      </p:sp>
      <p:cxnSp>
        <p:nvCxnSpPr>
          <p:cNvPr id="73" name="Connettore 1 72"/>
          <p:cNvCxnSpPr/>
          <p:nvPr/>
        </p:nvCxnSpPr>
        <p:spPr>
          <a:xfrm flipH="1">
            <a:off x="3491880" y="5085184"/>
            <a:ext cx="72008" cy="72008"/>
          </a:xfrm>
          <a:prstGeom prst="line">
            <a:avLst/>
          </a:prstGeom>
          <a:ln w="95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3635896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Ti cercano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75" name="Connettore 1 74"/>
          <p:cNvCxnSpPr/>
          <p:nvPr/>
        </p:nvCxnSpPr>
        <p:spPr>
          <a:xfrm flipH="1">
            <a:off x="3491880" y="4797152"/>
            <a:ext cx="72008" cy="7200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5076056" y="48691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1</a:t>
            </a:r>
            <a:endParaRPr lang="it-IT" sz="1400" b="1" dirty="0">
              <a:solidFill>
                <a:srgbClr val="FFC000"/>
              </a:solidFill>
            </a:endParaRPr>
          </a:p>
        </p:txBody>
      </p:sp>
      <p:sp>
        <p:nvSpPr>
          <p:cNvPr id="77" name="CasellaDiTesto 76"/>
          <p:cNvSpPr txBox="1"/>
          <p:nvPr/>
        </p:nvSpPr>
        <p:spPr>
          <a:xfrm>
            <a:off x="5076056" y="45811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1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5076056" y="220486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0</a:t>
            </a:r>
            <a:endParaRPr lang="it-IT" sz="1400" b="1" dirty="0">
              <a:solidFill>
                <a:srgbClr val="00B050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36096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0" name="Connettore 1 79"/>
          <p:cNvCxnSpPr/>
          <p:nvPr/>
        </p:nvCxnSpPr>
        <p:spPr>
          <a:xfrm>
            <a:off x="3707904" y="2492896"/>
            <a:ext cx="18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>
            <a:off x="3635896" y="4869160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>
            <a:off x="3635896" y="5157192"/>
            <a:ext cx="1800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 flipH="1" flipV="1">
            <a:off x="3563888" y="4797152"/>
            <a:ext cx="720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 flipH="1" flipV="1">
            <a:off x="3563888" y="5085184"/>
            <a:ext cx="72008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9872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436096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Elaborazione 88"/>
          <p:cNvSpPr/>
          <p:nvPr/>
        </p:nvSpPr>
        <p:spPr>
          <a:xfrm>
            <a:off x="3563888" y="2376000"/>
            <a:ext cx="2160240" cy="2853200"/>
          </a:xfrm>
          <a:prstGeom prst="flowChartProcess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asellaDiTesto 89"/>
          <p:cNvSpPr txBox="1"/>
          <p:nvPr/>
        </p:nvSpPr>
        <p:spPr>
          <a:xfrm>
            <a:off x="3995936" y="2564904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sp>
        <p:nvSpPr>
          <p:cNvPr id="96" name="Rettangolo 95"/>
          <p:cNvSpPr/>
          <p:nvPr/>
        </p:nvSpPr>
        <p:spPr>
          <a:xfrm>
            <a:off x="3707904" y="3933056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0000"/>
                </a:solidFill>
              </a:rPr>
              <a:t>Accetto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98" name="Freccia in su 97"/>
          <p:cNvSpPr/>
          <p:nvPr/>
        </p:nvSpPr>
        <p:spPr>
          <a:xfrm>
            <a:off x="5148064" y="2852936"/>
            <a:ext cx="288032" cy="7920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Rettangolo 99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CasellaDiTesto 100"/>
          <p:cNvSpPr txBox="1"/>
          <p:nvPr/>
        </p:nvSpPr>
        <p:spPr>
          <a:xfrm>
            <a:off x="6732240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4420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44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CasellaDiTesto 104"/>
          <p:cNvSpPr txBox="1"/>
          <p:nvPr/>
        </p:nvSpPr>
        <p:spPr>
          <a:xfrm>
            <a:off x="6660232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Privato taxi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6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8248" y="3634929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7" name="Connettore 1 106"/>
          <p:cNvCxnSpPr/>
          <p:nvPr/>
        </p:nvCxnSpPr>
        <p:spPr>
          <a:xfrm>
            <a:off x="6732240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>
            <a:off x="6515824" y="2501712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6588224" y="2492896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/>
          <p:cNvSpPr txBox="1"/>
          <p:nvPr/>
        </p:nvSpPr>
        <p:spPr>
          <a:xfrm>
            <a:off x="6660232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Sto seguendo</a:t>
            </a:r>
            <a:endParaRPr lang="it-IT" sz="1400" b="1" dirty="0">
              <a:solidFill>
                <a:srgbClr val="00B050"/>
              </a:solidFill>
            </a:endParaRPr>
          </a:p>
        </p:txBody>
      </p:sp>
      <p:sp>
        <p:nvSpPr>
          <p:cNvPr id="111" name="CasellaDiTesto 110"/>
          <p:cNvSpPr txBox="1"/>
          <p:nvPr/>
        </p:nvSpPr>
        <p:spPr>
          <a:xfrm>
            <a:off x="6588224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In attesa</a:t>
            </a:r>
            <a:endParaRPr lang="it-IT" sz="1400" b="1" dirty="0">
              <a:solidFill>
                <a:srgbClr val="FFC000"/>
              </a:solidFill>
            </a:endParaRPr>
          </a:p>
        </p:txBody>
      </p:sp>
      <p:cxnSp>
        <p:nvCxnSpPr>
          <p:cNvPr id="112" name="Connettore 1 111"/>
          <p:cNvCxnSpPr/>
          <p:nvPr/>
        </p:nvCxnSpPr>
        <p:spPr>
          <a:xfrm flipH="1">
            <a:off x="6444208" y="5085184"/>
            <a:ext cx="72008" cy="72008"/>
          </a:xfrm>
          <a:prstGeom prst="line">
            <a:avLst/>
          </a:prstGeom>
          <a:ln w="95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/>
          <p:cNvSpPr txBox="1"/>
          <p:nvPr/>
        </p:nvSpPr>
        <p:spPr>
          <a:xfrm>
            <a:off x="6588224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Ti cercano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114" name="Connettore 1 113"/>
          <p:cNvCxnSpPr/>
          <p:nvPr/>
        </p:nvCxnSpPr>
        <p:spPr>
          <a:xfrm flipH="1">
            <a:off x="6444208" y="4797152"/>
            <a:ext cx="72008" cy="7200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8028384" y="48691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0</a:t>
            </a:r>
            <a:endParaRPr lang="it-IT" sz="1400" b="1" dirty="0">
              <a:solidFill>
                <a:srgbClr val="FFC000"/>
              </a:solidFill>
            </a:endParaRPr>
          </a:p>
        </p:txBody>
      </p:sp>
      <p:sp>
        <p:nvSpPr>
          <p:cNvPr id="116" name="CasellaDiTesto 115"/>
          <p:cNvSpPr txBox="1"/>
          <p:nvPr/>
        </p:nvSpPr>
        <p:spPr>
          <a:xfrm>
            <a:off x="8028384" y="45811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0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17" name="CasellaDiTesto 116"/>
          <p:cNvSpPr txBox="1"/>
          <p:nvPr/>
        </p:nvSpPr>
        <p:spPr>
          <a:xfrm>
            <a:off x="8028384" y="220486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0</a:t>
            </a:r>
            <a:endParaRPr lang="it-IT" sz="1400" b="1" dirty="0">
              <a:solidFill>
                <a:srgbClr val="00B050"/>
              </a:solidFill>
            </a:endParaRPr>
          </a:p>
        </p:txBody>
      </p:sp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8424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9" name="Connettore 1 118"/>
          <p:cNvCxnSpPr/>
          <p:nvPr/>
        </p:nvCxnSpPr>
        <p:spPr>
          <a:xfrm>
            <a:off x="6660232" y="2492896"/>
            <a:ext cx="18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6588224" y="4869160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588224" y="5157192"/>
            <a:ext cx="1800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H="1" flipV="1">
            <a:off x="6516216" y="4797152"/>
            <a:ext cx="720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1 122"/>
          <p:cNvCxnSpPr/>
          <p:nvPr/>
        </p:nvCxnSpPr>
        <p:spPr>
          <a:xfrm flipH="1" flipV="1">
            <a:off x="6516216" y="5085184"/>
            <a:ext cx="72008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72200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88424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" name="CasellaDiTesto 134"/>
          <p:cNvSpPr txBox="1"/>
          <p:nvPr/>
        </p:nvSpPr>
        <p:spPr>
          <a:xfrm>
            <a:off x="7884368" y="270892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FFC000"/>
                </a:solidFill>
              </a:rPr>
              <a:t>230m</a:t>
            </a:r>
            <a:endParaRPr lang="it-IT" sz="1200" b="1" dirty="0">
              <a:solidFill>
                <a:srgbClr val="FFC000"/>
              </a:solidFill>
            </a:endParaRPr>
          </a:p>
        </p:txBody>
      </p:sp>
      <p:sp>
        <p:nvSpPr>
          <p:cNvPr id="136" name="Anello 135"/>
          <p:cNvSpPr/>
          <p:nvPr/>
        </p:nvSpPr>
        <p:spPr>
          <a:xfrm>
            <a:off x="6588224" y="2708920"/>
            <a:ext cx="288032" cy="288032"/>
          </a:xfrm>
          <a:prstGeom prst="donut">
            <a:avLst>
              <a:gd name="adj" fmla="val 113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37" name="Connettore 2 136"/>
          <p:cNvCxnSpPr/>
          <p:nvPr/>
        </p:nvCxnSpPr>
        <p:spPr>
          <a:xfrm flipV="1">
            <a:off x="6732240" y="2780928"/>
            <a:ext cx="0" cy="144016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1 137"/>
          <p:cNvCxnSpPr/>
          <p:nvPr/>
        </p:nvCxnSpPr>
        <p:spPr>
          <a:xfrm>
            <a:off x="6876256" y="2996952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5" descr="Delete ico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32440" y="2780928"/>
            <a:ext cx="152400" cy="152400"/>
          </a:xfrm>
          <a:prstGeom prst="rect">
            <a:avLst/>
          </a:prstGeom>
          <a:noFill/>
        </p:spPr>
      </p:pic>
      <p:sp>
        <p:nvSpPr>
          <p:cNvPr id="140" name="CasellaDiTesto 139"/>
          <p:cNvSpPr txBox="1"/>
          <p:nvPr/>
        </p:nvSpPr>
        <p:spPr>
          <a:xfrm>
            <a:off x="6948264" y="270892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FFC000"/>
                </a:solidFill>
              </a:rPr>
              <a:t>Mario Rossi</a:t>
            </a:r>
            <a:endParaRPr lang="it-IT" sz="1200" b="1" dirty="0">
              <a:solidFill>
                <a:srgbClr val="FFC000"/>
              </a:solidFill>
            </a:endParaRPr>
          </a:p>
        </p:txBody>
      </p:sp>
      <p:cxnSp>
        <p:nvCxnSpPr>
          <p:cNvPr id="141" name="Connettore 1 140"/>
          <p:cNvCxnSpPr/>
          <p:nvPr/>
        </p:nvCxnSpPr>
        <p:spPr>
          <a:xfrm flipV="1">
            <a:off x="1691520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1 141"/>
          <p:cNvCxnSpPr/>
          <p:nvPr/>
        </p:nvCxnSpPr>
        <p:spPr>
          <a:xfrm>
            <a:off x="1691680" y="692696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/>
          <p:nvPr/>
        </p:nvCxnSpPr>
        <p:spPr>
          <a:xfrm flipH="1">
            <a:off x="4643848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/>
          <p:cNvCxnSpPr/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/>
          <p:cNvSpPr txBox="1"/>
          <p:nvPr/>
        </p:nvSpPr>
        <p:spPr>
          <a:xfrm>
            <a:off x="4932040" y="252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210m</a:t>
            </a:r>
            <a:endParaRPr lang="it-IT" sz="1400" b="1" dirty="0"/>
          </a:p>
        </p:txBody>
      </p:sp>
      <p:sp>
        <p:nvSpPr>
          <p:cNvPr id="146" name="Anello 145"/>
          <p:cNvSpPr/>
          <p:nvPr/>
        </p:nvSpPr>
        <p:spPr>
          <a:xfrm>
            <a:off x="3707904" y="2564904"/>
            <a:ext cx="288032" cy="288032"/>
          </a:xfrm>
          <a:prstGeom prst="donut">
            <a:avLst>
              <a:gd name="adj" fmla="val 113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7" name="Connettore 2 146"/>
          <p:cNvCxnSpPr/>
          <p:nvPr/>
        </p:nvCxnSpPr>
        <p:spPr>
          <a:xfrm flipV="1">
            <a:off x="3851920" y="2636912"/>
            <a:ext cx="0" cy="144016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nello 149"/>
          <p:cNvSpPr/>
          <p:nvPr/>
        </p:nvSpPr>
        <p:spPr>
          <a:xfrm>
            <a:off x="3671680" y="3528136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1" name="CasellaDiTesto 150"/>
          <p:cNvSpPr txBox="1"/>
          <p:nvPr/>
        </p:nvSpPr>
        <p:spPr>
          <a:xfrm>
            <a:off x="3995936" y="350100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Privato taxi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3573016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CasellaDiTesto 128"/>
          <p:cNvSpPr txBox="1"/>
          <p:nvPr/>
        </p:nvSpPr>
        <p:spPr>
          <a:xfrm>
            <a:off x="467544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it-IT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i="1" dirty="0" smtClean="0"/>
              <a:t>Simulazione conferma servizio taxi</a:t>
            </a:r>
            <a:endParaRPr lang="it-IT" i="1" dirty="0"/>
          </a:p>
        </p:txBody>
      </p:sp>
      <p:sp>
        <p:nvSpPr>
          <p:cNvPr id="132" name="CasellaDiTesto 131"/>
          <p:cNvSpPr txBox="1"/>
          <p:nvPr/>
        </p:nvSpPr>
        <p:spPr>
          <a:xfrm>
            <a:off x="755576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Durata </a:t>
            </a:r>
            <a:r>
              <a:rPr lang="it-IT" b="1" dirty="0" smtClean="0">
                <a:solidFill>
                  <a:srgbClr val="FF0000"/>
                </a:solidFill>
              </a:rPr>
              <a:t>20 </a:t>
            </a:r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min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3" name="Triangolo isoscele 132"/>
          <p:cNvSpPr/>
          <p:nvPr/>
        </p:nvSpPr>
        <p:spPr>
          <a:xfrm>
            <a:off x="1619672" y="2988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Triangolo isoscele 148"/>
          <p:cNvSpPr/>
          <p:nvPr/>
        </p:nvSpPr>
        <p:spPr>
          <a:xfrm flipH="1" flipV="1">
            <a:off x="1619672" y="3276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CasellaDiTesto 152"/>
          <p:cNvSpPr txBox="1"/>
          <p:nvPr/>
        </p:nvSpPr>
        <p:spPr>
          <a:xfrm>
            <a:off x="3707904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Durata </a:t>
            </a:r>
            <a:r>
              <a:rPr lang="it-IT" b="1" dirty="0" smtClean="0">
                <a:solidFill>
                  <a:srgbClr val="FF0000"/>
                </a:solidFill>
              </a:rPr>
              <a:t>20 </a:t>
            </a:r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min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4" name="Triangolo isoscele 153"/>
          <p:cNvSpPr/>
          <p:nvPr/>
        </p:nvSpPr>
        <p:spPr>
          <a:xfrm>
            <a:off x="4572000" y="2988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Triangolo isoscele 154"/>
          <p:cNvSpPr/>
          <p:nvPr/>
        </p:nvSpPr>
        <p:spPr>
          <a:xfrm flipH="1" flipV="1">
            <a:off x="4572000" y="3276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Segnaposto numero diapositiva 1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6</a:t>
            </a:fld>
            <a:endParaRPr lang="it-IT"/>
          </a:p>
        </p:txBody>
      </p:sp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331640" y="4365104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11960" y="4365104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ttore 1 7"/>
          <p:cNvCxnSpPr/>
          <p:nvPr/>
        </p:nvCxnSpPr>
        <p:spPr>
          <a:xfrm>
            <a:off x="611168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68317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755184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55576" y="1916832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Cosa ti interessa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043608" y="270892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Servizi pubblici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Connettore 1 12"/>
          <p:cNvCxnSpPr/>
          <p:nvPr/>
        </p:nvCxnSpPr>
        <p:spPr>
          <a:xfrm>
            <a:off x="1043608" y="299695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1043608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7344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asellaDiTesto 19"/>
          <p:cNvSpPr txBox="1"/>
          <p:nvPr/>
        </p:nvSpPr>
        <p:spPr>
          <a:xfrm>
            <a:off x="1043608" y="306896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Trasporti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Connettore 1 20"/>
          <p:cNvCxnSpPr/>
          <p:nvPr/>
        </p:nvCxnSpPr>
        <p:spPr>
          <a:xfrm>
            <a:off x="1043608" y="335699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>
            <a:off x="1043608" y="371703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aborazione alternativa 25"/>
          <p:cNvSpPr/>
          <p:nvPr/>
        </p:nvSpPr>
        <p:spPr>
          <a:xfrm>
            <a:off x="683568" y="342900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43608" y="342900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Shopping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" name="Connettore 1 28"/>
          <p:cNvCxnSpPr/>
          <p:nvPr/>
        </p:nvCxnSpPr>
        <p:spPr>
          <a:xfrm>
            <a:off x="611560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e 29"/>
          <p:cNvSpPr/>
          <p:nvPr/>
        </p:nvSpPr>
        <p:spPr>
          <a:xfrm>
            <a:off x="1475656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39552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99592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403648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2051720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2555776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043608" y="378904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>
                    <a:lumMod val="50000"/>
                  </a:schemeClr>
                </a:solidFill>
              </a:rPr>
              <a:t>Mangiare</a:t>
            </a:r>
            <a:endParaRPr lang="it-IT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Connettore 1 41"/>
          <p:cNvCxnSpPr/>
          <p:nvPr/>
        </p:nvCxnSpPr>
        <p:spPr>
          <a:xfrm>
            <a:off x="1043608" y="407707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1043608" y="41490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Elaborazione alternativa 44"/>
          <p:cNvSpPr/>
          <p:nvPr/>
        </p:nvSpPr>
        <p:spPr>
          <a:xfrm>
            <a:off x="683568" y="414908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6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41490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CasellaDiTesto 46"/>
          <p:cNvSpPr txBox="1"/>
          <p:nvPr/>
        </p:nvSpPr>
        <p:spPr>
          <a:xfrm>
            <a:off x="2267744" y="41490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Connettore 1 47"/>
          <p:cNvCxnSpPr/>
          <p:nvPr/>
        </p:nvCxnSpPr>
        <p:spPr>
          <a:xfrm>
            <a:off x="1043608" y="44371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ttangolo 49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Connettore 1 52"/>
          <p:cNvCxnSpPr/>
          <p:nvPr/>
        </p:nvCxnSpPr>
        <p:spPr>
          <a:xfrm>
            <a:off x="356349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 flipV="1">
            <a:off x="3635504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>
            <a:off x="3707512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3995936" y="234888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Centro commerc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Connettore 1 56"/>
          <p:cNvCxnSpPr/>
          <p:nvPr/>
        </p:nvCxnSpPr>
        <p:spPr>
          <a:xfrm>
            <a:off x="3995936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3995936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967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Elaborazione alternativa 60"/>
          <p:cNvSpPr/>
          <p:nvPr/>
        </p:nvSpPr>
        <p:spPr>
          <a:xfrm>
            <a:off x="3635896" y="234888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2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CasellaDiTesto 62"/>
          <p:cNvSpPr txBox="1"/>
          <p:nvPr/>
        </p:nvSpPr>
        <p:spPr>
          <a:xfrm>
            <a:off x="3995936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Singolo p vendita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4" name="Connettore 1 63"/>
          <p:cNvCxnSpPr/>
          <p:nvPr/>
        </p:nvCxnSpPr>
        <p:spPr>
          <a:xfrm>
            <a:off x="3995936" y="299695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aborazione alternativa 64"/>
          <p:cNvSpPr/>
          <p:nvPr/>
        </p:nvSpPr>
        <p:spPr>
          <a:xfrm>
            <a:off x="3635896" y="270892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2708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Connettore 1 66"/>
          <p:cNvCxnSpPr/>
          <p:nvPr/>
        </p:nvCxnSpPr>
        <p:spPr>
          <a:xfrm>
            <a:off x="3563888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Ovale 67"/>
          <p:cNvSpPr/>
          <p:nvPr/>
        </p:nvSpPr>
        <p:spPr>
          <a:xfrm>
            <a:off x="4427984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/>
          <p:cNvSpPr txBox="1"/>
          <p:nvPr/>
        </p:nvSpPr>
        <p:spPr>
          <a:xfrm>
            <a:off x="3491880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3851920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55976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004048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5508104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5220072" y="23488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CasellaDiTesto 74"/>
          <p:cNvSpPr txBox="1"/>
          <p:nvPr/>
        </p:nvSpPr>
        <p:spPr>
          <a:xfrm>
            <a:off x="5220072" y="270892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896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Rettangolo 80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4" name="Connettore 1 83"/>
          <p:cNvCxnSpPr/>
          <p:nvPr/>
        </p:nvCxnSpPr>
        <p:spPr>
          <a:xfrm>
            <a:off x="6515824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/>
          <p:nvPr/>
        </p:nvCxnSpPr>
        <p:spPr>
          <a:xfrm flipV="1">
            <a:off x="6587832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6659840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>
            <a:off x="6948264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/>
          <p:nvPr/>
        </p:nvCxnSpPr>
        <p:spPr>
          <a:xfrm>
            <a:off x="6948264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5200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2440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1" name="Connettore 1 90"/>
          <p:cNvCxnSpPr/>
          <p:nvPr/>
        </p:nvCxnSpPr>
        <p:spPr>
          <a:xfrm>
            <a:off x="6516216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380312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CasellaDiTesto 92"/>
          <p:cNvSpPr txBox="1"/>
          <p:nvPr/>
        </p:nvSpPr>
        <p:spPr>
          <a:xfrm>
            <a:off x="6444208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6804248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95" name="CasellaDiTesto 94"/>
          <p:cNvSpPr txBox="1"/>
          <p:nvPr/>
        </p:nvSpPr>
        <p:spPr>
          <a:xfrm>
            <a:off x="7308304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7956376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8460432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884368" y="2348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Anello 101"/>
          <p:cNvSpPr/>
          <p:nvPr/>
        </p:nvSpPr>
        <p:spPr>
          <a:xfrm>
            <a:off x="6552000" y="2304000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3" name="CasellaDiTesto 102"/>
          <p:cNvSpPr txBox="1"/>
          <p:nvPr/>
        </p:nvSpPr>
        <p:spPr>
          <a:xfrm>
            <a:off x="6876256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Timberlend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8424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6" name="Connettore 1 105"/>
          <p:cNvCxnSpPr/>
          <p:nvPr/>
        </p:nvCxnSpPr>
        <p:spPr>
          <a:xfrm>
            <a:off x="6948264" y="3068960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7812360" y="27809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CasellaDiTesto 108"/>
          <p:cNvSpPr txBox="1"/>
          <p:nvPr/>
        </p:nvSpPr>
        <p:spPr>
          <a:xfrm>
            <a:off x="6876256" y="27809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Tutto scarpa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8424" y="27809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" name="Fumetto 1 117"/>
          <p:cNvSpPr/>
          <p:nvPr/>
        </p:nvSpPr>
        <p:spPr>
          <a:xfrm>
            <a:off x="6516216" y="3212976"/>
            <a:ext cx="1800200" cy="432048"/>
          </a:xfrm>
          <a:prstGeom prst="wedgeRectCallout">
            <a:avLst>
              <a:gd name="adj1" fmla="val -26233"/>
              <a:gd name="adj2" fmla="val -631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Mi servono stivali alte pelle misura 39 – prezzo tra 70-100 </a:t>
            </a:r>
            <a:endParaRPr lang="it-IT" sz="1000" dirty="0"/>
          </a:p>
        </p:txBody>
      </p:sp>
      <p:pic>
        <p:nvPicPr>
          <p:cNvPr id="119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60432" y="4509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" name="Fumetto 1 121"/>
          <p:cNvSpPr/>
          <p:nvPr/>
        </p:nvSpPr>
        <p:spPr>
          <a:xfrm>
            <a:off x="6804248" y="3717032"/>
            <a:ext cx="1800200" cy="576064"/>
          </a:xfrm>
          <a:prstGeom prst="wedgeRectCallout">
            <a:avLst>
              <a:gd name="adj1" fmla="val -26762"/>
              <a:gd name="adj2" fmla="val -466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Abbiamo DoctorMartin 39,5, 88 euro, disponibilità immediata </a:t>
            </a:r>
            <a:endParaRPr lang="it-IT" sz="1000" dirty="0"/>
          </a:p>
        </p:txBody>
      </p:sp>
      <p:sp>
        <p:nvSpPr>
          <p:cNvPr id="123" name="Fumetto 1 122"/>
          <p:cNvSpPr/>
          <p:nvPr/>
        </p:nvSpPr>
        <p:spPr>
          <a:xfrm>
            <a:off x="6588224" y="4365104"/>
            <a:ext cx="1800200" cy="432048"/>
          </a:xfrm>
          <a:prstGeom prst="wedgeRectCallout">
            <a:avLst>
              <a:gd name="adj1" fmla="val -25704"/>
              <a:gd name="adj2" fmla="val -389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Ok, accetto. Mi confermi la sua indicazione</a:t>
            </a:r>
            <a:endParaRPr lang="it-IT" sz="1000" dirty="0"/>
          </a:p>
        </p:txBody>
      </p:sp>
      <p:cxnSp>
        <p:nvCxnSpPr>
          <p:cNvPr id="124" name="Connettore 1 123"/>
          <p:cNvCxnSpPr/>
          <p:nvPr/>
        </p:nvCxnSpPr>
        <p:spPr>
          <a:xfrm flipV="1">
            <a:off x="1691680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/>
          <p:nvPr/>
        </p:nvCxnSpPr>
        <p:spPr>
          <a:xfrm>
            <a:off x="1691680" y="692696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/>
          <p:cNvCxnSpPr/>
          <p:nvPr/>
        </p:nvCxnSpPr>
        <p:spPr>
          <a:xfrm flipH="1">
            <a:off x="4571840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/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Elaborazione alternativa 127"/>
          <p:cNvSpPr/>
          <p:nvPr/>
        </p:nvSpPr>
        <p:spPr>
          <a:xfrm>
            <a:off x="683568" y="234888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CasellaDiTesto 128"/>
          <p:cNvSpPr txBox="1"/>
          <p:nvPr/>
        </p:nvSpPr>
        <p:spPr>
          <a:xfrm>
            <a:off x="1043608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FF0000"/>
                </a:solidFill>
              </a:rPr>
              <a:t>Urgenza</a:t>
            </a:r>
            <a:endParaRPr lang="it-IT" sz="1200" b="1" dirty="0">
              <a:solidFill>
                <a:srgbClr val="FF0000"/>
              </a:solidFill>
            </a:endParaRPr>
          </a:p>
        </p:txBody>
      </p:sp>
      <p:cxnSp>
        <p:nvCxnSpPr>
          <p:cNvPr id="130" name="Connettore 1 129"/>
          <p:cNvCxnSpPr/>
          <p:nvPr/>
        </p:nvCxnSpPr>
        <p:spPr>
          <a:xfrm>
            <a:off x="1043608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55776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568" y="234888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" name="CasellaDiTesto 132"/>
          <p:cNvSpPr txBox="1"/>
          <p:nvPr/>
        </p:nvSpPr>
        <p:spPr>
          <a:xfrm>
            <a:off x="467544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it-IT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it-IT" i="1" dirty="0" smtClean="0"/>
              <a:t>Simulazione ricerca servizio shopping</a:t>
            </a:r>
            <a:endParaRPr lang="it-IT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3568" y="34560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6" name="Elaborazione alternativa 135"/>
          <p:cNvSpPr/>
          <p:nvPr/>
        </p:nvSpPr>
        <p:spPr>
          <a:xfrm>
            <a:off x="683568" y="270892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Elaborazione alternativa 136"/>
          <p:cNvSpPr/>
          <p:nvPr/>
        </p:nvSpPr>
        <p:spPr>
          <a:xfrm>
            <a:off x="683568" y="306896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Elaborazione alternativa 137"/>
          <p:cNvSpPr/>
          <p:nvPr/>
        </p:nvSpPr>
        <p:spPr>
          <a:xfrm>
            <a:off x="683568" y="3789040"/>
            <a:ext cx="288032" cy="288032"/>
          </a:xfrm>
          <a:prstGeom prst="flowChartAlternate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0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60000" y="19440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" name="CasellaDiTesto 140"/>
          <p:cNvSpPr txBox="1"/>
          <p:nvPr/>
        </p:nvSpPr>
        <p:spPr>
          <a:xfrm>
            <a:off x="2267744" y="34290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3568" y="2708920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3568" y="378904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3568" y="3068960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7" name="CasellaDiTesto 146"/>
          <p:cNvSpPr txBox="1"/>
          <p:nvPr/>
        </p:nvSpPr>
        <p:spPr>
          <a:xfrm>
            <a:off x="1043608" y="155679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stivali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635896" y="270892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72000" y="237600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4160" y="19080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48264" y="19440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4" name="Fumetto 1 153"/>
          <p:cNvSpPr/>
          <p:nvPr/>
        </p:nvSpPr>
        <p:spPr>
          <a:xfrm>
            <a:off x="3707904" y="3573016"/>
            <a:ext cx="1656184" cy="936104"/>
          </a:xfrm>
          <a:prstGeom prst="wedgeRectCallout">
            <a:avLst>
              <a:gd name="adj1" fmla="val -30305"/>
              <a:gd name="adj2" fmla="val -7113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Mi servono stivali alti pelle misura 39 – prezzo tra 70-100  e</a:t>
            </a:r>
            <a:endParaRPr lang="it-IT" sz="1000" dirty="0"/>
          </a:p>
        </p:txBody>
      </p:sp>
      <p:pic>
        <p:nvPicPr>
          <p:cNvPr id="155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2210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9" name="CasellaDiTesto 158"/>
          <p:cNvSpPr txBox="1"/>
          <p:nvPr/>
        </p:nvSpPr>
        <p:spPr>
          <a:xfrm>
            <a:off x="3995936" y="155679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stivali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5896" y="3212976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88224" y="27809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588000" y="2348880"/>
            <a:ext cx="288256" cy="2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6296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6" name="Ovale 165"/>
          <p:cNvSpPr/>
          <p:nvPr/>
        </p:nvSpPr>
        <p:spPr>
          <a:xfrm>
            <a:off x="6444208" y="2636912"/>
            <a:ext cx="576064" cy="576064"/>
          </a:xfrm>
          <a:prstGeom prst="ellipse">
            <a:avLst/>
          </a:prstGeom>
          <a:noFill/>
          <a:ln w="63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Segnaposto numero diapositiva 1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tangolo 4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ttore 1 7"/>
          <p:cNvCxnSpPr/>
          <p:nvPr/>
        </p:nvCxnSpPr>
        <p:spPr>
          <a:xfrm>
            <a:off x="611168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683176" y="2213680"/>
            <a:ext cx="72008" cy="7200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755184" y="2213680"/>
            <a:ext cx="187220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1043608" y="2636912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1043608" y="1772816"/>
            <a:ext cx="12961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7344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620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Connettore 1 14"/>
          <p:cNvCxnSpPr/>
          <p:nvPr/>
        </p:nvCxnSpPr>
        <p:spPr>
          <a:xfrm>
            <a:off x="611560" y="5085184"/>
            <a:ext cx="208823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1475656" y="4941168"/>
            <a:ext cx="144016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539552" y="51571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0</a:t>
            </a:r>
            <a:endParaRPr lang="it-IT" sz="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899592" y="515719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100m</a:t>
            </a:r>
            <a:endParaRPr lang="it-IT" sz="8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403648" y="5157192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1000m</a:t>
            </a:r>
            <a:endParaRPr lang="it-IT" sz="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051720" y="51571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10km</a:t>
            </a:r>
            <a:endParaRPr lang="it-IT" sz="8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555776" y="5157192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∞</a:t>
            </a:r>
            <a:endParaRPr lang="it-IT" sz="8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979712" y="234888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Anello 22"/>
          <p:cNvSpPr/>
          <p:nvPr/>
        </p:nvSpPr>
        <p:spPr>
          <a:xfrm>
            <a:off x="647344" y="2304000"/>
            <a:ext cx="360040" cy="360040"/>
          </a:xfrm>
          <a:prstGeom prst="donut">
            <a:avLst>
              <a:gd name="adj" fmla="val 666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971600" y="23488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Timberlend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2348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Connettore 1 25"/>
          <p:cNvCxnSpPr/>
          <p:nvPr/>
        </p:nvCxnSpPr>
        <p:spPr>
          <a:xfrm>
            <a:off x="1043608" y="3068960"/>
            <a:ext cx="1440160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907704" y="27809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971600" y="27809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Tutto scarpa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27809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Fumetto 1 29"/>
          <p:cNvSpPr/>
          <p:nvPr/>
        </p:nvSpPr>
        <p:spPr>
          <a:xfrm>
            <a:off x="611560" y="3212976"/>
            <a:ext cx="1800200" cy="432048"/>
          </a:xfrm>
          <a:prstGeom prst="wedgeRectCallout">
            <a:avLst>
              <a:gd name="adj1" fmla="val -26233"/>
              <a:gd name="adj2" fmla="val -631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Mi servono stivali alte pelle misura 39 – prezzo tra 70-100 </a:t>
            </a:r>
            <a:endParaRPr lang="it-IT" sz="1000" dirty="0"/>
          </a:p>
        </p:txBody>
      </p:sp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55776" y="4509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Fumetto 1 31"/>
          <p:cNvSpPr/>
          <p:nvPr/>
        </p:nvSpPr>
        <p:spPr>
          <a:xfrm>
            <a:off x="899592" y="3717032"/>
            <a:ext cx="1800200" cy="576064"/>
          </a:xfrm>
          <a:prstGeom prst="wedgeRectCallout">
            <a:avLst>
              <a:gd name="adj1" fmla="val -26762"/>
              <a:gd name="adj2" fmla="val -466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Abbiamo DoctorMartin 39,5, 88 euro, disponibilità immediata </a:t>
            </a:r>
            <a:endParaRPr lang="it-IT" sz="1000" dirty="0"/>
          </a:p>
        </p:txBody>
      </p:sp>
      <p:sp>
        <p:nvSpPr>
          <p:cNvPr id="33" name="Fumetto 1 32"/>
          <p:cNvSpPr/>
          <p:nvPr/>
        </p:nvSpPr>
        <p:spPr>
          <a:xfrm>
            <a:off x="683568" y="4365104"/>
            <a:ext cx="1800200" cy="432048"/>
          </a:xfrm>
          <a:prstGeom prst="wedgeRectCallout">
            <a:avLst>
              <a:gd name="adj1" fmla="val -25704"/>
              <a:gd name="adj2" fmla="val -389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00" dirty="0" smtClean="0"/>
              <a:t>Ok, accetto. Mi confermi la sua indicazione</a:t>
            </a:r>
            <a:endParaRPr lang="it-IT" sz="1000" dirty="0"/>
          </a:p>
        </p:txBody>
      </p:sp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9504" y="1908000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3608" y="194400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3568" y="27809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3344" y="234888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31640" y="1916832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Elaborazione 39"/>
          <p:cNvSpPr/>
          <p:nvPr/>
        </p:nvSpPr>
        <p:spPr>
          <a:xfrm>
            <a:off x="611984" y="2375992"/>
            <a:ext cx="2160240" cy="2853207"/>
          </a:xfrm>
          <a:prstGeom prst="flowChartProcess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1044032" y="2537729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6000" y="2492897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Freccia in giù 45"/>
          <p:cNvSpPr/>
          <p:nvPr/>
        </p:nvSpPr>
        <p:spPr>
          <a:xfrm>
            <a:off x="2123728" y="2708920"/>
            <a:ext cx="288032" cy="72008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756000" y="3933057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0000"/>
                </a:solidFill>
              </a:rPr>
              <a:t>Confermi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755576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Durata   </a:t>
            </a:r>
            <a:r>
              <a:rPr lang="it-IT" b="1" dirty="0" smtClean="0">
                <a:solidFill>
                  <a:srgbClr val="FF0000"/>
                </a:solidFill>
              </a:rPr>
              <a:t>1  </a:t>
            </a:r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ora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riangolo isoscele 48"/>
          <p:cNvSpPr/>
          <p:nvPr/>
        </p:nvSpPr>
        <p:spPr>
          <a:xfrm>
            <a:off x="1619672" y="2988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Triangolo isoscele 49"/>
          <p:cNvSpPr/>
          <p:nvPr/>
        </p:nvSpPr>
        <p:spPr>
          <a:xfrm flipH="1" flipV="1">
            <a:off x="1619672" y="3276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/>
          <p:cNvSpPr txBox="1"/>
          <p:nvPr/>
        </p:nvSpPr>
        <p:spPr>
          <a:xfrm>
            <a:off x="1979712" y="35010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150m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1043608" y="350100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Tutto scarpa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5576" y="350100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Rettangolo 54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3779912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9188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CasellaDiTesto 59"/>
          <p:cNvSpPr txBox="1"/>
          <p:nvPr/>
        </p:nvSpPr>
        <p:spPr>
          <a:xfrm>
            <a:off x="3707904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Tutto scarpa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75920" y="3634929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Connettore 1 61"/>
          <p:cNvCxnSpPr/>
          <p:nvPr/>
        </p:nvCxnSpPr>
        <p:spPr>
          <a:xfrm>
            <a:off x="3779912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>
            <a:off x="3563496" y="2501712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 flipV="1">
            <a:off x="3635896" y="2492896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3707904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Sto seguendo</a:t>
            </a:r>
            <a:endParaRPr lang="it-IT" sz="1400" b="1" dirty="0">
              <a:solidFill>
                <a:srgbClr val="00B050"/>
              </a:solidFill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3635896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In attesa</a:t>
            </a:r>
            <a:endParaRPr lang="it-IT" sz="1400" b="1" dirty="0">
              <a:solidFill>
                <a:srgbClr val="FFC000"/>
              </a:solidFill>
            </a:endParaRPr>
          </a:p>
        </p:txBody>
      </p:sp>
      <p:cxnSp>
        <p:nvCxnSpPr>
          <p:cNvPr id="67" name="Connettore 1 66"/>
          <p:cNvCxnSpPr/>
          <p:nvPr/>
        </p:nvCxnSpPr>
        <p:spPr>
          <a:xfrm flipH="1">
            <a:off x="3491880" y="5085184"/>
            <a:ext cx="72008" cy="72008"/>
          </a:xfrm>
          <a:prstGeom prst="line">
            <a:avLst/>
          </a:prstGeom>
          <a:ln w="95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3635896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Ti cercano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69" name="Connettore 1 68"/>
          <p:cNvCxnSpPr/>
          <p:nvPr/>
        </p:nvCxnSpPr>
        <p:spPr>
          <a:xfrm flipH="1">
            <a:off x="3491880" y="4797152"/>
            <a:ext cx="72008" cy="7200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/>
          <p:cNvSpPr txBox="1"/>
          <p:nvPr/>
        </p:nvSpPr>
        <p:spPr>
          <a:xfrm>
            <a:off x="5076056" y="48691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5</a:t>
            </a:r>
            <a:endParaRPr lang="it-IT" sz="1400" b="1" dirty="0">
              <a:solidFill>
                <a:srgbClr val="FFC000"/>
              </a:solidFill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5076056" y="45811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22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72" name="CasellaDiTesto 71"/>
          <p:cNvSpPr txBox="1"/>
          <p:nvPr/>
        </p:nvSpPr>
        <p:spPr>
          <a:xfrm>
            <a:off x="5076056" y="22048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2</a:t>
            </a:r>
            <a:endParaRPr lang="it-IT" sz="1400" b="1" dirty="0">
              <a:solidFill>
                <a:srgbClr val="00B050"/>
              </a:solidFill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36096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4" name="Connettore 1 73"/>
          <p:cNvCxnSpPr/>
          <p:nvPr/>
        </p:nvCxnSpPr>
        <p:spPr>
          <a:xfrm>
            <a:off x="3707904" y="2492896"/>
            <a:ext cx="18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3635896" y="4869160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>
            <a:off x="3635896" y="5157192"/>
            <a:ext cx="1800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flipH="1" flipV="1">
            <a:off x="3563888" y="4797152"/>
            <a:ext cx="720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flipH="1" flipV="1">
            <a:off x="3563888" y="5085184"/>
            <a:ext cx="72008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436096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Elaborazione 80"/>
          <p:cNvSpPr/>
          <p:nvPr/>
        </p:nvSpPr>
        <p:spPr>
          <a:xfrm>
            <a:off x="3563888" y="2376000"/>
            <a:ext cx="2160240" cy="2853200"/>
          </a:xfrm>
          <a:prstGeom prst="flowChartProcess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CasellaDiTesto 81"/>
          <p:cNvSpPr txBox="1"/>
          <p:nvPr/>
        </p:nvSpPr>
        <p:spPr>
          <a:xfrm>
            <a:off x="3995936" y="2564904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sp>
        <p:nvSpPr>
          <p:cNvPr id="83" name="Rettangolo 82"/>
          <p:cNvSpPr/>
          <p:nvPr/>
        </p:nvSpPr>
        <p:spPr>
          <a:xfrm>
            <a:off x="3707904" y="3933056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rgbClr val="FF0000"/>
                </a:solidFill>
              </a:rPr>
              <a:t>Accetto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84" name="Freccia in su 83"/>
          <p:cNvSpPr/>
          <p:nvPr/>
        </p:nvSpPr>
        <p:spPr>
          <a:xfrm>
            <a:off x="5148064" y="2852936"/>
            <a:ext cx="288032" cy="7920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4643848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/>
          <p:cNvSpPr txBox="1"/>
          <p:nvPr/>
        </p:nvSpPr>
        <p:spPr>
          <a:xfrm>
            <a:off x="4932040" y="252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150m</a:t>
            </a:r>
            <a:endParaRPr lang="it-IT" sz="1400" b="1" dirty="0"/>
          </a:p>
        </p:txBody>
      </p:sp>
      <p:sp>
        <p:nvSpPr>
          <p:cNvPr id="92" name="CasellaDiTesto 91"/>
          <p:cNvSpPr txBox="1"/>
          <p:nvPr/>
        </p:nvSpPr>
        <p:spPr>
          <a:xfrm>
            <a:off x="3707904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Durata </a:t>
            </a:r>
            <a:r>
              <a:rPr lang="it-IT" b="1" dirty="0" smtClean="0">
                <a:solidFill>
                  <a:srgbClr val="FF0000"/>
                </a:solidFill>
              </a:rPr>
              <a:t>30 </a:t>
            </a:r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min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3" name="Triangolo isoscele 92"/>
          <p:cNvSpPr/>
          <p:nvPr/>
        </p:nvSpPr>
        <p:spPr>
          <a:xfrm>
            <a:off x="4572000" y="2988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Triangolo isoscele 93"/>
          <p:cNvSpPr/>
          <p:nvPr/>
        </p:nvSpPr>
        <p:spPr>
          <a:xfrm flipH="1" flipV="1">
            <a:off x="4572000" y="3276000"/>
            <a:ext cx="144016" cy="144016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9872" y="191683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CasellaDiTesto 96"/>
          <p:cNvSpPr txBox="1"/>
          <p:nvPr/>
        </p:nvSpPr>
        <p:spPr>
          <a:xfrm>
            <a:off x="3995936" y="357301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Tutto scarpa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07904" y="3573016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Rettangolo 99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1" name="CasellaDiTesto 100"/>
          <p:cNvSpPr txBox="1"/>
          <p:nvPr/>
        </p:nvSpPr>
        <p:spPr>
          <a:xfrm>
            <a:off x="6732240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4420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244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416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CasellaDiTesto 104"/>
          <p:cNvSpPr txBox="1"/>
          <p:nvPr/>
        </p:nvSpPr>
        <p:spPr>
          <a:xfrm>
            <a:off x="6660232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Tutto scarpa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528248" y="3634929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7" name="Connettore 1 106"/>
          <p:cNvCxnSpPr/>
          <p:nvPr/>
        </p:nvCxnSpPr>
        <p:spPr>
          <a:xfrm>
            <a:off x="6732240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>
            <a:off x="6515824" y="2501712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6588224" y="2492896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/>
          <p:cNvSpPr txBox="1"/>
          <p:nvPr/>
        </p:nvSpPr>
        <p:spPr>
          <a:xfrm>
            <a:off x="6660232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Sto seguendo</a:t>
            </a:r>
            <a:endParaRPr lang="it-IT" sz="1400" b="1" dirty="0">
              <a:solidFill>
                <a:srgbClr val="00B050"/>
              </a:solidFill>
            </a:endParaRPr>
          </a:p>
        </p:txBody>
      </p:sp>
      <p:sp>
        <p:nvSpPr>
          <p:cNvPr id="111" name="CasellaDiTesto 110"/>
          <p:cNvSpPr txBox="1"/>
          <p:nvPr/>
        </p:nvSpPr>
        <p:spPr>
          <a:xfrm>
            <a:off x="6588224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In attesa</a:t>
            </a:r>
            <a:endParaRPr lang="it-IT" sz="1400" b="1" dirty="0">
              <a:solidFill>
                <a:srgbClr val="FFC000"/>
              </a:solidFill>
            </a:endParaRPr>
          </a:p>
        </p:txBody>
      </p:sp>
      <p:cxnSp>
        <p:nvCxnSpPr>
          <p:cNvPr id="112" name="Connettore 1 111"/>
          <p:cNvCxnSpPr/>
          <p:nvPr/>
        </p:nvCxnSpPr>
        <p:spPr>
          <a:xfrm flipH="1">
            <a:off x="6444208" y="5085184"/>
            <a:ext cx="72008" cy="72008"/>
          </a:xfrm>
          <a:prstGeom prst="line">
            <a:avLst/>
          </a:prstGeom>
          <a:ln w="95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/>
          <p:cNvSpPr txBox="1"/>
          <p:nvPr/>
        </p:nvSpPr>
        <p:spPr>
          <a:xfrm>
            <a:off x="6588224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Ti cercano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114" name="Connettore 1 113"/>
          <p:cNvCxnSpPr/>
          <p:nvPr/>
        </p:nvCxnSpPr>
        <p:spPr>
          <a:xfrm flipH="1">
            <a:off x="6444208" y="4797152"/>
            <a:ext cx="72008" cy="7200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8028384" y="48691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5</a:t>
            </a:r>
            <a:endParaRPr lang="it-IT" sz="1400" b="1" dirty="0">
              <a:solidFill>
                <a:srgbClr val="FFC000"/>
              </a:solidFill>
            </a:endParaRPr>
          </a:p>
        </p:txBody>
      </p:sp>
      <p:sp>
        <p:nvSpPr>
          <p:cNvPr id="116" name="CasellaDiTesto 115"/>
          <p:cNvSpPr txBox="1"/>
          <p:nvPr/>
        </p:nvSpPr>
        <p:spPr>
          <a:xfrm>
            <a:off x="8028384" y="45811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22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17" name="CasellaDiTesto 116"/>
          <p:cNvSpPr txBox="1"/>
          <p:nvPr/>
        </p:nvSpPr>
        <p:spPr>
          <a:xfrm>
            <a:off x="8028384" y="22048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3</a:t>
            </a:r>
            <a:endParaRPr lang="it-IT" sz="1400" b="1" dirty="0">
              <a:solidFill>
                <a:srgbClr val="00B050"/>
              </a:solidFill>
            </a:endParaRPr>
          </a:p>
        </p:txBody>
      </p:sp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88424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9" name="Connettore 1 118"/>
          <p:cNvCxnSpPr/>
          <p:nvPr/>
        </p:nvCxnSpPr>
        <p:spPr>
          <a:xfrm>
            <a:off x="6660232" y="2492896"/>
            <a:ext cx="18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6588224" y="4869160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588224" y="5157192"/>
            <a:ext cx="1800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H="1" flipV="1">
            <a:off x="6516216" y="4797152"/>
            <a:ext cx="720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1 122"/>
          <p:cNvCxnSpPr/>
          <p:nvPr/>
        </p:nvCxnSpPr>
        <p:spPr>
          <a:xfrm flipH="1" flipV="1">
            <a:off x="6516216" y="5085184"/>
            <a:ext cx="72008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388424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9" name="Connettore 2 128"/>
          <p:cNvCxnSpPr/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72200" y="1916832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528248" y="3706937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" name="CasellaDiTesto 164"/>
          <p:cNvSpPr txBox="1"/>
          <p:nvPr/>
        </p:nvSpPr>
        <p:spPr>
          <a:xfrm>
            <a:off x="6876256" y="270892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Mario Rossi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66" name="CasellaDiTesto 165"/>
          <p:cNvSpPr txBox="1"/>
          <p:nvPr/>
        </p:nvSpPr>
        <p:spPr>
          <a:xfrm>
            <a:off x="7884368" y="270892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00B050"/>
                </a:solidFill>
              </a:rPr>
              <a:t>150m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67" name="Anello 166"/>
          <p:cNvSpPr/>
          <p:nvPr/>
        </p:nvSpPr>
        <p:spPr>
          <a:xfrm>
            <a:off x="6588224" y="2708920"/>
            <a:ext cx="288032" cy="288032"/>
          </a:xfrm>
          <a:prstGeom prst="donut">
            <a:avLst>
              <a:gd name="adj" fmla="val 113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8" name="Connettore 2 167"/>
          <p:cNvCxnSpPr/>
          <p:nvPr/>
        </p:nvCxnSpPr>
        <p:spPr>
          <a:xfrm flipV="1">
            <a:off x="6660232" y="2780928"/>
            <a:ext cx="144016" cy="14401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1 168"/>
          <p:cNvCxnSpPr/>
          <p:nvPr/>
        </p:nvCxnSpPr>
        <p:spPr>
          <a:xfrm>
            <a:off x="6876256" y="3068960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/>
          <p:cNvSpPr txBox="1"/>
          <p:nvPr/>
        </p:nvSpPr>
        <p:spPr>
          <a:xfrm>
            <a:off x="6876256" y="306896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Ospite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71" name="CasellaDiTesto 170"/>
          <p:cNvSpPr txBox="1"/>
          <p:nvPr/>
        </p:nvSpPr>
        <p:spPr>
          <a:xfrm>
            <a:off x="7884368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00B050"/>
                </a:solidFill>
              </a:rPr>
              <a:t>70m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172" name="Anello 171"/>
          <p:cNvSpPr/>
          <p:nvPr/>
        </p:nvSpPr>
        <p:spPr>
          <a:xfrm>
            <a:off x="6588224" y="3068960"/>
            <a:ext cx="288032" cy="288032"/>
          </a:xfrm>
          <a:prstGeom prst="donut">
            <a:avLst>
              <a:gd name="adj" fmla="val 113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73" name="Connettore 2 172"/>
          <p:cNvCxnSpPr/>
          <p:nvPr/>
        </p:nvCxnSpPr>
        <p:spPr>
          <a:xfrm flipH="1" flipV="1">
            <a:off x="6660232" y="3140968"/>
            <a:ext cx="144016" cy="14401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ttore 1 173"/>
          <p:cNvCxnSpPr/>
          <p:nvPr/>
        </p:nvCxnSpPr>
        <p:spPr>
          <a:xfrm>
            <a:off x="6876256" y="3356992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sellaDiTesto 174"/>
          <p:cNvSpPr txBox="1"/>
          <p:nvPr/>
        </p:nvSpPr>
        <p:spPr>
          <a:xfrm>
            <a:off x="6876256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FFC000"/>
                </a:solidFill>
              </a:rPr>
              <a:t>Bob</a:t>
            </a:r>
            <a:endParaRPr lang="it-IT" sz="1200" b="1" dirty="0">
              <a:solidFill>
                <a:srgbClr val="FFC000"/>
              </a:solidFill>
            </a:endParaRPr>
          </a:p>
        </p:txBody>
      </p:sp>
      <p:sp>
        <p:nvSpPr>
          <p:cNvPr id="176" name="CasellaDiTesto 175"/>
          <p:cNvSpPr txBox="1"/>
          <p:nvPr/>
        </p:nvSpPr>
        <p:spPr>
          <a:xfrm>
            <a:off x="7884368" y="342900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>
                <a:solidFill>
                  <a:srgbClr val="FFC000"/>
                </a:solidFill>
              </a:rPr>
              <a:t>230m</a:t>
            </a:r>
            <a:endParaRPr lang="it-IT" sz="1200" b="1" dirty="0">
              <a:solidFill>
                <a:srgbClr val="FFC000"/>
              </a:solidFill>
            </a:endParaRPr>
          </a:p>
        </p:txBody>
      </p:sp>
      <p:sp>
        <p:nvSpPr>
          <p:cNvPr id="177" name="Anello 176"/>
          <p:cNvSpPr/>
          <p:nvPr/>
        </p:nvSpPr>
        <p:spPr>
          <a:xfrm>
            <a:off x="6588224" y="3429000"/>
            <a:ext cx="288032" cy="288032"/>
          </a:xfrm>
          <a:prstGeom prst="donut">
            <a:avLst>
              <a:gd name="adj" fmla="val 1131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78" name="Connettore 2 177"/>
          <p:cNvCxnSpPr/>
          <p:nvPr/>
        </p:nvCxnSpPr>
        <p:spPr>
          <a:xfrm flipV="1">
            <a:off x="6732240" y="3501008"/>
            <a:ext cx="0" cy="144016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1 178"/>
          <p:cNvCxnSpPr/>
          <p:nvPr/>
        </p:nvCxnSpPr>
        <p:spPr>
          <a:xfrm>
            <a:off x="6876256" y="3717032"/>
            <a:ext cx="1512168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Picture 5" descr="Delete icon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32440" y="2780928"/>
            <a:ext cx="152400" cy="152400"/>
          </a:xfrm>
          <a:prstGeom prst="rect">
            <a:avLst/>
          </a:prstGeom>
          <a:noFill/>
        </p:spPr>
      </p:pic>
      <p:pic>
        <p:nvPicPr>
          <p:cNvPr id="186" name="Picture 5" descr="Delete icon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32440" y="3140968"/>
            <a:ext cx="152400" cy="152400"/>
          </a:xfrm>
          <a:prstGeom prst="rect">
            <a:avLst/>
          </a:prstGeom>
          <a:noFill/>
        </p:spPr>
      </p:pic>
      <p:pic>
        <p:nvPicPr>
          <p:cNvPr id="187" name="Picture 5" descr="Delete icon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32440" y="3501008"/>
            <a:ext cx="152400" cy="152400"/>
          </a:xfrm>
          <a:prstGeom prst="rect">
            <a:avLst/>
          </a:prstGeom>
          <a:noFill/>
        </p:spPr>
      </p:pic>
      <p:cxnSp>
        <p:nvCxnSpPr>
          <p:cNvPr id="189" name="Connettore 1 188"/>
          <p:cNvCxnSpPr/>
          <p:nvPr/>
        </p:nvCxnSpPr>
        <p:spPr>
          <a:xfrm flipV="1">
            <a:off x="1691520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1 189"/>
          <p:cNvCxnSpPr/>
          <p:nvPr/>
        </p:nvCxnSpPr>
        <p:spPr>
          <a:xfrm>
            <a:off x="1691680" y="692696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/>
          <p:cNvSpPr txBox="1"/>
          <p:nvPr/>
        </p:nvSpPr>
        <p:spPr>
          <a:xfrm>
            <a:off x="468000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r>
              <a:rPr lang="it-IT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it-IT" i="1" dirty="0" smtClean="0"/>
              <a:t>Simulazione conferma servizio shopping</a:t>
            </a:r>
            <a:endParaRPr lang="it-IT" i="1" dirty="0"/>
          </a:p>
        </p:txBody>
      </p:sp>
      <p:sp>
        <p:nvSpPr>
          <p:cNvPr id="192" name="Segnaposto numero diapositiva 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CC8-1F79-47DD-91AF-366A7B491547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93" name="Anello 192"/>
          <p:cNvSpPr/>
          <p:nvPr/>
        </p:nvSpPr>
        <p:spPr>
          <a:xfrm>
            <a:off x="3707904" y="2564904"/>
            <a:ext cx="288032" cy="288032"/>
          </a:xfrm>
          <a:prstGeom prst="donut">
            <a:avLst>
              <a:gd name="adj" fmla="val 1131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94" name="Connettore 2 193"/>
          <p:cNvCxnSpPr/>
          <p:nvPr/>
        </p:nvCxnSpPr>
        <p:spPr>
          <a:xfrm flipV="1">
            <a:off x="3779912" y="2636912"/>
            <a:ext cx="144016" cy="14401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3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259632" y="4365104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0" name="Picture 3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283968" y="4365104"/>
            <a:ext cx="7715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625208" y="6356350"/>
            <a:ext cx="2133600" cy="365125"/>
          </a:xfrm>
        </p:spPr>
        <p:txBody>
          <a:bodyPr/>
          <a:lstStyle/>
          <a:p>
            <a:fld id="{980ECCC8-1F79-47DD-91AF-366A7B491547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tangolo 5"/>
          <p:cNvSpPr/>
          <p:nvPr/>
        </p:nvSpPr>
        <p:spPr>
          <a:xfrm>
            <a:off x="467968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7584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Meet Me Now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sellaDiTesto 10"/>
          <p:cNvSpPr txBox="1"/>
          <p:nvPr/>
        </p:nvSpPr>
        <p:spPr>
          <a:xfrm>
            <a:off x="755576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872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onnettore 1 12"/>
          <p:cNvCxnSpPr/>
          <p:nvPr/>
        </p:nvCxnSpPr>
        <p:spPr>
          <a:xfrm>
            <a:off x="827584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611168" y="2501712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V="1">
            <a:off x="683568" y="2492896"/>
            <a:ext cx="72008" cy="72008"/>
          </a:xfrm>
          <a:prstGeom prst="line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55576" y="2204864"/>
            <a:ext cx="16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Sto seguendo</a:t>
            </a:r>
            <a:endParaRPr lang="it-IT" sz="1400" b="1" dirty="0">
              <a:solidFill>
                <a:srgbClr val="00B05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83568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In attesa</a:t>
            </a:r>
            <a:endParaRPr lang="it-IT" sz="1400" b="1" dirty="0">
              <a:solidFill>
                <a:srgbClr val="FFC000"/>
              </a:solidFill>
            </a:endParaRPr>
          </a:p>
        </p:txBody>
      </p:sp>
      <p:cxnSp>
        <p:nvCxnSpPr>
          <p:cNvPr id="18" name="Connettore 1 17"/>
          <p:cNvCxnSpPr/>
          <p:nvPr/>
        </p:nvCxnSpPr>
        <p:spPr>
          <a:xfrm flipH="1">
            <a:off x="539552" y="5085184"/>
            <a:ext cx="72008" cy="72008"/>
          </a:xfrm>
          <a:prstGeom prst="line">
            <a:avLst/>
          </a:prstGeom>
          <a:ln w="9525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83568" y="458112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Ti cercano</a:t>
            </a:r>
            <a:endParaRPr lang="it-IT" sz="1400" b="1" dirty="0">
              <a:solidFill>
                <a:srgbClr val="FF0000"/>
              </a:solidFill>
            </a:endParaRPr>
          </a:p>
        </p:txBody>
      </p:sp>
      <p:cxnSp>
        <p:nvCxnSpPr>
          <p:cNvPr id="20" name="Connettore 1 19"/>
          <p:cNvCxnSpPr/>
          <p:nvPr/>
        </p:nvCxnSpPr>
        <p:spPr>
          <a:xfrm flipH="1">
            <a:off x="539552" y="4797152"/>
            <a:ext cx="72008" cy="7200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123728" y="486916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C000"/>
                </a:solidFill>
              </a:rPr>
              <a:t>0</a:t>
            </a:r>
            <a:endParaRPr lang="it-IT" sz="1400" b="1" dirty="0">
              <a:solidFill>
                <a:srgbClr val="FFC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2123728" y="45811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5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2123728" y="220486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50"/>
                </a:solidFill>
              </a:rPr>
              <a:t>0</a:t>
            </a:r>
            <a:endParaRPr lang="it-IT" sz="1400" b="1" dirty="0">
              <a:solidFill>
                <a:srgbClr val="00B050"/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220486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onnettore 1 24"/>
          <p:cNvCxnSpPr/>
          <p:nvPr/>
        </p:nvCxnSpPr>
        <p:spPr>
          <a:xfrm>
            <a:off x="755576" y="2492896"/>
            <a:ext cx="18002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683568" y="4869160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83568" y="5157192"/>
            <a:ext cx="1800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H="1" flipV="1">
            <a:off x="611560" y="4797152"/>
            <a:ext cx="72008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 flipV="1">
            <a:off x="611560" y="5085184"/>
            <a:ext cx="72008" cy="720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3768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Connettore 1 30"/>
          <p:cNvCxnSpPr/>
          <p:nvPr/>
        </p:nvCxnSpPr>
        <p:spPr>
          <a:xfrm flipV="1">
            <a:off x="1691520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971600" y="1844824"/>
            <a:ext cx="1908000" cy="360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        Profilo</a:t>
            </a:r>
            <a:endParaRPr lang="it-IT" sz="1200" dirty="0"/>
          </a:p>
        </p:txBody>
      </p:sp>
      <p:sp>
        <p:nvSpPr>
          <p:cNvPr id="33" name="Rettangolo 32"/>
          <p:cNvSpPr/>
          <p:nvPr/>
        </p:nvSpPr>
        <p:spPr>
          <a:xfrm>
            <a:off x="971600" y="2204864"/>
            <a:ext cx="1908000" cy="360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        Preferiti</a:t>
            </a:r>
            <a:endParaRPr lang="it-IT" sz="1200" dirty="0"/>
          </a:p>
        </p:txBody>
      </p:sp>
      <p:sp>
        <p:nvSpPr>
          <p:cNvPr id="34" name="Rettangolo 33"/>
          <p:cNvSpPr/>
          <p:nvPr/>
        </p:nvSpPr>
        <p:spPr>
          <a:xfrm>
            <a:off x="971600" y="2564904"/>
            <a:ext cx="1908000" cy="360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        Cronologia</a:t>
            </a:r>
            <a:endParaRPr lang="it-IT" sz="1200" dirty="0"/>
          </a:p>
        </p:txBody>
      </p:sp>
      <p:sp>
        <p:nvSpPr>
          <p:cNvPr id="35" name="Rettangolo 34"/>
          <p:cNvSpPr/>
          <p:nvPr/>
        </p:nvSpPr>
        <p:spPr>
          <a:xfrm>
            <a:off x="971600" y="2924944"/>
            <a:ext cx="1908000" cy="360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        Ricerca</a:t>
            </a:r>
            <a:endParaRPr lang="it-IT" sz="1200" dirty="0"/>
          </a:p>
        </p:txBody>
      </p:sp>
      <p:sp>
        <p:nvSpPr>
          <p:cNvPr id="36" name="Rettangolo 35"/>
          <p:cNvSpPr/>
          <p:nvPr/>
        </p:nvSpPr>
        <p:spPr>
          <a:xfrm>
            <a:off x="971600" y="3284984"/>
            <a:ext cx="1908000" cy="360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        Impostazioni</a:t>
            </a:r>
            <a:endParaRPr lang="it-IT" sz="1200" dirty="0"/>
          </a:p>
        </p:txBody>
      </p:sp>
      <p:sp>
        <p:nvSpPr>
          <p:cNvPr id="37" name="Rettangolo 36"/>
          <p:cNvSpPr/>
          <p:nvPr/>
        </p:nvSpPr>
        <p:spPr>
          <a:xfrm>
            <a:off x="971600" y="3645024"/>
            <a:ext cx="1908000" cy="3600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 smtClean="0"/>
              <a:t>        Crediti</a:t>
            </a:r>
            <a:endParaRPr lang="it-IT" sz="1200" dirty="0"/>
          </a:p>
        </p:txBody>
      </p:sp>
      <p:pic>
        <p:nvPicPr>
          <p:cNvPr id="39" name="Picture 2" descr="Misc User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1916832"/>
            <a:ext cx="228600" cy="228600"/>
          </a:xfrm>
          <a:prstGeom prst="rect">
            <a:avLst/>
          </a:prstGeom>
          <a:noFill/>
        </p:spPr>
      </p:pic>
      <p:pic>
        <p:nvPicPr>
          <p:cNvPr id="41" name="Picture 4" descr="Bookmark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2276872"/>
            <a:ext cx="228600" cy="228600"/>
          </a:xfrm>
          <a:prstGeom prst="rect">
            <a:avLst/>
          </a:prstGeom>
          <a:noFill/>
        </p:spPr>
      </p:pic>
      <p:pic>
        <p:nvPicPr>
          <p:cNvPr id="42" name="Picture 6" descr="Url-history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3608" y="2636912"/>
            <a:ext cx="228600" cy="228600"/>
          </a:xfrm>
          <a:prstGeom prst="rect">
            <a:avLst/>
          </a:prstGeom>
          <a:noFill/>
        </p:spPr>
      </p:pic>
      <p:pic>
        <p:nvPicPr>
          <p:cNvPr id="1030" name="Picture 6" descr="Magnifier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2996952"/>
            <a:ext cx="228600" cy="228600"/>
          </a:xfrm>
          <a:prstGeom prst="rect">
            <a:avLst/>
          </a:prstGeom>
          <a:noFill/>
        </p:spPr>
      </p:pic>
      <p:pic>
        <p:nvPicPr>
          <p:cNvPr id="1032" name="Picture 8" descr="settings ic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3608" y="3356992"/>
            <a:ext cx="228600" cy="228600"/>
          </a:xfrm>
          <a:prstGeom prst="rect">
            <a:avLst/>
          </a:prstGeom>
          <a:noFill/>
        </p:spPr>
      </p:pic>
      <p:pic>
        <p:nvPicPr>
          <p:cNvPr id="1034" name="Picture 10" descr="Credit Card 3 ico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3608" y="3717032"/>
            <a:ext cx="228600" cy="228600"/>
          </a:xfrm>
          <a:prstGeom prst="rect">
            <a:avLst/>
          </a:prstGeom>
          <a:noFill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Rettangolo 46"/>
          <p:cNvSpPr/>
          <p:nvPr/>
        </p:nvSpPr>
        <p:spPr>
          <a:xfrm>
            <a:off x="3420296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3779912" y="155679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Crediti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CasellaDiTesto 51"/>
          <p:cNvSpPr txBox="1"/>
          <p:nvPr/>
        </p:nvSpPr>
        <p:spPr>
          <a:xfrm>
            <a:off x="3707904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72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4" name="Connettore 1 53"/>
          <p:cNvCxnSpPr/>
          <p:nvPr/>
        </p:nvCxnSpPr>
        <p:spPr>
          <a:xfrm>
            <a:off x="3779912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Connettore 1 71"/>
          <p:cNvCxnSpPr/>
          <p:nvPr/>
        </p:nvCxnSpPr>
        <p:spPr>
          <a:xfrm flipV="1">
            <a:off x="4643848" y="692696"/>
            <a:ext cx="16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91880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CasellaDiTesto 85"/>
          <p:cNvSpPr txBox="1"/>
          <p:nvPr/>
        </p:nvSpPr>
        <p:spPr>
          <a:xfrm>
            <a:off x="2555776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11</a:t>
            </a:r>
            <a:endParaRPr lang="it-IT" sz="1400" b="1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627784" y="220486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5</a:t>
            </a:r>
            <a:endParaRPr lang="it-IT" sz="1400" b="1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5220072" y="21328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3563888" y="22048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Crediti accumulati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3635896" y="2492896"/>
            <a:ext cx="2088232" cy="175432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tx1"/>
                </a:solidFill>
              </a:rPr>
              <a:t>Vi ricordiamo che la versione FREE del’applicazione richiede d’utilizzo di cosiddetti “crediti” che possono essere accumulate tramite  anteprima di  pubblicità. 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Noi cerchiamo di evitare le schermate che appaiono in improvviso. 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90"/>
          <p:cNvSpPr/>
          <p:nvPr/>
        </p:nvSpPr>
        <p:spPr>
          <a:xfrm>
            <a:off x="3707904" y="4365104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Aumentare credito +1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2" name="Rettangolo 91"/>
          <p:cNvSpPr/>
          <p:nvPr/>
        </p:nvSpPr>
        <p:spPr>
          <a:xfrm>
            <a:off x="3707904" y="4869160"/>
            <a:ext cx="1872208" cy="3600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accent5">
                    <a:lumMod val="75000"/>
                  </a:schemeClr>
                </a:solidFill>
              </a:rPr>
              <a:t>Aumentare credito +5</a:t>
            </a:r>
            <a:endParaRPr lang="it-IT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908720"/>
            <a:ext cx="2880000" cy="55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Rettangolo 93"/>
          <p:cNvSpPr/>
          <p:nvPr/>
        </p:nvSpPr>
        <p:spPr>
          <a:xfrm>
            <a:off x="6372624" y="1556793"/>
            <a:ext cx="2412000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5" name="CasellaDiTesto 94"/>
          <p:cNvSpPr txBox="1"/>
          <p:nvPr/>
        </p:nvSpPr>
        <p:spPr>
          <a:xfrm>
            <a:off x="6732240" y="15567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bg1"/>
                </a:solidFill>
              </a:rPr>
              <a:t>Aumento credito</a:t>
            </a:r>
            <a:endParaRPr lang="it-IT" sz="1200" b="1" dirty="0">
              <a:solidFill>
                <a:schemeClr val="bg1"/>
              </a:solidFill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2440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416" y="1628801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CasellaDiTesto 97"/>
          <p:cNvSpPr txBox="1"/>
          <p:nvPr/>
        </p:nvSpPr>
        <p:spPr>
          <a:xfrm>
            <a:off x="6660232" y="1916832"/>
            <a:ext cx="161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/>
              <a:t>Mario Rossi</a:t>
            </a:r>
            <a:endParaRPr lang="it-IT" sz="1200" b="1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872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0" name="Connettore 1 99"/>
          <p:cNvCxnSpPr/>
          <p:nvPr/>
        </p:nvCxnSpPr>
        <p:spPr>
          <a:xfrm>
            <a:off x="6732240" y="2132856"/>
            <a:ext cx="172819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8424" y="184482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44208" y="1628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 descr="Folders OS My Video apps Metro ico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44208" y="2348880"/>
            <a:ext cx="2304256" cy="2304257"/>
          </a:xfrm>
          <a:prstGeom prst="rect">
            <a:avLst/>
          </a:prstGeom>
          <a:noFill/>
        </p:spPr>
      </p:pic>
      <p:sp>
        <p:nvSpPr>
          <p:cNvPr id="110" name="CasellaDiTesto 109"/>
          <p:cNvSpPr txBox="1"/>
          <p:nvPr/>
        </p:nvSpPr>
        <p:spPr>
          <a:xfrm>
            <a:off x="8172400" y="486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5">
                    <a:lumMod val="75000"/>
                  </a:schemeClr>
                </a:solidFill>
              </a:rPr>
              <a:t>16</a:t>
            </a:r>
            <a:endParaRPr lang="it-IT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1" name="CasellaDiTesto 110"/>
          <p:cNvSpPr txBox="1"/>
          <p:nvPr/>
        </p:nvSpPr>
        <p:spPr>
          <a:xfrm>
            <a:off x="6516216" y="494116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chemeClr val="accent5">
                    <a:lumMod val="75000"/>
                  </a:schemeClr>
                </a:solidFill>
              </a:rPr>
              <a:t>Crediti accumulati</a:t>
            </a:r>
            <a:endParaRPr lang="it-IT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2" name="Connettore 2 111"/>
          <p:cNvCxnSpPr/>
          <p:nvPr/>
        </p:nvCxnSpPr>
        <p:spPr>
          <a:xfrm flipH="1">
            <a:off x="4643848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/>
          <p:cNvCxnSpPr/>
          <p:nvPr/>
        </p:nvCxnSpPr>
        <p:spPr>
          <a:xfrm flipH="1">
            <a:off x="7596176" y="692696"/>
            <a:ext cx="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/>
          <p:nvPr/>
        </p:nvCxnSpPr>
        <p:spPr>
          <a:xfrm>
            <a:off x="1691680" y="692696"/>
            <a:ext cx="59046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468000" y="2880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it-IT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it-IT" i="1" dirty="0" smtClean="0"/>
              <a:t>Aumento crediti utilizzo tramite pubblicità</a:t>
            </a:r>
            <a:endParaRPr lang="it-IT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726</Words>
  <Application>Microsoft Office PowerPoint</Application>
  <PresentationFormat>Presentazione su schermo (4:3)</PresentationFormat>
  <Paragraphs>310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lenovo</dc:creator>
  <cp:lastModifiedBy>lenovo</cp:lastModifiedBy>
  <cp:revision>125</cp:revision>
  <dcterms:created xsi:type="dcterms:W3CDTF">2015-01-13T09:40:47Z</dcterms:created>
  <dcterms:modified xsi:type="dcterms:W3CDTF">2015-01-20T18:57:37Z</dcterms:modified>
</cp:coreProperties>
</file>