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82"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4"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3D90991-D734-4FD4-AFC6-9512A9ECDE6D}" type="datetimeFigureOut">
              <a:rPr lang="en-US" smtClean="0"/>
              <a:pPr/>
              <a:t>2/20/2016</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540518-FB08-401D-9C1F-F73FE4908B76}"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90991-D734-4FD4-AFC6-9512A9ECDE6D}" type="datetimeFigureOut">
              <a:rPr lang="en-US" smtClean="0"/>
              <a:pPr/>
              <a:t>2/20/2016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40518-FB08-401D-9C1F-F73FE4908B7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90991-D734-4FD4-AFC6-9512A9ECDE6D}" type="datetimeFigureOut">
              <a:rPr lang="en-US" smtClean="0"/>
              <a:pPr/>
              <a:t>2/20/2016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40518-FB08-401D-9C1F-F73FE4908B7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D90991-D734-4FD4-AFC6-9512A9ECDE6D}" type="datetimeFigureOut">
              <a:rPr lang="en-US" smtClean="0"/>
              <a:pPr/>
              <a:t>2/20/2016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40518-FB08-401D-9C1F-F73FE4908B76}"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D90991-D734-4FD4-AFC6-9512A9ECDE6D}" type="datetimeFigureOut">
              <a:rPr lang="en-US" smtClean="0"/>
              <a:pPr/>
              <a:t>2/20/2016</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B540518-FB08-401D-9C1F-F73FE4908B7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D90991-D734-4FD4-AFC6-9512A9ECDE6D}" type="datetimeFigureOut">
              <a:rPr lang="en-US" smtClean="0"/>
              <a:pPr/>
              <a:t>2/20/2016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540518-FB08-401D-9C1F-F73FE4908B76}"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3D90991-D734-4FD4-AFC6-9512A9ECDE6D}" type="datetimeFigureOut">
              <a:rPr lang="en-US" smtClean="0"/>
              <a:pPr/>
              <a:t>2/20/2016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540518-FB08-401D-9C1F-F73FE4908B76}"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D90991-D734-4FD4-AFC6-9512A9ECDE6D}" type="datetimeFigureOut">
              <a:rPr lang="en-US" smtClean="0"/>
              <a:pPr/>
              <a:t>2/20/2016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540518-FB08-401D-9C1F-F73FE4908B7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90991-D734-4FD4-AFC6-9512A9ECDE6D}" type="datetimeFigureOut">
              <a:rPr lang="en-US" smtClean="0"/>
              <a:pPr/>
              <a:t>2/20/2016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540518-FB08-401D-9C1F-F73FE4908B7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3D90991-D734-4FD4-AFC6-9512A9ECDE6D}" type="datetimeFigureOut">
              <a:rPr lang="en-US" smtClean="0"/>
              <a:pPr/>
              <a:t>2/20/2016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540518-FB08-401D-9C1F-F73FE4908B76}"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3D90991-D734-4FD4-AFC6-9512A9ECDE6D}" type="datetimeFigureOut">
              <a:rPr lang="en-US" smtClean="0"/>
              <a:pPr/>
              <a:t>2/20/2016</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4B540518-FB08-401D-9C1F-F73FE4908B76}"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3D90991-D734-4FD4-AFC6-9512A9ECDE6D}" type="datetimeFigureOut">
              <a:rPr lang="en-US" smtClean="0"/>
              <a:pPr/>
              <a:t>2/20/2016</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540518-FB08-401D-9C1F-F73FE4908B7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adobe.com/products/dreamweaver/whatisdreamweaver/" TargetMode="External"/><Relationship Id="rId2" Type="http://schemas.openxmlformats.org/officeDocument/2006/relationships/hyperlink" Target="http://www.w3schools.com/html/" TargetMode="External"/><Relationship Id="rId1" Type="http://schemas.openxmlformats.org/officeDocument/2006/relationships/slideLayout" Target="../slideLayouts/slideLayout2.xml"/><Relationship Id="rId5" Type="http://schemas.openxmlformats.org/officeDocument/2006/relationships/hyperlink" Target="http://www.w3schools.com/css/" TargetMode="External"/><Relationship Id="rId4" Type="http://schemas.openxmlformats.org/officeDocument/2006/relationships/hyperlink" Target="http://dev.mysql.com/doc/refman/5.0/en/what-is-mysql.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4786322"/>
            <a:ext cx="8335334" cy="1500198"/>
          </a:xfrm>
        </p:spPr>
        <p:txBody>
          <a:bodyPr>
            <a:noAutofit/>
          </a:bodyPr>
          <a:lstStyle/>
          <a:p>
            <a:pPr algn="l">
              <a:lnSpc>
                <a:spcPct val="170000"/>
              </a:lnSpc>
            </a:pPr>
            <a:r>
              <a:rPr lang="en-IN" sz="1600" dirty="0" smtClean="0">
                <a:latin typeface="Times New Roman" pitchFamily="18" charset="0"/>
                <a:cs typeface="Times New Roman" pitchFamily="18" charset="0"/>
              </a:rPr>
              <a:t>Submitted By:                                                                    </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Submitted To(Mentor):</a:t>
            </a:r>
          </a:p>
          <a:p>
            <a:pPr algn="l">
              <a:lnSpc>
                <a:spcPct val="170000"/>
              </a:lnSpc>
            </a:pPr>
            <a:r>
              <a:rPr lang="en-IN" sz="1600" dirty="0" err="1" smtClean="0">
                <a:latin typeface="Times New Roman" pitchFamily="18" charset="0"/>
                <a:cs typeface="Times New Roman" pitchFamily="18" charset="0"/>
              </a:rPr>
              <a:t>Shrayansha</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Mathur</a:t>
            </a:r>
            <a:r>
              <a:rPr lang="en-IN" sz="1600" dirty="0" smtClean="0">
                <a:latin typeface="Times New Roman" pitchFamily="18" charset="0"/>
                <a:cs typeface="Times New Roman" pitchFamily="18" charset="0"/>
              </a:rPr>
              <a:t> (12ESKCS749)                                </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Ms </a:t>
            </a:r>
            <a:r>
              <a:rPr lang="en-IN" sz="1600" dirty="0" err="1" smtClean="0">
                <a:latin typeface="Times New Roman" pitchFamily="18" charset="0"/>
                <a:cs typeface="Times New Roman" pitchFamily="18" charset="0"/>
              </a:rPr>
              <a:t>Priyanka</a:t>
            </a:r>
            <a:r>
              <a:rPr lang="en-IN" sz="1600" dirty="0" smtClean="0">
                <a:latin typeface="Times New Roman" pitchFamily="18" charset="0"/>
                <a:cs typeface="Times New Roman" pitchFamily="18" charset="0"/>
              </a:rPr>
              <a:t> Sharma</a:t>
            </a:r>
          </a:p>
          <a:p>
            <a:pPr algn="l">
              <a:lnSpc>
                <a:spcPct val="170000"/>
              </a:lnSpc>
            </a:pPr>
            <a:r>
              <a:rPr lang="en-IN" sz="1600" dirty="0" err="1" smtClean="0">
                <a:latin typeface="Times New Roman" pitchFamily="18" charset="0"/>
                <a:cs typeface="Times New Roman" pitchFamily="18" charset="0"/>
              </a:rPr>
              <a:t>Surbhi</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Chauhan</a:t>
            </a:r>
            <a:r>
              <a:rPr lang="en-IN" sz="1600" dirty="0" smtClean="0">
                <a:latin typeface="Times New Roman" pitchFamily="18" charset="0"/>
                <a:cs typeface="Times New Roman" pitchFamily="18" charset="0"/>
              </a:rPr>
              <a:t> (12ESKCS755)                                        </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(Lecturer , Dept. Of</a:t>
            </a:r>
          </a:p>
          <a:p>
            <a:pPr algn="l">
              <a:lnSpc>
                <a:spcPct val="170000"/>
              </a:lnSpc>
            </a:pP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Computer  Science)</a:t>
            </a:r>
            <a:endParaRPr lang="en-IN" sz="1600" dirty="0">
              <a:latin typeface="Times New Roman" pitchFamily="18" charset="0"/>
              <a:cs typeface="Times New Roman" pitchFamily="18" charset="0"/>
            </a:endParaRPr>
          </a:p>
        </p:txBody>
      </p:sp>
      <p:sp>
        <p:nvSpPr>
          <p:cNvPr id="2" name="Title 1"/>
          <p:cNvSpPr>
            <a:spLocks noGrp="1"/>
          </p:cNvSpPr>
          <p:nvPr>
            <p:ph type="ctrTitle"/>
          </p:nvPr>
        </p:nvSpPr>
        <p:spPr>
          <a:xfrm>
            <a:off x="0" y="1500174"/>
            <a:ext cx="9144000" cy="1428760"/>
          </a:xfrm>
        </p:spPr>
        <p:txBody>
          <a:bodyPr>
            <a:normAutofit/>
          </a:bodyPr>
          <a:lstStyle/>
          <a:p>
            <a:r>
              <a:rPr lang="en-IN" sz="4000" b="1" dirty="0" smtClean="0">
                <a:latin typeface="Times New Roman" pitchFamily="18" charset="0"/>
                <a:cs typeface="Times New Roman" pitchFamily="18" charset="0"/>
              </a:rPr>
              <a:t>Presentation </a:t>
            </a:r>
            <a:r>
              <a:rPr lang="en-IN" sz="4000" b="1" dirty="0" smtClean="0">
                <a:latin typeface="Times New Roman" pitchFamily="18" charset="0"/>
                <a:cs typeface="Times New Roman" pitchFamily="18" charset="0"/>
              </a:rPr>
              <a:t>on</a:t>
            </a:r>
            <a:r>
              <a:rPr lang="en-IN" b="1" dirty="0" smtClean="0">
                <a:latin typeface="Times New Roman" pitchFamily="18" charset="0"/>
                <a:cs typeface="Times New Roman" pitchFamily="18" charset="0"/>
              </a:rPr>
              <a:t> </a:t>
            </a:r>
            <a:r>
              <a:rPr lang="en-IN" sz="4000" b="1" dirty="0" smtClean="0">
                <a:latin typeface="Times New Roman" pitchFamily="18" charset="0"/>
                <a:cs typeface="Times New Roman" pitchFamily="18" charset="0"/>
              </a:rPr>
              <a:t>Online </a:t>
            </a:r>
            <a:r>
              <a:rPr lang="en-IN" sz="4000" b="1" dirty="0" smtClean="0">
                <a:latin typeface="Times New Roman" pitchFamily="18" charset="0"/>
                <a:cs typeface="Times New Roman" pitchFamily="18" charset="0"/>
              </a:rPr>
              <a:t>Help Desk</a:t>
            </a:r>
            <a:endParaRPr lang="en-IN" sz="4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Role Of Users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10000"/>
          </a:bodyPr>
          <a:lstStyle/>
          <a:p>
            <a:pPr algn="just">
              <a:lnSpc>
                <a:spcPct val="160000"/>
              </a:lnSpc>
              <a:buNone/>
            </a:pPr>
            <a:r>
              <a:rPr lang="en-US" sz="29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Other Users</a:t>
            </a:r>
            <a:endParaRPr lang="en-IN" sz="2400" dirty="0" smtClean="0">
              <a:latin typeface="Times New Roman" pitchFamily="18" charset="0"/>
              <a:cs typeface="Times New Roman" pitchFamily="18" charset="0"/>
            </a:endParaRPr>
          </a:p>
          <a:p>
            <a:pPr marL="365760" lvl="1" indent="-283464" algn="just">
              <a:lnSpc>
                <a:spcPct val="160000"/>
              </a:lnSpc>
              <a:spcBef>
                <a:spcPts val="600"/>
              </a:spcBef>
              <a:buSzPct val="80000"/>
              <a:buFont typeface="Wingdings 2"/>
              <a:buChar char=""/>
            </a:pPr>
            <a:r>
              <a:rPr lang="en-US" sz="2400" dirty="0" smtClean="0">
                <a:latin typeface="Times New Roman" pitchFamily="18" charset="0"/>
                <a:cs typeface="Times New Roman" pitchFamily="18" charset="0"/>
              </a:rPr>
              <a:t>Login to the system through the first page of the application  </a:t>
            </a:r>
            <a:endParaRPr lang="en-IN" sz="2400" dirty="0" smtClean="0">
              <a:latin typeface="Times New Roman" pitchFamily="18" charset="0"/>
              <a:cs typeface="Times New Roman" pitchFamily="18" charset="0"/>
            </a:endParaRPr>
          </a:p>
          <a:p>
            <a:pPr marL="365760" lvl="1" indent="-283464" algn="just">
              <a:lnSpc>
                <a:spcPct val="160000"/>
              </a:lnSpc>
              <a:spcBef>
                <a:spcPts val="600"/>
              </a:spcBef>
              <a:buSzPct val="80000"/>
              <a:buFont typeface="Wingdings 2"/>
              <a:buChar char=""/>
            </a:pPr>
            <a:r>
              <a:rPr lang="en-US" sz="2400" dirty="0" smtClean="0">
                <a:latin typeface="Times New Roman" pitchFamily="18" charset="0"/>
                <a:cs typeface="Times New Roman" pitchFamily="18" charset="0"/>
              </a:rPr>
              <a:t>Change the password after logging into the system and view profile.</a:t>
            </a:r>
          </a:p>
          <a:p>
            <a:pPr algn="just">
              <a:lnSpc>
                <a:spcPct val="160000"/>
              </a:lnSpc>
            </a:pPr>
            <a:r>
              <a:rPr lang="en-US" sz="2400" dirty="0" smtClean="0">
                <a:latin typeface="Times New Roman" pitchFamily="18" charset="0"/>
                <a:cs typeface="Times New Roman" pitchFamily="18" charset="0"/>
              </a:rPr>
              <a:t>Create a new complaint by specifying the facility, the severity of the request along with a brief description of the request.</a:t>
            </a:r>
          </a:p>
          <a:p>
            <a:pPr algn="just">
              <a:lnSpc>
                <a:spcPct val="160000"/>
              </a:lnSpc>
            </a:pPr>
            <a:r>
              <a:rPr lang="en-US" sz="2400" dirty="0" smtClean="0">
                <a:latin typeface="Times New Roman" pitchFamily="18" charset="0"/>
                <a:cs typeface="Times New Roman" pitchFamily="18" charset="0"/>
              </a:rPr>
              <a:t>See the list of complaint (both open and closed) created by him/her over the past.</a:t>
            </a:r>
          </a:p>
          <a:p>
            <a:pPr algn="just">
              <a:lnSpc>
                <a:spcPct val="160000"/>
              </a:lnSpc>
            </a:pPr>
            <a:r>
              <a:rPr lang="en-US" sz="2400" dirty="0" smtClean="0">
                <a:latin typeface="Times New Roman" pitchFamily="18" charset="0"/>
                <a:cs typeface="Times New Roman" pitchFamily="18" charset="0"/>
              </a:rPr>
              <a:t>See the status of the requests created by him/her.</a:t>
            </a:r>
            <a:endParaRPr lang="en-IN" sz="2400" dirty="0" smtClean="0">
              <a:latin typeface="Times New Roman" pitchFamily="18" charset="0"/>
              <a:cs typeface="Times New Roman" pitchFamily="18" charset="0"/>
            </a:endParaRP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50000"/>
              </a:lnSpc>
            </a:pPr>
            <a:r>
              <a:rPr lang="en-IN" sz="4000" dirty="0" smtClean="0">
                <a:latin typeface="Times New Roman" pitchFamily="18" charset="0"/>
                <a:cs typeface="Times New Roman" pitchFamily="18" charset="0"/>
              </a:rPr>
              <a:t>Technologies Used</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32500" lnSpcReduction="20000"/>
          </a:bodyPr>
          <a:lstStyle/>
          <a:p>
            <a:pPr algn="just">
              <a:lnSpc>
                <a:spcPct val="170000"/>
              </a:lnSpc>
              <a:buNone/>
            </a:pPr>
            <a:r>
              <a:rPr lang="en-US" b="1" dirty="0" smtClean="0">
                <a:latin typeface="Times New Roman" pitchFamily="18" charset="0"/>
                <a:cs typeface="Times New Roman" pitchFamily="18" charset="0"/>
              </a:rPr>
              <a:t> </a:t>
            </a:r>
            <a:r>
              <a:rPr lang="en-US" sz="4600" dirty="0" smtClean="0">
                <a:latin typeface="Times New Roman" pitchFamily="18" charset="0"/>
                <a:cs typeface="Times New Roman" pitchFamily="18" charset="0"/>
              </a:rPr>
              <a:t>     </a:t>
            </a:r>
            <a:r>
              <a:rPr lang="en-US" sz="6200" dirty="0" err="1" smtClean="0">
                <a:latin typeface="Times New Roman" pitchFamily="18" charset="0"/>
                <a:cs typeface="Times New Roman" pitchFamily="18" charset="0"/>
              </a:rPr>
              <a:t>MySQL</a:t>
            </a:r>
            <a:r>
              <a:rPr lang="en-US" sz="6200" dirty="0" smtClean="0">
                <a:latin typeface="Times New Roman" pitchFamily="18" charset="0"/>
                <a:cs typeface="Times New Roman" pitchFamily="18" charset="0"/>
              </a:rPr>
              <a:t> Database </a:t>
            </a:r>
            <a:endParaRPr lang="en-IN" sz="6200" dirty="0" smtClean="0">
              <a:latin typeface="Times New Roman" pitchFamily="18" charset="0"/>
              <a:cs typeface="Times New Roman" pitchFamily="18" charset="0"/>
            </a:endParaRPr>
          </a:p>
          <a:p>
            <a:pPr algn="just">
              <a:lnSpc>
                <a:spcPct val="170000"/>
              </a:lnSpc>
            </a:pPr>
            <a:r>
              <a:rPr lang="en-US" sz="6200" dirty="0" err="1" smtClean="0">
                <a:latin typeface="Times New Roman" pitchFamily="18" charset="0"/>
                <a:cs typeface="Times New Roman" pitchFamily="18" charset="0"/>
              </a:rPr>
              <a:t>MySQL</a:t>
            </a:r>
            <a:r>
              <a:rPr lang="en-US" sz="6200" dirty="0" smtClean="0">
                <a:latin typeface="Times New Roman" pitchFamily="18" charset="0"/>
                <a:cs typeface="Times New Roman" pitchFamily="18" charset="0"/>
              </a:rPr>
              <a:t> is an open source back end database system. Database system is the main application to store data. Database system is mainly used for processing information. A good database system can efficiently and quickly process the data rather than data.</a:t>
            </a:r>
            <a:endParaRPr lang="en-IN" sz="6200" dirty="0" smtClean="0">
              <a:latin typeface="Times New Roman" pitchFamily="18" charset="0"/>
              <a:cs typeface="Times New Roman" pitchFamily="18" charset="0"/>
            </a:endParaRPr>
          </a:p>
          <a:p>
            <a:pPr algn="just">
              <a:lnSpc>
                <a:spcPct val="170000"/>
              </a:lnSpc>
            </a:pPr>
            <a:r>
              <a:rPr lang="en-US" sz="6200" dirty="0" smtClean="0">
                <a:latin typeface="Times New Roman" pitchFamily="18" charset="0"/>
                <a:cs typeface="Times New Roman" pitchFamily="18" charset="0"/>
              </a:rPr>
              <a:t>SQL is structured query language and it is the easy database language to store data. Also SQL language can update and access the data. In the website, people get a variety of information through the SQL language. </a:t>
            </a:r>
            <a:endParaRPr lang="en-IN" sz="62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Technologies Used</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None/>
            </a:pPr>
            <a:r>
              <a:rPr lang="en-IN" sz="2000" dirty="0" smtClean="0">
                <a:latin typeface="Times New Roman" pitchFamily="18" charset="0"/>
                <a:cs typeface="Times New Roman" pitchFamily="18" charset="0"/>
              </a:rPr>
              <a:t>   JSP(Java Server Pages):</a:t>
            </a:r>
          </a:p>
          <a:p>
            <a:pPr algn="just">
              <a:lnSpc>
                <a:spcPct val="150000"/>
              </a:lnSpc>
            </a:pPr>
            <a:r>
              <a:rPr lang="en-IN" sz="2000" dirty="0" smtClean="0">
                <a:latin typeface="Times New Roman" pitchFamily="18" charset="0"/>
                <a:cs typeface="Times New Roman" pitchFamily="18" charset="0"/>
              </a:rPr>
              <a:t>Java Server Pages (JSP) is a server-side programming technology that enables the creation of dynamic, platform-independent method for building Web-based applications. JSP have access to the entire family of Java APIs, including the JDBC API to access enterprise databases .</a:t>
            </a:r>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Technologies Used:</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lgn="just">
              <a:lnSpc>
                <a:spcPct val="150000"/>
              </a:lnSpc>
            </a:pPr>
            <a:r>
              <a:rPr lang="en-IN" sz="2000" dirty="0" smtClean="0">
                <a:latin typeface="Times New Roman" pitchFamily="18" charset="0"/>
                <a:cs typeface="Times New Roman" pitchFamily="18" charset="0"/>
              </a:rPr>
              <a:t>HTML:</a:t>
            </a:r>
          </a:p>
          <a:p>
            <a:pPr algn="just">
              <a:lnSpc>
                <a:spcPct val="150000"/>
              </a:lnSpc>
              <a:buNone/>
            </a:pPr>
            <a:r>
              <a:rPr lang="en-IN" sz="2000" dirty="0" smtClean="0">
                <a:latin typeface="Times New Roman" pitchFamily="18" charset="0"/>
                <a:cs typeface="Times New Roman" pitchFamily="18" charset="0"/>
              </a:rPr>
              <a:t>     Hypertext </a:t>
            </a:r>
            <a:r>
              <a:rPr lang="en-IN" sz="2000" dirty="0" err="1" smtClean="0">
                <a:latin typeface="Times New Roman" pitchFamily="18" charset="0"/>
                <a:cs typeface="Times New Roman" pitchFamily="18" charset="0"/>
              </a:rPr>
              <a:t>Markup</a:t>
            </a:r>
            <a:r>
              <a:rPr lang="en-IN" sz="2000" dirty="0" smtClean="0">
                <a:latin typeface="Times New Roman" pitchFamily="18" charset="0"/>
                <a:cs typeface="Times New Roman" pitchFamily="18" charset="0"/>
              </a:rPr>
              <a:t> Language, a standardized system for tagging text files to achieve font, colour, graphic, and hyperlink effects on World Wide Web pages.</a:t>
            </a:r>
          </a:p>
          <a:p>
            <a:pPr algn="just">
              <a:lnSpc>
                <a:spcPct val="150000"/>
              </a:lnSpc>
            </a:pPr>
            <a:r>
              <a:rPr lang="en-IN" sz="2000" dirty="0" smtClean="0">
                <a:latin typeface="Times New Roman" pitchFamily="18" charset="0"/>
                <a:cs typeface="Times New Roman" pitchFamily="18" charset="0"/>
              </a:rPr>
              <a:t>CSS:</a:t>
            </a:r>
          </a:p>
          <a:p>
            <a:pPr algn="just">
              <a:lnSpc>
                <a:spcPct val="150000"/>
              </a:lnSpc>
              <a:buNone/>
            </a:pP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Cascading Style Sheets (CSS) is a style sheet language used for describing the look and formatting of a document written in a </a:t>
            </a:r>
            <a:r>
              <a:rPr lang="en-IN" sz="2000" dirty="0" err="1" smtClean="0">
                <a:latin typeface="Times New Roman" pitchFamily="18" charset="0"/>
                <a:cs typeface="Times New Roman" pitchFamily="18" charset="0"/>
              </a:rPr>
              <a:t>markup</a:t>
            </a:r>
            <a:r>
              <a:rPr lang="en-IN" sz="2000" dirty="0" smtClean="0">
                <a:latin typeface="Times New Roman" pitchFamily="18" charset="0"/>
                <a:cs typeface="Times New Roman" pitchFamily="18" charset="0"/>
              </a:rPr>
              <a:t> language.</a:t>
            </a:r>
          </a:p>
          <a:p>
            <a:pPr algn="just">
              <a:lnSpc>
                <a:spcPct val="150000"/>
              </a:lnSpc>
            </a:pPr>
            <a:r>
              <a:rPr lang="en-IN" sz="2000" dirty="0" smtClean="0">
                <a:latin typeface="Times New Roman" pitchFamily="18" charset="0"/>
                <a:cs typeface="Times New Roman" pitchFamily="18" charset="0"/>
              </a:rPr>
              <a:t>JavaScript:</a:t>
            </a:r>
          </a:p>
          <a:p>
            <a:pPr algn="just">
              <a:lnSpc>
                <a:spcPct val="150000"/>
              </a:lnSpc>
              <a:buNone/>
            </a:pPr>
            <a:r>
              <a:rPr lang="en-IN" sz="2000" dirty="0" smtClean="0">
                <a:latin typeface="Times New Roman" pitchFamily="18" charset="0"/>
                <a:cs typeface="Times New Roman" pitchFamily="18" charset="0"/>
              </a:rPr>
              <a:t>     JavaScript is an object-oriented computer programming language commonly used to create interactive effects within web browsers.</a:t>
            </a:r>
          </a:p>
          <a:p>
            <a:pPr>
              <a:lnSpc>
                <a:spcPct val="150000"/>
              </a:lnSpc>
            </a:pPr>
            <a:endParaRPr lang="en-IN" sz="2000" dirty="0" smtClean="0">
              <a:latin typeface="Times New Roman" pitchFamily="18" charset="0"/>
              <a:cs typeface="Times New Roman" pitchFamily="18" charset="0"/>
            </a:endParaRPr>
          </a:p>
          <a:p>
            <a:pPr>
              <a:lnSpc>
                <a:spcPct val="150000"/>
              </a:lnSpc>
            </a:pPr>
            <a:endParaRPr lang="en-IN"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Interfaces:</a:t>
            </a:r>
            <a:endParaRPr lang="en-IN"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Times New Roman" pitchFamily="18" charset="0"/>
                <a:cs typeface="Times New Roman" pitchFamily="18" charset="0"/>
              </a:rPr>
              <a:t>Home Page:</a:t>
            </a:r>
          </a:p>
          <a:p>
            <a:pPr algn="just">
              <a:lnSpc>
                <a:spcPct val="150000"/>
              </a:lnSpc>
              <a:buNone/>
            </a:pPr>
            <a:r>
              <a:rPr lang="en-IN" sz="2000" dirty="0" smtClean="0">
                <a:latin typeface="Times New Roman" pitchFamily="18" charset="0"/>
                <a:cs typeface="Times New Roman" pitchFamily="18" charset="0"/>
              </a:rPr>
              <a:t>    It is the main page from where user can have a complete look of online help desk i.e. how it works, what are the main services provided by OHD etc.</a:t>
            </a:r>
            <a:endParaRPr lang="en-IN"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Grp="1" noChangeAspect="1" noChangeArrowheads="1"/>
          </p:cNvPicPr>
          <p:nvPr>
            <p:ph sz="quarter" idx="1"/>
          </p:nvPr>
        </p:nvPicPr>
        <p:blipFill>
          <a:blip r:embed="rId2"/>
          <a:stretch>
            <a:fillRect/>
          </a:stretch>
        </p:blipFill>
        <p:spPr bwMode="auto">
          <a:xfrm>
            <a:off x="571472" y="714357"/>
            <a:ext cx="8115328" cy="520436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IN" sz="4000" dirty="0" smtClean="0">
                <a:latin typeface="Times New Roman" pitchFamily="18" charset="0"/>
                <a:cs typeface="Times New Roman" pitchFamily="18" charset="0"/>
              </a:rPr>
              <a:t>Interfaces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000100" y="1571612"/>
            <a:ext cx="7933588" cy="4676788"/>
          </a:xfrm>
        </p:spPr>
        <p:txBody>
          <a:bodyPr/>
          <a:lstStyle/>
          <a:p>
            <a:pPr algn="just">
              <a:lnSpc>
                <a:spcPct val="150000"/>
              </a:lnSpc>
            </a:pPr>
            <a:r>
              <a:rPr lang="en-IN" sz="2000" dirty="0" smtClean="0">
                <a:latin typeface="Times New Roman" pitchFamily="18" charset="0"/>
                <a:cs typeface="Times New Roman" pitchFamily="18" charset="0"/>
              </a:rPr>
              <a:t>Registration Page:</a:t>
            </a:r>
          </a:p>
          <a:p>
            <a:pPr algn="just">
              <a:lnSpc>
                <a:spcPct val="150000"/>
              </a:lnSpc>
              <a:buNone/>
            </a:pPr>
            <a:r>
              <a:rPr lang="en-IN" sz="2000" dirty="0" smtClean="0">
                <a:latin typeface="Times New Roman" pitchFamily="18" charset="0"/>
                <a:cs typeface="Times New Roman" pitchFamily="18" charset="0"/>
              </a:rPr>
              <a:t>    If someone wants to use the services provided by the OHD then he will have to register himself first.</a:t>
            </a:r>
          </a:p>
          <a:p>
            <a:pPr>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stretch>
            <a:fillRect/>
          </a:stretch>
        </p:blipFill>
        <p:spPr bwMode="auto">
          <a:xfrm>
            <a:off x="500034" y="928671"/>
            <a:ext cx="8186766" cy="49900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Interfaces: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Times New Roman" pitchFamily="18" charset="0"/>
                <a:cs typeface="Times New Roman" pitchFamily="18" charset="0"/>
              </a:rPr>
              <a:t>Login Page:</a:t>
            </a:r>
          </a:p>
          <a:p>
            <a:pPr algn="just">
              <a:lnSpc>
                <a:spcPct val="150000"/>
              </a:lnSpc>
              <a:buNone/>
            </a:pPr>
            <a:r>
              <a:rPr lang="en-IN" sz="2000" dirty="0" smtClean="0">
                <a:latin typeface="Times New Roman" pitchFamily="18" charset="0"/>
                <a:cs typeface="Times New Roman" pitchFamily="18" charset="0"/>
              </a:rPr>
              <a:t>    After registration the user will have to login in order to continue and will be directed to their respective pages.</a:t>
            </a:r>
            <a:endParaRPr lang="en-IN"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stretch>
            <a:fillRect/>
          </a:stretch>
        </p:blipFill>
        <p:spPr bwMode="auto">
          <a:xfrm>
            <a:off x="500034" y="857232"/>
            <a:ext cx="8186766" cy="506148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8212460" cy="1143000"/>
          </a:xfrm>
        </p:spPr>
        <p:txBody>
          <a:bodyPr>
            <a:noAutofit/>
          </a:bodyPr>
          <a:lstStyle/>
          <a:p>
            <a:pPr>
              <a:lnSpc>
                <a:spcPct val="150000"/>
              </a:lnSpc>
            </a:pPr>
            <a:r>
              <a:rPr lang="en-IN" sz="4000" dirty="0" smtClean="0">
                <a:latin typeface="Times New Roman" pitchFamily="18" charset="0"/>
                <a:cs typeface="Times New Roman" pitchFamily="18" charset="0"/>
              </a:rPr>
              <a:t>Table of Contents</a:t>
            </a:r>
            <a:r>
              <a:rPr lang="en-IN" sz="4800" dirty="0" smtClean="0">
                <a:latin typeface="Times New Roman" pitchFamily="18" charset="0"/>
                <a:cs typeface="Times New Roman" pitchFamily="18" charset="0"/>
              </a:rPr>
              <a:t>:</a:t>
            </a:r>
            <a:endParaRPr lang="en-IN" sz="4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IN" sz="2000" dirty="0" smtClean="0">
                <a:latin typeface="Times New Roman" pitchFamily="18" charset="0"/>
                <a:cs typeface="Times New Roman" pitchFamily="18" charset="0"/>
              </a:rPr>
              <a:t>Introduction</a:t>
            </a:r>
          </a:p>
          <a:p>
            <a:pPr>
              <a:lnSpc>
                <a:spcPct val="150000"/>
              </a:lnSpc>
            </a:pPr>
            <a:r>
              <a:rPr lang="en-IN" sz="2000" dirty="0" smtClean="0">
                <a:latin typeface="Times New Roman" pitchFamily="18" charset="0"/>
                <a:cs typeface="Times New Roman" pitchFamily="18" charset="0"/>
              </a:rPr>
              <a:t>Types of Users</a:t>
            </a:r>
          </a:p>
          <a:p>
            <a:pPr>
              <a:lnSpc>
                <a:spcPct val="150000"/>
              </a:lnSpc>
            </a:pPr>
            <a:r>
              <a:rPr lang="en-IN" sz="2000" dirty="0" smtClean="0">
                <a:latin typeface="Times New Roman" pitchFamily="18" charset="0"/>
                <a:cs typeface="Times New Roman" pitchFamily="18" charset="0"/>
              </a:rPr>
              <a:t>Technologies Used</a:t>
            </a:r>
          </a:p>
          <a:p>
            <a:pPr>
              <a:lnSpc>
                <a:spcPct val="150000"/>
              </a:lnSpc>
            </a:pPr>
            <a:r>
              <a:rPr lang="en-IN" sz="2000" dirty="0" smtClean="0">
                <a:latin typeface="Times New Roman" pitchFamily="18" charset="0"/>
                <a:cs typeface="Times New Roman" pitchFamily="18" charset="0"/>
              </a:rPr>
              <a:t>Interfaces</a:t>
            </a:r>
          </a:p>
          <a:p>
            <a:pPr>
              <a:lnSpc>
                <a:spcPct val="150000"/>
              </a:lnSpc>
            </a:pPr>
            <a:r>
              <a:rPr lang="en-IN" sz="2000" dirty="0" smtClean="0">
                <a:latin typeface="Times New Roman" pitchFamily="18" charset="0"/>
                <a:cs typeface="Times New Roman" pitchFamily="18" charset="0"/>
              </a:rPr>
              <a:t>Advantages </a:t>
            </a:r>
          </a:p>
          <a:p>
            <a:pPr>
              <a:lnSpc>
                <a:spcPct val="150000"/>
              </a:lnSpc>
            </a:pPr>
            <a:r>
              <a:rPr lang="en-IN" sz="2000" dirty="0" smtClean="0">
                <a:latin typeface="Times New Roman" pitchFamily="18" charset="0"/>
                <a:cs typeface="Times New Roman" pitchFamily="18" charset="0"/>
              </a:rPr>
              <a:t>Limitations </a:t>
            </a:r>
          </a:p>
          <a:p>
            <a:endParaRPr lang="en-IN" dirty="0" smtClean="0"/>
          </a:p>
          <a:p>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4000" dirty="0" smtClean="0">
                <a:latin typeface="Times New Roman" pitchFamily="18" charset="0"/>
                <a:cs typeface="Times New Roman" pitchFamily="18" charset="0"/>
              </a:rPr>
              <a:t>Interfaces:</a:t>
            </a:r>
            <a:endParaRPr lang="en-IN"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IN" sz="2000" dirty="0" smtClean="0">
                <a:latin typeface="Times New Roman" pitchFamily="18" charset="0"/>
                <a:cs typeface="Times New Roman" pitchFamily="18" charset="0"/>
              </a:rPr>
              <a:t>Welcome Page User/Consultant:</a:t>
            </a:r>
          </a:p>
          <a:p>
            <a:pPr algn="just">
              <a:lnSpc>
                <a:spcPct val="150000"/>
              </a:lnSpc>
              <a:buNone/>
            </a:pPr>
            <a:r>
              <a:rPr lang="en-IN" sz="2000" dirty="0" smtClean="0">
                <a:latin typeface="Times New Roman" pitchFamily="18" charset="0"/>
                <a:cs typeface="Times New Roman" pitchFamily="18" charset="0"/>
              </a:rPr>
              <a:t>    From here one can create a complaint, view the solutions and view all complaints created by him . He can also update his profile.</a:t>
            </a:r>
          </a:p>
          <a:p>
            <a:pPr algn="just">
              <a:lnSpc>
                <a:spcPct val="150000"/>
              </a:lnSpc>
              <a:buNone/>
            </a:pPr>
            <a:r>
              <a:rPr lang="en-IN" sz="2000" dirty="0" smtClean="0">
                <a:latin typeface="Times New Roman" pitchFamily="18" charset="0"/>
                <a:cs typeface="Times New Roman" pitchFamily="18" charset="0"/>
              </a:rPr>
              <a:t>    A user can also take benefit of other services provided by OHD according to the type of user.</a:t>
            </a:r>
            <a:endParaRPr lang="en-IN"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stretch>
            <a:fillRect/>
          </a:stretch>
        </p:blipFill>
        <p:spPr bwMode="auto">
          <a:xfrm>
            <a:off x="500034" y="928671"/>
            <a:ext cx="8186766" cy="49900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Times New Roman" pitchFamily="18" charset="0"/>
                <a:cs typeface="Times New Roman" pitchFamily="18" charset="0"/>
              </a:rPr>
              <a:t>Interfaces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70000"/>
              </a:lnSpc>
            </a:pPr>
            <a:r>
              <a:rPr lang="en-IN" sz="2000" dirty="0" smtClean="0">
                <a:latin typeface="Times New Roman" pitchFamily="18" charset="0"/>
                <a:cs typeface="Times New Roman" pitchFamily="18" charset="0"/>
              </a:rPr>
              <a:t>Welcome Page for Request Manager:</a:t>
            </a:r>
          </a:p>
          <a:p>
            <a:pPr algn="just">
              <a:lnSpc>
                <a:spcPct val="170000"/>
              </a:lnSpc>
              <a:buNone/>
            </a:pPr>
            <a:r>
              <a:rPr lang="en-IN" sz="2000" dirty="0" smtClean="0">
                <a:latin typeface="Times New Roman" pitchFamily="18" charset="0"/>
                <a:cs typeface="Times New Roman" pitchFamily="18" charset="0"/>
              </a:rPr>
              <a:t>    The request manager can view all complaints and can forward them to respective consultants according to the department of the complaint.</a:t>
            </a:r>
          </a:p>
          <a:p>
            <a:pPr algn="just">
              <a:lnSpc>
                <a:spcPct val="170000"/>
              </a:lnSpc>
              <a:buNone/>
            </a:pPr>
            <a:r>
              <a:rPr lang="en-IN" sz="2000" dirty="0" smtClean="0">
                <a:latin typeface="Times New Roman" pitchFamily="18" charset="0"/>
                <a:cs typeface="Times New Roman" pitchFamily="18" charset="0"/>
              </a:rPr>
              <a:t>     He can also send mail to the consultants and can view all the mails send by users.  </a:t>
            </a:r>
            <a:endParaRPr lang="en-IN" sz="2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stretch>
            <a:fillRect/>
          </a:stretch>
        </p:blipFill>
        <p:spPr bwMode="auto">
          <a:xfrm>
            <a:off x="500034" y="857233"/>
            <a:ext cx="8186766" cy="506148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Interfaces:</a:t>
            </a:r>
            <a:endParaRPr lang="en-IN"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lnSpc>
                <a:spcPct val="150000"/>
              </a:lnSpc>
            </a:pPr>
            <a:r>
              <a:rPr lang="en-IN" sz="2000" dirty="0" smtClean="0">
                <a:latin typeface="Times New Roman" pitchFamily="18" charset="0"/>
                <a:cs typeface="Times New Roman" pitchFamily="18" charset="0"/>
              </a:rPr>
              <a:t>Welcome Page for Admin:</a:t>
            </a:r>
          </a:p>
          <a:p>
            <a:pPr algn="just">
              <a:lnSpc>
                <a:spcPct val="150000"/>
              </a:lnSpc>
              <a:buNone/>
            </a:pPr>
            <a:r>
              <a:rPr lang="en-IN" sz="2000" dirty="0" smtClean="0">
                <a:latin typeface="Times New Roman" pitchFamily="18" charset="0"/>
                <a:cs typeface="Times New Roman" pitchFamily="18" charset="0"/>
              </a:rPr>
              <a:t>    He can view account details of all users and can change </a:t>
            </a:r>
            <a:r>
              <a:rPr lang="en-IN" sz="2000" dirty="0" err="1" smtClean="0">
                <a:latin typeface="Times New Roman" pitchFamily="18" charset="0"/>
                <a:cs typeface="Times New Roman" pitchFamily="18" charset="0"/>
              </a:rPr>
              <a:t>usertype</a:t>
            </a:r>
            <a:r>
              <a:rPr lang="en-IN" sz="2000" dirty="0" smtClean="0">
                <a:latin typeface="Times New Roman" pitchFamily="18" charset="0"/>
                <a:cs typeface="Times New Roman" pitchFamily="18" charset="0"/>
              </a:rPr>
              <a:t> accordingly.</a:t>
            </a:r>
          </a:p>
          <a:p>
            <a:pPr algn="just">
              <a:lnSpc>
                <a:spcPct val="150000"/>
              </a:lnSpc>
              <a:buNone/>
            </a:pPr>
            <a:r>
              <a:rPr lang="en-IN" sz="2000" dirty="0" smtClean="0">
                <a:latin typeface="Times New Roman" pitchFamily="18" charset="0"/>
                <a:cs typeface="Times New Roman" pitchFamily="18" charset="0"/>
              </a:rPr>
              <a:t>    He can view all the complaints by the users and accordingly can generate report.</a:t>
            </a:r>
          </a:p>
          <a:p>
            <a:pPr algn="just">
              <a:lnSpc>
                <a:spcPct val="150000"/>
              </a:lnSpc>
              <a:buNone/>
            </a:pPr>
            <a:r>
              <a:rPr lang="en-IN" sz="2000" dirty="0" smtClean="0">
                <a:latin typeface="Times New Roman" pitchFamily="18" charset="0"/>
                <a:cs typeface="Times New Roman" pitchFamily="18" charset="0"/>
              </a:rPr>
              <a:t>     He can also add new services.</a:t>
            </a:r>
          </a:p>
          <a:p>
            <a:pPr>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stretch>
            <a:fillRect/>
          </a:stretch>
        </p:blipFill>
        <p:spPr bwMode="auto">
          <a:xfrm>
            <a:off x="500034" y="1142985"/>
            <a:ext cx="8186766" cy="477573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50000"/>
              </a:lnSpc>
            </a:pPr>
            <a:r>
              <a:rPr lang="en-IN" sz="4000" dirty="0" smtClean="0">
                <a:latin typeface="Times New Roman" pitchFamily="18" charset="0"/>
                <a:cs typeface="Times New Roman" pitchFamily="18" charset="0"/>
              </a:rPr>
              <a:t>Benefits of Online Help Desk:</a:t>
            </a:r>
            <a:endParaRPr lang="en-IN"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lnSpc>
                <a:spcPct val="150000"/>
              </a:lnSpc>
            </a:pPr>
            <a:r>
              <a:rPr lang="en-IN" sz="2000" dirty="0" smtClean="0">
                <a:latin typeface="Times New Roman" pitchFamily="18" charset="0"/>
                <a:cs typeface="Times New Roman" pitchFamily="18" charset="0"/>
              </a:rPr>
              <a:t>User can create complaints whenever he have any issue in any sector in college.</a:t>
            </a:r>
          </a:p>
          <a:p>
            <a:pPr algn="just">
              <a:lnSpc>
                <a:spcPct val="150000"/>
              </a:lnSpc>
            </a:pPr>
            <a:r>
              <a:rPr lang="en-IN" sz="2000" dirty="0" smtClean="0">
                <a:latin typeface="Times New Roman" pitchFamily="18" charset="0"/>
                <a:cs typeface="Times New Roman" pitchFamily="18" charset="0"/>
              </a:rPr>
              <a:t>User can track complaint by analyzing status of the complaint i.e. complaint is in progress or whether closed.</a:t>
            </a:r>
          </a:p>
          <a:p>
            <a:pPr algn="just">
              <a:lnSpc>
                <a:spcPct val="150000"/>
              </a:lnSpc>
            </a:pPr>
            <a:r>
              <a:rPr lang="en-IN" sz="2000" dirty="0" smtClean="0">
                <a:latin typeface="Times New Roman" pitchFamily="18" charset="0"/>
                <a:cs typeface="Times New Roman" pitchFamily="18" charset="0"/>
              </a:rPr>
              <a:t>He can send an email if complaint is pending for a long time.</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Limitations of Online Help Desk:</a:t>
            </a:r>
            <a:endParaRPr lang="en-IN"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IN" sz="2000" dirty="0" smtClean="0">
                <a:latin typeface="Times New Roman" pitchFamily="18" charset="0"/>
                <a:cs typeface="Times New Roman" pitchFamily="18" charset="0"/>
              </a:rPr>
              <a:t>Since it is intranet based application so cannot be accessed outside the campus.</a:t>
            </a:r>
          </a:p>
          <a:p>
            <a:pPr algn="just"/>
            <a:r>
              <a:rPr lang="en-IN" sz="2000" dirty="0" smtClean="0">
                <a:latin typeface="Times New Roman" pitchFamily="18" charset="0"/>
                <a:cs typeface="Times New Roman" pitchFamily="18" charset="0"/>
              </a:rPr>
              <a:t>If user is not satisfied with the solution provided by the consultant then he cannot raise any objection regarding the solution.</a:t>
            </a:r>
          </a:p>
          <a:p>
            <a:pPr>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lvl="0">
              <a:buNone/>
            </a:pPr>
            <a:endParaRPr lang="en-IN" sz="12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 w3schools.com, HTML Example,[WWW-document]  </a:t>
            </a:r>
            <a:r>
              <a:rPr lang="en-US" sz="1600" dirty="0" smtClean="0">
                <a:latin typeface="Times New Roman" pitchFamily="18" charset="0"/>
                <a:cs typeface="Times New Roman" pitchFamily="18" charset="0"/>
                <a:hlinkClick r:id="rId2"/>
              </a:rPr>
              <a:t>http://www.w3schools.com/html/</a:t>
            </a:r>
            <a:endParaRPr lang="en-IN"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ADOBE DREAMWEAVER CS5, What is Dreamweaver, [WWW-document] </a:t>
            </a:r>
            <a:r>
              <a:rPr lang="en-US" sz="1600" dirty="0" smtClean="0">
                <a:latin typeface="Times New Roman" pitchFamily="18" charset="0"/>
                <a:cs typeface="Times New Roman" pitchFamily="18" charset="0"/>
                <a:hlinkClick r:id="rId3"/>
              </a:rPr>
              <a:t>http://www.adobe.com/products/dreamweaver/whatisdreamweaver/</a:t>
            </a:r>
            <a:endParaRPr lang="en-IN"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Mysql,What</a:t>
            </a:r>
            <a:r>
              <a:rPr lang="en-US" sz="1600" dirty="0" smtClean="0">
                <a:latin typeface="Times New Roman" pitchFamily="18" charset="0"/>
                <a:cs typeface="Times New Roman" pitchFamily="18" charset="0"/>
              </a:rPr>
              <a:t> is </a:t>
            </a:r>
            <a:r>
              <a:rPr lang="en-US" sz="1600" dirty="0" err="1" smtClean="0">
                <a:latin typeface="Times New Roman" pitchFamily="18" charset="0"/>
                <a:cs typeface="Times New Roman" pitchFamily="18" charset="0"/>
              </a:rPr>
              <a:t>Mysql</a:t>
            </a:r>
            <a:r>
              <a:rPr lang="en-US" sz="1600" dirty="0" smtClean="0">
                <a:latin typeface="Times New Roman" pitchFamily="18" charset="0"/>
                <a:cs typeface="Times New Roman" pitchFamily="18" charset="0"/>
              </a:rPr>
              <a:t> ,[WWW-document]</a:t>
            </a:r>
            <a:r>
              <a:rPr lang="en-US" sz="1600" dirty="0" smtClean="0">
                <a:latin typeface="Times New Roman" pitchFamily="18" charset="0"/>
                <a:cs typeface="Times New Roman" pitchFamily="18" charset="0"/>
                <a:hlinkClick r:id="rId4"/>
              </a:rPr>
              <a:t>http://dev.mysql.com/doc/refman/5.0/en/what-is-mysql.html</a:t>
            </a:r>
            <a:r>
              <a:rPr lang="en-US" sz="1600" dirty="0" smtClean="0">
                <a:latin typeface="Times New Roman" pitchFamily="18" charset="0"/>
                <a:cs typeface="Times New Roman" pitchFamily="18" charset="0"/>
              </a:rPr>
              <a:t>&gt; </a:t>
            </a:r>
            <a:endParaRPr lang="en-IN"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 w3schools.com, CSS Example,[WWW-document]  </a:t>
            </a:r>
            <a:r>
              <a:rPr lang="en-US" sz="1600" dirty="0" smtClean="0">
                <a:latin typeface="Times New Roman" pitchFamily="18" charset="0"/>
                <a:cs typeface="Times New Roman" pitchFamily="18" charset="0"/>
                <a:hlinkClick r:id="rId5"/>
              </a:rPr>
              <a:t>http://www.w3schools.com/css/</a:t>
            </a:r>
            <a:endParaRPr lang="en-IN"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w3schools.com,JSPExample,[WWW-document]  http://www.w3schools.com/JSP/</a:t>
            </a:r>
            <a:endParaRPr lang="en-IN" sz="1600" dirty="0" smtClean="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1785926"/>
            <a:ext cx="7147770" cy="2000264"/>
          </a:xfrm>
        </p:spPr>
        <p:txBody>
          <a:bodyPr>
            <a:normAutofit/>
          </a:bodyPr>
          <a:lstStyle/>
          <a:p>
            <a:r>
              <a:rPr lang="en-IN" sz="8000" dirty="0" smtClean="0">
                <a:latin typeface="Times New Roman" pitchFamily="18" charset="0"/>
                <a:cs typeface="Times New Roman" pitchFamily="18" charset="0"/>
              </a:rPr>
              <a:t>Thank You!!</a:t>
            </a:r>
            <a:endParaRPr lang="en-IN" sz="8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Our project is aimed at developing an Online Help Desk (OHD) for the facilities in the campus. </a:t>
            </a:r>
          </a:p>
          <a:p>
            <a:pPr algn="just">
              <a:lnSpc>
                <a:spcPct val="150000"/>
              </a:lnSpc>
            </a:pPr>
            <a:r>
              <a:rPr lang="en-US" sz="2000" dirty="0" smtClean="0">
                <a:latin typeface="Times New Roman" pitchFamily="18" charset="0"/>
                <a:cs typeface="Times New Roman" pitchFamily="18" charset="0"/>
              </a:rPr>
              <a:t>This is an Intranet based application that can be accessed throughout the campus. </a:t>
            </a:r>
          </a:p>
          <a:p>
            <a:pPr algn="just">
              <a:lnSpc>
                <a:spcPct val="150000"/>
              </a:lnSpc>
            </a:pPr>
            <a:r>
              <a:rPr lang="en-US" sz="2000" dirty="0" smtClean="0">
                <a:latin typeface="Times New Roman" pitchFamily="18" charset="0"/>
                <a:cs typeface="Times New Roman" pitchFamily="18" charset="0"/>
              </a:rPr>
              <a:t>This system can be used to automate the workflow of service requests for the various facilities in the campus. </a:t>
            </a:r>
          </a:p>
          <a:p>
            <a:pPr algn="just">
              <a:lnSpc>
                <a:spcPct val="150000"/>
              </a:lnSpc>
            </a:pPr>
            <a:r>
              <a:rPr lang="en-US" sz="2000" dirty="0" smtClean="0">
                <a:latin typeface="Times New Roman" pitchFamily="18" charset="0"/>
                <a:cs typeface="Times New Roman" pitchFamily="18" charset="0"/>
              </a:rPr>
              <a:t>This is one integrated system that covers different kinds of facilities like class-rooms, labs, hostels, mess, canteen, gymnasium, computer center, faculty club etc.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785794"/>
            <a:ext cx="8362216" cy="5462606"/>
          </a:xfrm>
        </p:spPr>
        <p:txBody>
          <a:bodyPr>
            <a:normAutofit fontScale="25000" lnSpcReduction="20000"/>
          </a:bodyPr>
          <a:lstStyle/>
          <a:p>
            <a:pPr algn="just">
              <a:lnSpc>
                <a:spcPct val="170000"/>
              </a:lnSpc>
            </a:pPr>
            <a:r>
              <a:rPr lang="en-US" sz="8000" dirty="0" smtClean="0">
                <a:latin typeface="Times New Roman" pitchFamily="18" charset="0"/>
                <a:cs typeface="Times New Roman" pitchFamily="18" charset="0"/>
              </a:rPr>
              <a:t>Registered users (students, faculty, lab assistants and others) will be able to log in a request for service for any of the supported facilities. These requests will be sent to the concerned people, who are also valid users of the system, to get them resolved. </a:t>
            </a:r>
          </a:p>
          <a:p>
            <a:pPr algn="just">
              <a:lnSpc>
                <a:spcPct val="170000"/>
              </a:lnSpc>
            </a:pPr>
            <a:r>
              <a:rPr lang="en-US" sz="8000" dirty="0" smtClean="0">
                <a:latin typeface="Times New Roman" pitchFamily="18" charset="0"/>
                <a:cs typeface="Times New Roman" pitchFamily="18" charset="0"/>
              </a:rPr>
              <a:t>There are features like email notifications/reminders, addition of a new facility to the system, report generators etc in this system. This project is  to be made on the platform of JAVA SE,JAVA EE and Database. The database we are going to use is MYSQL database.</a:t>
            </a:r>
            <a:endParaRPr lang="en-IN" sz="8000" dirty="0" smtClean="0">
              <a:latin typeface="Times New Roman" pitchFamily="18" charset="0"/>
              <a:cs typeface="Times New Roman" pitchFamily="18" charset="0"/>
            </a:endParaRPr>
          </a:p>
          <a:p>
            <a:pPr algn="just">
              <a:lnSpc>
                <a:spcPct val="170000"/>
              </a:lnSpc>
            </a:pPr>
            <a:r>
              <a:rPr lang="en-US" sz="8000" dirty="0" smtClean="0">
                <a:latin typeface="Times New Roman" pitchFamily="18" charset="0"/>
                <a:cs typeface="Times New Roman" pitchFamily="18" charset="0"/>
              </a:rPr>
              <a:t>This project is quite beneficial in connecting people of different fields in the campus and solving their queries. Thus our aim is to develop such a system which can resolve problems associated with varied sections in the campus.</a:t>
            </a:r>
            <a:endParaRPr lang="en-IN" sz="8000" dirty="0" smtClean="0">
              <a:latin typeface="Times New Roman" pitchFamily="18" charset="0"/>
              <a:cs typeface="Times New Roman" pitchFamily="18" charset="0"/>
            </a:endParaRPr>
          </a:p>
          <a:p>
            <a:pPr algn="just">
              <a:buNone/>
            </a:pPr>
            <a:endParaRPr lang="en-IN" dirty="0" smtClean="0"/>
          </a:p>
          <a:p>
            <a:pPr algn="just">
              <a:buNone/>
            </a:pPr>
            <a:endParaRPr lang="en-IN" dirty="0" smtClean="0"/>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4000" dirty="0" smtClean="0">
                <a:latin typeface="Times New Roman" pitchFamily="18" charset="0"/>
                <a:cs typeface="Times New Roman" pitchFamily="18" charset="0"/>
              </a:rPr>
              <a:t>Type of Users In System</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endParaRPr lang="en-IN"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Admin</a:t>
            </a:r>
          </a:p>
          <a:p>
            <a:pPr algn="just">
              <a:lnSpc>
                <a:spcPct val="150000"/>
              </a:lnSpc>
            </a:pPr>
            <a:r>
              <a:rPr lang="en-IN" sz="2000" dirty="0" smtClean="0">
                <a:latin typeface="Times New Roman" pitchFamily="18" charset="0"/>
                <a:cs typeface="Times New Roman" pitchFamily="18" charset="0"/>
              </a:rPr>
              <a:t>Facility Consultant</a:t>
            </a:r>
          </a:p>
          <a:p>
            <a:pPr algn="just">
              <a:lnSpc>
                <a:spcPct val="150000"/>
              </a:lnSpc>
            </a:pPr>
            <a:r>
              <a:rPr lang="en-IN" sz="2000" dirty="0" smtClean="0">
                <a:latin typeface="Times New Roman" pitchFamily="18" charset="0"/>
                <a:cs typeface="Times New Roman" pitchFamily="18" charset="0"/>
              </a:rPr>
              <a:t>Request Manager</a:t>
            </a:r>
          </a:p>
          <a:p>
            <a:pPr algn="just">
              <a:lnSpc>
                <a:spcPct val="150000"/>
              </a:lnSpc>
            </a:pPr>
            <a:r>
              <a:rPr lang="en-IN" sz="2000" dirty="0" smtClean="0">
                <a:latin typeface="Times New Roman" pitchFamily="18" charset="0"/>
                <a:cs typeface="Times New Roman" pitchFamily="18" charset="0"/>
              </a:rPr>
              <a:t>Other( Students, Faculties, Staff etc.)</a:t>
            </a:r>
            <a:endParaRPr lang="en-IN"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4000" dirty="0" smtClean="0">
                <a:latin typeface="Times New Roman" pitchFamily="18" charset="0"/>
                <a:cs typeface="Times New Roman" pitchFamily="18" charset="0"/>
              </a:rPr>
              <a:t>Role Of Users:</a:t>
            </a:r>
            <a:endParaRPr lang="en-IN"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lnSpc>
                <a:spcPct val="150000"/>
              </a:lnSpc>
              <a:buNone/>
            </a:pPr>
            <a:r>
              <a:rPr lang="en-IN" sz="2000" dirty="0" smtClean="0">
                <a:latin typeface="Times New Roman" pitchFamily="18" charset="0"/>
                <a:cs typeface="Times New Roman" pitchFamily="18" charset="0"/>
              </a:rPr>
              <a:t>     Admin:</a:t>
            </a:r>
          </a:p>
          <a:p>
            <a:pPr algn="just">
              <a:lnSpc>
                <a:spcPct val="150000"/>
              </a:lnSpc>
            </a:pPr>
            <a:r>
              <a:rPr lang="en-IN" sz="2000" dirty="0" smtClean="0">
                <a:latin typeface="Times New Roman" pitchFamily="18" charset="0"/>
                <a:cs typeface="Times New Roman" pitchFamily="18" charset="0"/>
              </a:rPr>
              <a:t>Add new Services</a:t>
            </a:r>
          </a:p>
          <a:p>
            <a:pPr algn="just">
              <a:lnSpc>
                <a:spcPct val="150000"/>
              </a:lnSpc>
            </a:pPr>
            <a:r>
              <a:rPr lang="en-IN" sz="2000" dirty="0" smtClean="0">
                <a:latin typeface="Times New Roman" pitchFamily="18" charset="0"/>
                <a:cs typeface="Times New Roman" pitchFamily="18" charset="0"/>
              </a:rPr>
              <a:t>View all accounts and update </a:t>
            </a:r>
            <a:r>
              <a:rPr lang="en-IN" sz="2000" dirty="0" err="1" smtClean="0">
                <a:latin typeface="Times New Roman" pitchFamily="18" charset="0"/>
                <a:cs typeface="Times New Roman" pitchFamily="18" charset="0"/>
              </a:rPr>
              <a:t>usertype</a:t>
            </a:r>
            <a:r>
              <a:rPr lang="en-IN" sz="2000" dirty="0" smtClean="0">
                <a:latin typeface="Times New Roman" pitchFamily="18" charset="0"/>
                <a:cs typeface="Times New Roman" pitchFamily="18" charset="0"/>
              </a:rPr>
              <a:t> of users.</a:t>
            </a:r>
          </a:p>
          <a:p>
            <a:pPr algn="just">
              <a:lnSpc>
                <a:spcPct val="150000"/>
              </a:lnSpc>
            </a:pPr>
            <a:r>
              <a:rPr lang="en-IN" sz="2000" dirty="0" smtClean="0">
                <a:latin typeface="Times New Roman" pitchFamily="18" charset="0"/>
                <a:cs typeface="Times New Roman" pitchFamily="18" charset="0"/>
              </a:rPr>
              <a:t>View all complaints list and generate report accordingly.</a:t>
            </a:r>
          </a:p>
          <a:p>
            <a:pPr>
              <a:buNone/>
            </a:pPr>
            <a:endParaRPr lang="en-IN" dirty="0" smtClean="0"/>
          </a:p>
          <a:p>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N" sz="4000" dirty="0" smtClean="0">
                <a:latin typeface="Times New Roman" pitchFamily="18" charset="0"/>
                <a:cs typeface="Times New Roman" pitchFamily="18" charset="0"/>
              </a:rPr>
              <a:t>Role of Users:</a:t>
            </a:r>
            <a:endParaRPr lang="en-IN"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None/>
            </a:pPr>
            <a:r>
              <a:rPr lang="en-IN" sz="28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Facility Consultant:</a:t>
            </a:r>
          </a:p>
          <a:p>
            <a:pPr marL="365760" lvl="1" indent="-283464" algn="just">
              <a:lnSpc>
                <a:spcPct val="150000"/>
              </a:lnSpc>
              <a:spcBef>
                <a:spcPts val="600"/>
              </a:spcBef>
              <a:buSzPct val="80000"/>
              <a:buFont typeface="Wingdings 2"/>
              <a:buChar char=""/>
            </a:pPr>
            <a:r>
              <a:rPr lang="en-US" sz="2000" dirty="0" smtClean="0">
                <a:latin typeface="Times New Roman" pitchFamily="18" charset="0"/>
                <a:cs typeface="Times New Roman" pitchFamily="18" charset="0"/>
              </a:rPr>
              <a:t>Login to the system through the first page of the application.  </a:t>
            </a:r>
            <a:endParaRPr lang="en-IN" sz="2000" dirty="0" smtClean="0">
              <a:latin typeface="Times New Roman" pitchFamily="18" charset="0"/>
              <a:cs typeface="Times New Roman" pitchFamily="18" charset="0"/>
            </a:endParaRPr>
          </a:p>
          <a:p>
            <a:pPr marL="365760" lvl="1" indent="-283464" algn="just">
              <a:lnSpc>
                <a:spcPct val="150000"/>
              </a:lnSpc>
              <a:spcBef>
                <a:spcPts val="600"/>
              </a:spcBef>
              <a:buSzPct val="80000"/>
              <a:buFont typeface="Wingdings 2"/>
              <a:buChar char=""/>
            </a:pPr>
            <a:r>
              <a:rPr lang="en-US" sz="2000" dirty="0" smtClean="0">
                <a:latin typeface="Times New Roman" pitchFamily="18" charset="0"/>
                <a:cs typeface="Times New Roman" pitchFamily="18" charset="0"/>
              </a:rPr>
              <a:t>Change the password after logging into the system and view profile.</a:t>
            </a:r>
            <a:endParaRPr lang="en-IN"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Create a new complaint by specifying the facility along with a brief description of the request.</a:t>
            </a:r>
          </a:p>
          <a:p>
            <a:pPr algn="just">
              <a:lnSpc>
                <a:spcPct val="150000"/>
              </a:lnSpc>
            </a:pPr>
            <a:r>
              <a:rPr lang="en-US" sz="2000" dirty="0" smtClean="0">
                <a:latin typeface="Times New Roman" pitchFamily="18" charset="0"/>
                <a:cs typeface="Times New Roman" pitchFamily="18" charset="0"/>
              </a:rPr>
              <a:t>See the list of complaint (both open and closed) created by him/her over the past.</a:t>
            </a:r>
          </a:p>
          <a:p>
            <a:endParaRPr lang="en-IN" dirty="0" smtClean="0"/>
          </a:p>
          <a:p>
            <a:endParaRPr lang="en-IN" dirty="0" smtClean="0"/>
          </a:p>
          <a:p>
            <a:pPr>
              <a:buNone/>
            </a:pP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571472" y="1000108"/>
            <a:ext cx="8362978" cy="5248292"/>
          </a:xfrm>
        </p:spPr>
        <p:txBody>
          <a:bodyPr/>
          <a:lstStyle/>
          <a:p>
            <a:pPr lvl="1" algn="just">
              <a:lnSpc>
                <a:spcPct val="150000"/>
              </a:lnSpc>
              <a:buFont typeface="Arial" pitchFamily="34" charset="0"/>
              <a:buChar char="•"/>
            </a:pPr>
            <a:r>
              <a:rPr lang="en-US" sz="2000" dirty="0" smtClean="0">
                <a:latin typeface="Times New Roman" pitchFamily="18" charset="0"/>
                <a:cs typeface="Times New Roman" pitchFamily="18" charset="0"/>
              </a:rPr>
              <a:t>See the status of the requests created by him/her</a:t>
            </a:r>
            <a:r>
              <a:rPr lang="en-IN" sz="2000" dirty="0" smtClean="0">
                <a:latin typeface="Times New Roman" pitchFamily="18" charset="0"/>
                <a:cs typeface="Times New Roman" pitchFamily="18" charset="0"/>
              </a:rPr>
              <a:t>.</a:t>
            </a:r>
          </a:p>
          <a:p>
            <a:pPr lvl="1" algn="just">
              <a:lnSpc>
                <a:spcPct val="150000"/>
              </a:lnSpc>
              <a:buFont typeface="Arial" pitchFamily="34" charset="0"/>
              <a:buChar char="•"/>
            </a:pPr>
            <a:r>
              <a:rPr lang="en-IN" sz="2000" dirty="0" smtClean="0">
                <a:latin typeface="Times New Roman" pitchFamily="18" charset="0"/>
                <a:cs typeface="Times New Roman" pitchFamily="18" charset="0"/>
              </a:rPr>
              <a:t>S</a:t>
            </a:r>
            <a:r>
              <a:rPr lang="en-US" sz="2000" dirty="0" err="1" smtClean="0">
                <a:latin typeface="Times New Roman" pitchFamily="18" charset="0"/>
                <a:cs typeface="Times New Roman" pitchFamily="18" charset="0"/>
              </a:rPr>
              <a:t>ee</a:t>
            </a:r>
            <a:r>
              <a:rPr lang="en-US" sz="2000" dirty="0" smtClean="0">
                <a:latin typeface="Times New Roman" pitchFamily="18" charset="0"/>
                <a:cs typeface="Times New Roman" pitchFamily="18" charset="0"/>
              </a:rPr>
              <a:t> the complaints that are assigned to him/her by the Request-Manager and update the status of requests (after working on them).</a:t>
            </a:r>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50000"/>
              </a:lnSpc>
            </a:pPr>
            <a:r>
              <a:rPr lang="en-IN" sz="4000" dirty="0" smtClean="0">
                <a:latin typeface="Times New Roman" pitchFamily="18" charset="0"/>
                <a:cs typeface="Times New Roman" pitchFamily="18" charset="0"/>
              </a:rPr>
              <a:t>Role of Users:</a:t>
            </a:r>
            <a:endParaRPr lang="en-IN"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None/>
            </a:pPr>
            <a:r>
              <a:rPr lang="en-IN" dirty="0" smtClean="0"/>
              <a:t> </a:t>
            </a:r>
            <a:r>
              <a:rPr lang="en-IN"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Request Manager:</a:t>
            </a:r>
          </a:p>
          <a:p>
            <a:pPr algn="just">
              <a:lnSpc>
                <a:spcPct val="150000"/>
              </a:lnSpc>
            </a:pPr>
            <a:r>
              <a:rPr lang="en-IN" sz="2000" dirty="0" smtClean="0">
                <a:latin typeface="Times New Roman" pitchFamily="18" charset="0"/>
                <a:cs typeface="Times New Roman" pitchFamily="18" charset="0"/>
              </a:rPr>
              <a:t>View all complaints created by respective users.</a:t>
            </a:r>
          </a:p>
          <a:p>
            <a:pPr algn="just">
              <a:lnSpc>
                <a:spcPct val="150000"/>
              </a:lnSpc>
            </a:pPr>
            <a:r>
              <a:rPr lang="en-IN" sz="2000" dirty="0" smtClean="0">
                <a:latin typeface="Times New Roman" pitchFamily="18" charset="0"/>
                <a:cs typeface="Times New Roman" pitchFamily="18" charset="0"/>
              </a:rPr>
              <a:t>According to subject of the complaint, forward complaint to the consultant of appropriate department.</a:t>
            </a:r>
          </a:p>
          <a:p>
            <a:pPr algn="just">
              <a:lnSpc>
                <a:spcPct val="150000"/>
              </a:lnSpc>
            </a:pPr>
            <a:r>
              <a:rPr lang="en-IN" sz="2000" dirty="0" smtClean="0">
                <a:latin typeface="Times New Roman" pitchFamily="18" charset="0"/>
                <a:cs typeface="Times New Roman" pitchFamily="18" charset="0"/>
              </a:rPr>
              <a:t>View all the mails send by users.</a:t>
            </a:r>
          </a:p>
          <a:p>
            <a:pPr algn="just">
              <a:lnSpc>
                <a:spcPct val="150000"/>
              </a:lnSpc>
            </a:pPr>
            <a:r>
              <a:rPr lang="en-IN" sz="2000" dirty="0" smtClean="0">
                <a:latin typeface="Times New Roman" pitchFamily="18" charset="0"/>
                <a:cs typeface="Times New Roman" pitchFamily="18" charset="0"/>
              </a:rPr>
              <a:t>Send mail to the Facility consultant regarding pending request.</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351</TotalTime>
  <Words>1029</Words>
  <Application>Microsoft Office PowerPoint</Application>
  <PresentationFormat>On-screen Show (4:3)</PresentationFormat>
  <Paragraphs>110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Presentation on Online Help Desk</vt:lpstr>
      <vt:lpstr>Table of Contents:</vt:lpstr>
      <vt:lpstr>Introduction</vt:lpstr>
      <vt:lpstr>Slide 4</vt:lpstr>
      <vt:lpstr>Type of Users In System:</vt:lpstr>
      <vt:lpstr>Role Of Users:</vt:lpstr>
      <vt:lpstr>Role of Users:</vt:lpstr>
      <vt:lpstr>Slide 8</vt:lpstr>
      <vt:lpstr>Role of Users:</vt:lpstr>
      <vt:lpstr>Role Of Users:</vt:lpstr>
      <vt:lpstr>Technologies Used:</vt:lpstr>
      <vt:lpstr>Technologies Used</vt:lpstr>
      <vt:lpstr>Technologies Used:</vt:lpstr>
      <vt:lpstr>Interfaces:</vt:lpstr>
      <vt:lpstr>Slide 15</vt:lpstr>
      <vt:lpstr>Interfaces:</vt:lpstr>
      <vt:lpstr>Slide 17</vt:lpstr>
      <vt:lpstr>Interfaces:</vt:lpstr>
      <vt:lpstr>Slide 19</vt:lpstr>
      <vt:lpstr>Interfaces:</vt:lpstr>
      <vt:lpstr>Slide 21</vt:lpstr>
      <vt:lpstr>Interfaces:</vt:lpstr>
      <vt:lpstr>Slide 23</vt:lpstr>
      <vt:lpstr>Interfaces:</vt:lpstr>
      <vt:lpstr>Slide 25</vt:lpstr>
      <vt:lpstr>Benefits of Online Help Desk:</vt:lpstr>
      <vt:lpstr>Limitations of Online Help Desk:</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143</cp:revision>
  <dcterms:created xsi:type="dcterms:W3CDTF">2015-07-31T03:51:02Z</dcterms:created>
  <dcterms:modified xsi:type="dcterms:W3CDTF">2016-02-20T03:59:50Z</dcterms:modified>
</cp:coreProperties>
</file>