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jpeg" ContentType="image/jpeg"/>
  <Override PartName="/ppt/media/image19.jpeg" ContentType="image/jpeg"/>
  <Override PartName="/ppt/media/image17.png" ContentType="image/png"/>
  <Override PartName="/ppt/media/image16.gif" ContentType="image/gif"/>
  <Override PartName="/ppt/media/image14.jpeg" ContentType="image/jpeg"/>
  <Override PartName="/ppt/media/image13.png" ContentType="image/png"/>
  <Override PartName="/ppt/media/image12.png" ContentType="image/png"/>
  <Override PartName="/ppt/media/image11.jpeg" ContentType="image/jpeg"/>
  <Override PartName="/ppt/media/image9.png" ContentType="image/png"/>
  <Override PartName="/ppt/media/image15.png" ContentType="image/png"/>
  <Override PartName="/ppt/media/image8.jpeg" ContentType="image/jpeg"/>
  <Override PartName="/ppt/media/image5.jpeg" ContentType="image/jpe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80440" y="286020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920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8044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7080" y="963360"/>
            <a:ext cx="4550400" cy="36306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7080" y="963360"/>
            <a:ext cx="4550400" cy="363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80440" y="963720"/>
            <a:ext cx="8564040" cy="363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80440" y="438480"/>
            <a:ext cx="8564040" cy="207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8044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80440" y="963720"/>
            <a:ext cx="8564040" cy="363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920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80440" y="286020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80440" y="286020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920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28044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7080" y="963360"/>
            <a:ext cx="4550400" cy="36306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7080" y="963360"/>
            <a:ext cx="4550400" cy="363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80440" y="963720"/>
            <a:ext cx="8564040" cy="363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280440" y="438480"/>
            <a:ext cx="8564040" cy="207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8044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6920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280440" y="286020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80440" y="286020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6920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28044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7080" y="963360"/>
            <a:ext cx="4550400" cy="36306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7080" y="963360"/>
            <a:ext cx="4550400" cy="363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280440" y="963720"/>
            <a:ext cx="8564040" cy="363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280440" y="438480"/>
            <a:ext cx="8564040" cy="207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28044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6920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80440" y="286020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80440" y="286020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6920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28044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7080" y="963360"/>
            <a:ext cx="4550400" cy="36306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7080" y="963360"/>
            <a:ext cx="4550400" cy="363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0440" y="438480"/>
            <a:ext cx="8564040" cy="207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8044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363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286020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963720"/>
            <a:ext cx="41792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80440" y="2860200"/>
            <a:ext cx="8564040" cy="173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5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" y="0"/>
            <a:ext cx="9142200" cy="5142960"/>
          </a:xfrm>
          <a:prstGeom prst="rect">
            <a:avLst/>
          </a:prstGeom>
          <a:ln>
            <a:noFill/>
          </a:ln>
        </p:spPr>
      </p:pic>
      <p:pic>
        <p:nvPicPr>
          <p:cNvPr id="1" name="Shape 5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40" y="0"/>
            <a:ext cx="9142200" cy="5142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31AC213-D4C7-4E0E-8282-EFCDC774A1EE}" type="slidenum">
              <a:rPr lang="en-IN" sz="12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5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" y="0"/>
            <a:ext cx="9142200" cy="51429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29C6B4A-38A4-44A1-B7C3-D127EA7A046D}" type="slidenum">
              <a:rPr lang="en-IN" sz="12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481040" y="2138400"/>
            <a:ext cx="6435360" cy="1121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IN" sz="35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5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5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35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35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35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3500">
                <a:latin typeface="Arial"/>
              </a:rPr>
              <a:t>Seventh Outline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14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5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" y="0"/>
            <a:ext cx="9142200" cy="51429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80440" y="438480"/>
            <a:ext cx="8564040" cy="447120"/>
          </a:xfrm>
          <a:prstGeom prst="rect">
            <a:avLst/>
          </a:prstGeom>
        </p:spPr>
        <p:txBody>
          <a:bodyPr tIns="91440" bIns="91440" anchor="ctr"/>
          <a:p>
            <a:r>
              <a:rPr lang="en-IN" sz="2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F86849-5302-45C5-9634-BF0A507F7EF3}" type="slidenum">
              <a:rPr lang="en-IN" sz="12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5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" y="0"/>
            <a:ext cx="9142200" cy="514296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5B4180-37FC-4E0C-82CB-0C47ABB6A2FD}" type="slidenum">
              <a:rPr lang="en-IN" sz="12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258920" y="2778480"/>
            <a:ext cx="6400440" cy="673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ff0000"/>
                </a:solidFill>
                <a:latin typeface="Calibri"/>
                <a:ea typeface="Calibri"/>
              </a:rPr>
              <a:t>DIGITAL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80440" y="153360"/>
            <a:ext cx="8564040" cy="552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HTML Paragraphs</a:t>
            </a: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b="1" lang="en-IN" sz="28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The HTML &lt;p&gt; element defines a paragraph.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&lt;p&gt;This is a paragraph&lt;/p&gt;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&lt;p&gt;This is another paragraph&lt;/p&gt;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80440" y="662400"/>
            <a:ext cx="8564040" cy="3931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HTML links are hyperlinks.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A hyperlink is a text or an image you can click on, and jump to another document.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&lt;a href="url"&gt;link text&lt;/a&gt;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&lt;a href=" url "&gt; 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&lt;img src="smiley.gif" alt="HTML tutorial" style="width:42px;height:42px;border:0"&gt;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&lt;/a&gt;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09320" y="92160"/>
            <a:ext cx="8435160" cy="460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HTML Links - Hyperlinks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80440" y="102240"/>
            <a:ext cx="8564040" cy="398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HTML Lists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80440" y="666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Example of an unordered list and an ordered list in HTML: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  <a:ea typeface="Calibri"/>
              </a:rPr>
              <a:t>Unordered List: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&lt;ul&gt;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&lt;li&gt; First item &lt;/li&gt;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First item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&lt;li&gt; Second item &lt;/li&gt;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Second item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&lt;li&gt; Third item &lt;/li&gt;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Third item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&lt;/ul&gt;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  <a:ea typeface="Calibri"/>
              </a:rPr>
              <a:t>Ordered List: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&lt;ol&gt;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&lt;li&gt; First item &lt;/li&gt;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1.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First item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&lt;li&gt; Second item &lt;/li&gt;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2.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Second item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&lt;li&gt; Third item &lt;/li&gt;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IN">
                <a:solidFill>
                  <a:srgbClr val="000000"/>
                </a:solidFill>
                <a:latin typeface="Calibri"/>
                <a:ea typeface="Calibri"/>
              </a:rPr>
              <a:t>3.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Third item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&lt;/ol&gt;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80440" y="695880"/>
            <a:ext cx="8564040" cy="3848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09000"/>
              <a:buFont typeface="Noto Sans Symbols"/>
              <a:buChar char="➢"/>
            </a:pPr>
            <a:r>
              <a:rPr b="1" lang="en-IN" sz="2200">
                <a:solidFill>
                  <a:srgbClr val="000000"/>
                </a:solidFill>
                <a:latin typeface="Calibri"/>
                <a:ea typeface="Calibri"/>
              </a:rPr>
              <a:t>STRONG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 –  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The HTML Strong Element (&lt;strong&gt;) gives text strong importance, and is typically displayed in bold.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09000"/>
              <a:buFont typeface="Noto Sans Symbols"/>
              <a:buChar char="➢"/>
            </a:pPr>
            <a:r>
              <a:rPr b="1" lang="en-IN" sz="2200">
                <a:solidFill>
                  <a:srgbClr val="000000"/>
                </a:solidFill>
                <a:latin typeface="Calibri"/>
                <a:ea typeface="Calibri"/>
              </a:rPr>
              <a:t>HR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 - 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The &lt;hr&gt; element is used to separate content in an HTML page.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09000"/>
              <a:buFont typeface="Noto Sans Symbols"/>
              <a:buChar char="➢"/>
            </a:pPr>
            <a:r>
              <a:rPr b="1" lang="en-IN" sz="2200">
                <a:solidFill>
                  <a:srgbClr val="000000"/>
                </a:solidFill>
                <a:latin typeface="Calibri"/>
                <a:ea typeface="Calibri"/>
              </a:rPr>
              <a:t>BR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 -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The &lt;br&gt; tag inserts a single line break.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09000"/>
              <a:buFont typeface="Noto Sans Symbols"/>
              <a:buChar char="➢"/>
            </a:pPr>
            <a:r>
              <a:rPr b="1" lang="en-IN" sz="2200">
                <a:solidFill>
                  <a:srgbClr val="000000"/>
                </a:solidFill>
                <a:latin typeface="Calibri"/>
                <a:ea typeface="Calibri"/>
              </a:rPr>
              <a:t>SPAN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 -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The &lt;span&gt; tag is used to group inline-elements in a document.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09000"/>
              <a:buFont typeface="Noto Sans Symbols"/>
              <a:buChar char="➢"/>
            </a:pPr>
            <a:r>
              <a:rPr b="1" lang="en-IN" sz="2200">
                <a:solidFill>
                  <a:srgbClr val="000000"/>
                </a:solidFill>
                <a:latin typeface="Calibri"/>
                <a:ea typeface="Calibri"/>
              </a:rPr>
              <a:t>DIV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 -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The &lt;div&gt; tag defines a division or a section in an HTML document and is used to group block-elements to format them with CSS.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280440" y="92160"/>
            <a:ext cx="7667280" cy="4294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Miscellaneous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0" y="-115560"/>
            <a:ext cx="360" cy="2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0440" y="102240"/>
            <a:ext cx="8564040" cy="501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Classes and Ids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280440" y="726840"/>
            <a:ext cx="8564040" cy="478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You should only give elements an ID attribute if they are unique. They should be applied to that element only and nothing else. 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Classes can be applied to multiple elements that share the same style properties. Things that should look and work in the same way can have the same class name.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  <a:ea typeface="Calibri"/>
              </a:rPr>
              <a:t>Example:</a:t>
            </a:r>
            <a:r>
              <a:rPr b="1" lang="en-IN" sz="22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b="1" lang="en-IN" sz="2200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 &lt;ul id="categories"&gt;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&lt;li class="item"&gt;Category 1&lt;/li&gt;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&lt;li class="item"&gt;Category 2&lt;/li&gt;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&lt;li class="item"&gt;Category 3&lt;/li&gt;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  <a:ea typeface="Calibri"/>
              </a:rPr>
              <a:t>&lt;/ul&gt;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80440" y="949680"/>
            <a:ext cx="8564040" cy="364608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SzPct val="97000"/>
              <a:buFont typeface="Noto Sans Symbols"/>
              <a:buChar char="▪"/>
            </a:pPr>
            <a:r>
              <a:rPr lang="en-IN" sz="1950">
                <a:solidFill>
                  <a:srgbClr val="000000"/>
                </a:solidFill>
                <a:latin typeface="Calibri"/>
                <a:ea typeface="Calibri"/>
              </a:rPr>
              <a:t>There are two types of elements in HTML page – INLINE and BLOCK.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7000"/>
              <a:buFont typeface="Noto Sans Symbols"/>
              <a:buChar char="▪"/>
            </a:pPr>
            <a:r>
              <a:rPr lang="en-IN" sz="1950">
                <a:solidFill>
                  <a:srgbClr val="000000"/>
                </a:solidFill>
                <a:latin typeface="Calibri"/>
                <a:ea typeface="Calibri"/>
              </a:rPr>
              <a:t>A block-level element always starts on a new line and takes up the full width available (stretches out to the left and right as far as it can).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7000"/>
              <a:buFont typeface="Noto Sans Symbols"/>
              <a:buChar char="▪"/>
            </a:pPr>
            <a:r>
              <a:rPr lang="en-IN" sz="1950">
                <a:solidFill>
                  <a:srgbClr val="000000"/>
                </a:solidFill>
                <a:latin typeface="Calibri"/>
                <a:ea typeface="Calibri"/>
              </a:rPr>
              <a:t>The &lt;div&gt; element is a block-level element.</a:t>
            </a:r>
            <a:endParaRPr/>
          </a:p>
          <a:p>
            <a:pPr algn="ctr"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7000"/>
              <a:buFont typeface="Noto Sans Symbols"/>
              <a:buChar char="▪"/>
            </a:pPr>
            <a:r>
              <a:rPr lang="en-IN" sz="1950">
                <a:solidFill>
                  <a:srgbClr val="000000"/>
                </a:solidFill>
                <a:latin typeface="Calibri"/>
                <a:ea typeface="Calibri"/>
              </a:rPr>
              <a:t>An inline element does not start on a new line and only takes up as much width as necessary.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7000"/>
              <a:buFont typeface="Noto Sans Symbols"/>
              <a:buChar char="▪"/>
            </a:pPr>
            <a:r>
              <a:rPr lang="en-IN" sz="1950">
                <a:solidFill>
                  <a:srgbClr val="000000"/>
                </a:solidFill>
                <a:latin typeface="Calibri"/>
                <a:ea typeface="Calibri"/>
              </a:rPr>
              <a:t>This is an inline &lt;span&gt; element inside a paragraph.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algn="ctr">
              <a:lnSpc>
                <a:spcPct val="80000"/>
              </a:lnSpc>
            </a:pPr>
            <a:endParaRPr/>
          </a:p>
          <a:p>
            <a:pPr algn="ctr">
              <a:lnSpc>
                <a:spcPct val="80000"/>
              </a:lnSpc>
            </a:pPr>
            <a:endParaRPr/>
          </a:p>
          <a:p>
            <a:pPr algn="ctr">
              <a:lnSpc>
                <a:spcPct val="80000"/>
              </a:lnSpc>
            </a:pPr>
            <a:r>
              <a:rPr b="1" lang="en-IN" sz="3250">
                <a:solidFill>
                  <a:srgbClr val="000000"/>
                </a:solidFill>
                <a:latin typeface="Calibri"/>
                <a:ea typeface="Calibri"/>
              </a:rPr>
              <a:t>Demo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280440" y="214920"/>
            <a:ext cx="7689240" cy="447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Block-level and Inline-level Elements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80440" y="102240"/>
            <a:ext cx="8564040" cy="501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HTML Form Elements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280440" y="726840"/>
            <a:ext cx="8564040" cy="3867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The most important form element is the </a:t>
            </a:r>
            <a:r>
              <a:rPr b="1" lang="en-IN" sz="2000">
                <a:solidFill>
                  <a:srgbClr val="000000"/>
                </a:solidFill>
                <a:latin typeface="Calibri"/>
                <a:ea typeface="Calibri"/>
              </a:rPr>
              <a:t>&lt;input&gt;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 element.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Type of an input element decided by its “type” attribute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Some basic input types 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- text  input - &lt;input type=“text” /&gt;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-  password input - &lt;input type=“password” /&gt;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-  email input -  &lt;input type=“email” /&gt;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-  checkbox input - &lt;input type=“checkbox” /&gt;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-  radio input - &lt;input type=“radio” /&gt;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-  submit button - &lt;input type=“submit” /&gt;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80440" y="191160"/>
            <a:ext cx="8564040" cy="461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  <a:ea typeface="Calibri"/>
              </a:rPr>
              <a:t>HTML Tables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280440" y="787680"/>
            <a:ext cx="8564040" cy="38826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46000"/>
              </a:lnSpc>
              <a:buFont typeface="Verdana"/>
              <a:buChar char="•"/>
            </a:pPr>
            <a:r>
              <a:rPr lang="en-IN" sz="1400">
                <a:solidFill>
                  <a:srgbClr val="000000"/>
                </a:solidFill>
                <a:latin typeface="Verdana"/>
                <a:ea typeface="Verdana"/>
              </a:rPr>
              <a:t>Tables are defined with the </a:t>
            </a:r>
            <a:r>
              <a:rPr b="1" lang="en-IN" sz="1400">
                <a:solidFill>
                  <a:srgbClr val="000000"/>
                </a:solidFill>
                <a:latin typeface="Verdana"/>
                <a:ea typeface="Verdana"/>
              </a:rPr>
              <a:t>&lt;table&gt;</a:t>
            </a:r>
            <a:r>
              <a:rPr lang="en-IN" sz="1400">
                <a:solidFill>
                  <a:srgbClr val="000000"/>
                </a:solidFill>
                <a:latin typeface="Verdana"/>
                <a:ea typeface="Verdana"/>
              </a:rPr>
              <a:t> tag.</a:t>
            </a:r>
            <a:endParaRPr/>
          </a:p>
          <a:p>
            <a:pPr>
              <a:lnSpc>
                <a:spcPct val="146000"/>
              </a:lnSpc>
              <a:buFont typeface="Verdana"/>
              <a:buChar char="•"/>
            </a:pPr>
            <a:r>
              <a:rPr lang="en-IN" sz="1400">
                <a:solidFill>
                  <a:srgbClr val="000000"/>
                </a:solidFill>
                <a:latin typeface="Verdana"/>
                <a:ea typeface="Verdana"/>
              </a:rPr>
              <a:t>Tables are divided into </a:t>
            </a:r>
            <a:r>
              <a:rPr b="1" lang="en-IN" sz="1400">
                <a:solidFill>
                  <a:srgbClr val="000000"/>
                </a:solidFill>
                <a:latin typeface="Verdana"/>
                <a:ea typeface="Verdana"/>
              </a:rPr>
              <a:t>table rows</a:t>
            </a:r>
            <a:r>
              <a:rPr lang="en-IN" sz="1400">
                <a:solidFill>
                  <a:srgbClr val="000000"/>
                </a:solidFill>
                <a:latin typeface="Verdana"/>
                <a:ea typeface="Verdana"/>
              </a:rPr>
              <a:t> with the </a:t>
            </a:r>
            <a:r>
              <a:rPr b="1" lang="en-IN" sz="1400">
                <a:solidFill>
                  <a:srgbClr val="000000"/>
                </a:solidFill>
                <a:latin typeface="Verdana"/>
                <a:ea typeface="Verdana"/>
              </a:rPr>
              <a:t>&lt;tr&gt;</a:t>
            </a:r>
            <a:r>
              <a:rPr lang="en-IN" sz="1400">
                <a:solidFill>
                  <a:srgbClr val="000000"/>
                </a:solidFill>
                <a:latin typeface="Verdana"/>
                <a:ea typeface="Verdana"/>
              </a:rPr>
              <a:t> tag.</a:t>
            </a:r>
            <a:endParaRPr/>
          </a:p>
          <a:p>
            <a:pPr>
              <a:lnSpc>
                <a:spcPct val="146000"/>
              </a:lnSpc>
              <a:buFont typeface="Verdana"/>
              <a:buChar char="•"/>
            </a:pPr>
            <a:r>
              <a:rPr lang="en-IN" sz="1400">
                <a:solidFill>
                  <a:srgbClr val="000000"/>
                </a:solidFill>
                <a:latin typeface="Verdana"/>
                <a:ea typeface="Verdana"/>
              </a:rPr>
              <a:t>Table rows are divided into </a:t>
            </a:r>
            <a:r>
              <a:rPr b="1" lang="en-IN" sz="1400">
                <a:solidFill>
                  <a:srgbClr val="000000"/>
                </a:solidFill>
                <a:latin typeface="Verdana"/>
                <a:ea typeface="Verdana"/>
              </a:rPr>
              <a:t>table data</a:t>
            </a:r>
            <a:r>
              <a:rPr lang="en-IN" sz="1400">
                <a:solidFill>
                  <a:srgbClr val="000000"/>
                </a:solidFill>
                <a:latin typeface="Verdana"/>
                <a:ea typeface="Verdana"/>
              </a:rPr>
              <a:t> with the </a:t>
            </a:r>
            <a:r>
              <a:rPr b="1" lang="en-IN" sz="1400">
                <a:solidFill>
                  <a:srgbClr val="000000"/>
                </a:solidFill>
                <a:latin typeface="Verdana"/>
                <a:ea typeface="Verdana"/>
              </a:rPr>
              <a:t>&lt;td&gt;</a:t>
            </a:r>
            <a:r>
              <a:rPr lang="en-IN" sz="1400">
                <a:solidFill>
                  <a:srgbClr val="000000"/>
                </a:solidFill>
                <a:latin typeface="Verdana"/>
                <a:ea typeface="Verdana"/>
              </a:rPr>
              <a:t> tag.</a:t>
            </a:r>
            <a:endParaRPr/>
          </a:p>
          <a:p>
            <a:pPr>
              <a:lnSpc>
                <a:spcPct val="146000"/>
              </a:lnSpc>
              <a:buFont typeface="Verdana"/>
              <a:buChar char="•"/>
            </a:pPr>
            <a:r>
              <a:rPr lang="en-IN" sz="1400">
                <a:solidFill>
                  <a:srgbClr val="000000"/>
                </a:solidFill>
                <a:latin typeface="Verdana"/>
                <a:ea typeface="Verdana"/>
              </a:rPr>
              <a:t>A table row can also be divided into </a:t>
            </a:r>
            <a:r>
              <a:rPr b="1" lang="en-IN" sz="1400">
                <a:solidFill>
                  <a:srgbClr val="000000"/>
                </a:solidFill>
                <a:latin typeface="Verdana"/>
                <a:ea typeface="Verdana"/>
              </a:rPr>
              <a:t>table headings</a:t>
            </a:r>
            <a:r>
              <a:rPr lang="en-IN" sz="1400">
                <a:solidFill>
                  <a:srgbClr val="000000"/>
                </a:solidFill>
                <a:latin typeface="Verdana"/>
                <a:ea typeface="Verdana"/>
              </a:rPr>
              <a:t> with the </a:t>
            </a:r>
            <a:r>
              <a:rPr b="1" lang="en-IN" sz="1400">
                <a:solidFill>
                  <a:srgbClr val="000000"/>
                </a:solidFill>
                <a:latin typeface="Verdana"/>
                <a:ea typeface="Verdana"/>
              </a:rPr>
              <a:t>&lt;th&gt;</a:t>
            </a:r>
            <a:r>
              <a:rPr lang="en-IN" sz="1400">
                <a:solidFill>
                  <a:srgbClr val="000000"/>
                </a:solidFill>
                <a:latin typeface="Verdana"/>
                <a:ea typeface="Verdana"/>
              </a:rPr>
              <a:t> tag.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4" name="Shape 3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0640" y="2298600"/>
            <a:ext cx="4927680" cy="220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80440" y="123840"/>
            <a:ext cx="8564040" cy="416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Example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280440" y="641520"/>
            <a:ext cx="8564040" cy="39528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&lt;table style="width:100%"&gt;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&lt;tr&gt;  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&lt;th&gt;Lastname&lt;/th&gt;  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&lt;th&gt;Points&lt;/th&gt;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&lt;/tr&gt;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&lt;tr&gt;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&lt;td&gt;Smith&lt;/td&gt;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&lt;td&gt;50&lt;/td&gt;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&lt;/tr&gt;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&lt;tr&gt;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     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&lt;td&gt;Jackson&lt;/td&gt;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&lt;td&gt;94&lt;/td&gt;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&lt;/tr&gt;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&lt;/table&gt;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481040" y="1770840"/>
            <a:ext cx="6435360" cy="1488600"/>
          </a:xfrm>
          <a:prstGeom prst="rect">
            <a:avLst/>
          </a:prstGeom>
        </p:spPr>
        <p:txBody>
          <a:bodyPr/>
          <a:p>
            <a:pPr algn="ctr">
              <a:lnSpc>
                <a:spcPct val="80000"/>
              </a:lnSpc>
            </a:pPr>
            <a:r>
              <a:rPr b="1" lang="en-IN" sz="5970">
                <a:solidFill>
                  <a:srgbClr val="000000"/>
                </a:solidFill>
                <a:latin typeface="Calibri"/>
                <a:ea typeface="Calibri"/>
              </a:rPr>
              <a:t>An Introduction to</a:t>
            </a:r>
            <a:endParaRPr/>
          </a:p>
          <a:p>
            <a:pPr algn="ctr">
              <a:lnSpc>
                <a:spcPct val="80000"/>
              </a:lnSpc>
            </a:pPr>
            <a:r>
              <a:rPr b="1" lang="en-IN" sz="512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IN" sz="7290">
                <a:solidFill>
                  <a:srgbClr val="000000"/>
                </a:solidFill>
                <a:latin typeface="Calibri"/>
                <a:ea typeface="Calibri"/>
              </a:rPr>
              <a:t>CSS</a:t>
            </a:r>
            <a:endParaRPr/>
          </a:p>
          <a:p>
            <a:pPr algn="ctr">
              <a:lnSpc>
                <a:spcPct val="80000"/>
              </a:lnSpc>
            </a:pPr>
            <a:endParaRPr/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481040" y="1310040"/>
            <a:ext cx="6435360" cy="19494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5400">
                <a:solidFill>
                  <a:srgbClr val="000000"/>
                </a:solidFill>
                <a:latin typeface="Calibri"/>
                <a:ea typeface="Calibri"/>
              </a:rPr>
              <a:t>An Introduction to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7200">
                <a:solidFill>
                  <a:srgbClr val="000000"/>
                </a:solidFill>
                <a:latin typeface="Calibri"/>
                <a:ea typeface="Calibri"/>
              </a:rPr>
              <a:t>HTML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80440" y="102240"/>
            <a:ext cx="8564040" cy="603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Agenda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What is CSS?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Type of CSS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Selectors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Id and Class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CSS Properties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80440" y="163800"/>
            <a:ext cx="8564040" cy="439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What is CSS?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CSS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 stands for </a:t>
            </a: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ascading </a:t>
            </a: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tyle </a:t>
            </a: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heets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CSS is used to define styles for your web pages, including the design, layout and variations in display for different devices and screen sizes.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control layout of many documents from one single style sheet;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80440" y="112680"/>
            <a:ext cx="8564040" cy="491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Type of CSS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280440" y="859680"/>
            <a:ext cx="8564040" cy="3734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There are three types of CSS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1. Inline CSS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2. Embedded CSS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3. External Style CSS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18520" y="255960"/>
            <a:ext cx="8652240" cy="4477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Inline Style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&lt;p style="color: #ff0000;"&gt;Some red text&lt;/p&gt;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External Style Sheet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&lt;head&gt;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&lt;title&gt;&lt;title&gt;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&lt;link rel="stylesheet" type="text/css" href="style.css" /&gt;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&lt;/head&gt;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Embedded Style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&lt;head&gt;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&lt;title&gt;&lt;title&gt;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&lt;style type="text/css"&gt;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.alternate{background:#ff0000;}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#alternate{background:#ff0000;}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&lt;/style&gt;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&lt;/head&gt;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80440" y="92160"/>
            <a:ext cx="8564040" cy="552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Selectors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In CSS, selectors are patterns used to select the element(s)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You want to style.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selector { property: value }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body {background: #eeeeee; font-family: Georgia, sans-serif;}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h1 {font-family: Georgia, sans-serif;}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h1, h2 {color: #009900;font-family: Georgia, sans-serif;}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80440" y="122760"/>
            <a:ext cx="8564040" cy="470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Id and Class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280440" y="808560"/>
            <a:ext cx="8564040" cy="378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ID's are unique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Each element can have only one ID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Each page can have only one element with that 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Classes are NOT unique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You can use the same class on multiple elements.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You can use multiple classes on the same element.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#id {property: value}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.class {property: value}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80440" y="143280"/>
            <a:ext cx="8564040" cy="491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Padding and Margin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280440" y="726840"/>
            <a:ext cx="8564040" cy="38674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IN" sz="2040">
                <a:solidFill>
                  <a:srgbClr val="000000"/>
                </a:solidFill>
                <a:latin typeface="Calibri"/>
                <a:ea typeface="Calibri"/>
              </a:rPr>
              <a:t>padding-top:10px;</a:t>
            </a:r>
            <a:endParaRPr/>
          </a:p>
          <a:p>
            <a:pPr>
              <a:lnSpc>
                <a:spcPct val="90000"/>
              </a:lnSpc>
            </a:pPr>
            <a:r>
              <a:rPr lang="en-IN" sz="2040">
                <a:solidFill>
                  <a:srgbClr val="000000"/>
                </a:solidFill>
                <a:latin typeface="Calibri"/>
                <a:ea typeface="Calibri"/>
              </a:rPr>
              <a:t>padding-right:10px;</a:t>
            </a:r>
            <a:endParaRPr/>
          </a:p>
          <a:p>
            <a:pPr>
              <a:lnSpc>
                <a:spcPct val="90000"/>
              </a:lnSpc>
            </a:pPr>
            <a:r>
              <a:rPr lang="en-IN" sz="2040">
                <a:solidFill>
                  <a:srgbClr val="000000"/>
                </a:solidFill>
                <a:latin typeface="Calibri"/>
                <a:ea typeface="Calibri"/>
              </a:rPr>
              <a:t>padding-bottom:10px;</a:t>
            </a:r>
            <a:endParaRPr/>
          </a:p>
          <a:p>
            <a:pPr>
              <a:lnSpc>
                <a:spcPct val="90000"/>
              </a:lnSpc>
            </a:pPr>
            <a:r>
              <a:rPr lang="en-IN" sz="2040">
                <a:solidFill>
                  <a:srgbClr val="000000"/>
                </a:solidFill>
                <a:latin typeface="Calibri"/>
                <a:ea typeface="Calibri"/>
              </a:rPr>
              <a:t>padding-left:10px;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40">
                <a:solidFill>
                  <a:srgbClr val="000000"/>
                </a:solidFill>
                <a:latin typeface="Calibri"/>
                <a:ea typeface="Calibri"/>
              </a:rPr>
              <a:t>Or</a:t>
            </a:r>
            <a:endParaRPr/>
          </a:p>
          <a:p>
            <a:pPr>
              <a:lnSpc>
                <a:spcPct val="90000"/>
              </a:lnSpc>
            </a:pPr>
            <a:r>
              <a:rPr lang="en-IN" sz="2040">
                <a:solidFill>
                  <a:srgbClr val="000000"/>
                </a:solidFill>
                <a:latin typeface="Calibri"/>
                <a:ea typeface="Calibri"/>
              </a:rPr>
              <a:t>padding:10px;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IN" sz="2040">
                <a:solidFill>
                  <a:srgbClr val="000000"/>
                </a:solidFill>
                <a:latin typeface="Calibri"/>
                <a:ea typeface="Calibri"/>
              </a:rPr>
              <a:t>margin-top:10px;</a:t>
            </a:r>
            <a:endParaRPr/>
          </a:p>
          <a:p>
            <a:pPr>
              <a:lnSpc>
                <a:spcPct val="90000"/>
              </a:lnSpc>
            </a:pPr>
            <a:r>
              <a:rPr lang="en-IN" sz="2040">
                <a:solidFill>
                  <a:srgbClr val="000000"/>
                </a:solidFill>
                <a:latin typeface="Calibri"/>
                <a:ea typeface="Calibri"/>
              </a:rPr>
              <a:t>margin-right:10px;</a:t>
            </a:r>
            <a:endParaRPr/>
          </a:p>
          <a:p>
            <a:pPr>
              <a:lnSpc>
                <a:spcPct val="90000"/>
              </a:lnSpc>
            </a:pPr>
            <a:r>
              <a:rPr lang="en-IN" sz="2040">
                <a:solidFill>
                  <a:srgbClr val="000000"/>
                </a:solidFill>
                <a:latin typeface="Calibri"/>
                <a:ea typeface="Calibri"/>
              </a:rPr>
              <a:t>margin-bottom:10px;</a:t>
            </a:r>
            <a:endParaRPr/>
          </a:p>
          <a:p>
            <a:pPr>
              <a:lnSpc>
                <a:spcPct val="90000"/>
              </a:lnSpc>
            </a:pPr>
            <a:r>
              <a:rPr lang="en-IN" sz="2040">
                <a:solidFill>
                  <a:srgbClr val="000000"/>
                </a:solidFill>
                <a:latin typeface="Calibri"/>
                <a:ea typeface="Calibri"/>
              </a:rPr>
              <a:t>margin-left:10px;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040">
                <a:solidFill>
                  <a:srgbClr val="000000"/>
                </a:solidFill>
                <a:latin typeface="Calibri"/>
                <a:ea typeface="Calibri"/>
              </a:rPr>
              <a:t>Or</a:t>
            </a:r>
            <a:endParaRPr/>
          </a:p>
          <a:p>
            <a:pPr>
              <a:lnSpc>
                <a:spcPct val="90000"/>
              </a:lnSpc>
            </a:pPr>
            <a:r>
              <a:rPr lang="en-IN" sz="2040">
                <a:solidFill>
                  <a:srgbClr val="000000"/>
                </a:solidFill>
                <a:latin typeface="Calibri"/>
                <a:ea typeface="Calibri"/>
              </a:rPr>
              <a:t>margin:10px;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IN" sz="2040">
                <a:solidFill>
                  <a:srgbClr val="000000"/>
                </a:solidFill>
                <a:latin typeface="Calibri"/>
                <a:ea typeface="Calibri"/>
              </a:rPr>
              <a:t>In-Short</a:t>
            </a:r>
            <a:r>
              <a:rPr lang="en-IN" sz="2040">
                <a:solidFill>
                  <a:srgbClr val="000000"/>
                </a:solidFill>
                <a:latin typeface="Calibri"/>
                <a:ea typeface="Calibri"/>
              </a:rPr>
              <a:t>: padding /margin: top-gap px , right-gap px ,bottom-gap px ,left-gap px</a:t>
            </a:r>
            <a:endParaRPr/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80440" y="196200"/>
            <a:ext cx="8004600" cy="45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Padding, Margin and</a:t>
            </a:r>
            <a:r>
              <a:rPr lang="en-IN" sz="36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Border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280440" y="438480"/>
            <a:ext cx="8564040" cy="44712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CustomShape 4"/>
          <p:cNvSpPr/>
          <p:nvPr/>
        </p:nvSpPr>
        <p:spPr>
          <a:xfrm>
            <a:off x="1447920" y="1621800"/>
            <a:ext cx="6248160" cy="1485360"/>
          </a:xfrm>
          <a:prstGeom prst="rect">
            <a:avLst/>
          </a:prstGeom>
          <a:solidFill>
            <a:srgbClr val="008000"/>
          </a:solidFill>
          <a:ln w="9360">
            <a:solidFill>
              <a:srgbClr val="000000"/>
            </a:solidFill>
            <a:miter/>
          </a:ln>
        </p:spPr>
      </p:sp>
      <p:sp>
        <p:nvSpPr>
          <p:cNvPr id="215" name="CustomShape 5"/>
          <p:cNvSpPr/>
          <p:nvPr/>
        </p:nvSpPr>
        <p:spPr>
          <a:xfrm>
            <a:off x="1600200" y="1735920"/>
            <a:ext cx="5943240" cy="1256760"/>
          </a:xfrm>
          <a:prstGeom prst="rect">
            <a:avLst/>
          </a:prstGeom>
          <a:solidFill>
            <a:srgbClr val="cc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216" name="CustomShape 6"/>
          <p:cNvSpPr/>
          <p:nvPr/>
        </p:nvSpPr>
        <p:spPr>
          <a:xfrm>
            <a:off x="2057400" y="2021760"/>
            <a:ext cx="5116320" cy="6354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  <a:ea typeface="Tahoma"/>
              </a:rPr>
              <a:t>I appreciate the prompt delivery of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  <a:ea typeface="Tahoma"/>
              </a:rPr>
              <a:t>the pack of star disks.</a:t>
            </a:r>
            <a:endParaRPr/>
          </a:p>
        </p:txBody>
      </p:sp>
      <p:sp>
        <p:nvSpPr>
          <p:cNvPr id="217" name="CustomShape 7"/>
          <p:cNvSpPr/>
          <p:nvPr/>
        </p:nvSpPr>
        <p:spPr>
          <a:xfrm>
            <a:off x="1041840" y="1252440"/>
            <a:ext cx="7391160" cy="2285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218" name="CustomShape 8"/>
          <p:cNvSpPr/>
          <p:nvPr/>
        </p:nvSpPr>
        <p:spPr>
          <a:xfrm>
            <a:off x="6553080" y="3736440"/>
            <a:ext cx="1064880" cy="3427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Tahoma"/>
                <a:ea typeface="Tahoma"/>
              </a:rPr>
              <a:t>border</a:t>
            </a:r>
            <a:endParaRPr/>
          </a:p>
        </p:txBody>
      </p:sp>
      <p:sp>
        <p:nvSpPr>
          <p:cNvPr id="219" name="CustomShape 9"/>
          <p:cNvSpPr/>
          <p:nvPr/>
        </p:nvSpPr>
        <p:spPr>
          <a:xfrm rot="10800000">
            <a:off x="7089480" y="3108240"/>
            <a:ext cx="1080" cy="6282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220" name="CustomShape 10"/>
          <p:cNvSpPr/>
          <p:nvPr/>
        </p:nvSpPr>
        <p:spPr>
          <a:xfrm>
            <a:off x="3657600" y="3850560"/>
            <a:ext cx="1117080" cy="3427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Tahoma"/>
                <a:ea typeface="Tahoma"/>
              </a:rPr>
              <a:t>margin</a:t>
            </a:r>
            <a:endParaRPr/>
          </a:p>
        </p:txBody>
      </p:sp>
      <p:sp>
        <p:nvSpPr>
          <p:cNvPr id="221" name="CustomShape 11"/>
          <p:cNvSpPr/>
          <p:nvPr/>
        </p:nvSpPr>
        <p:spPr>
          <a:xfrm rot="10800000">
            <a:off x="4192920" y="3565440"/>
            <a:ext cx="1080" cy="28404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/>
            <a:tailEnd len="lg" type="triangle" w="lg"/>
          </a:ln>
        </p:spPr>
      </p:sp>
      <p:sp>
        <p:nvSpPr>
          <p:cNvPr id="222" name="CustomShape 12"/>
          <p:cNvSpPr/>
          <p:nvPr/>
        </p:nvSpPr>
        <p:spPr>
          <a:xfrm>
            <a:off x="1447920" y="3736440"/>
            <a:ext cx="1257120" cy="3427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Tahoma"/>
                <a:ea typeface="Tahoma"/>
              </a:rPr>
              <a:t>padding</a:t>
            </a:r>
            <a:endParaRPr/>
          </a:p>
        </p:txBody>
      </p:sp>
      <p:sp>
        <p:nvSpPr>
          <p:cNvPr id="223" name="CustomShape 13"/>
          <p:cNvSpPr/>
          <p:nvPr/>
        </p:nvSpPr>
        <p:spPr>
          <a:xfrm rot="10800000">
            <a:off x="2134080" y="2765160"/>
            <a:ext cx="1080" cy="97128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/>
            <a:tailEnd len="lg" type="triangle" w="lg"/>
          </a:ln>
        </p:spPr>
      </p:sp>
    </p:spTree>
  </p:cSld>
  <p:transition>
    <p:fade/>
  </p:transition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80440" y="184320"/>
            <a:ext cx="8564040" cy="4294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Display Property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display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 is CSS's most important property for controlling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layout. Every element has a default display value depending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on what type of element it is.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display: block;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display: inline;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display: inline-block;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display: none;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70" dur="indefinite" restart="never" nodeType="tmRoot">
          <p:childTnLst>
            <p:seq>
              <p:cTn id="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280440" y="163800"/>
            <a:ext cx="8564040" cy="36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Color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Colors are displayed combining RED, GREEN, and BLUE light.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color: value;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#container {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Width: 70px;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Height:200px;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padding: 30px;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border: 1px solid #666;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color: #ffffff;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72" dur="indefinite" restart="never" nodeType="tmRoot">
          <p:childTnLst>
            <p:seq>
              <p:cTn id="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80440" y="143280"/>
            <a:ext cx="8564040" cy="511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Agenda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280440" y="839160"/>
            <a:ext cx="8564040" cy="375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What is  HTML ?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Document Structure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HTML elements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Basic HTML tags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Classes and Ids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HTML and form elements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HTML Tables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280440" y="153360"/>
            <a:ext cx="8564040" cy="470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Text Align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1" lang="en-IN" sz="2400">
                <a:solidFill>
                  <a:srgbClr val="000000"/>
                </a:solidFill>
                <a:latin typeface="arial"/>
                <a:ea typeface="arial"/>
              </a:rPr>
              <a:t>text-align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 CSS property describes how inline content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like text is aligned in its parent block element.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text-align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 does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not control the alignment of block elements, only their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inline content.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alibri"/>
                <a:ea typeface="Calibri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text-align: value;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text-align: left;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text-align: right;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text-align: center;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text-align: justify;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80440" y="153360"/>
            <a:ext cx="8564040" cy="419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Clear and float 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280440" y="777960"/>
            <a:ext cx="8564040" cy="3816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Clear:both;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Clear:left;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Clear:right;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Float:left;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Float:right;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80440" y="153360"/>
            <a:ext cx="8564040" cy="4294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  <a:ea typeface="Calibri"/>
              </a:rPr>
              <a:t>Text Decoration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280440" y="583560"/>
            <a:ext cx="8564040" cy="4010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text-decoration: none</a:t>
            </a:r>
            <a:endParaRPr/>
          </a:p>
          <a:p>
            <a:pPr>
              <a:lnSpc>
                <a:spcPct val="9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text-decoration: underline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  <a:ea typeface="Calibri"/>
              </a:rPr>
              <a:t>Font -Family, Font Size</a:t>
            </a:r>
            <a:endParaRPr/>
          </a:p>
          <a:p>
            <a:pPr>
              <a:lnSpc>
                <a:spcPct val="9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font-family: Verdana, sans-serif;</a:t>
            </a:r>
            <a:endParaRPr/>
          </a:p>
          <a:p>
            <a:pPr>
              <a:lnSpc>
                <a:spcPct val="9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font-size: 15px;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  <a:ea typeface="Calibri"/>
              </a:rPr>
              <a:t>Font Weight</a:t>
            </a:r>
            <a:endParaRPr/>
          </a:p>
          <a:p>
            <a:pPr>
              <a:lnSpc>
                <a:spcPct val="9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font-weight</a:t>
            </a: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</a:rPr>
              <a:t>: Value</a:t>
            </a:r>
            <a:endParaRPr/>
          </a:p>
          <a:p>
            <a:pPr>
              <a:lnSpc>
                <a:spcPct val="9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font-weight: bold;</a:t>
            </a:r>
            <a:endParaRPr/>
          </a:p>
          <a:p>
            <a:pPr>
              <a:lnSpc>
                <a:spcPct val="9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font-weight: normal;</a:t>
            </a:r>
            <a:endParaRPr/>
          </a:p>
          <a:p>
            <a:pPr>
              <a:lnSpc>
                <a:spcPct val="9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font-weight: numbers; (300, 400, 600, 800)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ransition>
    <p:fade/>
  </p:transition>
  <p:timing>
    <p:tnLst>
      <p:par>
        <p:cTn id="78" dur="indefinite" restart="never" nodeType="tmRoot">
          <p:childTnLst>
            <p:seq>
              <p:cTn id="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80440" y="194400"/>
            <a:ext cx="8564040" cy="439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Link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&lt;a href="" title=""&gt;some link text&lt;/a&gt;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a {color: #009900;}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a:visited {color: #999999;}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a:hover {color: #333333;}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a:focus {color: #333333;}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a:active {color: #009900;}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80" dur="indefinite" restart="never" nodeType="tmRoot">
          <p:childTnLst>
            <p:seq>
              <p:cTn id="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80440" y="143280"/>
            <a:ext cx="8564040" cy="480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Background and border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280440" y="736920"/>
            <a:ext cx="8564040" cy="3857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background: #ffffff;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background: url(path of image);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background: #ffffff url(path of image)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border: 1px solid #333333;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border-top: 1px solid #333333;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border-right: 1px solid #333333;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border-bottom: 1px solid #333333;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border-left: 1px solid #333333;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82" dur="indefinite" restart="never" nodeType="tmRoot">
          <p:childTnLst>
            <p:seq>
              <p:cTn id="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80440" y="153360"/>
            <a:ext cx="8564040" cy="4294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Position and z-index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position: absolute;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position: relative;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position: fixed;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position: static;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z-index: 1;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.yellow-box{position: relative; z-index: 1;}   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.blue-box{position: relative; z-index: 2;}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0" name="Shape 46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55600" y="2036880"/>
            <a:ext cx="1754640" cy="17546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84" dur="indefinite" restart="never" nodeType="tmRoot">
          <p:childTnLst>
            <p:seq>
              <p:cTn id="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280440" y="112680"/>
            <a:ext cx="8564040" cy="501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Exercise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Q1. Print two lists with any information you want. One list should be an ordered list, the other list should be an unordered list.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Q2. Print your name to the screen with every letter being a different heading size.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Q3. Create some links to various search engines (google, yahoo, etc)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Q4. Create a page with a link at the top of it that when clicked will jump all the way to the bottom of the page. At the bottom of the page there should be a link to jump back to the top of the page.</a:t>
            </a:r>
            <a:endParaRPr/>
          </a:p>
        </p:txBody>
      </p:sp>
    </p:spTree>
  </p:cSld>
  <p:transition>
    <p:fade/>
  </p:transition>
  <p:timing>
    <p:tnLst>
      <p:par>
        <p:cTn id="86" dur="indefinite" restart="never" nodeType="tmRoot">
          <p:childTnLst>
            <p:seq>
              <p:cTn id="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59200" y="153360"/>
            <a:ext cx="8160840" cy="7547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Q5. Display five different images. Skip two lines between each image. Each image should have a title.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Q6. Display an image that has a border of size 2, a width of 200, and a height of 200.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Q7. Display an image that when clicked will link to a search engine of your choice (should be opened in a new window).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Q8. Display an image that when clicked will link to itself and will display the image in the browser by itself.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</a:rPr>
              <a:t>Q9. Print a paragraph with 4 - 5 sentences in green with Tahoma font.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88" dur="indefinite" restart="never" nodeType="tmRoot">
          <p:childTnLst>
            <p:seq>
              <p:cTn id="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280440" y="133200"/>
            <a:ext cx="8564040" cy="30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2160">
                <a:solidFill>
                  <a:srgbClr val="000000"/>
                </a:solidFill>
                <a:latin typeface="Calibri"/>
                <a:ea typeface="Calibri"/>
              </a:rPr>
              <a:t>Q10. Create lists like below using HTML and CSS</a:t>
            </a:r>
            <a:r>
              <a:rPr lang="en-IN" sz="252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/>
          </a:p>
        </p:txBody>
      </p:sp>
      <p:pic>
        <p:nvPicPr>
          <p:cNvPr id="245" name="Shape 48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3120" y="688680"/>
            <a:ext cx="4052880" cy="3681720"/>
          </a:xfrm>
          <a:prstGeom prst="rect">
            <a:avLst/>
          </a:prstGeom>
          <a:ln>
            <a:noFill/>
          </a:ln>
        </p:spPr>
      </p:pic>
      <p:pic>
        <p:nvPicPr>
          <p:cNvPr id="246" name="Shape 48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5120" y="650160"/>
            <a:ext cx="3699360" cy="39610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0" dur="indefinite" restart="never" nodeType="tmRoot">
          <p:childTnLst>
            <p:seq>
              <p:cTn id="9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80440" y="102240"/>
            <a:ext cx="8564040" cy="501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Q11. Create a simple form using HTML and CSS.</a:t>
            </a:r>
            <a:endParaRPr/>
          </a:p>
        </p:txBody>
      </p:sp>
      <p:pic>
        <p:nvPicPr>
          <p:cNvPr id="248" name="Shape 48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6320" y="604080"/>
            <a:ext cx="8073360" cy="40939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2" dur="indefinite" restart="never" nodeType="tmRoot">
          <p:childTnLst>
            <p:seq>
              <p:cTn id="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80440" y="153360"/>
            <a:ext cx="8564040" cy="408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What is HTML?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280440" y="839160"/>
            <a:ext cx="8564040" cy="375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1. HTML abbreviated for Hyper Text Markup Language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2. A markup language is a set of </a:t>
            </a: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markup tags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3. Each HTML tag </a:t>
            </a: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describes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 different document content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4. HTML tags normally come </a:t>
            </a: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in pairs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 like &lt;p&gt; and &lt;/p&gt;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80440" y="133200"/>
            <a:ext cx="8564040" cy="470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Calibri"/>
              </a:rPr>
              <a:t>Q12. Create a Contact Us page.</a:t>
            </a:r>
            <a:endParaRPr/>
          </a:p>
        </p:txBody>
      </p:sp>
      <p:pic>
        <p:nvPicPr>
          <p:cNvPr id="250" name="Shape 49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7720" y="604080"/>
            <a:ext cx="5087880" cy="40528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4" dur="indefinite" restart="never" nodeType="tmRoot">
          <p:childTnLst>
            <p:seq>
              <p:cTn id="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80440" y="153360"/>
            <a:ext cx="8564040" cy="450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Document Structure</a:t>
            </a:r>
            <a:endParaRPr/>
          </a:p>
        </p:txBody>
      </p:sp>
      <p:pic>
        <p:nvPicPr>
          <p:cNvPr id="168" name="Shape 26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0440" y="757440"/>
            <a:ext cx="7220520" cy="38584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71360" y="643680"/>
            <a:ext cx="8564040" cy="39560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66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IN" sz="6600">
                <a:solidFill>
                  <a:srgbClr val="000000"/>
                </a:solidFill>
                <a:latin typeface="Calibri"/>
                <a:ea typeface="Calibri"/>
              </a:rPr>
              <a:t>Demo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280440" y="214920"/>
            <a:ext cx="7634880" cy="447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How it looks in browser?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80440" y="92160"/>
            <a:ext cx="8564040" cy="542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24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Elements inside BODY element</a:t>
            </a:r>
            <a:r>
              <a:rPr b="1" lang="en-IN" sz="252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280440" y="849600"/>
            <a:ext cx="8564040" cy="3982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HTML elements are written with a </a:t>
            </a: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start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 tag, with an </a:t>
            </a: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end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 tag, with the </a:t>
            </a:r>
            <a:r>
              <a:rPr b="1" lang="en-IN" sz="2400">
                <a:solidFill>
                  <a:srgbClr val="000000"/>
                </a:solidFill>
                <a:latin typeface="Calibri"/>
                <a:ea typeface="Calibri"/>
              </a:rPr>
              <a:t>content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 in between: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Syntax :: &lt;tagname&gt;element content&lt;/tagname&gt;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&lt;p&gt;MY First Paragraph.&lt;/p&gt;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&lt;div&gt;My Container&lt;/div&gt;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&lt;h1&gt;Heading1&lt;/h1&gt;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The elements which has not the end tag are called self-closing tags , as - &lt;br /&gt;, &lt;hr/&gt;, &lt;img /&gt;,&lt;input /&gt;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80440" y="163800"/>
            <a:ext cx="8564040" cy="480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Basic HTML tags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280440" y="963720"/>
            <a:ext cx="8564040" cy="363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Headings tags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Paragraph tag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Hyperlink tag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Order list and Unordered list tags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Miscellaneous tag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80440" y="112680"/>
            <a:ext cx="8564040" cy="470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alibri"/>
                <a:ea typeface="Calibri"/>
              </a:rPr>
              <a:t>HTML Headings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280440" y="583560"/>
            <a:ext cx="8564040" cy="398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Headings are defined with the &lt;h1&gt; to &lt;h6&gt; tags.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&lt;h1&gt; defines the most important heading. &lt;h6&gt; defines the least important heading.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</a:rPr>
              <a:t>Samples of the six heading types: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&lt;H1&gt;Level-1 (H1)&lt;/H1&gt;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&lt;H2 &gt;Level-2 (H2)&lt;/H2&gt;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&lt;H3&gt;Level-3 (H3)&lt;/H3&gt;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&lt;H4 &gt;Level-4 (H4)&lt;/H4&gt;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&lt;H5&gt;Level-5 (H5)&lt;/H5&gt;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</a:rPr>
              <a:t>&lt;H6&gt;Level-6 (H6)&lt;/H6&gt;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