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CRSgYDkcJ6orXXodQI7ftcBCc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61630F-177A-4AB1-B352-0097AE21E274}">
  <a:tblStyle styleId="{F661630F-177A-4AB1-B352-0097AE21E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6146499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61464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16146499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1614649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161464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16146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1614649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161464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1614649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161464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1614649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161464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1614649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161464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16146499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1614649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524000" y="1999622"/>
            <a:ext cx="91440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Big Data Analytics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966912" y="5889196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Project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Team Members- Tejashri Joshi, Surbhi Goyal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808125" y="3774425"/>
            <a:ext cx="49875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 County Housing Prices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16146499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6" name="Google Shape;156;g8816146499_0_20"/>
          <p:cNvSpPr txBox="1"/>
          <p:nvPr>
            <p:ph idx="1" type="body"/>
          </p:nvPr>
        </p:nvSpPr>
        <p:spPr>
          <a:xfrm>
            <a:off x="838200" y="15904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compared linear regression and gradient boosting- 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As p value is less we can reject null hypothesis. We can conclude gradient boosting is better than linear regression.</a:t>
            </a:r>
            <a:endParaRPr/>
          </a:p>
          <a:p>
            <a:pPr indent="-3429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When compared random forest with linear regression and gradient boosting-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As p value is large, we can not reject null hypothesis.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Gradient Boost model performs slightly better than Linear Regression and Random Forest.</a:t>
            </a:r>
            <a:endParaRPr/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8816146499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8816146499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625" y="943600"/>
            <a:ext cx="6833098" cy="40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8816146499_1_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Create a predictive model for home prices based on given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Helpful for real estate agents.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Helpful for the people who are interested in buying home.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Set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600751"/>
            <a:ext cx="105156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given is about all the houses sold in king county area in the period of May 2014 to May 2015.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Taken from Kaggle in csv format.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set includes various aspects related to home selling.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1614649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Methodology </a:t>
            </a:r>
            <a:endParaRPr sz="6000"/>
          </a:p>
        </p:txBody>
      </p:sp>
      <p:sp>
        <p:nvSpPr>
          <p:cNvPr id="110" name="Google Shape;110;g8816146499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Understanding of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Transformation And EDA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en-US"/>
              <a:t>Missing Data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Outlier Detection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Correlation Matrix and feature selection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Implementation of ML models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Evaluation and C</a:t>
            </a:r>
            <a:r>
              <a:rPr lang="en-US"/>
              <a:t>omparison</a:t>
            </a:r>
            <a:r>
              <a:rPr lang="en-US"/>
              <a:t> of methods (Cross validation &amp; A/B testing)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881614649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16146499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Correlation Matrix</a:t>
            </a:r>
            <a:endParaRPr/>
          </a:p>
        </p:txBody>
      </p:sp>
      <p:sp>
        <p:nvSpPr>
          <p:cNvPr id="117" name="Google Shape;117;g8816146499_0_37"/>
          <p:cNvSpPr txBox="1"/>
          <p:nvPr>
            <p:ph idx="2" type="body"/>
          </p:nvPr>
        </p:nvSpPr>
        <p:spPr>
          <a:xfrm>
            <a:off x="7580925" y="1825625"/>
            <a:ext cx="3773100" cy="46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Columns having highest </a:t>
            </a:r>
            <a:r>
              <a:rPr b="1" lang="en-US"/>
              <a:t>correlation </a:t>
            </a:r>
            <a:r>
              <a:rPr b="1" lang="en-US"/>
              <a:t>with price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Grade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sqft_living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sqft_above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sqft_living15</a:t>
            </a:r>
            <a:endParaRPr/>
          </a:p>
        </p:txBody>
      </p:sp>
      <p:pic>
        <p:nvPicPr>
          <p:cNvPr id="118" name="Google Shape;118;g8816146499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90825"/>
            <a:ext cx="6742726" cy="4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8816146499_0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16146499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Models </a:t>
            </a:r>
            <a:r>
              <a:rPr lang="en-US"/>
              <a:t>Implementation</a:t>
            </a:r>
            <a:endParaRPr/>
          </a:p>
        </p:txBody>
      </p:sp>
      <p:sp>
        <p:nvSpPr>
          <p:cNvPr id="125" name="Google Shape;125;g8816146499_0_15"/>
          <p:cNvSpPr txBox="1"/>
          <p:nvPr>
            <p:ph idx="1" type="body"/>
          </p:nvPr>
        </p:nvSpPr>
        <p:spPr>
          <a:xfrm>
            <a:off x="838200" y="1617600"/>
            <a:ext cx="10515600" cy="471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Models: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Linear Regression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Gradient Boosting - Boosting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Random Forest - Bagging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 parameter tuning for Gradient Boot and Random Forest :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n_estimators = 300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max_depth	= 4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learning Rate = 0.01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min_sample_split = 2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max_features = 4</a:t>
            </a:r>
            <a:endParaRPr/>
          </a:p>
        </p:txBody>
      </p:sp>
      <p:sp>
        <p:nvSpPr>
          <p:cNvPr id="126" name="Google Shape;126;g8816146499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16146499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Experiment-1</a:t>
            </a:r>
            <a:endParaRPr/>
          </a:p>
        </p:txBody>
      </p:sp>
      <p:sp>
        <p:nvSpPr>
          <p:cNvPr id="132" name="Google Shape;132;g8816146499_0_25"/>
          <p:cNvSpPr txBox="1"/>
          <p:nvPr>
            <p:ph idx="1" type="body"/>
          </p:nvPr>
        </p:nvSpPr>
        <p:spPr>
          <a:xfrm>
            <a:off x="838200" y="1690825"/>
            <a:ext cx="10515600" cy="4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Evaluation Metric 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Root Mean Square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RMSE values for implemented models for 80-20 split of train and test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881614649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400" y="3277575"/>
            <a:ext cx="5661650" cy="23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8816146499_0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816146499_0_32"/>
          <p:cNvSpPr txBox="1"/>
          <p:nvPr>
            <p:ph type="title"/>
          </p:nvPr>
        </p:nvSpPr>
        <p:spPr>
          <a:xfrm>
            <a:off x="838200" y="365125"/>
            <a:ext cx="10515600" cy="9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Experiment-2</a:t>
            </a:r>
            <a:endParaRPr/>
          </a:p>
        </p:txBody>
      </p:sp>
      <p:sp>
        <p:nvSpPr>
          <p:cNvPr id="140" name="Google Shape;140;g8816146499_0_32"/>
          <p:cNvSpPr txBox="1"/>
          <p:nvPr>
            <p:ph idx="1" type="body"/>
          </p:nvPr>
        </p:nvSpPr>
        <p:spPr>
          <a:xfrm>
            <a:off x="838200" y="1255700"/>
            <a:ext cx="10515600" cy="499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Cross validation and A/B testing: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k-fold cross validation with 5 folds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Calculated p value to compare the methods using the cross val scores of each method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g8816146499_0_32"/>
          <p:cNvGraphicFramePr/>
          <p:nvPr/>
        </p:nvGraphicFramePr>
        <p:xfrm>
          <a:off x="2536425" y="335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{F661630F-177A-4AB1-B352-0097AE21E274}</a:tableStyleId>
              </a:tblPr>
              <a:tblGrid>
                <a:gridCol w="3778650"/>
                <a:gridCol w="3778650"/>
              </a:tblGrid>
              <a:tr h="81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Negative </a:t>
                      </a: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Square Error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-56890810660.636452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-48732639597.703529 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Forests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-53419707700.304329 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g8816146499_0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816146499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-3</a:t>
            </a:r>
            <a:endParaRPr/>
          </a:p>
        </p:txBody>
      </p:sp>
      <p:graphicFrame>
        <p:nvGraphicFramePr>
          <p:cNvPr id="148" name="Google Shape;148;g8816146499_1_9"/>
          <p:cNvGraphicFramePr/>
          <p:nvPr/>
        </p:nvGraphicFramePr>
        <p:xfrm>
          <a:off x="2645950" y="38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{F661630F-177A-4AB1-B352-0097AE21E274}</a:tableStyleId>
              </a:tblPr>
              <a:tblGrid>
                <a:gridCol w="2316900"/>
                <a:gridCol w="2316900"/>
                <a:gridCol w="2316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Gradient Boosting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Forests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P-Value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P-Value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0.2907961770710954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0.11710502857497124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g8816146499_1_9"/>
          <p:cNvGraphicFramePr/>
          <p:nvPr/>
        </p:nvGraphicFramePr>
        <p:xfrm>
          <a:off x="2738625" y="152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{F661630F-177A-4AB1-B352-0097AE21E274}</a:tableStyleId>
              </a:tblPr>
              <a:tblGrid>
                <a:gridCol w="3429000"/>
                <a:gridCol w="3429000"/>
              </a:tblGrid>
              <a:tr h="605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Gradient Boosting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3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b="1"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P-Value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5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0.027066585661775347</a:t>
                      </a:r>
                      <a:endParaRPr sz="2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g8816146499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2020-06-03T03:40:19Z</dcterms:created>
  <dc:creator>tejashri joshi</dc:creator>
</cp:coreProperties>
</file>