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684" r:id="rId2"/>
    <p:sldMasterId id="2147483661" r:id="rId3"/>
  </p:sldMasterIdLst>
  <p:notesMasterIdLst>
    <p:notesMasterId r:id="rId18"/>
  </p:notesMasterIdLst>
  <p:sldIdLst>
    <p:sldId id="264" r:id="rId4"/>
    <p:sldId id="274" r:id="rId5"/>
    <p:sldId id="265" r:id="rId6"/>
    <p:sldId id="267" r:id="rId7"/>
    <p:sldId id="257" r:id="rId8"/>
    <p:sldId id="258" r:id="rId9"/>
    <p:sldId id="259" r:id="rId10"/>
    <p:sldId id="260" r:id="rId11"/>
    <p:sldId id="261" r:id="rId12"/>
    <p:sldId id="270" r:id="rId13"/>
    <p:sldId id="268" r:id="rId14"/>
    <p:sldId id="275" r:id="rId15"/>
    <p:sldId id="26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79E1-75F6-48EE-AFD9-1C07DA501304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C4B1B-0C99-4A89-A117-66EF6C2F3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47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C4B1B-0C99-4A89-A117-66EF6C2F32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2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53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703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8001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2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3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3" r:id="rId8"/>
    <p:sldLayoutId id="2147483695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96" r:id="rId13"/>
    <p:sldLayoutId id="214748369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Book1_17184618605120/CyclisticRideAnalysis?:language=en-US&amp;publish=yes&amp;:sid=&amp;:display_count=n&amp;:origin=viz_share_link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Bike-Share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Created 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Surbhi Verma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6A087-4B8D-5EEE-85AA-69F4B4AA110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485900"/>
            <a:ext cx="3657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67236"/>
              </p:ext>
            </p:extLst>
          </p:nvPr>
        </p:nvGraphicFramePr>
        <p:xfrm>
          <a:off x="853440" y="2438400"/>
          <a:ext cx="10363200" cy="3316224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Insight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Description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Peak Usage Times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7-8 am and 4-7pm(Daily)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charset="0"/>
                          <a:cs typeface="Poppins" pitchFamily="34" charset="-120"/>
                        </a:rPr>
                        <a:t>1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charset="0"/>
                          <a:cs typeface="Poppins" pitchFamily="34" charset="-120"/>
                        </a:rPr>
                        <a:t>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charset="0"/>
                          <a:cs typeface="Poppins" pitchFamily="34" charset="-120"/>
                        </a:rPr>
                        <a:t> &amp; Last week of Month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Popular Routes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Lakefront Trail, Millennium Park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Subscriber Behavior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Approx 57% of riders are subscribers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Poppins" charset="0"/>
                          <a:ea typeface="Poppins" charset="0"/>
                          <a:cs typeface="Poppins" charset="0"/>
                        </a:rPr>
                        <a:t>Most Bike type being used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latin typeface="Poppins" charset="0"/>
                          <a:ea typeface="Poppins" charset="0"/>
                          <a:cs typeface="Poppins" charset="0"/>
                        </a:rPr>
                        <a:t>Docked Bike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1152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Trip Duration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Average trip duration is 50 mins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(Annual members-13.43, Casual Rider-38.12)</a:t>
                      </a:r>
                    </a:p>
                    <a:p>
                      <a:pPr marL="0" indent="0">
                        <a:buNone/>
                      </a:pP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>
                <a:latin typeface="Poppins"/>
                <a:cs typeface="Poppins"/>
              </a:rPr>
              <a:t>Key Findings</a:t>
            </a:r>
            <a:endParaRPr lang="en-US" sz="4800" dirty="0">
              <a:latin typeface="Poppins"/>
              <a:cs typeface="Poppins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</p:spTree>
    <p:extLst>
      <p:ext uri="{BB962C8B-B14F-4D97-AF65-F5344CB8AC3E}">
        <p14:creationId xmlns:p14="http://schemas.microsoft.com/office/powerpoint/2010/main" val="319027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581B-8155-2FC2-1579-61470917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Data-driven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C398-B651-23C3-7521-4A0CB0F8D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User Behavior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4FFF5-FECA-5693-7082-C58C30F080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Marketing 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24CEA-9E81-7887-73EF-D19924B974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Service Expansion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7E27C6-5DE5-1D3C-45A3-C12764B8C3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Data analysis has revealed overarching patterns in user behavior, such as commuting habits, preferred bike stations, and factors influencing rider satisfaction, providing valuable insights for service optimization.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1A96DB-5DEF-623C-C2DF-11BCA70F3C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By harnessing data-driven insights, Cyclistic can tailor marketing strategies to target specific user segments, personalize promotions, and enhance user engagement, ultimately driving business growth and retention.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F65790-0C87-0967-CB26-9A0B6711F9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The analysis has identified potential areas for service expansion, guiding decisions on station placement, operational improvements, and resource allocation to meet growing demand in key locations.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6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0F27-9A3F-051B-5A95-9FC734A1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76" y="571325"/>
            <a:ext cx="11130280" cy="849577"/>
          </a:xfrm>
        </p:spPr>
        <p:txBody>
          <a:bodyPr/>
          <a:lstStyle/>
          <a:p>
            <a:pPr algn="ctr"/>
            <a:r>
              <a:rPr lang="en-IN" dirty="0"/>
              <a:t>Recommendations &amp; Suggestions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8FB9-84CF-3BDF-0C76-C3F5BF415B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976" y="1405662"/>
            <a:ext cx="3237626" cy="622068"/>
          </a:xfrm>
        </p:spPr>
        <p:txBody>
          <a:bodyPr/>
          <a:lstStyle/>
          <a:p>
            <a:r>
              <a:rPr lang="en-IN" b="1" dirty="0"/>
              <a:t>Incentives for Conversion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D652FA-43DB-831F-043C-DE192B2B12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20" y="2321560"/>
            <a:ext cx="3616959" cy="1092200"/>
          </a:xfrm>
        </p:spPr>
        <p:txBody>
          <a:bodyPr/>
          <a:lstStyle/>
          <a:p>
            <a:pPr algn="ctr"/>
            <a:r>
              <a:rPr lang="en-US" dirty="0"/>
              <a:t>Offer discounted rates, exclusive member benefits, or referral rewards to encourage casual riders to transition to annual memberships.</a:t>
            </a:r>
            <a:endParaRPr lang="en-IN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52626A-1D8F-76CD-32CE-B0CFB2C3D43D}"/>
              </a:ext>
            </a:extLst>
          </p:cNvPr>
          <p:cNvSpPr txBox="1">
            <a:spLocks/>
          </p:cNvSpPr>
          <p:nvPr/>
        </p:nvSpPr>
        <p:spPr>
          <a:xfrm>
            <a:off x="4199991" y="1420902"/>
            <a:ext cx="3237626" cy="622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Enhance User Experience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6C0C5FD-5D0D-F342-4A45-1A16DA49B96A}"/>
              </a:ext>
            </a:extLst>
          </p:cNvPr>
          <p:cNvSpPr txBox="1">
            <a:spLocks/>
          </p:cNvSpPr>
          <p:nvPr/>
        </p:nvSpPr>
        <p:spPr>
          <a:xfrm>
            <a:off x="4064135" y="2336800"/>
            <a:ext cx="3616959" cy="1092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Improve the </a:t>
            </a:r>
            <a:r>
              <a:rPr lang="en-US" dirty="0" err="1"/>
              <a:t>Cyclistic</a:t>
            </a:r>
            <a:r>
              <a:rPr lang="en-US" dirty="0"/>
              <a:t> app and website for easy navigation, personalized recommendations, and seamless membership sign-up processes.</a:t>
            </a:r>
            <a:endParaRPr lang="en-IN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A33BD6D-FDB0-1ED4-AD81-58381E4CAA53}"/>
              </a:ext>
            </a:extLst>
          </p:cNvPr>
          <p:cNvSpPr txBox="1">
            <a:spLocks/>
          </p:cNvSpPr>
          <p:nvPr/>
        </p:nvSpPr>
        <p:spPr>
          <a:xfrm>
            <a:off x="7813040" y="1405662"/>
            <a:ext cx="3848099" cy="622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Targeted Marketing Campaigns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1B272CE-D662-0B99-C3B3-E92FDED6C052}"/>
              </a:ext>
            </a:extLst>
          </p:cNvPr>
          <p:cNvSpPr txBox="1">
            <a:spLocks/>
          </p:cNvSpPr>
          <p:nvPr/>
        </p:nvSpPr>
        <p:spPr>
          <a:xfrm>
            <a:off x="7924571" y="2321560"/>
            <a:ext cx="3616959" cy="1092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Develop data-driven marketing campaigns tailored to rider behavior and preferences to attract more annual memberships. </a:t>
            </a:r>
            <a:endParaRPr lang="en-IN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28DFC20-C69C-1550-0B7F-CBEB584FF0C3}"/>
              </a:ext>
            </a:extLst>
          </p:cNvPr>
          <p:cNvSpPr txBox="1">
            <a:spLocks/>
          </p:cNvSpPr>
          <p:nvPr/>
        </p:nvSpPr>
        <p:spPr>
          <a:xfrm>
            <a:off x="1" y="3742340"/>
            <a:ext cx="3962400" cy="622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Flexible Membership and Pricing Models</a:t>
            </a:r>
            <a:endParaRPr lang="en-IN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9329DCB-AAB8-1309-F03C-63211BCC603F}"/>
              </a:ext>
            </a:extLst>
          </p:cNvPr>
          <p:cNvSpPr txBox="1">
            <a:spLocks/>
          </p:cNvSpPr>
          <p:nvPr/>
        </p:nvSpPr>
        <p:spPr>
          <a:xfrm>
            <a:off x="71120" y="4638728"/>
            <a:ext cx="3616959" cy="1315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Introduce flexible membership options like pay-as-you-go or monthly subscriptions, and explore new service offerings with added privileges for higher-priced plans.</a:t>
            </a:r>
            <a:endParaRPr lang="en-IN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15B67CE-DA8C-A1EC-633E-4859A6BB4FBD}"/>
              </a:ext>
            </a:extLst>
          </p:cNvPr>
          <p:cNvSpPr txBox="1">
            <a:spLocks/>
          </p:cNvSpPr>
          <p:nvPr/>
        </p:nvSpPr>
        <p:spPr>
          <a:xfrm>
            <a:off x="4199990" y="3738070"/>
            <a:ext cx="3481103" cy="622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Promote Benefits of Biking</a:t>
            </a:r>
            <a:endParaRPr lang="en-I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731B0D1-9B4B-6681-2BD5-C76EA4EA864E}"/>
              </a:ext>
            </a:extLst>
          </p:cNvPr>
          <p:cNvSpPr txBox="1">
            <a:spLocks/>
          </p:cNvSpPr>
          <p:nvPr/>
        </p:nvSpPr>
        <p:spPr>
          <a:xfrm>
            <a:off x="4064135" y="4653968"/>
            <a:ext cx="3616959" cy="1092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Use social media to highlight the benefits of bikeshare and electric bikes, and emphasize the health and wellness benefits of cycling.</a:t>
            </a:r>
            <a:endParaRPr lang="en-IN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5A8A0DD-8CC7-FAEB-2DC3-B6F8583E1A9C}"/>
              </a:ext>
            </a:extLst>
          </p:cNvPr>
          <p:cNvSpPr txBox="1">
            <a:spLocks/>
          </p:cNvSpPr>
          <p:nvPr/>
        </p:nvSpPr>
        <p:spPr>
          <a:xfrm>
            <a:off x="8044180" y="3722830"/>
            <a:ext cx="3616959" cy="622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Optimize Operations and Expand Network</a:t>
            </a:r>
            <a:endParaRPr lang="en-I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37CAC0D-C572-ACD6-5A0B-93B79A490CDB}"/>
              </a:ext>
            </a:extLst>
          </p:cNvPr>
          <p:cNvSpPr txBox="1">
            <a:spLocks/>
          </p:cNvSpPr>
          <p:nvPr/>
        </p:nvSpPr>
        <p:spPr>
          <a:xfrm>
            <a:off x="8057150" y="4638728"/>
            <a:ext cx="3616959" cy="1092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Optimize bike distribution by reallocating bikes to high-demand areas and expand the network of bike stations, particularly in high-traffic and underserved neighborhoods.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87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38C-6232-3326-D824-075B806C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914400"/>
            <a:ext cx="6678385" cy="828902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D6E48-DA99-295E-0534-1A777DE62A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4960" y="2026920"/>
            <a:ext cx="7305040" cy="3723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analysis of </a:t>
            </a:r>
            <a:r>
              <a:rPr lang="en-US" sz="1800" dirty="0" err="1"/>
              <a:t>Cyclistic's</a:t>
            </a:r>
            <a:r>
              <a:rPr lang="en-US" sz="1800" dirty="0"/>
              <a:t> rider data has provided valuable insights that can inform strategic decisions aimed at increasing annual memberships.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Implementing incentives, enhancing the user experience, and developing targeted marketing campaigns can drive growth and ensure long-term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understand the differences in how casual riders and members use </a:t>
            </a:r>
            <a:r>
              <a:rPr lang="en-US" sz="1800" dirty="0" err="1"/>
              <a:t>Cyclistic</a:t>
            </a:r>
            <a:r>
              <a:rPr lang="en-US" sz="1800" dirty="0"/>
              <a:t> bikes, but the reasons behind these differences remain inconclusive.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more granular examination is necessary to devise an effective conversion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Moving forward without this critical information could be risky.</a:t>
            </a:r>
            <a:endParaRPr lang="en-IN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29B13-9C08-A729-0C9D-E7C912E16A3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"/>
            <a:ext cx="449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9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B24C-2A0B-D2A9-0360-E368C7A5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C8000F-EDD5-9A9E-0627-451266A4B0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53053" y="914400"/>
            <a:ext cx="2873449" cy="4022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F9A8AB-158D-8091-17AE-ED32EA4E273E}"/>
              </a:ext>
            </a:extLst>
          </p:cNvPr>
          <p:cNvSpPr txBox="1">
            <a:spLocks/>
          </p:cNvSpPr>
          <p:nvPr/>
        </p:nvSpPr>
        <p:spPr>
          <a:xfrm>
            <a:off x="412236" y="1179097"/>
            <a:ext cx="5531363" cy="15871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hlinkClick r:id="rId3"/>
              </a:rPr>
              <a:t>https://public.tableau.com/views/Book1_17184618605120/CyclisticRideAnalysis?:language=en-US&amp;publish=yes&amp;:sid=&amp;:display_count=n&amp;:origin=viz_share_link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0857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E678-9F6B-85AB-6F27-95563D41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83053"/>
            <a:ext cx="10439400" cy="1325563"/>
          </a:xfrm>
        </p:spPr>
        <p:txBody>
          <a:bodyPr/>
          <a:lstStyle/>
          <a:p>
            <a:r>
              <a:rPr lang="en-IN" dirty="0" err="1"/>
              <a:t>Cyclistic</a:t>
            </a:r>
            <a:r>
              <a:rPr lang="en-IN" dirty="0"/>
              <a:t> Bike-Share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DC92C-4B78-6B84-03E3-1E1D623B5E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28029" y="4019412"/>
            <a:ext cx="1309551" cy="352018"/>
          </a:xfrm>
        </p:spPr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10C90-1FF0-88F2-2783-E6E841E72E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748" y="1514972"/>
            <a:ext cx="7415712" cy="743178"/>
          </a:xfrm>
        </p:spPr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is a leading bike-share company in Chicago, offering a convenient and sustainable transportation option for residents and visitors.</a:t>
            </a:r>
          </a:p>
          <a:p>
            <a:r>
              <a:rPr lang="en-US" dirty="0"/>
              <a:t>The bikes can be unlocked from one station and returned to any other station in the system anytime.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BAE6BE-00E6-2E41-77A7-D71E48774D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10300" y="4019412"/>
            <a:ext cx="5598160" cy="1635760"/>
          </a:xfrm>
        </p:spPr>
        <p:txBody>
          <a:bodyPr/>
          <a:lstStyle/>
          <a:p>
            <a:r>
              <a:rPr lang="en-US" dirty="0"/>
              <a:t>Leverage data-driven insights to inform marketing strategies for converting </a:t>
            </a:r>
            <a:r>
              <a:rPr lang="en-US" b="1" dirty="0"/>
              <a:t>Casual riders </a:t>
            </a:r>
            <a:r>
              <a:rPr lang="en-US" dirty="0"/>
              <a:t>into loyal </a:t>
            </a:r>
            <a:r>
              <a:rPr lang="en-US" b="1" dirty="0"/>
              <a:t>Annual members</a:t>
            </a:r>
            <a:r>
              <a:rPr lang="en-US" dirty="0"/>
              <a:t>. </a:t>
            </a:r>
          </a:p>
          <a:p>
            <a:r>
              <a:rPr lang="en-US" dirty="0"/>
              <a:t>Strengthening </a:t>
            </a:r>
            <a:r>
              <a:rPr lang="en-US" dirty="0" err="1"/>
              <a:t>Cyclistic's</a:t>
            </a:r>
            <a:r>
              <a:rPr lang="en-US" dirty="0"/>
              <a:t> market position and drive sustainable growth.</a:t>
            </a:r>
            <a:endParaRPr lang="en-IN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F576233-4502-8D8F-24BF-8DDC664042FD}"/>
              </a:ext>
            </a:extLst>
          </p:cNvPr>
          <p:cNvSpPr txBox="1">
            <a:spLocks/>
          </p:cNvSpPr>
          <p:nvPr/>
        </p:nvSpPr>
        <p:spPr>
          <a:xfrm>
            <a:off x="6210300" y="3057411"/>
            <a:ext cx="5504180" cy="7431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Aims to boost annual memberships to solidify their position as Chicago's go-to bike-sharing solution.</a:t>
            </a:r>
            <a:endParaRPr lang="en-IN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006E498-4CFE-97BC-321F-415F53A5A018}"/>
              </a:ext>
            </a:extLst>
          </p:cNvPr>
          <p:cNvSpPr txBox="1">
            <a:spLocks/>
          </p:cNvSpPr>
          <p:nvPr/>
        </p:nvSpPr>
        <p:spPr>
          <a:xfrm>
            <a:off x="4728029" y="3057411"/>
            <a:ext cx="1555933" cy="3520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Challenge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CBD62-0B13-26F2-7FDE-9983209E20B0}"/>
              </a:ext>
            </a:extLst>
          </p:cNvPr>
          <p:cNvSpPr txBox="1"/>
          <p:nvPr/>
        </p:nvSpPr>
        <p:spPr>
          <a:xfrm>
            <a:off x="5151120" y="5541711"/>
            <a:ext cx="249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Casual Riders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DCA9C-3830-2CA6-8222-A579F3C0A5BF}"/>
              </a:ext>
            </a:extLst>
          </p:cNvPr>
          <p:cNvSpPr txBox="1"/>
          <p:nvPr/>
        </p:nvSpPr>
        <p:spPr>
          <a:xfrm>
            <a:off x="5151120" y="6194650"/>
            <a:ext cx="249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Annual Members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208157E-6EDA-1733-3143-69CE42A14178}"/>
              </a:ext>
            </a:extLst>
          </p:cNvPr>
          <p:cNvSpPr txBox="1">
            <a:spLocks/>
          </p:cNvSpPr>
          <p:nvPr/>
        </p:nvSpPr>
        <p:spPr>
          <a:xfrm>
            <a:off x="7388860" y="5570762"/>
            <a:ext cx="3563620" cy="3715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Purchases a single ride or a full day pass.</a:t>
            </a:r>
            <a:endParaRPr lang="en-IN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5329C337-B596-1A48-B004-A1F6626FC7E1}"/>
              </a:ext>
            </a:extLst>
          </p:cNvPr>
          <p:cNvSpPr txBox="1">
            <a:spLocks/>
          </p:cNvSpPr>
          <p:nvPr/>
        </p:nvSpPr>
        <p:spPr>
          <a:xfrm>
            <a:off x="7388860" y="6175872"/>
            <a:ext cx="3837940" cy="3715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Purchases annual membership for an year.</a:t>
            </a:r>
            <a:endParaRPr lang="en-IN" dirty="0"/>
          </a:p>
        </p:txBody>
      </p:sp>
      <p:pic>
        <p:nvPicPr>
          <p:cNvPr id="25" name="Graphic 24" descr="Daily calendar with solid fill">
            <a:extLst>
              <a:ext uri="{FF2B5EF4-FFF2-40B4-BE49-F238E27FC236}">
                <a16:creationId xmlns:a16="http://schemas.microsoft.com/office/drawing/2014/main" id="{95F664FE-3EAC-4E35-5685-555782DE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2854" y="6103210"/>
            <a:ext cx="457200" cy="457200"/>
          </a:xfrm>
          <a:prstGeom prst="rect">
            <a:avLst/>
          </a:prstGeom>
        </p:spPr>
      </p:pic>
      <p:pic>
        <p:nvPicPr>
          <p:cNvPr id="28" name="Graphic 27" descr="Users with solid fill">
            <a:extLst>
              <a:ext uri="{FF2B5EF4-FFF2-40B4-BE49-F238E27FC236}">
                <a16:creationId xmlns:a16="http://schemas.microsoft.com/office/drawing/2014/main" id="{EA9FA271-6723-DE8D-AAFC-C0A26A8DD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7391" y="5438841"/>
            <a:ext cx="571500" cy="571500"/>
          </a:xfrm>
          <a:prstGeom prst="rect">
            <a:avLst/>
          </a:prstGeom>
        </p:spPr>
      </p:pic>
      <p:pic>
        <p:nvPicPr>
          <p:cNvPr id="6148" name="Picture 4" descr="Agung Pandit Wiguna">
            <a:extLst>
              <a:ext uri="{FF2B5EF4-FFF2-40B4-BE49-F238E27FC236}">
                <a16:creationId xmlns:a16="http://schemas.microsoft.com/office/drawing/2014/main" id="{D79C032B-20D2-0DDA-771A-8E4295B13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/>
          <a:stretch/>
        </p:blipFill>
        <p:spPr bwMode="auto">
          <a:xfrm>
            <a:off x="227148" y="1778545"/>
            <a:ext cx="3844064" cy="387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41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E299-5E9D-39EC-4CC1-74509A7A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469636"/>
            <a:ext cx="8798560" cy="1325563"/>
          </a:xfrm>
        </p:spPr>
        <p:txBody>
          <a:bodyPr/>
          <a:lstStyle/>
          <a:p>
            <a:r>
              <a:rPr lang="en-US" sz="3200" dirty="0"/>
              <a:t>Maximizing annual memberships is vital for </a:t>
            </a:r>
            <a:r>
              <a:rPr lang="en-US" sz="3200" dirty="0" err="1"/>
              <a:t>Cyclistic's</a:t>
            </a:r>
            <a:r>
              <a:rPr lang="en-US" sz="3200" dirty="0"/>
              <a:t>: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11C1F-D9B5-D7FF-BBE9-7CF68017987A}"/>
              </a:ext>
            </a:extLst>
          </p:cNvPr>
          <p:cNvSpPr txBox="1"/>
          <p:nvPr/>
        </p:nvSpPr>
        <p:spPr>
          <a:xfrm>
            <a:off x="914400" y="2255748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Steady Revenue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772B2-0104-5959-2EF9-F52C157392C8}"/>
              </a:ext>
            </a:extLst>
          </p:cNvPr>
          <p:cNvSpPr txBox="1"/>
          <p:nvPr/>
        </p:nvSpPr>
        <p:spPr>
          <a:xfrm>
            <a:off x="914400" y="2947129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Customer Loyalty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B888F0-00B5-073C-20FA-350F5230CE8B}"/>
              </a:ext>
            </a:extLst>
          </p:cNvPr>
          <p:cNvSpPr txBox="1"/>
          <p:nvPr/>
        </p:nvSpPr>
        <p:spPr>
          <a:xfrm>
            <a:off x="914400" y="3638510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Cost Efficiency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8FF36-1E29-C1FE-8E79-9E11064C4849}"/>
              </a:ext>
            </a:extLst>
          </p:cNvPr>
          <p:cNvSpPr txBox="1"/>
          <p:nvPr/>
        </p:nvSpPr>
        <p:spPr>
          <a:xfrm>
            <a:off x="914400" y="4329891"/>
            <a:ext cx="376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Valuable Data Insights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32467-C2A5-19F8-D1B3-8D5E1B6F55CA}"/>
              </a:ext>
            </a:extLst>
          </p:cNvPr>
          <p:cNvSpPr txBox="1"/>
          <p:nvPr/>
        </p:nvSpPr>
        <p:spPr>
          <a:xfrm>
            <a:off x="914400" y="5021272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Competitive Edge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BC77F0A-6A1C-A138-9214-60E65EE2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660" y="2486580"/>
            <a:ext cx="4678680" cy="31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0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9FC0-55BA-3F25-D8C5-86D29BAF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Impact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9B59E27-E970-6A7A-3236-3994A8834D3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7394" r="2739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8F57D-F2AA-91A2-2A0D-2E1518E1A9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/>
              <a:t>Clarity &amp; Understanding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47036-9616-145A-1DC9-31C6B8BC5A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Effective visualization enhances the clarity of bike-share analysis, making it easier to recognize patterns, outliers, and correlations within the data, ultimately improving decision-making and strategic planning.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F90DDD-5F24-8914-5A54-BA1936AA84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Compelling visual representations of bike-share data aid in effective communication of findings, enabling stakeholders to interpret and grasp complex data trends and insights with ease.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AC8E14-5B26-8041-1A89-3FB33FF18FD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/>
              <a:t>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051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are and Length">
            <a:extLst>
              <a:ext uri="{FF2B5EF4-FFF2-40B4-BE49-F238E27FC236}">
                <a16:creationId xmlns:a16="http://schemas.microsoft.com/office/drawing/2014/main" id="{E06D5993-4A60-4B5B-96AD-C36CD0ADD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0" y="0"/>
            <a:ext cx="10372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ider by route">
            <a:extLst>
              <a:ext uri="{FF2B5EF4-FFF2-40B4-BE49-F238E27FC236}">
                <a16:creationId xmlns:a16="http://schemas.microsoft.com/office/drawing/2014/main" id="{A059C60D-17E2-4E9D-81A1-0AA70233A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0" y="0"/>
            <a:ext cx="10372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ider Time">
            <a:extLst>
              <a:ext uri="{FF2B5EF4-FFF2-40B4-BE49-F238E27FC236}">
                <a16:creationId xmlns:a16="http://schemas.microsoft.com/office/drawing/2014/main" id="{7F998FF1-776B-4FCC-82F1-8958FA0D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0" y="0"/>
            <a:ext cx="10372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7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ation and Routes">
            <a:extLst>
              <a:ext uri="{FF2B5EF4-FFF2-40B4-BE49-F238E27FC236}">
                <a16:creationId xmlns:a16="http://schemas.microsoft.com/office/drawing/2014/main" id="{2BA3E188-65B3-409C-AA08-121C30D0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0" y="0"/>
            <a:ext cx="10372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0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Routes by different rider">
            <a:extLst>
              <a:ext uri="{FF2B5EF4-FFF2-40B4-BE49-F238E27FC236}">
                <a16:creationId xmlns:a16="http://schemas.microsoft.com/office/drawing/2014/main" id="{8B99C6E5-FBF5-4345-B33E-C7F1A34BB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0" y="0"/>
            <a:ext cx="10372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72793"/>
      </p:ext>
    </p:extLst>
  </p:cSld>
  <p:clrMapOvr>
    <a:masterClrMapping/>
  </p:clrMapOvr>
</p:sld>
</file>

<file path=ppt/theme/theme1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1A9416-46F5-4C23-9E7C-BCAAC3371517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639</Words>
  <Application>Microsoft Office PowerPoint</Application>
  <PresentationFormat>Widescreen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Poppins</vt:lpstr>
      <vt:lpstr>Poppins SemiBold</vt:lpstr>
      <vt:lpstr>Roboto</vt:lpstr>
      <vt:lpstr>Midnight</vt:lpstr>
      <vt:lpstr>Drift</vt:lpstr>
      <vt:lpstr>Terra</vt:lpstr>
      <vt:lpstr>Cyclistic Bike-Share Analysis</vt:lpstr>
      <vt:lpstr>Cyclistic Bike-Share introduction</vt:lpstr>
      <vt:lpstr>Maximizing annual memberships is vital for Cyclistic's: </vt:lpstr>
      <vt:lpstr>Visualization Impact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Data-driven Insights</vt:lpstr>
      <vt:lpstr>Recommendations &amp; Suggestions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Surbhi Verma</dc:creator>
  <cp:lastModifiedBy>Surbhi Verma</cp:lastModifiedBy>
  <cp:revision>1</cp:revision>
  <dcterms:created xsi:type="dcterms:W3CDTF">2024-06-14T15:55:56Z</dcterms:created>
  <dcterms:modified xsi:type="dcterms:W3CDTF">2024-06-15T15:42:52Z</dcterms:modified>
</cp:coreProperties>
</file>